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9850"/>
  <p:notesSz cx="9144000" cy="5149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 varScale="1">
        <p:scale>
          <a:sx n="161" d="100"/>
          <a:sy n="161" d="100"/>
        </p:scale>
        <p:origin x="784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6453"/>
            <a:ext cx="7772400" cy="10814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3916"/>
            <a:ext cx="6400800" cy="1287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776114" y="12"/>
            <a:ext cx="4368165" cy="1434465"/>
          </a:xfrm>
          <a:custGeom>
            <a:avLst/>
            <a:gdLst/>
            <a:ahLst/>
            <a:cxnLst/>
            <a:rect l="l" t="t" r="r" b="b"/>
            <a:pathLst>
              <a:path w="4368165" h="1434465">
                <a:moveTo>
                  <a:pt x="4367872" y="0"/>
                </a:moveTo>
                <a:lnTo>
                  <a:pt x="0" y="0"/>
                </a:lnTo>
                <a:lnTo>
                  <a:pt x="9239" y="5011"/>
                </a:lnTo>
                <a:lnTo>
                  <a:pt x="76625" y="39709"/>
                </a:lnTo>
                <a:lnTo>
                  <a:pt x="144338" y="72202"/>
                </a:lnTo>
                <a:lnTo>
                  <a:pt x="212374" y="102586"/>
                </a:lnTo>
                <a:lnTo>
                  <a:pt x="280726" y="130960"/>
                </a:lnTo>
                <a:lnTo>
                  <a:pt x="349391" y="157421"/>
                </a:lnTo>
                <a:lnTo>
                  <a:pt x="418364" y="182067"/>
                </a:lnTo>
                <a:lnTo>
                  <a:pt x="487638" y="204994"/>
                </a:lnTo>
                <a:lnTo>
                  <a:pt x="557210" y="226300"/>
                </a:lnTo>
                <a:lnTo>
                  <a:pt x="627074" y="246083"/>
                </a:lnTo>
                <a:lnTo>
                  <a:pt x="697225" y="264440"/>
                </a:lnTo>
                <a:lnTo>
                  <a:pt x="767659" y="281468"/>
                </a:lnTo>
                <a:lnTo>
                  <a:pt x="838369" y="297265"/>
                </a:lnTo>
                <a:lnTo>
                  <a:pt x="909351" y="311929"/>
                </a:lnTo>
                <a:lnTo>
                  <a:pt x="980601" y="325556"/>
                </a:lnTo>
                <a:lnTo>
                  <a:pt x="1087965" y="344267"/>
                </a:lnTo>
                <a:lnTo>
                  <a:pt x="1195901" y="361195"/>
                </a:lnTo>
                <a:lnTo>
                  <a:pt x="1340678" y="381559"/>
                </a:lnTo>
                <a:lnTo>
                  <a:pt x="2152804" y="482163"/>
                </a:lnTo>
                <a:lnTo>
                  <a:pt x="2303019" y="504716"/>
                </a:lnTo>
                <a:lnTo>
                  <a:pt x="2416133" y="523727"/>
                </a:lnTo>
                <a:lnTo>
                  <a:pt x="2529615" y="544900"/>
                </a:lnTo>
                <a:lnTo>
                  <a:pt x="2605467" y="560379"/>
                </a:lnTo>
                <a:lnTo>
                  <a:pt x="2681469" y="577062"/>
                </a:lnTo>
                <a:lnTo>
                  <a:pt x="2757619" y="595048"/>
                </a:lnTo>
                <a:lnTo>
                  <a:pt x="2833909" y="614433"/>
                </a:lnTo>
                <a:lnTo>
                  <a:pt x="2910336" y="635315"/>
                </a:lnTo>
                <a:lnTo>
                  <a:pt x="2948598" y="646348"/>
                </a:lnTo>
                <a:lnTo>
                  <a:pt x="2986893" y="657792"/>
                </a:lnTo>
                <a:lnTo>
                  <a:pt x="3025220" y="669658"/>
                </a:lnTo>
                <a:lnTo>
                  <a:pt x="3063577" y="681960"/>
                </a:lnTo>
                <a:lnTo>
                  <a:pt x="3101965" y="694708"/>
                </a:lnTo>
                <a:lnTo>
                  <a:pt x="3140382" y="707917"/>
                </a:lnTo>
                <a:lnTo>
                  <a:pt x="3178829" y="721597"/>
                </a:lnTo>
                <a:lnTo>
                  <a:pt x="3217304" y="735761"/>
                </a:lnTo>
                <a:lnTo>
                  <a:pt x="3255806" y="750421"/>
                </a:lnTo>
                <a:lnTo>
                  <a:pt x="3294336" y="765589"/>
                </a:lnTo>
                <a:lnTo>
                  <a:pt x="3332892" y="781277"/>
                </a:lnTo>
                <a:lnTo>
                  <a:pt x="3371475" y="797498"/>
                </a:lnTo>
                <a:lnTo>
                  <a:pt x="3410082" y="814264"/>
                </a:lnTo>
                <a:lnTo>
                  <a:pt x="3448714" y="831586"/>
                </a:lnTo>
                <a:lnTo>
                  <a:pt x="3487370" y="849478"/>
                </a:lnTo>
                <a:lnTo>
                  <a:pt x="3526049" y="867951"/>
                </a:lnTo>
                <a:lnTo>
                  <a:pt x="3564752" y="887017"/>
                </a:lnTo>
                <a:lnTo>
                  <a:pt x="3603476" y="906689"/>
                </a:lnTo>
                <a:lnTo>
                  <a:pt x="3642222" y="926979"/>
                </a:lnTo>
                <a:lnTo>
                  <a:pt x="3680988" y="947898"/>
                </a:lnTo>
                <a:lnTo>
                  <a:pt x="3719775" y="969460"/>
                </a:lnTo>
                <a:lnTo>
                  <a:pt x="3758581" y="991676"/>
                </a:lnTo>
                <a:lnTo>
                  <a:pt x="3797407" y="1014559"/>
                </a:lnTo>
                <a:lnTo>
                  <a:pt x="3836250" y="1038120"/>
                </a:lnTo>
                <a:lnTo>
                  <a:pt x="3875112" y="1062373"/>
                </a:lnTo>
                <a:lnTo>
                  <a:pt x="3913990" y="1087328"/>
                </a:lnTo>
                <a:lnTo>
                  <a:pt x="3952885" y="1112998"/>
                </a:lnTo>
                <a:lnTo>
                  <a:pt x="3991796" y="1139396"/>
                </a:lnTo>
                <a:lnTo>
                  <a:pt x="4030722" y="1166534"/>
                </a:lnTo>
                <a:lnTo>
                  <a:pt x="4069663" y="1194423"/>
                </a:lnTo>
                <a:lnTo>
                  <a:pt x="4108617" y="1223076"/>
                </a:lnTo>
                <a:lnTo>
                  <a:pt x="4147585" y="1252506"/>
                </a:lnTo>
                <a:lnTo>
                  <a:pt x="4186565" y="1282723"/>
                </a:lnTo>
                <a:lnTo>
                  <a:pt x="4225558" y="1313741"/>
                </a:lnTo>
                <a:lnTo>
                  <a:pt x="4264562" y="1345572"/>
                </a:lnTo>
                <a:lnTo>
                  <a:pt x="4303577" y="1378227"/>
                </a:lnTo>
                <a:lnTo>
                  <a:pt x="4342602" y="1411720"/>
                </a:lnTo>
                <a:lnTo>
                  <a:pt x="4367872" y="1433952"/>
                </a:lnTo>
                <a:lnTo>
                  <a:pt x="4367872" y="0"/>
                </a:lnTo>
                <a:close/>
              </a:path>
            </a:pathLst>
          </a:custGeom>
          <a:solidFill>
            <a:srgbClr val="337E90">
              <a:alpha val="46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373700" y="12"/>
            <a:ext cx="3770629" cy="512445"/>
          </a:xfrm>
          <a:custGeom>
            <a:avLst/>
            <a:gdLst/>
            <a:ahLst/>
            <a:cxnLst/>
            <a:rect l="l" t="t" r="r" b="b"/>
            <a:pathLst>
              <a:path w="3770629" h="512445">
                <a:moveTo>
                  <a:pt x="3770286" y="0"/>
                </a:moveTo>
                <a:lnTo>
                  <a:pt x="0" y="0"/>
                </a:lnTo>
                <a:lnTo>
                  <a:pt x="14471" y="5992"/>
                </a:lnTo>
                <a:lnTo>
                  <a:pt x="50193" y="20179"/>
                </a:lnTo>
                <a:lnTo>
                  <a:pt x="85931" y="33778"/>
                </a:lnTo>
                <a:lnTo>
                  <a:pt x="157455" y="59261"/>
                </a:lnTo>
                <a:lnTo>
                  <a:pt x="229051" y="82540"/>
                </a:lnTo>
                <a:lnTo>
                  <a:pt x="300725" y="103715"/>
                </a:lnTo>
                <a:lnTo>
                  <a:pt x="372482" y="122885"/>
                </a:lnTo>
                <a:lnTo>
                  <a:pt x="444331" y="140149"/>
                </a:lnTo>
                <a:lnTo>
                  <a:pt x="516277" y="155606"/>
                </a:lnTo>
                <a:lnTo>
                  <a:pt x="588327" y="169357"/>
                </a:lnTo>
                <a:lnTo>
                  <a:pt x="660487" y="181500"/>
                </a:lnTo>
                <a:lnTo>
                  <a:pt x="732764" y="192135"/>
                </a:lnTo>
                <a:lnTo>
                  <a:pt x="805164" y="201361"/>
                </a:lnTo>
                <a:lnTo>
                  <a:pt x="877695" y="209277"/>
                </a:lnTo>
                <a:lnTo>
                  <a:pt x="950362" y="215983"/>
                </a:lnTo>
                <a:lnTo>
                  <a:pt x="1023172" y="221579"/>
                </a:lnTo>
                <a:lnTo>
                  <a:pt x="1096132" y="226163"/>
                </a:lnTo>
                <a:lnTo>
                  <a:pt x="1205866" y="231360"/>
                </a:lnTo>
                <a:lnTo>
                  <a:pt x="1352763" y="235677"/>
                </a:lnTo>
                <a:lnTo>
                  <a:pt x="1537398" y="237992"/>
                </a:lnTo>
                <a:lnTo>
                  <a:pt x="1669304" y="238449"/>
                </a:lnTo>
                <a:lnTo>
                  <a:pt x="1985696" y="238449"/>
                </a:lnTo>
                <a:lnTo>
                  <a:pt x="2212924" y="241120"/>
                </a:lnTo>
                <a:lnTo>
                  <a:pt x="2365669" y="245627"/>
                </a:lnTo>
                <a:lnTo>
                  <a:pt x="2480926" y="251004"/>
                </a:lnTo>
                <a:lnTo>
                  <a:pt x="2596807" y="258464"/>
                </a:lnTo>
                <a:lnTo>
                  <a:pt x="2674418" y="264761"/>
                </a:lnTo>
                <a:lnTo>
                  <a:pt x="2752322" y="272233"/>
                </a:lnTo>
                <a:lnTo>
                  <a:pt x="2830526" y="280978"/>
                </a:lnTo>
                <a:lnTo>
                  <a:pt x="2909037" y="291097"/>
                </a:lnTo>
                <a:lnTo>
                  <a:pt x="2987861" y="302688"/>
                </a:lnTo>
                <a:lnTo>
                  <a:pt x="3067004" y="315851"/>
                </a:lnTo>
                <a:lnTo>
                  <a:pt x="3106698" y="323053"/>
                </a:lnTo>
                <a:lnTo>
                  <a:pt x="3146473" y="330686"/>
                </a:lnTo>
                <a:lnTo>
                  <a:pt x="3186332" y="338761"/>
                </a:lnTo>
                <a:lnTo>
                  <a:pt x="3226275" y="347291"/>
                </a:lnTo>
                <a:lnTo>
                  <a:pt x="3266303" y="356289"/>
                </a:lnTo>
                <a:lnTo>
                  <a:pt x="3306416" y="365767"/>
                </a:lnTo>
                <a:lnTo>
                  <a:pt x="3346616" y="375737"/>
                </a:lnTo>
                <a:lnTo>
                  <a:pt x="3386903" y="386212"/>
                </a:lnTo>
                <a:lnTo>
                  <a:pt x="3427278" y="397204"/>
                </a:lnTo>
                <a:lnTo>
                  <a:pt x="3467742" y="408725"/>
                </a:lnTo>
                <a:lnTo>
                  <a:pt x="3508295" y="420789"/>
                </a:lnTo>
                <a:lnTo>
                  <a:pt x="3548939" y="433407"/>
                </a:lnTo>
                <a:lnTo>
                  <a:pt x="3589675" y="446592"/>
                </a:lnTo>
                <a:lnTo>
                  <a:pt x="3630502" y="460356"/>
                </a:lnTo>
                <a:lnTo>
                  <a:pt x="3671422" y="474713"/>
                </a:lnTo>
                <a:lnTo>
                  <a:pt x="3712437" y="489673"/>
                </a:lnTo>
                <a:lnTo>
                  <a:pt x="3753545" y="505249"/>
                </a:lnTo>
                <a:lnTo>
                  <a:pt x="3770286" y="511834"/>
                </a:lnTo>
                <a:lnTo>
                  <a:pt x="3770286" y="0"/>
                </a:lnTo>
                <a:close/>
              </a:path>
            </a:pathLst>
          </a:custGeom>
          <a:solidFill>
            <a:srgbClr val="337E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12265" y="656539"/>
            <a:ext cx="611946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4465"/>
            <a:ext cx="822960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9360"/>
            <a:ext cx="292608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2"/>
            <a:ext cx="9091930" cy="5143500"/>
            <a:chOff x="0" y="12"/>
            <a:chExt cx="909193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171"/>
              <a:ext cx="6800748" cy="513826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2"/>
              <a:ext cx="8898255" cy="5143500"/>
            </a:xfrm>
            <a:custGeom>
              <a:avLst/>
              <a:gdLst/>
              <a:ahLst/>
              <a:cxnLst/>
              <a:rect l="l" t="t" r="r" b="b"/>
              <a:pathLst>
                <a:path w="8898255" h="5143500">
                  <a:moveTo>
                    <a:pt x="2267242" y="5143322"/>
                  </a:moveTo>
                  <a:lnTo>
                    <a:pt x="1132370" y="4857966"/>
                  </a:lnTo>
                  <a:lnTo>
                    <a:pt x="879868" y="4789551"/>
                  </a:lnTo>
                  <a:lnTo>
                    <a:pt x="711415" y="4740897"/>
                  </a:lnTo>
                  <a:lnTo>
                    <a:pt x="543090" y="4689259"/>
                  </a:lnTo>
                  <a:lnTo>
                    <a:pt x="417017" y="4648263"/>
                  </a:lnTo>
                  <a:lnTo>
                    <a:pt x="291160" y="4605109"/>
                  </a:lnTo>
                  <a:lnTo>
                    <a:pt x="207416" y="4575048"/>
                  </a:lnTo>
                  <a:lnTo>
                    <a:pt x="123812" y="4543869"/>
                  </a:lnTo>
                  <a:lnTo>
                    <a:pt x="40398" y="4511522"/>
                  </a:lnTo>
                  <a:lnTo>
                    <a:pt x="0" y="4495381"/>
                  </a:lnTo>
                  <a:lnTo>
                    <a:pt x="0" y="5143322"/>
                  </a:lnTo>
                  <a:lnTo>
                    <a:pt x="2267242" y="5143322"/>
                  </a:lnTo>
                  <a:close/>
                </a:path>
                <a:path w="8898255" h="5143500">
                  <a:moveTo>
                    <a:pt x="8898115" y="712431"/>
                  </a:moveTo>
                  <a:lnTo>
                    <a:pt x="5907760" y="0"/>
                  </a:lnTo>
                  <a:lnTo>
                    <a:pt x="2953829" y="0"/>
                  </a:lnTo>
                  <a:lnTo>
                    <a:pt x="2956560" y="3276"/>
                  </a:lnTo>
                  <a:lnTo>
                    <a:pt x="2984970" y="38239"/>
                  </a:lnTo>
                  <a:lnTo>
                    <a:pt x="3012910" y="73507"/>
                  </a:lnTo>
                  <a:lnTo>
                    <a:pt x="3040380" y="109093"/>
                  </a:lnTo>
                  <a:lnTo>
                    <a:pt x="3067405" y="144983"/>
                  </a:lnTo>
                  <a:lnTo>
                    <a:pt x="3093974" y="181190"/>
                  </a:lnTo>
                  <a:lnTo>
                    <a:pt x="3120098" y="217678"/>
                  </a:lnTo>
                  <a:lnTo>
                    <a:pt x="3145777" y="254457"/>
                  </a:lnTo>
                  <a:lnTo>
                    <a:pt x="3171037" y="291528"/>
                  </a:lnTo>
                  <a:lnTo>
                    <a:pt x="3195866" y="328866"/>
                  </a:lnTo>
                  <a:lnTo>
                    <a:pt x="3220275" y="366471"/>
                  </a:lnTo>
                  <a:lnTo>
                    <a:pt x="3244265" y="404342"/>
                  </a:lnTo>
                  <a:lnTo>
                    <a:pt x="3267849" y="442468"/>
                  </a:lnTo>
                  <a:lnTo>
                    <a:pt x="3291040" y="480834"/>
                  </a:lnTo>
                  <a:lnTo>
                    <a:pt x="3313823" y="519455"/>
                  </a:lnTo>
                  <a:lnTo>
                    <a:pt x="3336226" y="558304"/>
                  </a:lnTo>
                  <a:lnTo>
                    <a:pt x="3358248" y="597395"/>
                  </a:lnTo>
                  <a:lnTo>
                    <a:pt x="3379889" y="636701"/>
                  </a:lnTo>
                  <a:lnTo>
                    <a:pt x="3401149" y="676211"/>
                  </a:lnTo>
                  <a:lnTo>
                    <a:pt x="3422053" y="715949"/>
                  </a:lnTo>
                  <a:lnTo>
                    <a:pt x="3442601" y="755878"/>
                  </a:lnTo>
                  <a:lnTo>
                    <a:pt x="3462794" y="796010"/>
                  </a:lnTo>
                  <a:lnTo>
                    <a:pt x="3482632" y="836333"/>
                  </a:lnTo>
                  <a:lnTo>
                    <a:pt x="3502139" y="876846"/>
                  </a:lnTo>
                  <a:lnTo>
                    <a:pt x="3521303" y="917524"/>
                  </a:lnTo>
                  <a:lnTo>
                    <a:pt x="3540150" y="958367"/>
                  </a:lnTo>
                  <a:lnTo>
                    <a:pt x="3558667" y="999388"/>
                  </a:lnTo>
                  <a:lnTo>
                    <a:pt x="3576866" y="1040561"/>
                  </a:lnTo>
                  <a:lnTo>
                    <a:pt x="3594760" y="1081887"/>
                  </a:lnTo>
                  <a:lnTo>
                    <a:pt x="3612350" y="1123353"/>
                  </a:lnTo>
                  <a:lnTo>
                    <a:pt x="3629634" y="1164958"/>
                  </a:lnTo>
                  <a:lnTo>
                    <a:pt x="3646627" y="1206690"/>
                  </a:lnTo>
                  <a:lnTo>
                    <a:pt x="3663340" y="1248549"/>
                  </a:lnTo>
                  <a:lnTo>
                    <a:pt x="3679774" y="1290535"/>
                  </a:lnTo>
                  <a:lnTo>
                    <a:pt x="3695928" y="1332623"/>
                  </a:lnTo>
                  <a:lnTo>
                    <a:pt x="3711829" y="1374813"/>
                  </a:lnTo>
                  <a:lnTo>
                    <a:pt x="3727450" y="1417104"/>
                  </a:lnTo>
                  <a:lnTo>
                    <a:pt x="3742829" y="1459484"/>
                  </a:lnTo>
                  <a:lnTo>
                    <a:pt x="3757942" y="1501952"/>
                  </a:lnTo>
                  <a:lnTo>
                    <a:pt x="3772827" y="1544510"/>
                  </a:lnTo>
                  <a:lnTo>
                    <a:pt x="3787470" y="1587119"/>
                  </a:lnTo>
                  <a:lnTo>
                    <a:pt x="3801884" y="1629803"/>
                  </a:lnTo>
                  <a:lnTo>
                    <a:pt x="3816070" y="1672551"/>
                  </a:lnTo>
                  <a:lnTo>
                    <a:pt x="3830040" y="1715338"/>
                  </a:lnTo>
                  <a:lnTo>
                    <a:pt x="3843794" y="1758188"/>
                  </a:lnTo>
                  <a:lnTo>
                    <a:pt x="3857345" y="1801063"/>
                  </a:lnTo>
                  <a:lnTo>
                    <a:pt x="3870693" y="1843976"/>
                  </a:lnTo>
                  <a:lnTo>
                    <a:pt x="3883850" y="1886915"/>
                  </a:lnTo>
                  <a:lnTo>
                    <a:pt x="3896817" y="1929866"/>
                  </a:lnTo>
                  <a:lnTo>
                    <a:pt x="3909593" y="1972843"/>
                  </a:lnTo>
                  <a:lnTo>
                    <a:pt x="3922204" y="2015807"/>
                  </a:lnTo>
                  <a:lnTo>
                    <a:pt x="3934637" y="2058784"/>
                  </a:lnTo>
                  <a:lnTo>
                    <a:pt x="3946918" y="2101761"/>
                  </a:lnTo>
                  <a:lnTo>
                    <a:pt x="3959034" y="2144712"/>
                  </a:lnTo>
                  <a:lnTo>
                    <a:pt x="3970998" y="2187651"/>
                  </a:lnTo>
                  <a:lnTo>
                    <a:pt x="3982809" y="2230551"/>
                  </a:lnTo>
                  <a:lnTo>
                    <a:pt x="3994480" y="2273427"/>
                  </a:lnTo>
                  <a:lnTo>
                    <a:pt x="4006024" y="2316264"/>
                  </a:lnTo>
                  <a:lnTo>
                    <a:pt x="4017441" y="2359050"/>
                  </a:lnTo>
                  <a:lnTo>
                    <a:pt x="4028744" y="2401786"/>
                  </a:lnTo>
                  <a:lnTo>
                    <a:pt x="4039920" y="2444458"/>
                  </a:lnTo>
                  <a:lnTo>
                    <a:pt x="4050995" y="2487066"/>
                  </a:lnTo>
                  <a:lnTo>
                    <a:pt x="4061955" y="2529611"/>
                  </a:lnTo>
                  <a:lnTo>
                    <a:pt x="4072826" y="2572067"/>
                  </a:lnTo>
                  <a:lnTo>
                    <a:pt x="4083608" y="2614434"/>
                  </a:lnTo>
                  <a:lnTo>
                    <a:pt x="4094302" y="2656713"/>
                  </a:lnTo>
                  <a:lnTo>
                    <a:pt x="4104919" y="2698902"/>
                  </a:lnTo>
                  <a:lnTo>
                    <a:pt x="4115460" y="2740977"/>
                  </a:lnTo>
                  <a:lnTo>
                    <a:pt x="4125938" y="2782938"/>
                  </a:lnTo>
                  <a:lnTo>
                    <a:pt x="4146715" y="2866504"/>
                  </a:lnTo>
                  <a:lnTo>
                    <a:pt x="4187748" y="3031998"/>
                  </a:lnTo>
                  <a:lnTo>
                    <a:pt x="4208094" y="3113811"/>
                  </a:lnTo>
                  <a:lnTo>
                    <a:pt x="4218241" y="3154476"/>
                  </a:lnTo>
                  <a:lnTo>
                    <a:pt x="4228389" y="3194951"/>
                  </a:lnTo>
                  <a:lnTo>
                    <a:pt x="4238536" y="3235248"/>
                  </a:lnTo>
                  <a:lnTo>
                    <a:pt x="4248683" y="3275355"/>
                  </a:lnTo>
                  <a:lnTo>
                    <a:pt x="4258856" y="3315271"/>
                  </a:lnTo>
                  <a:lnTo>
                    <a:pt x="4269041" y="3354971"/>
                  </a:lnTo>
                  <a:lnTo>
                    <a:pt x="4279252" y="3394468"/>
                  </a:lnTo>
                  <a:lnTo>
                    <a:pt x="4289488" y="3433737"/>
                  </a:lnTo>
                  <a:lnTo>
                    <a:pt x="4299763" y="3472802"/>
                  </a:lnTo>
                  <a:lnTo>
                    <a:pt x="4310088" y="3511613"/>
                  </a:lnTo>
                  <a:lnTo>
                    <a:pt x="4320451" y="3550208"/>
                  </a:lnTo>
                  <a:lnTo>
                    <a:pt x="4330878" y="3588550"/>
                  </a:lnTo>
                  <a:lnTo>
                    <a:pt x="4341368" y="3626637"/>
                  </a:lnTo>
                  <a:lnTo>
                    <a:pt x="4351921" y="3664470"/>
                  </a:lnTo>
                  <a:lnTo>
                    <a:pt x="4362551" y="3702050"/>
                  </a:lnTo>
                  <a:lnTo>
                    <a:pt x="4373257" y="3739350"/>
                  </a:lnTo>
                  <a:lnTo>
                    <a:pt x="4384052" y="3776383"/>
                  </a:lnTo>
                  <a:lnTo>
                    <a:pt x="4394936" y="3813124"/>
                  </a:lnTo>
                  <a:lnTo>
                    <a:pt x="4416996" y="3885730"/>
                  </a:lnTo>
                  <a:lnTo>
                    <a:pt x="4439513" y="3957142"/>
                  </a:lnTo>
                  <a:lnTo>
                    <a:pt x="4462513" y="4027271"/>
                  </a:lnTo>
                  <a:lnTo>
                    <a:pt x="4486046" y="4096105"/>
                  </a:lnTo>
                  <a:lnTo>
                    <a:pt x="4510176" y="4163555"/>
                  </a:lnTo>
                  <a:lnTo>
                    <a:pt x="4534928" y="4229595"/>
                  </a:lnTo>
                  <a:lnTo>
                    <a:pt x="4560379" y="4294162"/>
                  </a:lnTo>
                  <a:lnTo>
                    <a:pt x="4586554" y="4357205"/>
                  </a:lnTo>
                  <a:lnTo>
                    <a:pt x="4613503" y="4418660"/>
                  </a:lnTo>
                  <a:lnTo>
                    <a:pt x="4641291" y="4478490"/>
                  </a:lnTo>
                  <a:lnTo>
                    <a:pt x="4669968" y="4536643"/>
                  </a:lnTo>
                  <a:lnTo>
                    <a:pt x="4699559" y="4593056"/>
                  </a:lnTo>
                  <a:lnTo>
                    <a:pt x="4730127" y="4647679"/>
                  </a:lnTo>
                  <a:lnTo>
                    <a:pt x="4761725" y="4700460"/>
                  </a:lnTo>
                  <a:lnTo>
                    <a:pt x="4794402" y="4751349"/>
                  </a:lnTo>
                  <a:lnTo>
                    <a:pt x="4828197" y="4800295"/>
                  </a:lnTo>
                  <a:lnTo>
                    <a:pt x="4863160" y="4847234"/>
                  </a:lnTo>
                  <a:lnTo>
                    <a:pt x="4899342" y="4892141"/>
                  </a:lnTo>
                  <a:lnTo>
                    <a:pt x="4936807" y="4934928"/>
                  </a:lnTo>
                  <a:lnTo>
                    <a:pt x="4975580" y="4975568"/>
                  </a:lnTo>
                  <a:lnTo>
                    <a:pt x="5015712" y="5013998"/>
                  </a:lnTo>
                  <a:lnTo>
                    <a:pt x="5057267" y="5050155"/>
                  </a:lnTo>
                  <a:lnTo>
                    <a:pt x="5100294" y="5084013"/>
                  </a:lnTo>
                  <a:lnTo>
                    <a:pt x="5144821" y="5115496"/>
                  </a:lnTo>
                  <a:lnTo>
                    <a:pt x="5188864" y="5143309"/>
                  </a:lnTo>
                  <a:lnTo>
                    <a:pt x="7842237" y="5143309"/>
                  </a:lnTo>
                  <a:lnTo>
                    <a:pt x="8898115" y="712431"/>
                  </a:lnTo>
                  <a:close/>
                </a:path>
              </a:pathLst>
            </a:custGeom>
            <a:solidFill>
              <a:srgbClr val="337E90">
                <a:alpha val="46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771544" y="12"/>
              <a:ext cx="6320790" cy="5143500"/>
            </a:xfrm>
            <a:custGeom>
              <a:avLst/>
              <a:gdLst/>
              <a:ahLst/>
              <a:cxnLst/>
              <a:rect l="l" t="t" r="r" b="b"/>
              <a:pathLst>
                <a:path w="6320790" h="5143500">
                  <a:moveTo>
                    <a:pt x="4333971" y="0"/>
                  </a:moveTo>
                  <a:lnTo>
                    <a:pt x="0" y="0"/>
                  </a:lnTo>
                  <a:lnTo>
                    <a:pt x="20621" y="16157"/>
                  </a:lnTo>
                  <a:lnTo>
                    <a:pt x="56943" y="45482"/>
                  </a:lnTo>
                  <a:lnTo>
                    <a:pt x="92787" y="75286"/>
                  </a:lnTo>
                  <a:lnTo>
                    <a:pt x="128159" y="105562"/>
                  </a:lnTo>
                  <a:lnTo>
                    <a:pt x="163064" y="136302"/>
                  </a:lnTo>
                  <a:lnTo>
                    <a:pt x="197508" y="167498"/>
                  </a:lnTo>
                  <a:lnTo>
                    <a:pt x="231495" y="199142"/>
                  </a:lnTo>
                  <a:lnTo>
                    <a:pt x="265032" y="231226"/>
                  </a:lnTo>
                  <a:lnTo>
                    <a:pt x="298122" y="263743"/>
                  </a:lnTo>
                  <a:lnTo>
                    <a:pt x="330773" y="296684"/>
                  </a:lnTo>
                  <a:lnTo>
                    <a:pt x="362989" y="330042"/>
                  </a:lnTo>
                  <a:lnTo>
                    <a:pt x="394775" y="363808"/>
                  </a:lnTo>
                  <a:lnTo>
                    <a:pt x="426137" y="397976"/>
                  </a:lnTo>
                  <a:lnTo>
                    <a:pt x="457079" y="432537"/>
                  </a:lnTo>
                  <a:lnTo>
                    <a:pt x="487608" y="467482"/>
                  </a:lnTo>
                  <a:lnTo>
                    <a:pt x="517729" y="502805"/>
                  </a:lnTo>
                  <a:lnTo>
                    <a:pt x="547447" y="538498"/>
                  </a:lnTo>
                  <a:lnTo>
                    <a:pt x="576767" y="574552"/>
                  </a:lnTo>
                  <a:lnTo>
                    <a:pt x="605694" y="610960"/>
                  </a:lnTo>
                  <a:lnTo>
                    <a:pt x="634234" y="647714"/>
                  </a:lnTo>
                  <a:lnTo>
                    <a:pt x="662393" y="684806"/>
                  </a:lnTo>
                  <a:lnTo>
                    <a:pt x="690174" y="722227"/>
                  </a:lnTo>
                  <a:lnTo>
                    <a:pt x="717585" y="759972"/>
                  </a:lnTo>
                  <a:lnTo>
                    <a:pt x="744630" y="798030"/>
                  </a:lnTo>
                  <a:lnTo>
                    <a:pt x="771314" y="836395"/>
                  </a:lnTo>
                  <a:lnTo>
                    <a:pt x="797643" y="875059"/>
                  </a:lnTo>
                  <a:lnTo>
                    <a:pt x="823622" y="914013"/>
                  </a:lnTo>
                  <a:lnTo>
                    <a:pt x="849257" y="953251"/>
                  </a:lnTo>
                  <a:lnTo>
                    <a:pt x="874552" y="992763"/>
                  </a:lnTo>
                  <a:lnTo>
                    <a:pt x="899513" y="1032543"/>
                  </a:lnTo>
                  <a:lnTo>
                    <a:pt x="924146" y="1072582"/>
                  </a:lnTo>
                  <a:lnTo>
                    <a:pt x="948455" y="1112873"/>
                  </a:lnTo>
                  <a:lnTo>
                    <a:pt x="972446" y="1153407"/>
                  </a:lnTo>
                  <a:lnTo>
                    <a:pt x="996124" y="1194177"/>
                  </a:lnTo>
                  <a:lnTo>
                    <a:pt x="1019495" y="1235174"/>
                  </a:lnTo>
                  <a:lnTo>
                    <a:pt x="1042564" y="1276392"/>
                  </a:lnTo>
                  <a:lnTo>
                    <a:pt x="1065336" y="1317822"/>
                  </a:lnTo>
                  <a:lnTo>
                    <a:pt x="1087817" y="1359456"/>
                  </a:lnTo>
                  <a:lnTo>
                    <a:pt x="1110011" y="1401286"/>
                  </a:lnTo>
                  <a:lnTo>
                    <a:pt x="1131925" y="1443306"/>
                  </a:lnTo>
                  <a:lnTo>
                    <a:pt x="1153563" y="1485505"/>
                  </a:lnTo>
                  <a:lnTo>
                    <a:pt x="1174930" y="1527878"/>
                  </a:lnTo>
                  <a:lnTo>
                    <a:pt x="1196033" y="1570415"/>
                  </a:lnTo>
                  <a:lnTo>
                    <a:pt x="1216876" y="1613110"/>
                  </a:lnTo>
                  <a:lnTo>
                    <a:pt x="1237465" y="1655954"/>
                  </a:lnTo>
                  <a:lnTo>
                    <a:pt x="1257805" y="1698939"/>
                  </a:lnTo>
                  <a:lnTo>
                    <a:pt x="1277902" y="1742057"/>
                  </a:lnTo>
                  <a:lnTo>
                    <a:pt x="1297760" y="1785301"/>
                  </a:lnTo>
                  <a:lnTo>
                    <a:pt x="1317385" y="1828663"/>
                  </a:lnTo>
                  <a:lnTo>
                    <a:pt x="1336782" y="1872135"/>
                  </a:lnTo>
                  <a:lnTo>
                    <a:pt x="1355957" y="1915709"/>
                  </a:lnTo>
                  <a:lnTo>
                    <a:pt x="1374914" y="1959377"/>
                  </a:lnTo>
                  <a:lnTo>
                    <a:pt x="1393660" y="2003131"/>
                  </a:lnTo>
                  <a:lnTo>
                    <a:pt x="1412200" y="2046964"/>
                  </a:lnTo>
                  <a:lnTo>
                    <a:pt x="1430538" y="2090867"/>
                  </a:lnTo>
                  <a:lnTo>
                    <a:pt x="1448681" y="2134833"/>
                  </a:lnTo>
                  <a:lnTo>
                    <a:pt x="1466633" y="2178853"/>
                  </a:lnTo>
                  <a:lnTo>
                    <a:pt x="1484400" y="2222921"/>
                  </a:lnTo>
                  <a:lnTo>
                    <a:pt x="1501986" y="2267027"/>
                  </a:lnTo>
                  <a:lnTo>
                    <a:pt x="1519399" y="2311165"/>
                  </a:lnTo>
                  <a:lnTo>
                    <a:pt x="1536642" y="2355327"/>
                  </a:lnTo>
                  <a:lnTo>
                    <a:pt x="1553721" y="2399503"/>
                  </a:lnTo>
                  <a:lnTo>
                    <a:pt x="1570641" y="2443688"/>
                  </a:lnTo>
                  <a:lnTo>
                    <a:pt x="1587409" y="2487872"/>
                  </a:lnTo>
                  <a:lnTo>
                    <a:pt x="1604028" y="2532048"/>
                  </a:lnTo>
                  <a:lnTo>
                    <a:pt x="1620504" y="2576208"/>
                  </a:lnTo>
                  <a:lnTo>
                    <a:pt x="1636843" y="2620344"/>
                  </a:lnTo>
                  <a:lnTo>
                    <a:pt x="1653050" y="2664448"/>
                  </a:lnTo>
                  <a:lnTo>
                    <a:pt x="1669131" y="2708513"/>
                  </a:lnTo>
                  <a:lnTo>
                    <a:pt x="1685089" y="2752530"/>
                  </a:lnTo>
                  <a:lnTo>
                    <a:pt x="1700932" y="2796493"/>
                  </a:lnTo>
                  <a:lnTo>
                    <a:pt x="1716664" y="2840391"/>
                  </a:lnTo>
                  <a:lnTo>
                    <a:pt x="1732290" y="2884219"/>
                  </a:lnTo>
                  <a:lnTo>
                    <a:pt x="1747817" y="2927968"/>
                  </a:lnTo>
                  <a:lnTo>
                    <a:pt x="1763248" y="2971630"/>
                  </a:lnTo>
                  <a:lnTo>
                    <a:pt x="1778590" y="3015198"/>
                  </a:lnTo>
                  <a:lnTo>
                    <a:pt x="1809026" y="3102017"/>
                  </a:lnTo>
                  <a:lnTo>
                    <a:pt x="1942959" y="3485944"/>
                  </a:lnTo>
                  <a:lnTo>
                    <a:pt x="1972301" y="3569383"/>
                  </a:lnTo>
                  <a:lnTo>
                    <a:pt x="1986947" y="3610800"/>
                  </a:lnTo>
                  <a:lnTo>
                    <a:pt x="2001583" y="3652004"/>
                  </a:lnTo>
                  <a:lnTo>
                    <a:pt x="2016215" y="3692987"/>
                  </a:lnTo>
                  <a:lnTo>
                    <a:pt x="2030847" y="3733742"/>
                  </a:lnTo>
                  <a:lnTo>
                    <a:pt x="2045486" y="3774261"/>
                  </a:lnTo>
                  <a:lnTo>
                    <a:pt x="2060136" y="3814536"/>
                  </a:lnTo>
                  <a:lnTo>
                    <a:pt x="2074802" y="3854558"/>
                  </a:lnTo>
                  <a:lnTo>
                    <a:pt x="2089491" y="3894321"/>
                  </a:lnTo>
                  <a:lnTo>
                    <a:pt x="2104207" y="3933816"/>
                  </a:lnTo>
                  <a:lnTo>
                    <a:pt x="2118955" y="3973036"/>
                  </a:lnTo>
                  <a:lnTo>
                    <a:pt x="2133742" y="4011972"/>
                  </a:lnTo>
                  <a:lnTo>
                    <a:pt x="2148572" y="4050617"/>
                  </a:lnTo>
                  <a:lnTo>
                    <a:pt x="2163450" y="4088963"/>
                  </a:lnTo>
                  <a:lnTo>
                    <a:pt x="2178383" y="4127001"/>
                  </a:lnTo>
                  <a:lnTo>
                    <a:pt x="2193375" y="4164725"/>
                  </a:lnTo>
                  <a:lnTo>
                    <a:pt x="2208431" y="4202126"/>
                  </a:lnTo>
                  <a:lnTo>
                    <a:pt x="2223557" y="4239196"/>
                  </a:lnTo>
                  <a:lnTo>
                    <a:pt x="2238758" y="4275928"/>
                  </a:lnTo>
                  <a:lnTo>
                    <a:pt x="2254040" y="4312314"/>
                  </a:lnTo>
                  <a:lnTo>
                    <a:pt x="2269407" y="4348345"/>
                  </a:lnTo>
                  <a:lnTo>
                    <a:pt x="2284866" y="4384014"/>
                  </a:lnTo>
                  <a:lnTo>
                    <a:pt x="2300421" y="4419313"/>
                  </a:lnTo>
                  <a:lnTo>
                    <a:pt x="2316078" y="4454235"/>
                  </a:lnTo>
                  <a:lnTo>
                    <a:pt x="2347718" y="4522913"/>
                  </a:lnTo>
                  <a:lnTo>
                    <a:pt x="2379829" y="4589985"/>
                  </a:lnTo>
                  <a:lnTo>
                    <a:pt x="2412453" y="4655388"/>
                  </a:lnTo>
                  <a:lnTo>
                    <a:pt x="2445633" y="4719060"/>
                  </a:lnTo>
                  <a:lnTo>
                    <a:pt x="2479411" y="4780938"/>
                  </a:lnTo>
                  <a:lnTo>
                    <a:pt x="2513830" y="4840958"/>
                  </a:lnTo>
                  <a:lnTo>
                    <a:pt x="2548932" y="4899057"/>
                  </a:lnTo>
                  <a:lnTo>
                    <a:pt x="2584760" y="4955174"/>
                  </a:lnTo>
                  <a:lnTo>
                    <a:pt x="2621357" y="5009244"/>
                  </a:lnTo>
                  <a:lnTo>
                    <a:pt x="2658764" y="5061205"/>
                  </a:lnTo>
                  <a:lnTo>
                    <a:pt x="2697025" y="5110994"/>
                  </a:lnTo>
                  <a:lnTo>
                    <a:pt x="2723408" y="5143309"/>
                  </a:lnTo>
                  <a:lnTo>
                    <a:pt x="5768571" y="5143309"/>
                  </a:lnTo>
                  <a:lnTo>
                    <a:pt x="6320259" y="222821"/>
                  </a:lnTo>
                  <a:lnTo>
                    <a:pt x="43339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105400" y="2699181"/>
            <a:ext cx="3792855" cy="3216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8455" algn="r">
              <a:lnSpc>
                <a:spcPct val="123100"/>
              </a:lnSpc>
              <a:spcBef>
                <a:spcPts val="100"/>
              </a:spcBef>
            </a:pPr>
            <a:r>
              <a:rPr lang="en-US" dirty="0">
                <a:latin typeface="Georgia" panose="02040502050405020303" pitchFamily="18" charset="0"/>
              </a:rPr>
              <a:t> By </a:t>
            </a:r>
            <a:r>
              <a:rPr lang="en-US" dirty="0"/>
              <a:t>:</a:t>
            </a:r>
            <a:r>
              <a:rPr lang="en-US" dirty="0">
                <a:latin typeface="Georgia" panose="02040502050405020303" pitchFamily="18" charset="0"/>
              </a:rPr>
              <a:t> Amith Joseph</a:t>
            </a:r>
            <a:endParaRPr sz="1800" dirty="0">
              <a:latin typeface="Georgia" panose="02040502050405020303" pitchFamily="18" charset="0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876101" y="542429"/>
            <a:ext cx="3289935" cy="2160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ENHANCING </a:t>
            </a:r>
            <a:r>
              <a:rPr sz="2800" dirty="0"/>
              <a:t>HOST</a:t>
            </a:r>
            <a:r>
              <a:rPr sz="2800" spc="295" dirty="0"/>
              <a:t> </a:t>
            </a:r>
            <a:r>
              <a:rPr sz="2800" spc="-10" dirty="0"/>
              <a:t>STRATEGY </a:t>
            </a:r>
            <a:r>
              <a:rPr sz="2800" spc="65" dirty="0"/>
              <a:t>USING</a:t>
            </a:r>
            <a:r>
              <a:rPr sz="2800" spc="204" dirty="0"/>
              <a:t> </a:t>
            </a:r>
            <a:r>
              <a:rPr sz="2800" spc="-20" dirty="0"/>
              <a:t>DATA </a:t>
            </a:r>
            <a:r>
              <a:rPr sz="2800" spc="-10" dirty="0"/>
              <a:t>ANALYSIS</a:t>
            </a:r>
            <a:endParaRPr sz="280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dirty="0"/>
              <a:t>ON</a:t>
            </a:r>
            <a:r>
              <a:rPr sz="2800" spc="80" dirty="0"/>
              <a:t> </a:t>
            </a:r>
            <a:r>
              <a:rPr sz="2800" spc="85" dirty="0"/>
              <a:t>AIRBNB</a:t>
            </a:r>
            <a:endParaRPr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12265" y="1011504"/>
            <a:ext cx="5852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45" dirty="0">
                <a:latin typeface="Gill Sans MT"/>
                <a:cs typeface="Gill Sans MT"/>
              </a:rPr>
              <a:t>SEASONAL</a:t>
            </a:r>
            <a:r>
              <a:rPr sz="1800" b="1" spc="170" dirty="0">
                <a:latin typeface="Gill Sans MT"/>
                <a:cs typeface="Gill Sans MT"/>
              </a:rPr>
              <a:t> </a:t>
            </a:r>
            <a:r>
              <a:rPr sz="1800" b="1" spc="-10" dirty="0">
                <a:latin typeface="Gill Sans MT"/>
                <a:cs typeface="Gill Sans MT"/>
              </a:rPr>
              <a:t>FLUCTUATIONS</a:t>
            </a:r>
            <a:r>
              <a:rPr sz="1800" b="1" spc="175" dirty="0">
                <a:latin typeface="Gill Sans MT"/>
                <a:cs typeface="Gill Sans MT"/>
              </a:rPr>
              <a:t> </a:t>
            </a:r>
            <a:r>
              <a:rPr sz="1800" b="1" dirty="0">
                <a:latin typeface="Gill Sans MT"/>
                <a:cs typeface="Gill Sans MT"/>
              </a:rPr>
              <a:t>IN</a:t>
            </a:r>
            <a:r>
              <a:rPr sz="1800" b="1" spc="175" dirty="0">
                <a:latin typeface="Gill Sans MT"/>
                <a:cs typeface="Gill Sans MT"/>
              </a:rPr>
              <a:t> </a:t>
            </a:r>
            <a:r>
              <a:rPr sz="1800" b="1" dirty="0">
                <a:latin typeface="Gill Sans MT"/>
                <a:cs typeface="Gill Sans MT"/>
              </a:rPr>
              <a:t>LISTING</a:t>
            </a:r>
            <a:r>
              <a:rPr sz="1800" b="1" spc="175" dirty="0">
                <a:latin typeface="Gill Sans MT"/>
                <a:cs typeface="Gill Sans MT"/>
              </a:rPr>
              <a:t> </a:t>
            </a:r>
            <a:r>
              <a:rPr sz="1800" b="1" spc="85" dirty="0">
                <a:latin typeface="Gill Sans MT"/>
                <a:cs typeface="Gill Sans MT"/>
              </a:rPr>
              <a:t>PRICES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35597" y="539635"/>
            <a:ext cx="850900" cy="850900"/>
          </a:xfrm>
          <a:custGeom>
            <a:avLst/>
            <a:gdLst/>
            <a:ahLst/>
            <a:cxnLst/>
            <a:rect l="l" t="t" r="r" b="b"/>
            <a:pathLst>
              <a:path w="850900" h="850900">
                <a:moveTo>
                  <a:pt x="425526" y="0"/>
                </a:moveTo>
                <a:lnTo>
                  <a:pt x="369754" y="3678"/>
                </a:lnTo>
                <a:lnTo>
                  <a:pt x="315229" y="14579"/>
                </a:lnTo>
                <a:lnTo>
                  <a:pt x="262662" y="32500"/>
                </a:lnTo>
                <a:lnTo>
                  <a:pt x="212763" y="57238"/>
                </a:lnTo>
                <a:lnTo>
                  <a:pt x="166336" y="88122"/>
                </a:lnTo>
                <a:lnTo>
                  <a:pt x="124564" y="124742"/>
                </a:lnTo>
                <a:lnTo>
                  <a:pt x="87922" y="166491"/>
                </a:lnTo>
                <a:lnTo>
                  <a:pt x="56883" y="212763"/>
                </a:lnTo>
                <a:lnTo>
                  <a:pt x="32350" y="262863"/>
                </a:lnTo>
                <a:lnTo>
                  <a:pt x="14535" y="315496"/>
                </a:lnTo>
                <a:lnTo>
                  <a:pt x="3673" y="369954"/>
                </a:lnTo>
                <a:lnTo>
                  <a:pt x="0" y="425526"/>
                </a:lnTo>
                <a:lnTo>
                  <a:pt x="3673" y="481096"/>
                </a:lnTo>
                <a:lnTo>
                  <a:pt x="14535" y="535551"/>
                </a:lnTo>
                <a:lnTo>
                  <a:pt x="32350" y="588184"/>
                </a:lnTo>
                <a:lnTo>
                  <a:pt x="56883" y="638289"/>
                </a:lnTo>
                <a:lnTo>
                  <a:pt x="87922" y="684560"/>
                </a:lnTo>
                <a:lnTo>
                  <a:pt x="124564" y="726308"/>
                </a:lnTo>
                <a:lnTo>
                  <a:pt x="166336" y="762924"/>
                </a:lnTo>
                <a:lnTo>
                  <a:pt x="212763" y="793800"/>
                </a:lnTo>
                <a:lnTo>
                  <a:pt x="262662" y="818483"/>
                </a:lnTo>
                <a:lnTo>
                  <a:pt x="315229" y="836282"/>
                </a:lnTo>
                <a:lnTo>
                  <a:pt x="369754" y="847061"/>
                </a:lnTo>
                <a:lnTo>
                  <a:pt x="425526" y="850684"/>
                </a:lnTo>
                <a:lnTo>
                  <a:pt x="481085" y="847061"/>
                </a:lnTo>
                <a:lnTo>
                  <a:pt x="535500" y="836282"/>
                </a:lnTo>
                <a:lnTo>
                  <a:pt x="588026" y="818483"/>
                </a:lnTo>
                <a:lnTo>
                  <a:pt x="637921" y="793800"/>
                </a:lnTo>
                <a:lnTo>
                  <a:pt x="684347" y="762924"/>
                </a:lnTo>
                <a:lnTo>
                  <a:pt x="726119" y="726308"/>
                </a:lnTo>
                <a:lnTo>
                  <a:pt x="762761" y="684560"/>
                </a:lnTo>
                <a:lnTo>
                  <a:pt x="793800" y="638289"/>
                </a:lnTo>
                <a:lnTo>
                  <a:pt x="818333" y="588184"/>
                </a:lnTo>
                <a:lnTo>
                  <a:pt x="836148" y="535551"/>
                </a:lnTo>
                <a:lnTo>
                  <a:pt x="847011" y="481096"/>
                </a:lnTo>
                <a:lnTo>
                  <a:pt x="850684" y="425526"/>
                </a:lnTo>
                <a:lnTo>
                  <a:pt x="847011" y="369954"/>
                </a:lnTo>
                <a:lnTo>
                  <a:pt x="836148" y="315496"/>
                </a:lnTo>
                <a:lnTo>
                  <a:pt x="818333" y="262863"/>
                </a:lnTo>
                <a:lnTo>
                  <a:pt x="793800" y="212763"/>
                </a:lnTo>
                <a:lnTo>
                  <a:pt x="762761" y="166491"/>
                </a:lnTo>
                <a:lnTo>
                  <a:pt x="726119" y="124742"/>
                </a:lnTo>
                <a:lnTo>
                  <a:pt x="684347" y="88122"/>
                </a:lnTo>
                <a:lnTo>
                  <a:pt x="637921" y="57238"/>
                </a:lnTo>
                <a:lnTo>
                  <a:pt x="588026" y="32500"/>
                </a:lnTo>
                <a:lnTo>
                  <a:pt x="535500" y="14579"/>
                </a:lnTo>
                <a:lnTo>
                  <a:pt x="481085" y="3678"/>
                </a:lnTo>
                <a:lnTo>
                  <a:pt x="425526" y="0"/>
                </a:lnTo>
                <a:close/>
              </a:path>
            </a:pathLst>
          </a:custGeom>
          <a:solidFill>
            <a:srgbClr val="9EC3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58253" y="705497"/>
            <a:ext cx="6038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315" dirty="0">
                <a:solidFill>
                  <a:srgbClr val="FFFFFF"/>
                </a:solidFill>
                <a:latin typeface="Trebuchet MS"/>
                <a:cs typeface="Trebuchet MS"/>
              </a:rPr>
              <a:t>Q3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334" y="1474089"/>
            <a:ext cx="4274870" cy="263483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97829" y="1473787"/>
            <a:ext cx="4200363" cy="263185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12265" y="1003935"/>
            <a:ext cx="58089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Gill Sans MT"/>
                <a:cs typeface="Gill Sans MT"/>
              </a:rPr>
              <a:t>EFFECT</a:t>
            </a:r>
            <a:r>
              <a:rPr sz="1800" b="1" spc="229" dirty="0">
                <a:latin typeface="Gill Sans MT"/>
                <a:cs typeface="Gill Sans MT"/>
              </a:rPr>
              <a:t> </a:t>
            </a:r>
            <a:r>
              <a:rPr sz="1800" b="1" dirty="0">
                <a:latin typeface="Gill Sans MT"/>
                <a:cs typeface="Gill Sans MT"/>
              </a:rPr>
              <a:t>OF</a:t>
            </a:r>
            <a:r>
              <a:rPr sz="1800" b="1" spc="235" dirty="0">
                <a:latin typeface="Gill Sans MT"/>
                <a:cs typeface="Gill Sans MT"/>
              </a:rPr>
              <a:t> </a:t>
            </a:r>
            <a:r>
              <a:rPr sz="1800" b="1" spc="55" dirty="0">
                <a:latin typeface="Gill Sans MT"/>
                <a:cs typeface="Gill Sans MT"/>
              </a:rPr>
              <a:t>AMENITIES</a:t>
            </a:r>
            <a:r>
              <a:rPr sz="1800" b="1" spc="240" dirty="0">
                <a:latin typeface="Gill Sans MT"/>
                <a:cs typeface="Gill Sans MT"/>
              </a:rPr>
              <a:t> </a:t>
            </a:r>
            <a:r>
              <a:rPr sz="1800" b="1" dirty="0">
                <a:latin typeface="Gill Sans MT"/>
                <a:cs typeface="Gill Sans MT"/>
              </a:rPr>
              <a:t>ON</a:t>
            </a:r>
            <a:r>
              <a:rPr sz="1800" b="1" spc="240" dirty="0">
                <a:latin typeface="Gill Sans MT"/>
                <a:cs typeface="Gill Sans MT"/>
              </a:rPr>
              <a:t> </a:t>
            </a:r>
            <a:r>
              <a:rPr sz="1800" b="1" dirty="0">
                <a:latin typeface="Gill Sans MT"/>
                <a:cs typeface="Gill Sans MT"/>
              </a:rPr>
              <a:t>AVERAGE</a:t>
            </a:r>
            <a:r>
              <a:rPr sz="1800" b="1" spc="235" dirty="0">
                <a:latin typeface="Gill Sans MT"/>
                <a:cs typeface="Gill Sans MT"/>
              </a:rPr>
              <a:t> </a:t>
            </a:r>
            <a:r>
              <a:rPr sz="1800" b="1" spc="-10" dirty="0">
                <a:latin typeface="Gill Sans MT"/>
                <a:cs typeface="Gill Sans MT"/>
              </a:rPr>
              <a:t>RATINGS</a:t>
            </a:r>
            <a:endParaRPr sz="18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35597" y="539635"/>
            <a:ext cx="850900" cy="850900"/>
          </a:xfrm>
          <a:custGeom>
            <a:avLst/>
            <a:gdLst/>
            <a:ahLst/>
            <a:cxnLst/>
            <a:rect l="l" t="t" r="r" b="b"/>
            <a:pathLst>
              <a:path w="850900" h="850900">
                <a:moveTo>
                  <a:pt x="425526" y="0"/>
                </a:moveTo>
                <a:lnTo>
                  <a:pt x="369754" y="3678"/>
                </a:lnTo>
                <a:lnTo>
                  <a:pt x="315229" y="14579"/>
                </a:lnTo>
                <a:lnTo>
                  <a:pt x="262662" y="32500"/>
                </a:lnTo>
                <a:lnTo>
                  <a:pt x="212763" y="57238"/>
                </a:lnTo>
                <a:lnTo>
                  <a:pt x="166336" y="88122"/>
                </a:lnTo>
                <a:lnTo>
                  <a:pt x="124564" y="124742"/>
                </a:lnTo>
                <a:lnTo>
                  <a:pt x="87922" y="166491"/>
                </a:lnTo>
                <a:lnTo>
                  <a:pt x="56883" y="212763"/>
                </a:lnTo>
                <a:lnTo>
                  <a:pt x="32350" y="262863"/>
                </a:lnTo>
                <a:lnTo>
                  <a:pt x="14535" y="315496"/>
                </a:lnTo>
                <a:lnTo>
                  <a:pt x="3673" y="369954"/>
                </a:lnTo>
                <a:lnTo>
                  <a:pt x="0" y="425526"/>
                </a:lnTo>
                <a:lnTo>
                  <a:pt x="3673" y="481096"/>
                </a:lnTo>
                <a:lnTo>
                  <a:pt x="14535" y="535551"/>
                </a:lnTo>
                <a:lnTo>
                  <a:pt x="32350" y="588184"/>
                </a:lnTo>
                <a:lnTo>
                  <a:pt x="56883" y="638289"/>
                </a:lnTo>
                <a:lnTo>
                  <a:pt x="87922" y="684560"/>
                </a:lnTo>
                <a:lnTo>
                  <a:pt x="124564" y="726308"/>
                </a:lnTo>
                <a:lnTo>
                  <a:pt x="166336" y="762924"/>
                </a:lnTo>
                <a:lnTo>
                  <a:pt x="212763" y="793800"/>
                </a:lnTo>
                <a:lnTo>
                  <a:pt x="262662" y="818483"/>
                </a:lnTo>
                <a:lnTo>
                  <a:pt x="315229" y="836282"/>
                </a:lnTo>
                <a:lnTo>
                  <a:pt x="369754" y="847061"/>
                </a:lnTo>
                <a:lnTo>
                  <a:pt x="425526" y="850684"/>
                </a:lnTo>
                <a:lnTo>
                  <a:pt x="481085" y="847061"/>
                </a:lnTo>
                <a:lnTo>
                  <a:pt x="535500" y="836282"/>
                </a:lnTo>
                <a:lnTo>
                  <a:pt x="588026" y="818483"/>
                </a:lnTo>
                <a:lnTo>
                  <a:pt x="637921" y="793800"/>
                </a:lnTo>
                <a:lnTo>
                  <a:pt x="684347" y="762924"/>
                </a:lnTo>
                <a:lnTo>
                  <a:pt x="726119" y="726308"/>
                </a:lnTo>
                <a:lnTo>
                  <a:pt x="762761" y="684560"/>
                </a:lnTo>
                <a:lnTo>
                  <a:pt x="793800" y="638289"/>
                </a:lnTo>
                <a:lnTo>
                  <a:pt x="818333" y="588184"/>
                </a:lnTo>
                <a:lnTo>
                  <a:pt x="836148" y="535551"/>
                </a:lnTo>
                <a:lnTo>
                  <a:pt x="847011" y="481096"/>
                </a:lnTo>
                <a:lnTo>
                  <a:pt x="850684" y="425526"/>
                </a:lnTo>
                <a:lnTo>
                  <a:pt x="847011" y="369954"/>
                </a:lnTo>
                <a:lnTo>
                  <a:pt x="836148" y="315496"/>
                </a:lnTo>
                <a:lnTo>
                  <a:pt x="818333" y="262863"/>
                </a:lnTo>
                <a:lnTo>
                  <a:pt x="793800" y="212763"/>
                </a:lnTo>
                <a:lnTo>
                  <a:pt x="762761" y="166491"/>
                </a:lnTo>
                <a:lnTo>
                  <a:pt x="726119" y="124742"/>
                </a:lnTo>
                <a:lnTo>
                  <a:pt x="684347" y="88122"/>
                </a:lnTo>
                <a:lnTo>
                  <a:pt x="637921" y="57238"/>
                </a:lnTo>
                <a:lnTo>
                  <a:pt x="588026" y="32500"/>
                </a:lnTo>
                <a:lnTo>
                  <a:pt x="535500" y="14579"/>
                </a:lnTo>
                <a:lnTo>
                  <a:pt x="481085" y="3678"/>
                </a:lnTo>
                <a:lnTo>
                  <a:pt x="425526" y="0"/>
                </a:lnTo>
                <a:close/>
              </a:path>
            </a:pathLst>
          </a:custGeom>
          <a:solidFill>
            <a:srgbClr val="9EC3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58253" y="705497"/>
            <a:ext cx="6038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315" dirty="0">
                <a:solidFill>
                  <a:srgbClr val="FFFFFF"/>
                </a:solidFill>
                <a:latin typeface="Trebuchet MS"/>
                <a:cs typeface="Trebuchet MS"/>
              </a:rPr>
              <a:t>Q4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5821" y="1555559"/>
            <a:ext cx="6790220" cy="31924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IMPACT</a:t>
            </a:r>
            <a:r>
              <a:rPr spc="130" dirty="0"/>
              <a:t> </a:t>
            </a:r>
            <a:r>
              <a:rPr dirty="0"/>
              <a:t>OF</a:t>
            </a:r>
            <a:r>
              <a:rPr spc="130" dirty="0"/>
              <a:t> </a:t>
            </a:r>
            <a:r>
              <a:rPr dirty="0"/>
              <a:t>LOCAL</a:t>
            </a:r>
            <a:r>
              <a:rPr spc="145" dirty="0"/>
              <a:t> </a:t>
            </a:r>
            <a:r>
              <a:rPr spc="50" dirty="0"/>
              <a:t>HOSTS</a:t>
            </a:r>
            <a:r>
              <a:rPr spc="135" dirty="0"/>
              <a:t> </a:t>
            </a:r>
            <a:r>
              <a:rPr dirty="0"/>
              <a:t>ON</a:t>
            </a:r>
            <a:r>
              <a:rPr spc="145" dirty="0"/>
              <a:t> </a:t>
            </a:r>
            <a:r>
              <a:rPr dirty="0"/>
              <a:t>BOOKING</a:t>
            </a:r>
            <a:r>
              <a:rPr spc="135" dirty="0"/>
              <a:t> </a:t>
            </a:r>
            <a:r>
              <a:rPr spc="-10" dirty="0"/>
              <a:t>RATES </a:t>
            </a:r>
            <a:r>
              <a:rPr dirty="0"/>
              <a:t>AND</a:t>
            </a:r>
            <a:r>
              <a:rPr spc="135" dirty="0"/>
              <a:t> </a:t>
            </a:r>
            <a:r>
              <a:rPr spc="55" dirty="0"/>
              <a:t>REVIEW</a:t>
            </a:r>
            <a:r>
              <a:rPr spc="130" dirty="0"/>
              <a:t> </a:t>
            </a:r>
            <a:r>
              <a:rPr spc="75" dirty="0"/>
              <a:t>SCORES</a:t>
            </a:r>
          </a:p>
        </p:txBody>
      </p:sp>
      <p:sp>
        <p:nvSpPr>
          <p:cNvPr id="3" name="object 3"/>
          <p:cNvSpPr/>
          <p:nvPr/>
        </p:nvSpPr>
        <p:spPr>
          <a:xfrm>
            <a:off x="435597" y="539635"/>
            <a:ext cx="850900" cy="850900"/>
          </a:xfrm>
          <a:custGeom>
            <a:avLst/>
            <a:gdLst/>
            <a:ahLst/>
            <a:cxnLst/>
            <a:rect l="l" t="t" r="r" b="b"/>
            <a:pathLst>
              <a:path w="850900" h="850900">
                <a:moveTo>
                  <a:pt x="425526" y="0"/>
                </a:moveTo>
                <a:lnTo>
                  <a:pt x="369754" y="3678"/>
                </a:lnTo>
                <a:lnTo>
                  <a:pt x="315229" y="14579"/>
                </a:lnTo>
                <a:lnTo>
                  <a:pt x="262662" y="32500"/>
                </a:lnTo>
                <a:lnTo>
                  <a:pt x="212763" y="57238"/>
                </a:lnTo>
                <a:lnTo>
                  <a:pt x="166336" y="88122"/>
                </a:lnTo>
                <a:lnTo>
                  <a:pt x="124564" y="124742"/>
                </a:lnTo>
                <a:lnTo>
                  <a:pt x="87922" y="166491"/>
                </a:lnTo>
                <a:lnTo>
                  <a:pt x="56883" y="212763"/>
                </a:lnTo>
                <a:lnTo>
                  <a:pt x="32350" y="262863"/>
                </a:lnTo>
                <a:lnTo>
                  <a:pt x="14535" y="315496"/>
                </a:lnTo>
                <a:lnTo>
                  <a:pt x="3673" y="369954"/>
                </a:lnTo>
                <a:lnTo>
                  <a:pt x="0" y="425526"/>
                </a:lnTo>
                <a:lnTo>
                  <a:pt x="3673" y="481096"/>
                </a:lnTo>
                <a:lnTo>
                  <a:pt x="14535" y="535551"/>
                </a:lnTo>
                <a:lnTo>
                  <a:pt x="32350" y="588184"/>
                </a:lnTo>
                <a:lnTo>
                  <a:pt x="56883" y="638289"/>
                </a:lnTo>
                <a:lnTo>
                  <a:pt x="87922" y="684560"/>
                </a:lnTo>
                <a:lnTo>
                  <a:pt x="124564" y="726308"/>
                </a:lnTo>
                <a:lnTo>
                  <a:pt x="166336" y="762924"/>
                </a:lnTo>
                <a:lnTo>
                  <a:pt x="212763" y="793800"/>
                </a:lnTo>
                <a:lnTo>
                  <a:pt x="262662" y="818483"/>
                </a:lnTo>
                <a:lnTo>
                  <a:pt x="315229" y="836282"/>
                </a:lnTo>
                <a:lnTo>
                  <a:pt x="369754" y="847061"/>
                </a:lnTo>
                <a:lnTo>
                  <a:pt x="425526" y="850684"/>
                </a:lnTo>
                <a:lnTo>
                  <a:pt x="481085" y="847061"/>
                </a:lnTo>
                <a:lnTo>
                  <a:pt x="535500" y="836282"/>
                </a:lnTo>
                <a:lnTo>
                  <a:pt x="588026" y="818483"/>
                </a:lnTo>
                <a:lnTo>
                  <a:pt x="637921" y="793800"/>
                </a:lnTo>
                <a:lnTo>
                  <a:pt x="684347" y="762924"/>
                </a:lnTo>
                <a:lnTo>
                  <a:pt x="726119" y="726308"/>
                </a:lnTo>
                <a:lnTo>
                  <a:pt x="762761" y="684560"/>
                </a:lnTo>
                <a:lnTo>
                  <a:pt x="793800" y="638289"/>
                </a:lnTo>
                <a:lnTo>
                  <a:pt x="818333" y="588184"/>
                </a:lnTo>
                <a:lnTo>
                  <a:pt x="836148" y="535551"/>
                </a:lnTo>
                <a:lnTo>
                  <a:pt x="847011" y="481096"/>
                </a:lnTo>
                <a:lnTo>
                  <a:pt x="850684" y="425526"/>
                </a:lnTo>
                <a:lnTo>
                  <a:pt x="847011" y="369954"/>
                </a:lnTo>
                <a:lnTo>
                  <a:pt x="836148" y="315496"/>
                </a:lnTo>
                <a:lnTo>
                  <a:pt x="818333" y="262863"/>
                </a:lnTo>
                <a:lnTo>
                  <a:pt x="793800" y="212763"/>
                </a:lnTo>
                <a:lnTo>
                  <a:pt x="762761" y="166491"/>
                </a:lnTo>
                <a:lnTo>
                  <a:pt x="726119" y="124742"/>
                </a:lnTo>
                <a:lnTo>
                  <a:pt x="684347" y="88122"/>
                </a:lnTo>
                <a:lnTo>
                  <a:pt x="637921" y="57238"/>
                </a:lnTo>
                <a:lnTo>
                  <a:pt x="588026" y="32500"/>
                </a:lnTo>
                <a:lnTo>
                  <a:pt x="535500" y="14579"/>
                </a:lnTo>
                <a:lnTo>
                  <a:pt x="481085" y="3678"/>
                </a:lnTo>
                <a:lnTo>
                  <a:pt x="425526" y="0"/>
                </a:lnTo>
                <a:close/>
              </a:path>
            </a:pathLst>
          </a:custGeom>
          <a:solidFill>
            <a:srgbClr val="9EC3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58253" y="705497"/>
            <a:ext cx="6038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15" dirty="0">
                <a:solidFill>
                  <a:srgbClr val="FFFFFF"/>
                </a:solidFill>
                <a:latin typeface="Trebuchet MS"/>
                <a:cs typeface="Trebuchet MS"/>
              </a:rPr>
              <a:t>Q5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023" y="2065876"/>
            <a:ext cx="3830788" cy="50452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3592" y="3089358"/>
            <a:ext cx="4876296" cy="53309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67258" y="0"/>
            <a:ext cx="1577340" cy="279400"/>
          </a:xfrm>
          <a:custGeom>
            <a:avLst/>
            <a:gdLst/>
            <a:ahLst/>
            <a:cxnLst/>
            <a:rect l="l" t="t" r="r" b="b"/>
            <a:pathLst>
              <a:path w="1577340" h="279400">
                <a:moveTo>
                  <a:pt x="1576741" y="0"/>
                </a:moveTo>
                <a:lnTo>
                  <a:pt x="0" y="0"/>
                </a:lnTo>
                <a:lnTo>
                  <a:pt x="259517" y="69139"/>
                </a:lnTo>
                <a:lnTo>
                  <a:pt x="495256" y="128480"/>
                </a:lnTo>
                <a:lnTo>
                  <a:pt x="635970" y="161175"/>
                </a:lnTo>
                <a:lnTo>
                  <a:pt x="729505" y="181417"/>
                </a:lnTo>
                <a:lnTo>
                  <a:pt x="822836" y="200224"/>
                </a:lnTo>
                <a:lnTo>
                  <a:pt x="915977" y="217433"/>
                </a:lnTo>
                <a:lnTo>
                  <a:pt x="1008941" y="232879"/>
                </a:lnTo>
                <a:lnTo>
                  <a:pt x="1055361" y="239890"/>
                </a:lnTo>
                <a:lnTo>
                  <a:pt x="1101743" y="246399"/>
                </a:lnTo>
                <a:lnTo>
                  <a:pt x="1148086" y="252385"/>
                </a:lnTo>
                <a:lnTo>
                  <a:pt x="1194395" y="257828"/>
                </a:lnTo>
                <a:lnTo>
                  <a:pt x="1240669" y="262708"/>
                </a:lnTo>
                <a:lnTo>
                  <a:pt x="1286912" y="267003"/>
                </a:lnTo>
                <a:lnTo>
                  <a:pt x="1333124" y="270694"/>
                </a:lnTo>
                <a:lnTo>
                  <a:pt x="1379307" y="273760"/>
                </a:lnTo>
                <a:lnTo>
                  <a:pt x="1425463" y="276180"/>
                </a:lnTo>
                <a:lnTo>
                  <a:pt x="1471594" y="277934"/>
                </a:lnTo>
                <a:lnTo>
                  <a:pt x="1517702" y="279001"/>
                </a:lnTo>
                <a:lnTo>
                  <a:pt x="1563787" y="279361"/>
                </a:lnTo>
                <a:lnTo>
                  <a:pt x="1576741" y="279361"/>
                </a:lnTo>
                <a:lnTo>
                  <a:pt x="1576741" y="0"/>
                </a:lnTo>
                <a:close/>
              </a:path>
            </a:pathLst>
          </a:custGeom>
          <a:solidFill>
            <a:srgbClr val="337E90">
              <a:alpha val="46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6158865" cy="742950"/>
          </a:xfrm>
          <a:custGeom>
            <a:avLst/>
            <a:gdLst/>
            <a:ahLst/>
            <a:cxnLst/>
            <a:rect l="l" t="t" r="r" b="b"/>
            <a:pathLst>
              <a:path w="6158865" h="742950">
                <a:moveTo>
                  <a:pt x="6158382" y="0"/>
                </a:moveTo>
                <a:lnTo>
                  <a:pt x="6100038" y="0"/>
                </a:lnTo>
                <a:lnTo>
                  <a:pt x="2220341" y="0"/>
                </a:lnTo>
                <a:lnTo>
                  <a:pt x="0" y="0"/>
                </a:lnTo>
                <a:lnTo>
                  <a:pt x="0" y="124879"/>
                </a:lnTo>
                <a:lnTo>
                  <a:pt x="198450" y="166420"/>
                </a:lnTo>
                <a:lnTo>
                  <a:pt x="446151" y="222338"/>
                </a:lnTo>
                <a:lnTo>
                  <a:pt x="1755863" y="540994"/>
                </a:lnTo>
                <a:lnTo>
                  <a:pt x="1994192" y="592696"/>
                </a:lnTo>
                <a:lnTo>
                  <a:pt x="2184120" y="630123"/>
                </a:lnTo>
                <a:lnTo>
                  <a:pt x="2326170" y="655459"/>
                </a:lnTo>
                <a:lnTo>
                  <a:pt x="2468765" y="678268"/>
                </a:lnTo>
                <a:lnTo>
                  <a:pt x="2562263" y="691642"/>
                </a:lnTo>
                <a:lnTo>
                  <a:pt x="2656484" y="703757"/>
                </a:lnTo>
                <a:lnTo>
                  <a:pt x="2750604" y="714387"/>
                </a:lnTo>
                <a:lnTo>
                  <a:pt x="2844622" y="723455"/>
                </a:lnTo>
                <a:lnTo>
                  <a:pt x="2938538" y="730885"/>
                </a:lnTo>
                <a:lnTo>
                  <a:pt x="3032379" y="736574"/>
                </a:lnTo>
                <a:lnTo>
                  <a:pt x="3126130" y="740460"/>
                </a:lnTo>
                <a:lnTo>
                  <a:pt x="3172980" y="741692"/>
                </a:lnTo>
                <a:lnTo>
                  <a:pt x="3223615" y="742492"/>
                </a:lnTo>
                <a:lnTo>
                  <a:pt x="3266643" y="742683"/>
                </a:lnTo>
                <a:lnTo>
                  <a:pt x="3354349" y="741934"/>
                </a:lnTo>
                <a:lnTo>
                  <a:pt x="3441179" y="739673"/>
                </a:lnTo>
                <a:lnTo>
                  <a:pt x="3527145" y="735939"/>
                </a:lnTo>
                <a:lnTo>
                  <a:pt x="3610673" y="730885"/>
                </a:lnTo>
                <a:lnTo>
                  <a:pt x="3610864" y="730885"/>
                </a:lnTo>
                <a:lnTo>
                  <a:pt x="3696614" y="724217"/>
                </a:lnTo>
                <a:lnTo>
                  <a:pt x="3780193" y="716292"/>
                </a:lnTo>
                <a:lnTo>
                  <a:pt x="3863022" y="707034"/>
                </a:lnTo>
                <a:lnTo>
                  <a:pt x="3945140" y="696468"/>
                </a:lnTo>
                <a:lnTo>
                  <a:pt x="4026585" y="684644"/>
                </a:lnTo>
                <a:lnTo>
                  <a:pt x="4107396" y="671588"/>
                </a:lnTo>
                <a:lnTo>
                  <a:pt x="4187583" y="657326"/>
                </a:lnTo>
                <a:lnTo>
                  <a:pt x="4267174" y="641896"/>
                </a:lnTo>
                <a:lnTo>
                  <a:pt x="4346219" y="625335"/>
                </a:lnTo>
                <a:lnTo>
                  <a:pt x="4424743" y="607669"/>
                </a:lnTo>
                <a:lnTo>
                  <a:pt x="4502772" y="588949"/>
                </a:lnTo>
                <a:lnTo>
                  <a:pt x="4580344" y="569188"/>
                </a:lnTo>
                <a:lnTo>
                  <a:pt x="4657471" y="548424"/>
                </a:lnTo>
                <a:lnTo>
                  <a:pt x="4734204" y="526707"/>
                </a:lnTo>
                <a:lnTo>
                  <a:pt x="4848618" y="492379"/>
                </a:lnTo>
                <a:lnTo>
                  <a:pt x="4962296" y="456057"/>
                </a:lnTo>
                <a:lnTo>
                  <a:pt x="5075352" y="417868"/>
                </a:lnTo>
                <a:lnTo>
                  <a:pt x="5187874" y="377913"/>
                </a:lnTo>
                <a:lnTo>
                  <a:pt x="5299976" y="336308"/>
                </a:lnTo>
                <a:lnTo>
                  <a:pt x="5448960" y="278460"/>
                </a:lnTo>
                <a:lnTo>
                  <a:pt x="5472646" y="268808"/>
                </a:lnTo>
                <a:lnTo>
                  <a:pt x="5483047" y="265557"/>
                </a:lnTo>
                <a:lnTo>
                  <a:pt x="5520626" y="253466"/>
                </a:lnTo>
                <a:lnTo>
                  <a:pt x="5558104" y="241046"/>
                </a:lnTo>
                <a:lnTo>
                  <a:pt x="5595467" y="228307"/>
                </a:lnTo>
                <a:lnTo>
                  <a:pt x="5632742" y="215265"/>
                </a:lnTo>
                <a:lnTo>
                  <a:pt x="5669915" y="201917"/>
                </a:lnTo>
                <a:lnTo>
                  <a:pt x="5706999" y="188290"/>
                </a:lnTo>
                <a:lnTo>
                  <a:pt x="5744007" y="174371"/>
                </a:lnTo>
                <a:lnTo>
                  <a:pt x="5780938" y="160172"/>
                </a:lnTo>
                <a:lnTo>
                  <a:pt x="5817806" y="145707"/>
                </a:lnTo>
                <a:lnTo>
                  <a:pt x="5891365" y="116014"/>
                </a:lnTo>
                <a:lnTo>
                  <a:pt x="5964758" y="85344"/>
                </a:lnTo>
                <a:lnTo>
                  <a:pt x="6038012" y="53771"/>
                </a:lnTo>
                <a:lnTo>
                  <a:pt x="6111202" y="21348"/>
                </a:lnTo>
                <a:lnTo>
                  <a:pt x="6158382" y="0"/>
                </a:lnTo>
                <a:close/>
              </a:path>
            </a:pathLst>
          </a:custGeom>
          <a:solidFill>
            <a:srgbClr val="337E90">
              <a:alpha val="46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056075"/>
            <a:ext cx="9144000" cy="1087755"/>
          </a:xfrm>
          <a:custGeom>
            <a:avLst/>
            <a:gdLst/>
            <a:ahLst/>
            <a:cxnLst/>
            <a:rect l="l" t="t" r="r" b="b"/>
            <a:pathLst>
              <a:path w="9144000" h="1087754">
                <a:moveTo>
                  <a:pt x="9144000" y="243344"/>
                </a:moveTo>
                <a:lnTo>
                  <a:pt x="9104147" y="253682"/>
                </a:lnTo>
                <a:lnTo>
                  <a:pt x="8926754" y="286321"/>
                </a:lnTo>
                <a:lnTo>
                  <a:pt x="8751354" y="315163"/>
                </a:lnTo>
                <a:lnTo>
                  <a:pt x="8577897" y="340347"/>
                </a:lnTo>
                <a:lnTo>
                  <a:pt x="8406308" y="362013"/>
                </a:lnTo>
                <a:lnTo>
                  <a:pt x="8236521" y="380301"/>
                </a:lnTo>
                <a:lnTo>
                  <a:pt x="8068488" y="395363"/>
                </a:lnTo>
                <a:lnTo>
                  <a:pt x="8066697" y="395503"/>
                </a:lnTo>
                <a:lnTo>
                  <a:pt x="7968056" y="374688"/>
                </a:lnTo>
                <a:lnTo>
                  <a:pt x="7825664" y="346976"/>
                </a:lnTo>
                <a:lnTo>
                  <a:pt x="7683614" y="321640"/>
                </a:lnTo>
                <a:lnTo>
                  <a:pt x="7541857" y="298958"/>
                </a:lnTo>
                <a:lnTo>
                  <a:pt x="7447521" y="285457"/>
                </a:lnTo>
                <a:lnTo>
                  <a:pt x="7353300" y="273342"/>
                </a:lnTo>
                <a:lnTo>
                  <a:pt x="7259180" y="262712"/>
                </a:lnTo>
                <a:lnTo>
                  <a:pt x="7165162" y="253644"/>
                </a:lnTo>
                <a:lnTo>
                  <a:pt x="7072643" y="246316"/>
                </a:lnTo>
                <a:lnTo>
                  <a:pt x="6977405" y="240525"/>
                </a:lnTo>
                <a:lnTo>
                  <a:pt x="6883654" y="236639"/>
                </a:lnTo>
                <a:lnTo>
                  <a:pt x="6836804" y="235407"/>
                </a:lnTo>
                <a:lnTo>
                  <a:pt x="6789966" y="234657"/>
                </a:lnTo>
                <a:lnTo>
                  <a:pt x="6743154" y="234391"/>
                </a:lnTo>
                <a:lnTo>
                  <a:pt x="6686105" y="234657"/>
                </a:lnTo>
                <a:lnTo>
                  <a:pt x="6694525" y="234657"/>
                </a:lnTo>
                <a:lnTo>
                  <a:pt x="6611912" y="236118"/>
                </a:lnTo>
                <a:lnTo>
                  <a:pt x="6525514" y="239115"/>
                </a:lnTo>
                <a:lnTo>
                  <a:pt x="6439967" y="243560"/>
                </a:lnTo>
                <a:lnTo>
                  <a:pt x="6355232" y="249428"/>
                </a:lnTo>
                <a:lnTo>
                  <a:pt x="6271285" y="256679"/>
                </a:lnTo>
                <a:lnTo>
                  <a:pt x="6188087" y="265277"/>
                </a:lnTo>
                <a:lnTo>
                  <a:pt x="6105614" y="275183"/>
                </a:lnTo>
                <a:lnTo>
                  <a:pt x="6023838" y="286385"/>
                </a:lnTo>
                <a:lnTo>
                  <a:pt x="5941974" y="298958"/>
                </a:lnTo>
                <a:lnTo>
                  <a:pt x="5862218" y="312496"/>
                </a:lnTo>
                <a:lnTo>
                  <a:pt x="5782335" y="327342"/>
                </a:lnTo>
                <a:lnTo>
                  <a:pt x="5746610" y="334556"/>
                </a:lnTo>
                <a:lnTo>
                  <a:pt x="5491162" y="306311"/>
                </a:lnTo>
                <a:lnTo>
                  <a:pt x="3958945" y="108699"/>
                </a:lnTo>
                <a:lnTo>
                  <a:pt x="3596373" y="68516"/>
                </a:lnTo>
                <a:lnTo>
                  <a:pt x="3305505" y="41503"/>
                </a:lnTo>
                <a:lnTo>
                  <a:pt x="3086544" y="25006"/>
                </a:lnTo>
                <a:lnTo>
                  <a:pt x="2868257" y="12344"/>
                </a:lnTo>
                <a:lnTo>
                  <a:pt x="2719451" y="6096"/>
                </a:lnTo>
                <a:lnTo>
                  <a:pt x="2571673" y="1968"/>
                </a:lnTo>
                <a:lnTo>
                  <a:pt x="2423261" y="0"/>
                </a:lnTo>
                <a:lnTo>
                  <a:pt x="2330094" y="0"/>
                </a:lnTo>
                <a:lnTo>
                  <a:pt x="2199309" y="1460"/>
                </a:lnTo>
                <a:lnTo>
                  <a:pt x="2049030" y="5562"/>
                </a:lnTo>
                <a:lnTo>
                  <a:pt x="1897900" y="12344"/>
                </a:lnTo>
                <a:lnTo>
                  <a:pt x="1745843" y="21958"/>
                </a:lnTo>
                <a:lnTo>
                  <a:pt x="1592808" y="34531"/>
                </a:lnTo>
                <a:lnTo>
                  <a:pt x="1438732" y="50215"/>
                </a:lnTo>
                <a:lnTo>
                  <a:pt x="1361287" y="59270"/>
                </a:lnTo>
                <a:lnTo>
                  <a:pt x="1283538" y="69164"/>
                </a:lnTo>
                <a:lnTo>
                  <a:pt x="1205509" y="79895"/>
                </a:lnTo>
                <a:lnTo>
                  <a:pt x="1127175" y="91503"/>
                </a:lnTo>
                <a:lnTo>
                  <a:pt x="1048537" y="104000"/>
                </a:lnTo>
                <a:lnTo>
                  <a:pt x="969416" y="117424"/>
                </a:lnTo>
                <a:lnTo>
                  <a:pt x="890295" y="131711"/>
                </a:lnTo>
                <a:lnTo>
                  <a:pt x="810679" y="146964"/>
                </a:lnTo>
                <a:lnTo>
                  <a:pt x="730732" y="163182"/>
                </a:lnTo>
                <a:lnTo>
                  <a:pt x="650417" y="180365"/>
                </a:lnTo>
                <a:lnTo>
                  <a:pt x="569760" y="198551"/>
                </a:lnTo>
                <a:lnTo>
                  <a:pt x="488734" y="217754"/>
                </a:lnTo>
                <a:lnTo>
                  <a:pt x="407339" y="237972"/>
                </a:lnTo>
                <a:lnTo>
                  <a:pt x="325551" y="259245"/>
                </a:lnTo>
                <a:lnTo>
                  <a:pt x="243382" y="281584"/>
                </a:lnTo>
                <a:lnTo>
                  <a:pt x="160820" y="305015"/>
                </a:lnTo>
                <a:lnTo>
                  <a:pt x="77851" y="329539"/>
                </a:lnTo>
                <a:lnTo>
                  <a:pt x="0" y="353479"/>
                </a:lnTo>
                <a:lnTo>
                  <a:pt x="0" y="1087602"/>
                </a:lnTo>
                <a:lnTo>
                  <a:pt x="3666312" y="1087602"/>
                </a:lnTo>
                <a:lnTo>
                  <a:pt x="7108660" y="1087602"/>
                </a:lnTo>
                <a:lnTo>
                  <a:pt x="7867624" y="1087602"/>
                </a:lnTo>
                <a:lnTo>
                  <a:pt x="9144000" y="1087602"/>
                </a:lnTo>
                <a:lnTo>
                  <a:pt x="9144000" y="653097"/>
                </a:lnTo>
                <a:lnTo>
                  <a:pt x="9144000" y="559841"/>
                </a:lnTo>
                <a:lnTo>
                  <a:pt x="9144000" y="427342"/>
                </a:lnTo>
                <a:lnTo>
                  <a:pt x="9144000" y="245757"/>
                </a:lnTo>
                <a:lnTo>
                  <a:pt x="9144000" y="243344"/>
                </a:lnTo>
                <a:close/>
              </a:path>
            </a:pathLst>
          </a:custGeom>
          <a:solidFill>
            <a:srgbClr val="337E90">
              <a:alpha val="46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5782" y="729983"/>
            <a:ext cx="17062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CONCLUSION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60577" y="1177823"/>
            <a:ext cx="83820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0" dirty="0">
                <a:latin typeface="Arial"/>
                <a:cs typeface="Arial"/>
              </a:rPr>
              <a:t>•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46416" y="1187183"/>
            <a:ext cx="717105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300" b="1" spc="95" dirty="0">
                <a:solidFill>
                  <a:srgbClr val="595959"/>
                </a:solidFill>
                <a:latin typeface="Gill Sans MT"/>
                <a:cs typeface="Gill Sans MT"/>
              </a:rPr>
              <a:t>Optimized</a:t>
            </a:r>
            <a:r>
              <a:rPr sz="1300" b="1" spc="100" dirty="0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sz="1300" b="1" spc="125" dirty="0">
                <a:solidFill>
                  <a:srgbClr val="595959"/>
                </a:solidFill>
                <a:latin typeface="Gill Sans MT"/>
                <a:cs typeface="Gill Sans MT"/>
              </a:rPr>
              <a:t>Hosting</a:t>
            </a:r>
            <a:r>
              <a:rPr sz="1300" b="1" spc="105" dirty="0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sz="1300" b="1" spc="120" dirty="0">
                <a:solidFill>
                  <a:srgbClr val="595959"/>
                </a:solidFill>
                <a:latin typeface="Gill Sans MT"/>
                <a:cs typeface="Gill Sans MT"/>
              </a:rPr>
              <a:t>Strategies</a:t>
            </a:r>
            <a:r>
              <a:rPr sz="1300" spc="120" dirty="0">
                <a:solidFill>
                  <a:srgbClr val="595959"/>
                </a:solidFill>
                <a:latin typeface="Trebuchet MS"/>
                <a:cs typeface="Trebuchet MS"/>
              </a:rPr>
              <a:t>:</a:t>
            </a:r>
            <a:r>
              <a:rPr sz="1300" spc="2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300" spc="90" dirty="0">
                <a:solidFill>
                  <a:srgbClr val="595959"/>
                </a:solidFill>
                <a:latin typeface="Trebuchet MS"/>
                <a:cs typeface="Trebuchet MS"/>
              </a:rPr>
              <a:t>Data</a:t>
            </a:r>
            <a:r>
              <a:rPr sz="1300" spc="2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300" spc="75" dirty="0">
                <a:solidFill>
                  <a:srgbClr val="595959"/>
                </a:solidFill>
                <a:latin typeface="Trebuchet MS"/>
                <a:cs typeface="Trebuchet MS"/>
              </a:rPr>
              <a:t>insights</a:t>
            </a:r>
            <a:r>
              <a:rPr sz="1300" spc="2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300" spc="55" dirty="0">
                <a:solidFill>
                  <a:srgbClr val="595959"/>
                </a:solidFill>
                <a:latin typeface="Trebuchet MS"/>
                <a:cs typeface="Trebuchet MS"/>
              </a:rPr>
              <a:t>help</a:t>
            </a:r>
            <a:r>
              <a:rPr sz="1300" spc="3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300" spc="90" dirty="0">
                <a:solidFill>
                  <a:srgbClr val="595959"/>
                </a:solidFill>
                <a:latin typeface="Trebuchet MS"/>
                <a:cs typeface="Trebuchet MS"/>
              </a:rPr>
              <a:t>hosts</a:t>
            </a:r>
            <a:r>
              <a:rPr sz="1300" spc="2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300" spc="85" dirty="0">
                <a:solidFill>
                  <a:srgbClr val="595959"/>
                </a:solidFill>
                <a:latin typeface="Trebuchet MS"/>
                <a:cs typeface="Trebuchet MS"/>
              </a:rPr>
              <a:t>enhance</a:t>
            </a:r>
            <a:r>
              <a:rPr sz="1300" spc="2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300" spc="95" dirty="0">
                <a:solidFill>
                  <a:srgbClr val="595959"/>
                </a:solidFill>
                <a:latin typeface="Trebuchet MS"/>
                <a:cs typeface="Trebuchet MS"/>
              </a:rPr>
              <a:t>guest</a:t>
            </a:r>
            <a:r>
              <a:rPr sz="1300" spc="2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300" spc="60" dirty="0">
                <a:solidFill>
                  <a:srgbClr val="595959"/>
                </a:solidFill>
                <a:latin typeface="Trebuchet MS"/>
                <a:cs typeface="Trebuchet MS"/>
              </a:rPr>
              <a:t>experiences </a:t>
            </a:r>
            <a:r>
              <a:rPr sz="1300" spc="90" dirty="0">
                <a:solidFill>
                  <a:srgbClr val="595959"/>
                </a:solidFill>
                <a:latin typeface="Trebuchet MS"/>
                <a:cs typeface="Trebuchet MS"/>
              </a:rPr>
              <a:t>and</a:t>
            </a:r>
            <a:r>
              <a:rPr sz="1300" spc="3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300" spc="80" dirty="0">
                <a:solidFill>
                  <a:srgbClr val="595959"/>
                </a:solidFill>
                <a:latin typeface="Trebuchet MS"/>
                <a:cs typeface="Trebuchet MS"/>
              </a:rPr>
              <a:t>maximize</a:t>
            </a:r>
            <a:r>
              <a:rPr sz="1300" spc="2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300" spc="45" dirty="0">
                <a:solidFill>
                  <a:srgbClr val="595959"/>
                </a:solidFill>
                <a:latin typeface="Trebuchet MS"/>
                <a:cs typeface="Trebuchet MS"/>
              </a:rPr>
              <a:t>revenue.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0577" y="1772894"/>
            <a:ext cx="83820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0" dirty="0">
                <a:latin typeface="Arial"/>
                <a:cs typeface="Arial"/>
              </a:rPr>
              <a:t>•</a:t>
            </a:r>
            <a:endParaRPr sz="13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46416" y="1782254"/>
            <a:ext cx="7055484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300" b="1" spc="110" dirty="0">
                <a:solidFill>
                  <a:srgbClr val="595959"/>
                </a:solidFill>
                <a:latin typeface="Gill Sans MT"/>
                <a:cs typeface="Gill Sans MT"/>
              </a:rPr>
              <a:t>Actionable</a:t>
            </a:r>
            <a:r>
              <a:rPr sz="1300" b="1" spc="170" dirty="0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sz="1300" b="1" spc="130" dirty="0">
                <a:solidFill>
                  <a:srgbClr val="595959"/>
                </a:solidFill>
                <a:latin typeface="Gill Sans MT"/>
                <a:cs typeface="Gill Sans MT"/>
              </a:rPr>
              <a:t>Investment</a:t>
            </a:r>
            <a:r>
              <a:rPr sz="1300" b="1" spc="185" dirty="0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sz="1300" b="1" spc="100" dirty="0">
                <a:solidFill>
                  <a:srgbClr val="595959"/>
                </a:solidFill>
                <a:latin typeface="Gill Sans MT"/>
                <a:cs typeface="Gill Sans MT"/>
              </a:rPr>
              <a:t>Guidance</a:t>
            </a:r>
            <a:r>
              <a:rPr sz="1300" spc="100" dirty="0">
                <a:solidFill>
                  <a:srgbClr val="595959"/>
                </a:solidFill>
                <a:latin typeface="Trebuchet MS"/>
                <a:cs typeface="Trebuchet MS"/>
              </a:rPr>
              <a:t>:</a:t>
            </a:r>
            <a:r>
              <a:rPr sz="1300" spc="8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595959"/>
                </a:solidFill>
                <a:latin typeface="Trebuchet MS"/>
                <a:cs typeface="Trebuchet MS"/>
              </a:rPr>
              <a:t>Identified</a:t>
            </a:r>
            <a:r>
              <a:rPr sz="1300" spc="9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300" spc="70" dirty="0">
                <a:solidFill>
                  <a:srgbClr val="595959"/>
                </a:solidFill>
                <a:latin typeface="Trebuchet MS"/>
                <a:cs typeface="Trebuchet MS"/>
              </a:rPr>
              <a:t>high-</a:t>
            </a:r>
            <a:r>
              <a:rPr sz="1300" spc="95" dirty="0">
                <a:solidFill>
                  <a:srgbClr val="595959"/>
                </a:solidFill>
                <a:latin typeface="Trebuchet MS"/>
                <a:cs typeface="Trebuchet MS"/>
              </a:rPr>
              <a:t>demand</a:t>
            </a:r>
            <a:r>
              <a:rPr sz="1300" spc="10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300" spc="85" dirty="0">
                <a:solidFill>
                  <a:srgbClr val="595959"/>
                </a:solidFill>
                <a:latin typeface="Trebuchet MS"/>
                <a:cs typeface="Trebuchet MS"/>
              </a:rPr>
              <a:t>neighborhoods</a:t>
            </a:r>
            <a:r>
              <a:rPr sz="1300" spc="90" dirty="0">
                <a:solidFill>
                  <a:srgbClr val="595959"/>
                </a:solidFill>
                <a:latin typeface="Trebuchet MS"/>
                <a:cs typeface="Trebuchet MS"/>
              </a:rPr>
              <a:t> and </a:t>
            </a:r>
            <a:r>
              <a:rPr sz="1300" spc="60" dirty="0">
                <a:solidFill>
                  <a:srgbClr val="595959"/>
                </a:solidFill>
                <a:latin typeface="Trebuchet MS"/>
                <a:cs typeface="Trebuchet MS"/>
              </a:rPr>
              <a:t>key </a:t>
            </a:r>
            <a:r>
              <a:rPr sz="1300" dirty="0">
                <a:solidFill>
                  <a:srgbClr val="595959"/>
                </a:solidFill>
                <a:latin typeface="Trebuchet MS"/>
                <a:cs typeface="Trebuchet MS"/>
              </a:rPr>
              <a:t>profitability</a:t>
            </a:r>
            <a:r>
              <a:rPr sz="1300" spc="17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300" spc="50" dirty="0">
                <a:solidFill>
                  <a:srgbClr val="595959"/>
                </a:solidFill>
                <a:latin typeface="Trebuchet MS"/>
                <a:cs typeface="Trebuchet MS"/>
              </a:rPr>
              <a:t>factors</a:t>
            </a:r>
            <a:r>
              <a:rPr sz="1300" spc="16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595959"/>
                </a:solidFill>
                <a:latin typeface="Trebuchet MS"/>
                <a:cs typeface="Trebuchet MS"/>
              </a:rPr>
              <a:t>for</a:t>
            </a:r>
            <a:r>
              <a:rPr sz="1300" spc="17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300" spc="45" dirty="0">
                <a:solidFill>
                  <a:srgbClr val="595959"/>
                </a:solidFill>
                <a:latin typeface="Trebuchet MS"/>
                <a:cs typeface="Trebuchet MS"/>
              </a:rPr>
              <a:t>investors.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0577" y="2367978"/>
            <a:ext cx="83820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0" dirty="0">
                <a:latin typeface="Arial"/>
                <a:cs typeface="Arial"/>
              </a:rPr>
              <a:t>•</a:t>
            </a:r>
            <a:endParaRPr sz="13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46416" y="2377338"/>
            <a:ext cx="680275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300" b="1" spc="125" dirty="0">
                <a:solidFill>
                  <a:srgbClr val="595959"/>
                </a:solidFill>
                <a:latin typeface="Gill Sans MT"/>
                <a:cs typeface="Gill Sans MT"/>
              </a:rPr>
              <a:t>Focus</a:t>
            </a:r>
            <a:r>
              <a:rPr sz="1300" b="1" spc="140" dirty="0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sz="1300" b="1" spc="130" dirty="0">
                <a:solidFill>
                  <a:srgbClr val="595959"/>
                </a:solidFill>
                <a:latin typeface="Gill Sans MT"/>
                <a:cs typeface="Gill Sans MT"/>
              </a:rPr>
              <a:t>on</a:t>
            </a:r>
            <a:r>
              <a:rPr sz="1300" b="1" spc="145" dirty="0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sz="1300" b="1" spc="125" dirty="0">
                <a:solidFill>
                  <a:srgbClr val="595959"/>
                </a:solidFill>
                <a:latin typeface="Gill Sans MT"/>
                <a:cs typeface="Gill Sans MT"/>
              </a:rPr>
              <a:t>Key</a:t>
            </a:r>
            <a:r>
              <a:rPr sz="1300" b="1" spc="145" dirty="0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sz="1300" b="1" spc="85" dirty="0">
                <a:solidFill>
                  <a:srgbClr val="595959"/>
                </a:solidFill>
                <a:latin typeface="Gill Sans MT"/>
                <a:cs typeface="Gill Sans MT"/>
              </a:rPr>
              <a:t>Factors</a:t>
            </a:r>
            <a:r>
              <a:rPr sz="1300" spc="85" dirty="0">
                <a:solidFill>
                  <a:srgbClr val="595959"/>
                </a:solidFill>
                <a:latin typeface="Trebuchet MS"/>
                <a:cs typeface="Trebuchet MS"/>
              </a:rPr>
              <a:t>:</a:t>
            </a:r>
            <a:r>
              <a:rPr sz="1300" spc="5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300" spc="80" dirty="0">
                <a:solidFill>
                  <a:srgbClr val="595959"/>
                </a:solidFill>
                <a:latin typeface="Trebuchet MS"/>
                <a:cs typeface="Trebuchet MS"/>
              </a:rPr>
              <a:t>Analyzed</a:t>
            </a:r>
            <a:r>
              <a:rPr sz="1300" spc="6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595959"/>
                </a:solidFill>
                <a:latin typeface="Trebuchet MS"/>
                <a:cs typeface="Trebuchet MS"/>
              </a:rPr>
              <a:t>pricing,</a:t>
            </a:r>
            <a:r>
              <a:rPr sz="1300" spc="6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300" spc="70" dirty="0">
                <a:solidFill>
                  <a:srgbClr val="595959"/>
                </a:solidFill>
                <a:latin typeface="Trebuchet MS"/>
                <a:cs typeface="Trebuchet MS"/>
              </a:rPr>
              <a:t>occupancy,</a:t>
            </a:r>
            <a:r>
              <a:rPr sz="1300" spc="6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300" spc="50" dirty="0">
                <a:solidFill>
                  <a:srgbClr val="595959"/>
                </a:solidFill>
                <a:latin typeface="Trebuchet MS"/>
                <a:cs typeface="Trebuchet MS"/>
              </a:rPr>
              <a:t>amenities,</a:t>
            </a:r>
            <a:r>
              <a:rPr sz="1300" spc="60" dirty="0">
                <a:solidFill>
                  <a:srgbClr val="595959"/>
                </a:solidFill>
                <a:latin typeface="Trebuchet MS"/>
                <a:cs typeface="Trebuchet MS"/>
              </a:rPr>
              <a:t> seasonality,</a:t>
            </a:r>
            <a:r>
              <a:rPr sz="1300" spc="65" dirty="0">
                <a:solidFill>
                  <a:srgbClr val="595959"/>
                </a:solidFill>
                <a:latin typeface="Trebuchet MS"/>
                <a:cs typeface="Trebuchet MS"/>
              </a:rPr>
              <a:t> and </a:t>
            </a:r>
            <a:r>
              <a:rPr sz="1300" spc="80" dirty="0">
                <a:solidFill>
                  <a:srgbClr val="595959"/>
                </a:solidFill>
                <a:latin typeface="Trebuchet MS"/>
                <a:cs typeface="Trebuchet MS"/>
              </a:rPr>
              <a:t>neighborhood</a:t>
            </a:r>
            <a:r>
              <a:rPr sz="1300" spc="2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300" spc="65" dirty="0">
                <a:solidFill>
                  <a:srgbClr val="595959"/>
                </a:solidFill>
                <a:latin typeface="Trebuchet MS"/>
                <a:cs typeface="Trebuchet MS"/>
              </a:rPr>
              <a:t>dynamics.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0577" y="2963062"/>
            <a:ext cx="83820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50" dirty="0">
                <a:latin typeface="Arial"/>
                <a:cs typeface="Arial"/>
              </a:rPr>
              <a:t>•</a:t>
            </a:r>
            <a:endParaRPr sz="13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46416" y="2972422"/>
            <a:ext cx="694372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300" b="1" spc="105" dirty="0">
                <a:solidFill>
                  <a:srgbClr val="595959"/>
                </a:solidFill>
                <a:latin typeface="Gill Sans MT"/>
                <a:cs typeface="Gill Sans MT"/>
              </a:rPr>
              <a:t>Competitive</a:t>
            </a:r>
            <a:r>
              <a:rPr sz="1300" b="1" spc="160" dirty="0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sz="1300" b="1" spc="105" dirty="0">
                <a:solidFill>
                  <a:srgbClr val="595959"/>
                </a:solidFill>
                <a:latin typeface="Gill Sans MT"/>
                <a:cs typeface="Gill Sans MT"/>
              </a:rPr>
              <a:t>Edge</a:t>
            </a:r>
            <a:r>
              <a:rPr sz="1300" spc="105" dirty="0">
                <a:solidFill>
                  <a:srgbClr val="595959"/>
                </a:solidFill>
                <a:latin typeface="Trebuchet MS"/>
                <a:cs typeface="Trebuchet MS"/>
              </a:rPr>
              <a:t>:</a:t>
            </a:r>
            <a:r>
              <a:rPr sz="1300" spc="7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300" spc="80" dirty="0">
                <a:solidFill>
                  <a:srgbClr val="595959"/>
                </a:solidFill>
                <a:latin typeface="Trebuchet MS"/>
                <a:cs typeface="Trebuchet MS"/>
              </a:rPr>
              <a:t>Equipped</a:t>
            </a:r>
            <a:r>
              <a:rPr sz="1300" spc="8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300" spc="70" dirty="0">
                <a:solidFill>
                  <a:srgbClr val="595959"/>
                </a:solidFill>
                <a:latin typeface="Trebuchet MS"/>
                <a:cs typeface="Trebuchet MS"/>
              </a:rPr>
              <a:t>stakeholders</a:t>
            </a:r>
            <a:r>
              <a:rPr sz="1300" spc="8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595959"/>
                </a:solidFill>
                <a:latin typeface="Trebuchet MS"/>
                <a:cs typeface="Trebuchet MS"/>
              </a:rPr>
              <a:t>with</a:t>
            </a:r>
            <a:r>
              <a:rPr sz="1300" spc="7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300" spc="65" dirty="0">
                <a:solidFill>
                  <a:srgbClr val="595959"/>
                </a:solidFill>
                <a:latin typeface="Trebuchet MS"/>
                <a:cs typeface="Trebuchet MS"/>
              </a:rPr>
              <a:t>strategies</a:t>
            </a:r>
            <a:r>
              <a:rPr sz="1300" spc="8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595959"/>
                </a:solidFill>
                <a:latin typeface="Trebuchet MS"/>
                <a:cs typeface="Trebuchet MS"/>
              </a:rPr>
              <a:t>to</a:t>
            </a:r>
            <a:r>
              <a:rPr sz="1300" spc="8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595959"/>
                </a:solidFill>
                <a:latin typeface="Trebuchet MS"/>
                <a:cs typeface="Trebuchet MS"/>
              </a:rPr>
              <a:t>thrive</a:t>
            </a:r>
            <a:r>
              <a:rPr sz="1300" spc="7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595959"/>
                </a:solidFill>
                <a:latin typeface="Trebuchet MS"/>
                <a:cs typeface="Trebuchet MS"/>
              </a:rPr>
              <a:t>in</a:t>
            </a:r>
            <a:r>
              <a:rPr sz="1300" spc="7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300" spc="50" dirty="0">
                <a:solidFill>
                  <a:srgbClr val="595959"/>
                </a:solidFill>
                <a:latin typeface="Trebuchet MS"/>
                <a:cs typeface="Trebuchet MS"/>
              </a:rPr>
              <a:t>the</a:t>
            </a:r>
            <a:r>
              <a:rPr sz="1300" spc="80" dirty="0">
                <a:solidFill>
                  <a:srgbClr val="595959"/>
                </a:solidFill>
                <a:latin typeface="Trebuchet MS"/>
                <a:cs typeface="Trebuchet MS"/>
              </a:rPr>
              <a:t> dynamic </a:t>
            </a:r>
            <a:r>
              <a:rPr sz="1300" spc="50" dirty="0">
                <a:solidFill>
                  <a:srgbClr val="595959"/>
                </a:solidFill>
                <a:latin typeface="Trebuchet MS"/>
                <a:cs typeface="Trebuchet MS"/>
              </a:rPr>
              <a:t>short-</a:t>
            </a:r>
            <a:r>
              <a:rPr sz="1300" spc="60" dirty="0">
                <a:solidFill>
                  <a:srgbClr val="595959"/>
                </a:solidFill>
                <a:latin typeface="Trebuchet MS"/>
                <a:cs typeface="Trebuchet MS"/>
              </a:rPr>
              <a:t>term</a:t>
            </a:r>
            <a:r>
              <a:rPr sz="1300" spc="13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595959"/>
                </a:solidFill>
                <a:latin typeface="Trebuchet MS"/>
                <a:cs typeface="Trebuchet MS"/>
              </a:rPr>
              <a:t>rental</a:t>
            </a:r>
            <a:r>
              <a:rPr sz="1300" spc="14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300" spc="35" dirty="0">
                <a:solidFill>
                  <a:srgbClr val="595959"/>
                </a:solidFill>
                <a:latin typeface="Trebuchet MS"/>
                <a:cs typeface="Trebuchet MS"/>
              </a:rPr>
              <a:t>market.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0577" y="3567506"/>
            <a:ext cx="756285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638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"/>
              <a:buChar char="•"/>
              <a:tabLst>
                <a:tab pos="298450" algn="l"/>
              </a:tabLst>
            </a:pPr>
            <a:r>
              <a:rPr sz="1300" b="1" spc="135" dirty="0">
                <a:solidFill>
                  <a:srgbClr val="595959"/>
                </a:solidFill>
                <a:latin typeface="Gill Sans MT"/>
                <a:cs typeface="Gill Sans MT"/>
              </a:rPr>
              <a:t>Significance</a:t>
            </a:r>
            <a:r>
              <a:rPr sz="1300" b="1" spc="130" dirty="0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sz="1300" b="1" spc="140" dirty="0">
                <a:solidFill>
                  <a:srgbClr val="595959"/>
                </a:solidFill>
                <a:latin typeface="Gill Sans MT"/>
                <a:cs typeface="Gill Sans MT"/>
              </a:rPr>
              <a:t>of </a:t>
            </a:r>
            <a:r>
              <a:rPr sz="1300" b="1" spc="90" dirty="0">
                <a:solidFill>
                  <a:srgbClr val="595959"/>
                </a:solidFill>
                <a:latin typeface="Gill Sans MT"/>
                <a:cs typeface="Gill Sans MT"/>
              </a:rPr>
              <a:t>Data-</a:t>
            </a:r>
            <a:r>
              <a:rPr sz="1300" b="1" spc="130" dirty="0">
                <a:solidFill>
                  <a:srgbClr val="595959"/>
                </a:solidFill>
                <a:latin typeface="Gill Sans MT"/>
                <a:cs typeface="Gill Sans MT"/>
              </a:rPr>
              <a:t>Driven</a:t>
            </a:r>
            <a:r>
              <a:rPr sz="1300" b="1" spc="135" dirty="0">
                <a:solidFill>
                  <a:srgbClr val="595959"/>
                </a:solidFill>
                <a:latin typeface="Gill Sans MT"/>
                <a:cs typeface="Gill Sans MT"/>
              </a:rPr>
              <a:t> </a:t>
            </a:r>
            <a:r>
              <a:rPr sz="1300" b="1" spc="110" dirty="0">
                <a:solidFill>
                  <a:srgbClr val="595959"/>
                </a:solidFill>
                <a:latin typeface="Gill Sans MT"/>
                <a:cs typeface="Gill Sans MT"/>
              </a:rPr>
              <a:t>Decisions</a:t>
            </a:r>
            <a:r>
              <a:rPr sz="1300" spc="110" dirty="0">
                <a:solidFill>
                  <a:srgbClr val="595959"/>
                </a:solidFill>
                <a:latin typeface="Trebuchet MS"/>
                <a:cs typeface="Trebuchet MS"/>
              </a:rPr>
              <a:t>:</a:t>
            </a:r>
            <a:r>
              <a:rPr sz="1300" spc="5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300" spc="85" dirty="0">
                <a:solidFill>
                  <a:srgbClr val="595959"/>
                </a:solidFill>
                <a:latin typeface="Trebuchet MS"/>
                <a:cs typeface="Trebuchet MS"/>
              </a:rPr>
              <a:t>Demonstrated</a:t>
            </a:r>
            <a:r>
              <a:rPr sz="1300" spc="55" dirty="0">
                <a:solidFill>
                  <a:srgbClr val="595959"/>
                </a:solidFill>
                <a:latin typeface="Trebuchet MS"/>
                <a:cs typeface="Trebuchet MS"/>
              </a:rPr>
              <a:t> the </a:t>
            </a:r>
            <a:r>
              <a:rPr sz="1300" dirty="0">
                <a:solidFill>
                  <a:srgbClr val="595959"/>
                </a:solidFill>
                <a:latin typeface="Trebuchet MS"/>
                <a:cs typeface="Trebuchet MS"/>
              </a:rPr>
              <a:t>critical</a:t>
            </a:r>
            <a:r>
              <a:rPr sz="1300" spc="5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595959"/>
                </a:solidFill>
                <a:latin typeface="Trebuchet MS"/>
                <a:cs typeface="Trebuchet MS"/>
              </a:rPr>
              <a:t>role</a:t>
            </a:r>
            <a:r>
              <a:rPr sz="1300" spc="5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300" dirty="0">
                <a:solidFill>
                  <a:srgbClr val="595959"/>
                </a:solidFill>
                <a:latin typeface="Trebuchet MS"/>
                <a:cs typeface="Trebuchet MS"/>
              </a:rPr>
              <a:t>of</a:t>
            </a:r>
            <a:r>
              <a:rPr sz="1300" spc="5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300" spc="60" dirty="0">
                <a:solidFill>
                  <a:srgbClr val="595959"/>
                </a:solidFill>
                <a:latin typeface="Trebuchet MS"/>
                <a:cs typeface="Trebuchet MS"/>
              </a:rPr>
              <a:t>analytics</a:t>
            </a:r>
            <a:r>
              <a:rPr sz="1300" spc="5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300" spc="-25" dirty="0">
                <a:solidFill>
                  <a:srgbClr val="595959"/>
                </a:solidFill>
                <a:latin typeface="Trebuchet MS"/>
                <a:cs typeface="Trebuchet MS"/>
              </a:rPr>
              <a:t>in </a:t>
            </a:r>
            <a:r>
              <a:rPr sz="1300" spc="60" dirty="0">
                <a:solidFill>
                  <a:srgbClr val="595959"/>
                </a:solidFill>
                <a:latin typeface="Trebuchet MS"/>
                <a:cs typeface="Trebuchet MS"/>
              </a:rPr>
              <a:t>fostering</a:t>
            </a:r>
            <a:r>
              <a:rPr sz="1300" spc="2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300" spc="105" dirty="0">
                <a:solidFill>
                  <a:srgbClr val="595959"/>
                </a:solidFill>
                <a:latin typeface="Trebuchet MS"/>
                <a:cs typeface="Trebuchet MS"/>
              </a:rPr>
              <a:t>success</a:t>
            </a:r>
            <a:r>
              <a:rPr sz="1300" spc="20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300" spc="90" dirty="0">
                <a:solidFill>
                  <a:srgbClr val="595959"/>
                </a:solidFill>
                <a:latin typeface="Trebuchet MS"/>
                <a:cs typeface="Trebuchet MS"/>
              </a:rPr>
              <a:t>and</a:t>
            </a:r>
            <a:r>
              <a:rPr sz="1300" spc="2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300" spc="65" dirty="0">
                <a:solidFill>
                  <a:srgbClr val="595959"/>
                </a:solidFill>
                <a:latin typeface="Trebuchet MS"/>
                <a:cs typeface="Trebuchet MS"/>
              </a:rPr>
              <a:t>superior</a:t>
            </a:r>
            <a:r>
              <a:rPr sz="1300" spc="1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300" spc="95" dirty="0">
                <a:solidFill>
                  <a:srgbClr val="595959"/>
                </a:solidFill>
                <a:latin typeface="Trebuchet MS"/>
                <a:cs typeface="Trebuchet MS"/>
              </a:rPr>
              <a:t>guest</a:t>
            </a:r>
            <a:r>
              <a:rPr sz="1300" spc="15" dirty="0">
                <a:solidFill>
                  <a:srgbClr val="595959"/>
                </a:solidFill>
                <a:latin typeface="Trebuchet MS"/>
                <a:cs typeface="Trebuchet MS"/>
              </a:rPr>
              <a:t> </a:t>
            </a:r>
            <a:r>
              <a:rPr sz="1300" spc="50" dirty="0">
                <a:solidFill>
                  <a:srgbClr val="595959"/>
                </a:solidFill>
                <a:latin typeface="Trebuchet MS"/>
                <a:cs typeface="Trebuchet MS"/>
              </a:rPr>
              <a:t>experiences.</a:t>
            </a:r>
            <a:endParaRPr sz="1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67258" y="0"/>
            <a:ext cx="1577340" cy="279400"/>
          </a:xfrm>
          <a:custGeom>
            <a:avLst/>
            <a:gdLst/>
            <a:ahLst/>
            <a:cxnLst/>
            <a:rect l="l" t="t" r="r" b="b"/>
            <a:pathLst>
              <a:path w="1577340" h="279400">
                <a:moveTo>
                  <a:pt x="1576741" y="0"/>
                </a:moveTo>
                <a:lnTo>
                  <a:pt x="0" y="0"/>
                </a:lnTo>
                <a:lnTo>
                  <a:pt x="259517" y="69139"/>
                </a:lnTo>
                <a:lnTo>
                  <a:pt x="495256" y="128480"/>
                </a:lnTo>
                <a:lnTo>
                  <a:pt x="635970" y="161175"/>
                </a:lnTo>
                <a:lnTo>
                  <a:pt x="729505" y="181417"/>
                </a:lnTo>
                <a:lnTo>
                  <a:pt x="822836" y="200224"/>
                </a:lnTo>
                <a:lnTo>
                  <a:pt x="915977" y="217433"/>
                </a:lnTo>
                <a:lnTo>
                  <a:pt x="1008941" y="232879"/>
                </a:lnTo>
                <a:lnTo>
                  <a:pt x="1055361" y="239890"/>
                </a:lnTo>
                <a:lnTo>
                  <a:pt x="1101743" y="246399"/>
                </a:lnTo>
                <a:lnTo>
                  <a:pt x="1148086" y="252385"/>
                </a:lnTo>
                <a:lnTo>
                  <a:pt x="1194395" y="257828"/>
                </a:lnTo>
                <a:lnTo>
                  <a:pt x="1240669" y="262708"/>
                </a:lnTo>
                <a:lnTo>
                  <a:pt x="1286912" y="267003"/>
                </a:lnTo>
                <a:lnTo>
                  <a:pt x="1333124" y="270694"/>
                </a:lnTo>
                <a:lnTo>
                  <a:pt x="1379307" y="273760"/>
                </a:lnTo>
                <a:lnTo>
                  <a:pt x="1425463" y="276180"/>
                </a:lnTo>
                <a:lnTo>
                  <a:pt x="1471594" y="277934"/>
                </a:lnTo>
                <a:lnTo>
                  <a:pt x="1517702" y="279001"/>
                </a:lnTo>
                <a:lnTo>
                  <a:pt x="1563787" y="279361"/>
                </a:lnTo>
                <a:lnTo>
                  <a:pt x="1576741" y="279361"/>
                </a:lnTo>
                <a:lnTo>
                  <a:pt x="1576741" y="0"/>
                </a:lnTo>
                <a:close/>
              </a:path>
            </a:pathLst>
          </a:custGeom>
          <a:solidFill>
            <a:srgbClr val="337E90">
              <a:alpha val="46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6158865" cy="742950"/>
          </a:xfrm>
          <a:custGeom>
            <a:avLst/>
            <a:gdLst/>
            <a:ahLst/>
            <a:cxnLst/>
            <a:rect l="l" t="t" r="r" b="b"/>
            <a:pathLst>
              <a:path w="6158865" h="742950">
                <a:moveTo>
                  <a:pt x="6158382" y="0"/>
                </a:moveTo>
                <a:lnTo>
                  <a:pt x="6100038" y="0"/>
                </a:lnTo>
                <a:lnTo>
                  <a:pt x="2220341" y="0"/>
                </a:lnTo>
                <a:lnTo>
                  <a:pt x="0" y="0"/>
                </a:lnTo>
                <a:lnTo>
                  <a:pt x="0" y="124879"/>
                </a:lnTo>
                <a:lnTo>
                  <a:pt x="198450" y="166420"/>
                </a:lnTo>
                <a:lnTo>
                  <a:pt x="446151" y="222338"/>
                </a:lnTo>
                <a:lnTo>
                  <a:pt x="1755863" y="540994"/>
                </a:lnTo>
                <a:lnTo>
                  <a:pt x="1994192" y="592696"/>
                </a:lnTo>
                <a:lnTo>
                  <a:pt x="2184120" y="630123"/>
                </a:lnTo>
                <a:lnTo>
                  <a:pt x="2326170" y="655459"/>
                </a:lnTo>
                <a:lnTo>
                  <a:pt x="2468765" y="678268"/>
                </a:lnTo>
                <a:lnTo>
                  <a:pt x="2562263" y="691642"/>
                </a:lnTo>
                <a:lnTo>
                  <a:pt x="2656484" y="703757"/>
                </a:lnTo>
                <a:lnTo>
                  <a:pt x="2750604" y="714387"/>
                </a:lnTo>
                <a:lnTo>
                  <a:pt x="2844622" y="723455"/>
                </a:lnTo>
                <a:lnTo>
                  <a:pt x="2938538" y="730885"/>
                </a:lnTo>
                <a:lnTo>
                  <a:pt x="3032379" y="736574"/>
                </a:lnTo>
                <a:lnTo>
                  <a:pt x="3126130" y="740460"/>
                </a:lnTo>
                <a:lnTo>
                  <a:pt x="3172980" y="741692"/>
                </a:lnTo>
                <a:lnTo>
                  <a:pt x="3223615" y="742492"/>
                </a:lnTo>
                <a:lnTo>
                  <a:pt x="3266643" y="742683"/>
                </a:lnTo>
                <a:lnTo>
                  <a:pt x="3354349" y="741934"/>
                </a:lnTo>
                <a:lnTo>
                  <a:pt x="3441179" y="739673"/>
                </a:lnTo>
                <a:lnTo>
                  <a:pt x="3527145" y="735939"/>
                </a:lnTo>
                <a:lnTo>
                  <a:pt x="3610673" y="730885"/>
                </a:lnTo>
                <a:lnTo>
                  <a:pt x="3610864" y="730885"/>
                </a:lnTo>
                <a:lnTo>
                  <a:pt x="3696614" y="724217"/>
                </a:lnTo>
                <a:lnTo>
                  <a:pt x="3780193" y="716292"/>
                </a:lnTo>
                <a:lnTo>
                  <a:pt x="3863022" y="707034"/>
                </a:lnTo>
                <a:lnTo>
                  <a:pt x="3945140" y="696468"/>
                </a:lnTo>
                <a:lnTo>
                  <a:pt x="4026585" y="684644"/>
                </a:lnTo>
                <a:lnTo>
                  <a:pt x="4107396" y="671588"/>
                </a:lnTo>
                <a:lnTo>
                  <a:pt x="4187583" y="657326"/>
                </a:lnTo>
                <a:lnTo>
                  <a:pt x="4267174" y="641896"/>
                </a:lnTo>
                <a:lnTo>
                  <a:pt x="4346219" y="625335"/>
                </a:lnTo>
                <a:lnTo>
                  <a:pt x="4424743" y="607669"/>
                </a:lnTo>
                <a:lnTo>
                  <a:pt x="4502772" y="588949"/>
                </a:lnTo>
                <a:lnTo>
                  <a:pt x="4580344" y="569188"/>
                </a:lnTo>
                <a:lnTo>
                  <a:pt x="4657471" y="548424"/>
                </a:lnTo>
                <a:lnTo>
                  <a:pt x="4734204" y="526707"/>
                </a:lnTo>
                <a:lnTo>
                  <a:pt x="4848618" y="492379"/>
                </a:lnTo>
                <a:lnTo>
                  <a:pt x="4962296" y="456057"/>
                </a:lnTo>
                <a:lnTo>
                  <a:pt x="5075352" y="417868"/>
                </a:lnTo>
                <a:lnTo>
                  <a:pt x="5187874" y="377913"/>
                </a:lnTo>
                <a:lnTo>
                  <a:pt x="5299976" y="336308"/>
                </a:lnTo>
                <a:lnTo>
                  <a:pt x="5448960" y="278460"/>
                </a:lnTo>
                <a:lnTo>
                  <a:pt x="5472646" y="268808"/>
                </a:lnTo>
                <a:lnTo>
                  <a:pt x="5483047" y="265557"/>
                </a:lnTo>
                <a:lnTo>
                  <a:pt x="5520626" y="253466"/>
                </a:lnTo>
                <a:lnTo>
                  <a:pt x="5558104" y="241046"/>
                </a:lnTo>
                <a:lnTo>
                  <a:pt x="5595467" y="228307"/>
                </a:lnTo>
                <a:lnTo>
                  <a:pt x="5632742" y="215265"/>
                </a:lnTo>
                <a:lnTo>
                  <a:pt x="5669915" y="201917"/>
                </a:lnTo>
                <a:lnTo>
                  <a:pt x="5706999" y="188290"/>
                </a:lnTo>
                <a:lnTo>
                  <a:pt x="5744007" y="174371"/>
                </a:lnTo>
                <a:lnTo>
                  <a:pt x="5780938" y="160172"/>
                </a:lnTo>
                <a:lnTo>
                  <a:pt x="5817806" y="145707"/>
                </a:lnTo>
                <a:lnTo>
                  <a:pt x="5891365" y="116014"/>
                </a:lnTo>
                <a:lnTo>
                  <a:pt x="5964758" y="85344"/>
                </a:lnTo>
                <a:lnTo>
                  <a:pt x="6038012" y="53771"/>
                </a:lnTo>
                <a:lnTo>
                  <a:pt x="6111202" y="21348"/>
                </a:lnTo>
                <a:lnTo>
                  <a:pt x="6158382" y="0"/>
                </a:lnTo>
                <a:close/>
              </a:path>
            </a:pathLst>
          </a:custGeom>
          <a:solidFill>
            <a:srgbClr val="337E90">
              <a:alpha val="46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056075"/>
            <a:ext cx="9144000" cy="1087755"/>
          </a:xfrm>
          <a:custGeom>
            <a:avLst/>
            <a:gdLst/>
            <a:ahLst/>
            <a:cxnLst/>
            <a:rect l="l" t="t" r="r" b="b"/>
            <a:pathLst>
              <a:path w="9144000" h="1087754">
                <a:moveTo>
                  <a:pt x="9144000" y="243344"/>
                </a:moveTo>
                <a:lnTo>
                  <a:pt x="9104147" y="253682"/>
                </a:lnTo>
                <a:lnTo>
                  <a:pt x="8926754" y="286321"/>
                </a:lnTo>
                <a:lnTo>
                  <a:pt x="8751354" y="315163"/>
                </a:lnTo>
                <a:lnTo>
                  <a:pt x="8577897" y="340347"/>
                </a:lnTo>
                <a:lnTo>
                  <a:pt x="8406308" y="362013"/>
                </a:lnTo>
                <a:lnTo>
                  <a:pt x="8236521" y="380301"/>
                </a:lnTo>
                <a:lnTo>
                  <a:pt x="8068488" y="395363"/>
                </a:lnTo>
                <a:lnTo>
                  <a:pt x="8066697" y="395503"/>
                </a:lnTo>
                <a:lnTo>
                  <a:pt x="7968056" y="374688"/>
                </a:lnTo>
                <a:lnTo>
                  <a:pt x="7825664" y="346976"/>
                </a:lnTo>
                <a:lnTo>
                  <a:pt x="7683614" y="321640"/>
                </a:lnTo>
                <a:lnTo>
                  <a:pt x="7541857" y="298958"/>
                </a:lnTo>
                <a:lnTo>
                  <a:pt x="7447521" y="285457"/>
                </a:lnTo>
                <a:lnTo>
                  <a:pt x="7353300" y="273342"/>
                </a:lnTo>
                <a:lnTo>
                  <a:pt x="7259180" y="262712"/>
                </a:lnTo>
                <a:lnTo>
                  <a:pt x="7165162" y="253644"/>
                </a:lnTo>
                <a:lnTo>
                  <a:pt x="7072643" y="246316"/>
                </a:lnTo>
                <a:lnTo>
                  <a:pt x="6977405" y="240525"/>
                </a:lnTo>
                <a:lnTo>
                  <a:pt x="6883654" y="236639"/>
                </a:lnTo>
                <a:lnTo>
                  <a:pt x="6836804" y="235407"/>
                </a:lnTo>
                <a:lnTo>
                  <a:pt x="6789966" y="234657"/>
                </a:lnTo>
                <a:lnTo>
                  <a:pt x="6743154" y="234391"/>
                </a:lnTo>
                <a:lnTo>
                  <a:pt x="6686105" y="234657"/>
                </a:lnTo>
                <a:lnTo>
                  <a:pt x="6694525" y="234657"/>
                </a:lnTo>
                <a:lnTo>
                  <a:pt x="6611912" y="236118"/>
                </a:lnTo>
                <a:lnTo>
                  <a:pt x="6525514" y="239115"/>
                </a:lnTo>
                <a:lnTo>
                  <a:pt x="6439967" y="243560"/>
                </a:lnTo>
                <a:lnTo>
                  <a:pt x="6355232" y="249428"/>
                </a:lnTo>
                <a:lnTo>
                  <a:pt x="6271285" y="256679"/>
                </a:lnTo>
                <a:lnTo>
                  <a:pt x="6188087" y="265277"/>
                </a:lnTo>
                <a:lnTo>
                  <a:pt x="6105614" y="275183"/>
                </a:lnTo>
                <a:lnTo>
                  <a:pt x="6023838" y="286385"/>
                </a:lnTo>
                <a:lnTo>
                  <a:pt x="5941974" y="298958"/>
                </a:lnTo>
                <a:lnTo>
                  <a:pt x="5862218" y="312496"/>
                </a:lnTo>
                <a:lnTo>
                  <a:pt x="5782335" y="327342"/>
                </a:lnTo>
                <a:lnTo>
                  <a:pt x="5746610" y="334556"/>
                </a:lnTo>
                <a:lnTo>
                  <a:pt x="5491162" y="306311"/>
                </a:lnTo>
                <a:lnTo>
                  <a:pt x="3958945" y="108699"/>
                </a:lnTo>
                <a:lnTo>
                  <a:pt x="3596373" y="68516"/>
                </a:lnTo>
                <a:lnTo>
                  <a:pt x="3305505" y="41503"/>
                </a:lnTo>
                <a:lnTo>
                  <a:pt x="3086544" y="25006"/>
                </a:lnTo>
                <a:lnTo>
                  <a:pt x="2868257" y="12344"/>
                </a:lnTo>
                <a:lnTo>
                  <a:pt x="2719451" y="6096"/>
                </a:lnTo>
                <a:lnTo>
                  <a:pt x="2571673" y="1968"/>
                </a:lnTo>
                <a:lnTo>
                  <a:pt x="2423261" y="0"/>
                </a:lnTo>
                <a:lnTo>
                  <a:pt x="2330094" y="0"/>
                </a:lnTo>
                <a:lnTo>
                  <a:pt x="2199309" y="1460"/>
                </a:lnTo>
                <a:lnTo>
                  <a:pt x="2049030" y="5562"/>
                </a:lnTo>
                <a:lnTo>
                  <a:pt x="1897900" y="12344"/>
                </a:lnTo>
                <a:lnTo>
                  <a:pt x="1745843" y="21958"/>
                </a:lnTo>
                <a:lnTo>
                  <a:pt x="1592808" y="34531"/>
                </a:lnTo>
                <a:lnTo>
                  <a:pt x="1438732" y="50215"/>
                </a:lnTo>
                <a:lnTo>
                  <a:pt x="1361287" y="59270"/>
                </a:lnTo>
                <a:lnTo>
                  <a:pt x="1283538" y="69164"/>
                </a:lnTo>
                <a:lnTo>
                  <a:pt x="1205509" y="79895"/>
                </a:lnTo>
                <a:lnTo>
                  <a:pt x="1127175" y="91503"/>
                </a:lnTo>
                <a:lnTo>
                  <a:pt x="1048537" y="104000"/>
                </a:lnTo>
                <a:lnTo>
                  <a:pt x="969416" y="117424"/>
                </a:lnTo>
                <a:lnTo>
                  <a:pt x="890295" y="131711"/>
                </a:lnTo>
                <a:lnTo>
                  <a:pt x="810679" y="146964"/>
                </a:lnTo>
                <a:lnTo>
                  <a:pt x="730732" y="163182"/>
                </a:lnTo>
                <a:lnTo>
                  <a:pt x="650417" y="180365"/>
                </a:lnTo>
                <a:lnTo>
                  <a:pt x="569760" y="198551"/>
                </a:lnTo>
                <a:lnTo>
                  <a:pt x="488734" y="217754"/>
                </a:lnTo>
                <a:lnTo>
                  <a:pt x="407339" y="237972"/>
                </a:lnTo>
                <a:lnTo>
                  <a:pt x="325551" y="259245"/>
                </a:lnTo>
                <a:lnTo>
                  <a:pt x="243382" y="281584"/>
                </a:lnTo>
                <a:lnTo>
                  <a:pt x="160820" y="305015"/>
                </a:lnTo>
                <a:lnTo>
                  <a:pt x="77851" y="329539"/>
                </a:lnTo>
                <a:lnTo>
                  <a:pt x="0" y="353479"/>
                </a:lnTo>
                <a:lnTo>
                  <a:pt x="0" y="1087602"/>
                </a:lnTo>
                <a:lnTo>
                  <a:pt x="3666312" y="1087602"/>
                </a:lnTo>
                <a:lnTo>
                  <a:pt x="7108660" y="1087602"/>
                </a:lnTo>
                <a:lnTo>
                  <a:pt x="7867624" y="1087602"/>
                </a:lnTo>
                <a:lnTo>
                  <a:pt x="9144000" y="1087602"/>
                </a:lnTo>
                <a:lnTo>
                  <a:pt x="9144000" y="653097"/>
                </a:lnTo>
                <a:lnTo>
                  <a:pt x="9144000" y="559841"/>
                </a:lnTo>
                <a:lnTo>
                  <a:pt x="9144000" y="427342"/>
                </a:lnTo>
                <a:lnTo>
                  <a:pt x="9144000" y="245757"/>
                </a:lnTo>
                <a:lnTo>
                  <a:pt x="9144000" y="243344"/>
                </a:lnTo>
                <a:close/>
              </a:path>
            </a:pathLst>
          </a:custGeom>
          <a:solidFill>
            <a:srgbClr val="337E90">
              <a:alpha val="46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46184" y="1995373"/>
            <a:ext cx="404685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THANK</a:t>
            </a:r>
            <a:r>
              <a:rPr sz="4800" spc="310" dirty="0"/>
              <a:t> </a:t>
            </a:r>
            <a:r>
              <a:rPr sz="4800" spc="-70" dirty="0"/>
              <a:t>YOU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481686"/>
            <a:ext cx="9144000" cy="662305"/>
          </a:xfrm>
          <a:custGeom>
            <a:avLst/>
            <a:gdLst/>
            <a:ahLst/>
            <a:cxnLst/>
            <a:rect l="l" t="t" r="r" b="b"/>
            <a:pathLst>
              <a:path w="9144000" h="662304">
                <a:moveTo>
                  <a:pt x="1015662" y="143540"/>
                </a:moveTo>
                <a:lnTo>
                  <a:pt x="922525" y="143540"/>
                </a:lnTo>
                <a:lnTo>
                  <a:pt x="791714" y="144993"/>
                </a:lnTo>
                <a:lnTo>
                  <a:pt x="641437" y="149100"/>
                </a:lnTo>
                <a:lnTo>
                  <a:pt x="490305" y="155886"/>
                </a:lnTo>
                <a:lnTo>
                  <a:pt x="338254" y="165495"/>
                </a:lnTo>
                <a:lnTo>
                  <a:pt x="185220" y="178072"/>
                </a:lnTo>
                <a:lnTo>
                  <a:pt x="31139" y="193760"/>
                </a:lnTo>
                <a:lnTo>
                  <a:pt x="0" y="197400"/>
                </a:lnTo>
                <a:lnTo>
                  <a:pt x="0" y="661991"/>
                </a:lnTo>
                <a:lnTo>
                  <a:pt x="9144000" y="661991"/>
                </a:lnTo>
                <a:lnTo>
                  <a:pt x="9144000" y="570873"/>
                </a:lnTo>
                <a:lnTo>
                  <a:pt x="5844620" y="570873"/>
                </a:lnTo>
                <a:lnTo>
                  <a:pt x="5774221" y="570631"/>
                </a:lnTo>
                <a:lnTo>
                  <a:pt x="5606752" y="568126"/>
                </a:lnTo>
                <a:lnTo>
                  <a:pt x="5530787" y="566182"/>
                </a:lnTo>
                <a:lnTo>
                  <a:pt x="5530229" y="566182"/>
                </a:lnTo>
                <a:lnTo>
                  <a:pt x="5293997" y="557034"/>
                </a:lnTo>
                <a:lnTo>
                  <a:pt x="5062455" y="543774"/>
                </a:lnTo>
                <a:lnTo>
                  <a:pt x="4833268" y="526817"/>
                </a:lnTo>
                <a:lnTo>
                  <a:pt x="4530978" y="499301"/>
                </a:lnTo>
                <a:lnTo>
                  <a:pt x="4083568" y="449848"/>
                </a:lnTo>
                <a:lnTo>
                  <a:pt x="2551353" y="252242"/>
                </a:lnTo>
                <a:lnTo>
                  <a:pt x="2188775" y="212054"/>
                </a:lnTo>
                <a:lnTo>
                  <a:pt x="1897905" y="185045"/>
                </a:lnTo>
                <a:lnTo>
                  <a:pt x="1678949" y="168544"/>
                </a:lnTo>
                <a:lnTo>
                  <a:pt x="1460684" y="155886"/>
                </a:lnTo>
                <a:lnTo>
                  <a:pt x="1460916" y="155886"/>
                </a:lnTo>
                <a:lnTo>
                  <a:pt x="1311856" y="149636"/>
                </a:lnTo>
                <a:lnTo>
                  <a:pt x="1164076" y="145501"/>
                </a:lnTo>
                <a:lnTo>
                  <a:pt x="1015662" y="143540"/>
                </a:lnTo>
                <a:close/>
              </a:path>
              <a:path w="9144000" h="662304">
                <a:moveTo>
                  <a:pt x="9144000" y="0"/>
                </a:moveTo>
                <a:lnTo>
                  <a:pt x="9097049" y="16626"/>
                </a:lnTo>
                <a:lnTo>
                  <a:pt x="8999538" y="50125"/>
                </a:lnTo>
                <a:lnTo>
                  <a:pt x="8902654" y="82385"/>
                </a:lnTo>
                <a:lnTo>
                  <a:pt x="8806387" y="113424"/>
                </a:lnTo>
                <a:lnTo>
                  <a:pt x="8710731" y="143260"/>
                </a:lnTo>
                <a:lnTo>
                  <a:pt x="8615677" y="171911"/>
                </a:lnTo>
                <a:lnTo>
                  <a:pt x="8521218" y="199396"/>
                </a:lnTo>
                <a:lnTo>
                  <a:pt x="8427345" y="225731"/>
                </a:lnTo>
                <a:lnTo>
                  <a:pt x="8334051" y="250936"/>
                </a:lnTo>
                <a:lnTo>
                  <a:pt x="8241328" y="275027"/>
                </a:lnTo>
                <a:lnTo>
                  <a:pt x="8149168" y="298024"/>
                </a:lnTo>
                <a:lnTo>
                  <a:pt x="8057562" y="319944"/>
                </a:lnTo>
                <a:lnTo>
                  <a:pt x="7966504" y="340805"/>
                </a:lnTo>
                <a:lnTo>
                  <a:pt x="7875984" y="360626"/>
                </a:lnTo>
                <a:lnTo>
                  <a:pt x="7785996" y="379423"/>
                </a:lnTo>
                <a:lnTo>
                  <a:pt x="7696531" y="397216"/>
                </a:lnTo>
                <a:lnTo>
                  <a:pt x="7519138" y="429858"/>
                </a:lnTo>
                <a:lnTo>
                  <a:pt x="7343743" y="458698"/>
                </a:lnTo>
                <a:lnTo>
                  <a:pt x="7170283" y="483878"/>
                </a:lnTo>
                <a:lnTo>
                  <a:pt x="6998693" y="505543"/>
                </a:lnTo>
                <a:lnTo>
                  <a:pt x="6828910" y="523837"/>
                </a:lnTo>
                <a:lnTo>
                  <a:pt x="6660872" y="538903"/>
                </a:lnTo>
                <a:lnTo>
                  <a:pt x="6494514" y="550887"/>
                </a:lnTo>
                <a:lnTo>
                  <a:pt x="6329773" y="559932"/>
                </a:lnTo>
                <a:lnTo>
                  <a:pt x="6166586" y="566182"/>
                </a:lnTo>
                <a:lnTo>
                  <a:pt x="6004889" y="569781"/>
                </a:lnTo>
                <a:lnTo>
                  <a:pt x="5844620" y="570873"/>
                </a:lnTo>
                <a:lnTo>
                  <a:pt x="9144000" y="570873"/>
                </a:lnTo>
                <a:lnTo>
                  <a:pt x="9144000" y="0"/>
                </a:lnTo>
                <a:close/>
              </a:path>
            </a:pathLst>
          </a:custGeom>
          <a:solidFill>
            <a:srgbClr val="337E90">
              <a:alpha val="46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8741" y="461429"/>
            <a:ext cx="421767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PROJECT</a:t>
            </a:r>
            <a:r>
              <a:rPr sz="2800" spc="484" dirty="0"/>
              <a:t> </a:t>
            </a:r>
            <a:r>
              <a:rPr sz="2800" spc="60" dirty="0"/>
              <a:t>OBJECTIVES</a:t>
            </a:r>
            <a:endParaRPr sz="2800"/>
          </a:p>
        </p:txBody>
      </p:sp>
      <p:sp>
        <p:nvSpPr>
          <p:cNvPr id="4" name="object 4"/>
          <p:cNvSpPr/>
          <p:nvPr/>
        </p:nvSpPr>
        <p:spPr>
          <a:xfrm>
            <a:off x="1423085" y="1058760"/>
            <a:ext cx="564515" cy="564515"/>
          </a:xfrm>
          <a:custGeom>
            <a:avLst/>
            <a:gdLst/>
            <a:ahLst/>
            <a:cxnLst/>
            <a:rect l="l" t="t" r="r" b="b"/>
            <a:pathLst>
              <a:path w="564514" h="564515">
                <a:moveTo>
                  <a:pt x="282232" y="0"/>
                </a:moveTo>
                <a:lnTo>
                  <a:pt x="209108" y="9582"/>
                </a:lnTo>
                <a:lnTo>
                  <a:pt x="141109" y="37795"/>
                </a:lnTo>
                <a:lnTo>
                  <a:pt x="82703" y="82710"/>
                </a:lnTo>
                <a:lnTo>
                  <a:pt x="37795" y="141122"/>
                </a:lnTo>
                <a:lnTo>
                  <a:pt x="9582" y="209116"/>
                </a:lnTo>
                <a:lnTo>
                  <a:pt x="0" y="282244"/>
                </a:lnTo>
                <a:lnTo>
                  <a:pt x="2412" y="319223"/>
                </a:lnTo>
                <a:lnTo>
                  <a:pt x="21409" y="390219"/>
                </a:lnTo>
                <a:lnTo>
                  <a:pt x="58394" y="454083"/>
                </a:lnTo>
                <a:lnTo>
                  <a:pt x="110388" y="506082"/>
                </a:lnTo>
                <a:lnTo>
                  <a:pt x="174250" y="543067"/>
                </a:lnTo>
                <a:lnTo>
                  <a:pt x="245247" y="562064"/>
                </a:lnTo>
                <a:lnTo>
                  <a:pt x="282232" y="564476"/>
                </a:lnTo>
                <a:lnTo>
                  <a:pt x="319218" y="562064"/>
                </a:lnTo>
                <a:lnTo>
                  <a:pt x="390218" y="543067"/>
                </a:lnTo>
                <a:lnTo>
                  <a:pt x="454077" y="506082"/>
                </a:lnTo>
                <a:lnTo>
                  <a:pt x="506075" y="454083"/>
                </a:lnTo>
                <a:lnTo>
                  <a:pt x="543056" y="390219"/>
                </a:lnTo>
                <a:lnTo>
                  <a:pt x="562062" y="319223"/>
                </a:lnTo>
                <a:lnTo>
                  <a:pt x="564476" y="282244"/>
                </a:lnTo>
                <a:lnTo>
                  <a:pt x="562062" y="245258"/>
                </a:lnTo>
                <a:lnTo>
                  <a:pt x="543056" y="174258"/>
                </a:lnTo>
                <a:lnTo>
                  <a:pt x="506075" y="110398"/>
                </a:lnTo>
                <a:lnTo>
                  <a:pt x="454077" y="58395"/>
                </a:lnTo>
                <a:lnTo>
                  <a:pt x="390218" y="21409"/>
                </a:lnTo>
                <a:lnTo>
                  <a:pt x="319218" y="2412"/>
                </a:lnTo>
                <a:lnTo>
                  <a:pt x="282232" y="0"/>
                </a:lnTo>
                <a:close/>
              </a:path>
            </a:pathLst>
          </a:custGeom>
          <a:solidFill>
            <a:srgbClr val="337E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77341" y="1175651"/>
            <a:ext cx="2254250" cy="1405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2000" spc="17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2000">
              <a:latin typeface="Trebuchet MS"/>
              <a:cs typeface="Trebuchet MS"/>
            </a:endParaRPr>
          </a:p>
          <a:p>
            <a:pPr marL="12700" marR="5080" algn="ctr">
              <a:lnSpc>
                <a:spcPct val="100000"/>
              </a:lnSpc>
              <a:spcBef>
                <a:spcPts val="1745"/>
              </a:spcBef>
            </a:pPr>
            <a:r>
              <a:rPr sz="1400" spc="145" dirty="0">
                <a:solidFill>
                  <a:srgbClr val="212121"/>
                </a:solidFill>
                <a:latin typeface="Trebuchet MS"/>
                <a:cs typeface="Trebuchet MS"/>
              </a:rPr>
              <a:t>Assess</a:t>
            </a:r>
            <a:r>
              <a:rPr sz="1400" spc="3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400" spc="75" dirty="0">
                <a:solidFill>
                  <a:srgbClr val="212121"/>
                </a:solidFill>
                <a:latin typeface="Trebuchet MS"/>
                <a:cs typeface="Trebuchet MS"/>
              </a:rPr>
              <a:t>Airbnb</a:t>
            </a:r>
            <a:r>
              <a:rPr sz="1400" spc="3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400" spc="85" dirty="0">
                <a:solidFill>
                  <a:srgbClr val="212121"/>
                </a:solidFill>
                <a:latin typeface="Trebuchet MS"/>
                <a:cs typeface="Trebuchet MS"/>
              </a:rPr>
              <a:t>hosting </a:t>
            </a:r>
            <a:r>
              <a:rPr sz="1400" spc="80" dirty="0">
                <a:solidFill>
                  <a:srgbClr val="212121"/>
                </a:solidFill>
                <a:latin typeface="Trebuchet MS"/>
                <a:cs typeface="Trebuchet MS"/>
              </a:rPr>
              <a:t>strategies</a:t>
            </a:r>
            <a:r>
              <a:rPr sz="1400" spc="3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400" spc="100" dirty="0">
                <a:solidFill>
                  <a:srgbClr val="212121"/>
                </a:solidFill>
                <a:latin typeface="Trebuchet MS"/>
                <a:cs typeface="Trebuchet MS"/>
              </a:rPr>
              <a:t>across</a:t>
            </a:r>
            <a:r>
              <a:rPr sz="1400" spc="3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400" spc="70" dirty="0">
                <a:solidFill>
                  <a:srgbClr val="212121"/>
                </a:solidFill>
                <a:latin typeface="Trebuchet MS"/>
                <a:cs typeface="Trebuchet MS"/>
              </a:rPr>
              <a:t>diverse locations</a:t>
            </a:r>
            <a:r>
              <a:rPr sz="1400" spc="4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400" spc="90" dirty="0">
                <a:solidFill>
                  <a:srgbClr val="212121"/>
                </a:solidFill>
                <a:latin typeface="Trebuchet MS"/>
                <a:cs typeface="Trebuchet MS"/>
              </a:rPr>
              <a:t>through</a:t>
            </a:r>
            <a:r>
              <a:rPr sz="1400" spc="4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400" spc="60" dirty="0">
                <a:solidFill>
                  <a:srgbClr val="212121"/>
                </a:solidFill>
                <a:latin typeface="Trebuchet MS"/>
                <a:cs typeface="Trebuchet MS"/>
              </a:rPr>
              <a:t>data </a:t>
            </a:r>
            <a:r>
              <a:rPr sz="1400" spc="85" dirty="0">
                <a:solidFill>
                  <a:srgbClr val="212121"/>
                </a:solidFill>
                <a:latin typeface="Trebuchet MS"/>
                <a:cs typeface="Trebuchet MS"/>
              </a:rPr>
              <a:t>analysis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89399" y="1061999"/>
            <a:ext cx="564515" cy="564515"/>
          </a:xfrm>
          <a:custGeom>
            <a:avLst/>
            <a:gdLst/>
            <a:ahLst/>
            <a:cxnLst/>
            <a:rect l="l" t="t" r="r" b="b"/>
            <a:pathLst>
              <a:path w="564514" h="564514">
                <a:moveTo>
                  <a:pt x="282244" y="0"/>
                </a:moveTo>
                <a:lnTo>
                  <a:pt x="209116" y="9586"/>
                </a:lnTo>
                <a:lnTo>
                  <a:pt x="141122" y="37795"/>
                </a:lnTo>
                <a:lnTo>
                  <a:pt x="82710" y="82710"/>
                </a:lnTo>
                <a:lnTo>
                  <a:pt x="37795" y="141122"/>
                </a:lnTo>
                <a:lnTo>
                  <a:pt x="9586" y="209116"/>
                </a:lnTo>
                <a:lnTo>
                  <a:pt x="0" y="282244"/>
                </a:lnTo>
                <a:lnTo>
                  <a:pt x="2413" y="319223"/>
                </a:lnTo>
                <a:lnTo>
                  <a:pt x="21415" y="390219"/>
                </a:lnTo>
                <a:lnTo>
                  <a:pt x="58395" y="454083"/>
                </a:lnTo>
                <a:lnTo>
                  <a:pt x="110398" y="506082"/>
                </a:lnTo>
                <a:lnTo>
                  <a:pt x="174258" y="543067"/>
                </a:lnTo>
                <a:lnTo>
                  <a:pt x="245258" y="562064"/>
                </a:lnTo>
                <a:lnTo>
                  <a:pt x="282244" y="564476"/>
                </a:lnTo>
                <a:lnTo>
                  <a:pt x="319223" y="562064"/>
                </a:lnTo>
                <a:lnTo>
                  <a:pt x="390219" y="543067"/>
                </a:lnTo>
                <a:lnTo>
                  <a:pt x="454083" y="506082"/>
                </a:lnTo>
                <a:lnTo>
                  <a:pt x="506082" y="454083"/>
                </a:lnTo>
                <a:lnTo>
                  <a:pt x="543067" y="390219"/>
                </a:lnTo>
                <a:lnTo>
                  <a:pt x="562064" y="319223"/>
                </a:lnTo>
                <a:lnTo>
                  <a:pt x="564476" y="282244"/>
                </a:lnTo>
                <a:lnTo>
                  <a:pt x="562064" y="245258"/>
                </a:lnTo>
                <a:lnTo>
                  <a:pt x="543067" y="174258"/>
                </a:lnTo>
                <a:lnTo>
                  <a:pt x="506082" y="110398"/>
                </a:lnTo>
                <a:lnTo>
                  <a:pt x="454083" y="58395"/>
                </a:lnTo>
                <a:lnTo>
                  <a:pt x="390219" y="21415"/>
                </a:lnTo>
                <a:lnTo>
                  <a:pt x="319223" y="2413"/>
                </a:lnTo>
                <a:lnTo>
                  <a:pt x="282244" y="0"/>
                </a:lnTo>
                <a:close/>
              </a:path>
            </a:pathLst>
          </a:custGeom>
          <a:solidFill>
            <a:srgbClr val="337E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592703" y="1178890"/>
            <a:ext cx="1967864" cy="1622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540" algn="ctr">
              <a:lnSpc>
                <a:spcPct val="100000"/>
              </a:lnSpc>
              <a:spcBef>
                <a:spcPts val="100"/>
              </a:spcBef>
            </a:pPr>
            <a:r>
              <a:rPr sz="2000" spc="170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2000">
              <a:latin typeface="Trebuchet MS"/>
              <a:cs typeface="Trebuchet MS"/>
            </a:endParaRPr>
          </a:p>
          <a:p>
            <a:pPr marL="12700" marR="5080" indent="635" algn="ctr">
              <a:lnSpc>
                <a:spcPct val="100000"/>
              </a:lnSpc>
              <a:spcBef>
                <a:spcPts val="1770"/>
              </a:spcBef>
            </a:pPr>
            <a:r>
              <a:rPr sz="1400" spc="95" dirty="0">
                <a:solidFill>
                  <a:srgbClr val="212121"/>
                </a:solidFill>
                <a:latin typeface="Trebuchet MS"/>
                <a:cs typeface="Trebuchet MS"/>
              </a:rPr>
              <a:t>Uncover</a:t>
            </a:r>
            <a:r>
              <a:rPr sz="1400" spc="3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400" spc="70" dirty="0">
                <a:solidFill>
                  <a:srgbClr val="212121"/>
                </a:solidFill>
                <a:latin typeface="Trebuchet MS"/>
                <a:cs typeface="Trebuchet MS"/>
              </a:rPr>
              <a:t>patterns</a:t>
            </a:r>
            <a:r>
              <a:rPr sz="1400" spc="3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400" spc="30" dirty="0">
                <a:solidFill>
                  <a:srgbClr val="212121"/>
                </a:solidFill>
                <a:latin typeface="Trebuchet MS"/>
                <a:cs typeface="Trebuchet MS"/>
              </a:rPr>
              <a:t>in </a:t>
            </a:r>
            <a:r>
              <a:rPr sz="1400" spc="55" dirty="0">
                <a:solidFill>
                  <a:srgbClr val="212121"/>
                </a:solidFill>
                <a:latin typeface="Trebuchet MS"/>
                <a:cs typeface="Trebuchet MS"/>
              </a:rPr>
              <a:t>listing</a:t>
            </a:r>
            <a:r>
              <a:rPr sz="1400" spc="4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400" spc="40" dirty="0">
                <a:solidFill>
                  <a:srgbClr val="212121"/>
                </a:solidFill>
                <a:latin typeface="Trebuchet MS"/>
                <a:cs typeface="Trebuchet MS"/>
              </a:rPr>
              <a:t>prices, </a:t>
            </a:r>
            <a:r>
              <a:rPr sz="1400" spc="100" dirty="0">
                <a:solidFill>
                  <a:srgbClr val="212121"/>
                </a:solidFill>
                <a:latin typeface="Trebuchet MS"/>
                <a:cs typeface="Trebuchet MS"/>
              </a:rPr>
              <a:t>occupancy</a:t>
            </a:r>
            <a:r>
              <a:rPr sz="1400" spc="11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212121"/>
                </a:solidFill>
                <a:latin typeface="Trebuchet MS"/>
                <a:cs typeface="Trebuchet MS"/>
              </a:rPr>
              <a:t>rate,</a:t>
            </a:r>
            <a:r>
              <a:rPr sz="1400" spc="114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400" spc="85" dirty="0">
                <a:solidFill>
                  <a:srgbClr val="212121"/>
                </a:solidFill>
                <a:latin typeface="Trebuchet MS"/>
                <a:cs typeface="Trebuchet MS"/>
              </a:rPr>
              <a:t>and </a:t>
            </a:r>
            <a:r>
              <a:rPr sz="1400" spc="65" dirty="0">
                <a:solidFill>
                  <a:srgbClr val="212121"/>
                </a:solidFill>
                <a:latin typeface="Trebuchet MS"/>
                <a:cs typeface="Trebuchet MS"/>
              </a:rPr>
              <a:t>the</a:t>
            </a:r>
            <a:r>
              <a:rPr sz="1400" spc="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400" spc="60" dirty="0">
                <a:solidFill>
                  <a:srgbClr val="212121"/>
                </a:solidFill>
                <a:latin typeface="Trebuchet MS"/>
                <a:cs typeface="Trebuchet MS"/>
              </a:rPr>
              <a:t>influence</a:t>
            </a:r>
            <a:r>
              <a:rPr sz="1400" spc="3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212121"/>
                </a:solidFill>
                <a:latin typeface="Trebuchet MS"/>
                <a:cs typeface="Trebuchet MS"/>
              </a:rPr>
              <a:t>of </a:t>
            </a:r>
            <a:r>
              <a:rPr sz="1400" spc="80" dirty="0">
                <a:solidFill>
                  <a:srgbClr val="212121"/>
                </a:solidFill>
                <a:latin typeface="Trebuchet MS"/>
                <a:cs typeface="Trebuchet MS"/>
              </a:rPr>
              <a:t>amenities</a:t>
            </a:r>
            <a:r>
              <a:rPr sz="1400" spc="4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400" spc="114" dirty="0">
                <a:solidFill>
                  <a:srgbClr val="212121"/>
                </a:solidFill>
                <a:latin typeface="Trebuchet MS"/>
                <a:cs typeface="Trebuchet MS"/>
              </a:rPr>
              <a:t>on</a:t>
            </a:r>
            <a:r>
              <a:rPr sz="1400" spc="4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400" spc="80" dirty="0">
                <a:solidFill>
                  <a:srgbClr val="212121"/>
                </a:solidFill>
                <a:latin typeface="Trebuchet MS"/>
                <a:cs typeface="Trebuchet MS"/>
              </a:rPr>
              <a:t>revenue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131240" y="1072438"/>
            <a:ext cx="564515" cy="564515"/>
          </a:xfrm>
          <a:custGeom>
            <a:avLst/>
            <a:gdLst/>
            <a:ahLst/>
            <a:cxnLst/>
            <a:rect l="l" t="t" r="r" b="b"/>
            <a:pathLst>
              <a:path w="564515" h="564514">
                <a:moveTo>
                  <a:pt x="282244" y="0"/>
                </a:moveTo>
                <a:lnTo>
                  <a:pt x="209116" y="9586"/>
                </a:lnTo>
                <a:lnTo>
                  <a:pt x="141122" y="37795"/>
                </a:lnTo>
                <a:lnTo>
                  <a:pt x="82710" y="82710"/>
                </a:lnTo>
                <a:lnTo>
                  <a:pt x="37795" y="141122"/>
                </a:lnTo>
                <a:lnTo>
                  <a:pt x="9582" y="209116"/>
                </a:lnTo>
                <a:lnTo>
                  <a:pt x="0" y="282244"/>
                </a:lnTo>
                <a:lnTo>
                  <a:pt x="2412" y="319229"/>
                </a:lnTo>
                <a:lnTo>
                  <a:pt x="21409" y="390226"/>
                </a:lnTo>
                <a:lnTo>
                  <a:pt x="58395" y="454088"/>
                </a:lnTo>
                <a:lnTo>
                  <a:pt x="110398" y="506082"/>
                </a:lnTo>
                <a:lnTo>
                  <a:pt x="174258" y="543067"/>
                </a:lnTo>
                <a:lnTo>
                  <a:pt x="245258" y="562064"/>
                </a:lnTo>
                <a:lnTo>
                  <a:pt x="282244" y="564476"/>
                </a:lnTo>
                <a:lnTo>
                  <a:pt x="319223" y="562064"/>
                </a:lnTo>
                <a:lnTo>
                  <a:pt x="390219" y="543067"/>
                </a:lnTo>
                <a:lnTo>
                  <a:pt x="454083" y="506082"/>
                </a:lnTo>
                <a:lnTo>
                  <a:pt x="506082" y="454088"/>
                </a:lnTo>
                <a:lnTo>
                  <a:pt x="543067" y="390226"/>
                </a:lnTo>
                <a:lnTo>
                  <a:pt x="562064" y="319229"/>
                </a:lnTo>
                <a:lnTo>
                  <a:pt x="564476" y="282244"/>
                </a:lnTo>
                <a:lnTo>
                  <a:pt x="562064" y="245258"/>
                </a:lnTo>
                <a:lnTo>
                  <a:pt x="543067" y="174258"/>
                </a:lnTo>
                <a:lnTo>
                  <a:pt x="506082" y="110398"/>
                </a:lnTo>
                <a:lnTo>
                  <a:pt x="454083" y="58395"/>
                </a:lnTo>
                <a:lnTo>
                  <a:pt x="390219" y="21415"/>
                </a:lnTo>
                <a:lnTo>
                  <a:pt x="319223" y="2413"/>
                </a:lnTo>
                <a:lnTo>
                  <a:pt x="282244" y="0"/>
                </a:lnTo>
                <a:close/>
              </a:path>
            </a:pathLst>
          </a:custGeom>
          <a:solidFill>
            <a:srgbClr val="337E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305664" y="1189329"/>
            <a:ext cx="2227580" cy="1406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445" algn="ctr">
              <a:lnSpc>
                <a:spcPct val="100000"/>
              </a:lnSpc>
              <a:spcBef>
                <a:spcPts val="100"/>
              </a:spcBef>
            </a:pPr>
            <a:r>
              <a:rPr sz="2000" spc="170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2000">
              <a:latin typeface="Trebuchet MS"/>
              <a:cs typeface="Trebuchet MS"/>
            </a:endParaRPr>
          </a:p>
          <a:p>
            <a:pPr marL="12700" marR="5080" indent="-1270" algn="ctr">
              <a:lnSpc>
                <a:spcPct val="100000"/>
              </a:lnSpc>
              <a:spcBef>
                <a:spcPts val="1745"/>
              </a:spcBef>
            </a:pPr>
            <a:r>
              <a:rPr sz="1400" spc="85" dirty="0">
                <a:latin typeface="Trebuchet MS"/>
                <a:cs typeface="Trebuchet MS"/>
              </a:rPr>
              <a:t>Evaluate</a:t>
            </a:r>
            <a:r>
              <a:rPr sz="1400" spc="30" dirty="0">
                <a:latin typeface="Trebuchet MS"/>
                <a:cs typeface="Trebuchet MS"/>
              </a:rPr>
              <a:t> </a:t>
            </a:r>
            <a:r>
              <a:rPr sz="1400" spc="65" dirty="0">
                <a:latin typeface="Trebuchet MS"/>
                <a:cs typeface="Trebuchet MS"/>
              </a:rPr>
              <a:t>seasonality, </a:t>
            </a:r>
            <a:r>
              <a:rPr sz="1400" spc="50" dirty="0">
                <a:latin typeface="Trebuchet MS"/>
                <a:cs typeface="Trebuchet MS"/>
              </a:rPr>
              <a:t>local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70" dirty="0">
                <a:latin typeface="Trebuchet MS"/>
                <a:cs typeface="Trebuchet MS"/>
              </a:rPr>
              <a:t>events,</a:t>
            </a:r>
            <a:r>
              <a:rPr sz="1400" spc="35" dirty="0">
                <a:latin typeface="Trebuchet MS"/>
                <a:cs typeface="Trebuchet MS"/>
              </a:rPr>
              <a:t> </a:t>
            </a:r>
            <a:r>
              <a:rPr sz="1400" spc="85" dirty="0">
                <a:latin typeface="Trebuchet MS"/>
                <a:cs typeface="Trebuchet MS"/>
              </a:rPr>
              <a:t>and </a:t>
            </a:r>
            <a:r>
              <a:rPr sz="1400" spc="95" dirty="0">
                <a:latin typeface="Trebuchet MS"/>
                <a:cs typeface="Trebuchet MS"/>
              </a:rPr>
              <a:t>neighborhood</a:t>
            </a:r>
            <a:r>
              <a:rPr sz="1400" spc="45" dirty="0">
                <a:latin typeface="Trebuchet MS"/>
                <a:cs typeface="Trebuchet MS"/>
              </a:rPr>
              <a:t> effects</a:t>
            </a:r>
            <a:r>
              <a:rPr sz="1400" spc="50" dirty="0">
                <a:latin typeface="Trebuchet MS"/>
                <a:cs typeface="Trebuchet MS"/>
              </a:rPr>
              <a:t> </a:t>
            </a:r>
            <a:r>
              <a:rPr sz="1400" spc="90" dirty="0">
                <a:latin typeface="Trebuchet MS"/>
                <a:cs typeface="Trebuchet MS"/>
              </a:rPr>
              <a:t>on </a:t>
            </a:r>
            <a:r>
              <a:rPr sz="1400" spc="120" dirty="0">
                <a:latin typeface="Trebuchet MS"/>
                <a:cs typeface="Trebuchet MS"/>
              </a:rPr>
              <a:t>demand</a:t>
            </a:r>
            <a:r>
              <a:rPr sz="1400" spc="30" dirty="0">
                <a:latin typeface="Trebuchet MS"/>
                <a:cs typeface="Trebuchet MS"/>
              </a:rPr>
              <a:t> </a:t>
            </a:r>
            <a:r>
              <a:rPr sz="1400" spc="114" dirty="0">
                <a:latin typeface="Trebuchet MS"/>
                <a:cs typeface="Trebuchet MS"/>
              </a:rPr>
              <a:t>and</a:t>
            </a:r>
            <a:r>
              <a:rPr sz="1400" spc="30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profitability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817723" y="2852280"/>
            <a:ext cx="564515" cy="564515"/>
          </a:xfrm>
          <a:custGeom>
            <a:avLst/>
            <a:gdLst/>
            <a:ahLst/>
            <a:cxnLst/>
            <a:rect l="l" t="t" r="r" b="b"/>
            <a:pathLst>
              <a:path w="564514" h="564514">
                <a:moveTo>
                  <a:pt x="282232" y="0"/>
                </a:moveTo>
                <a:lnTo>
                  <a:pt x="209115" y="9582"/>
                </a:lnTo>
                <a:lnTo>
                  <a:pt x="141122" y="37795"/>
                </a:lnTo>
                <a:lnTo>
                  <a:pt x="82705" y="82710"/>
                </a:lnTo>
                <a:lnTo>
                  <a:pt x="37795" y="141122"/>
                </a:lnTo>
                <a:lnTo>
                  <a:pt x="9582" y="209116"/>
                </a:lnTo>
                <a:lnTo>
                  <a:pt x="0" y="282244"/>
                </a:lnTo>
                <a:lnTo>
                  <a:pt x="2412" y="319223"/>
                </a:lnTo>
                <a:lnTo>
                  <a:pt x="21409" y="390219"/>
                </a:lnTo>
                <a:lnTo>
                  <a:pt x="58394" y="454083"/>
                </a:lnTo>
                <a:lnTo>
                  <a:pt x="110393" y="506082"/>
                </a:lnTo>
                <a:lnTo>
                  <a:pt x="174257" y="543067"/>
                </a:lnTo>
                <a:lnTo>
                  <a:pt x="245253" y="562064"/>
                </a:lnTo>
                <a:lnTo>
                  <a:pt x="282232" y="564476"/>
                </a:lnTo>
                <a:lnTo>
                  <a:pt x="319218" y="562064"/>
                </a:lnTo>
                <a:lnTo>
                  <a:pt x="390218" y="543067"/>
                </a:lnTo>
                <a:lnTo>
                  <a:pt x="454077" y="506082"/>
                </a:lnTo>
                <a:lnTo>
                  <a:pt x="506080" y="454083"/>
                </a:lnTo>
                <a:lnTo>
                  <a:pt x="543061" y="390219"/>
                </a:lnTo>
                <a:lnTo>
                  <a:pt x="562062" y="319223"/>
                </a:lnTo>
                <a:lnTo>
                  <a:pt x="564476" y="282244"/>
                </a:lnTo>
                <a:lnTo>
                  <a:pt x="562062" y="245258"/>
                </a:lnTo>
                <a:lnTo>
                  <a:pt x="543061" y="174258"/>
                </a:lnTo>
                <a:lnTo>
                  <a:pt x="506080" y="110398"/>
                </a:lnTo>
                <a:lnTo>
                  <a:pt x="454077" y="58395"/>
                </a:lnTo>
                <a:lnTo>
                  <a:pt x="390218" y="21409"/>
                </a:lnTo>
                <a:lnTo>
                  <a:pt x="319218" y="2412"/>
                </a:lnTo>
                <a:lnTo>
                  <a:pt x="282232" y="0"/>
                </a:lnTo>
                <a:close/>
              </a:path>
            </a:pathLst>
          </a:custGeom>
          <a:solidFill>
            <a:srgbClr val="337E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716023" y="2969171"/>
            <a:ext cx="2768600" cy="1627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000" spc="170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2000">
              <a:latin typeface="Trebuchet MS"/>
              <a:cs typeface="Trebuchet MS"/>
            </a:endParaRPr>
          </a:p>
          <a:p>
            <a:pPr marL="12700" marR="5080" algn="ctr">
              <a:lnSpc>
                <a:spcPct val="100000"/>
              </a:lnSpc>
              <a:spcBef>
                <a:spcPts val="1805"/>
              </a:spcBef>
            </a:pPr>
            <a:r>
              <a:rPr sz="1400" spc="85" dirty="0">
                <a:solidFill>
                  <a:srgbClr val="212121"/>
                </a:solidFill>
                <a:latin typeface="Trebuchet MS"/>
                <a:cs typeface="Trebuchet MS"/>
              </a:rPr>
              <a:t>Equip</a:t>
            </a:r>
            <a:r>
              <a:rPr sz="1400" spc="3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400" spc="75" dirty="0">
                <a:solidFill>
                  <a:srgbClr val="212121"/>
                </a:solidFill>
                <a:latin typeface="Trebuchet MS"/>
                <a:cs typeface="Trebuchet MS"/>
              </a:rPr>
              <a:t>Airbnb</a:t>
            </a:r>
            <a:r>
              <a:rPr sz="1400" spc="3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400" spc="105" dirty="0">
                <a:solidFill>
                  <a:srgbClr val="212121"/>
                </a:solidFill>
                <a:latin typeface="Trebuchet MS"/>
                <a:cs typeface="Trebuchet MS"/>
              </a:rPr>
              <a:t>hosts</a:t>
            </a:r>
            <a:r>
              <a:rPr sz="1400" spc="4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400" spc="30" dirty="0">
                <a:solidFill>
                  <a:srgbClr val="212121"/>
                </a:solidFill>
                <a:latin typeface="Trebuchet MS"/>
                <a:cs typeface="Trebuchet MS"/>
              </a:rPr>
              <a:t>with </a:t>
            </a:r>
            <a:r>
              <a:rPr sz="1400" spc="70" dirty="0">
                <a:solidFill>
                  <a:srgbClr val="212121"/>
                </a:solidFill>
                <a:latin typeface="Trebuchet MS"/>
                <a:cs typeface="Trebuchet MS"/>
              </a:rPr>
              <a:t>actionable</a:t>
            </a:r>
            <a:r>
              <a:rPr sz="1400" spc="3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400" spc="80" dirty="0">
                <a:solidFill>
                  <a:srgbClr val="212121"/>
                </a:solidFill>
                <a:latin typeface="Trebuchet MS"/>
                <a:cs typeface="Trebuchet MS"/>
              </a:rPr>
              <a:t>strategies</a:t>
            </a:r>
            <a:r>
              <a:rPr sz="1400" spc="3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212121"/>
                </a:solidFill>
                <a:latin typeface="Trebuchet MS"/>
                <a:cs typeface="Trebuchet MS"/>
              </a:rPr>
              <a:t>for </a:t>
            </a:r>
            <a:r>
              <a:rPr sz="1400" spc="75" dirty="0">
                <a:solidFill>
                  <a:srgbClr val="212121"/>
                </a:solidFill>
                <a:latin typeface="Trebuchet MS"/>
                <a:cs typeface="Trebuchet MS"/>
              </a:rPr>
              <a:t>optimizing</a:t>
            </a:r>
            <a:r>
              <a:rPr sz="1400" spc="2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400" spc="50" dirty="0">
                <a:solidFill>
                  <a:srgbClr val="212121"/>
                </a:solidFill>
                <a:latin typeface="Trebuchet MS"/>
                <a:cs typeface="Trebuchet MS"/>
              </a:rPr>
              <a:t>pricing,</a:t>
            </a:r>
            <a:r>
              <a:rPr sz="1400" spc="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400" spc="85" dirty="0">
                <a:solidFill>
                  <a:srgbClr val="212121"/>
                </a:solidFill>
                <a:latin typeface="Trebuchet MS"/>
                <a:cs typeface="Trebuchet MS"/>
              </a:rPr>
              <a:t>maximizing occupancy,</a:t>
            </a:r>
            <a:r>
              <a:rPr sz="1400" spc="2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400" spc="114" dirty="0">
                <a:solidFill>
                  <a:srgbClr val="212121"/>
                </a:solidFill>
                <a:latin typeface="Trebuchet MS"/>
                <a:cs typeface="Trebuchet MS"/>
              </a:rPr>
              <a:t>and</a:t>
            </a:r>
            <a:r>
              <a:rPr sz="1400" spc="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400" spc="90" dirty="0">
                <a:solidFill>
                  <a:srgbClr val="212121"/>
                </a:solidFill>
                <a:latin typeface="Trebuchet MS"/>
                <a:cs typeface="Trebuchet MS"/>
              </a:rPr>
              <a:t>enhancing </a:t>
            </a:r>
            <a:r>
              <a:rPr sz="1400" spc="110" dirty="0">
                <a:solidFill>
                  <a:srgbClr val="212121"/>
                </a:solidFill>
                <a:latin typeface="Trebuchet MS"/>
                <a:cs typeface="Trebuchet MS"/>
              </a:rPr>
              <a:t>guest</a:t>
            </a:r>
            <a:r>
              <a:rPr sz="1400" spc="2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400" spc="65" dirty="0">
                <a:solidFill>
                  <a:srgbClr val="212121"/>
                </a:solidFill>
                <a:latin typeface="Trebuchet MS"/>
                <a:cs typeface="Trebuchet MS"/>
              </a:rPr>
              <a:t>experience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757481" y="2852280"/>
            <a:ext cx="564515" cy="564515"/>
          </a:xfrm>
          <a:custGeom>
            <a:avLst/>
            <a:gdLst/>
            <a:ahLst/>
            <a:cxnLst/>
            <a:rect l="l" t="t" r="r" b="b"/>
            <a:pathLst>
              <a:path w="564514" h="564514">
                <a:moveTo>
                  <a:pt x="282244" y="0"/>
                </a:moveTo>
                <a:lnTo>
                  <a:pt x="209116" y="9582"/>
                </a:lnTo>
                <a:lnTo>
                  <a:pt x="141122" y="37795"/>
                </a:lnTo>
                <a:lnTo>
                  <a:pt x="82705" y="82710"/>
                </a:lnTo>
                <a:lnTo>
                  <a:pt x="37795" y="141122"/>
                </a:lnTo>
                <a:lnTo>
                  <a:pt x="9582" y="209116"/>
                </a:lnTo>
                <a:lnTo>
                  <a:pt x="0" y="282244"/>
                </a:lnTo>
                <a:lnTo>
                  <a:pt x="2412" y="319223"/>
                </a:lnTo>
                <a:lnTo>
                  <a:pt x="21409" y="390219"/>
                </a:lnTo>
                <a:lnTo>
                  <a:pt x="58394" y="454083"/>
                </a:lnTo>
                <a:lnTo>
                  <a:pt x="110393" y="506082"/>
                </a:lnTo>
                <a:lnTo>
                  <a:pt x="174258" y="543067"/>
                </a:lnTo>
                <a:lnTo>
                  <a:pt x="245258" y="562064"/>
                </a:lnTo>
                <a:lnTo>
                  <a:pt x="282244" y="564476"/>
                </a:lnTo>
                <a:lnTo>
                  <a:pt x="319223" y="562064"/>
                </a:lnTo>
                <a:lnTo>
                  <a:pt x="390219" y="543067"/>
                </a:lnTo>
                <a:lnTo>
                  <a:pt x="454083" y="506082"/>
                </a:lnTo>
                <a:lnTo>
                  <a:pt x="506082" y="454083"/>
                </a:lnTo>
                <a:lnTo>
                  <a:pt x="543067" y="390219"/>
                </a:lnTo>
                <a:lnTo>
                  <a:pt x="562064" y="319223"/>
                </a:lnTo>
                <a:lnTo>
                  <a:pt x="564476" y="282244"/>
                </a:lnTo>
                <a:lnTo>
                  <a:pt x="562064" y="245258"/>
                </a:lnTo>
                <a:lnTo>
                  <a:pt x="543067" y="174258"/>
                </a:lnTo>
                <a:lnTo>
                  <a:pt x="506082" y="110398"/>
                </a:lnTo>
                <a:lnTo>
                  <a:pt x="454083" y="58395"/>
                </a:lnTo>
                <a:lnTo>
                  <a:pt x="390219" y="21409"/>
                </a:lnTo>
                <a:lnTo>
                  <a:pt x="319223" y="2412"/>
                </a:lnTo>
                <a:lnTo>
                  <a:pt x="282244" y="0"/>
                </a:lnTo>
                <a:close/>
              </a:path>
            </a:pathLst>
          </a:custGeom>
          <a:solidFill>
            <a:srgbClr val="337E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929746" y="2969171"/>
            <a:ext cx="2230120" cy="1627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175" algn="ctr">
              <a:lnSpc>
                <a:spcPct val="100000"/>
              </a:lnSpc>
              <a:spcBef>
                <a:spcPts val="100"/>
              </a:spcBef>
            </a:pPr>
            <a:r>
              <a:rPr sz="2000" spc="170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endParaRPr sz="2000">
              <a:latin typeface="Trebuchet MS"/>
              <a:cs typeface="Trebuchet MS"/>
            </a:endParaRPr>
          </a:p>
          <a:p>
            <a:pPr marL="12700" marR="5080" indent="-635" algn="ctr">
              <a:lnSpc>
                <a:spcPct val="100000"/>
              </a:lnSpc>
              <a:spcBef>
                <a:spcPts val="1810"/>
              </a:spcBef>
            </a:pPr>
            <a:r>
              <a:rPr sz="1400" dirty="0">
                <a:solidFill>
                  <a:srgbClr val="212121"/>
                </a:solidFill>
                <a:latin typeface="Trebuchet MS"/>
                <a:cs typeface="Trebuchet MS"/>
              </a:rPr>
              <a:t>Offer</a:t>
            </a:r>
            <a:r>
              <a:rPr sz="1400" spc="229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400" spc="65" dirty="0">
                <a:solidFill>
                  <a:srgbClr val="212121"/>
                </a:solidFill>
                <a:latin typeface="Trebuchet MS"/>
                <a:cs typeface="Trebuchet MS"/>
              </a:rPr>
              <a:t>data-driven </a:t>
            </a:r>
            <a:r>
              <a:rPr sz="1400" spc="100" dirty="0">
                <a:solidFill>
                  <a:srgbClr val="212121"/>
                </a:solidFill>
                <a:latin typeface="Trebuchet MS"/>
                <a:cs typeface="Trebuchet MS"/>
              </a:rPr>
              <a:t>guidance</a:t>
            </a:r>
            <a:r>
              <a:rPr sz="1400" spc="6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212121"/>
                </a:solidFill>
                <a:latin typeface="Trebuchet MS"/>
                <a:cs typeface="Trebuchet MS"/>
              </a:rPr>
              <a:t>to</a:t>
            </a:r>
            <a:r>
              <a:rPr sz="1400" spc="7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400" spc="85" dirty="0">
                <a:solidFill>
                  <a:srgbClr val="212121"/>
                </a:solidFill>
                <a:latin typeface="Trebuchet MS"/>
                <a:cs typeface="Trebuchet MS"/>
              </a:rPr>
              <a:t>investors</a:t>
            </a:r>
            <a:r>
              <a:rPr sz="1400" spc="6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400" spc="90" dirty="0">
                <a:solidFill>
                  <a:srgbClr val="212121"/>
                </a:solidFill>
                <a:latin typeface="Trebuchet MS"/>
                <a:cs typeface="Trebuchet MS"/>
              </a:rPr>
              <a:t>on </a:t>
            </a:r>
            <a:r>
              <a:rPr sz="1400" spc="60" dirty="0">
                <a:solidFill>
                  <a:srgbClr val="212121"/>
                </a:solidFill>
                <a:latin typeface="Trebuchet MS"/>
                <a:cs typeface="Trebuchet MS"/>
              </a:rPr>
              <a:t>identifying</a:t>
            </a:r>
            <a:r>
              <a:rPr sz="1400" spc="3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400" spc="70" dirty="0">
                <a:solidFill>
                  <a:srgbClr val="212121"/>
                </a:solidFill>
                <a:latin typeface="Trebuchet MS"/>
                <a:cs typeface="Trebuchet MS"/>
              </a:rPr>
              <a:t>high-</a:t>
            </a:r>
            <a:r>
              <a:rPr sz="1400" spc="114" dirty="0">
                <a:solidFill>
                  <a:srgbClr val="212121"/>
                </a:solidFill>
                <a:latin typeface="Trebuchet MS"/>
                <a:cs typeface="Trebuchet MS"/>
              </a:rPr>
              <a:t>demand </a:t>
            </a:r>
            <a:r>
              <a:rPr sz="1400" spc="100" dirty="0">
                <a:solidFill>
                  <a:srgbClr val="212121"/>
                </a:solidFill>
                <a:latin typeface="Trebuchet MS"/>
                <a:cs typeface="Trebuchet MS"/>
              </a:rPr>
              <a:t>neighborhoods</a:t>
            </a:r>
            <a:r>
              <a:rPr sz="1400" spc="3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212121"/>
                </a:solidFill>
                <a:latin typeface="Trebuchet MS"/>
                <a:cs typeface="Trebuchet MS"/>
              </a:rPr>
              <a:t>for </a:t>
            </a:r>
            <a:r>
              <a:rPr sz="1400" spc="45" dirty="0">
                <a:solidFill>
                  <a:srgbClr val="212121"/>
                </a:solidFill>
                <a:latin typeface="Trebuchet MS"/>
                <a:cs typeface="Trebuchet MS"/>
              </a:rPr>
              <a:t>profitable</a:t>
            </a:r>
            <a:r>
              <a:rPr sz="1400" spc="3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1400" spc="85" dirty="0">
                <a:solidFill>
                  <a:srgbClr val="212121"/>
                </a:solidFill>
                <a:latin typeface="Trebuchet MS"/>
                <a:cs typeface="Trebuchet MS"/>
              </a:rPr>
              <a:t>investments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1850" y="4846506"/>
            <a:ext cx="5226050" cy="297180"/>
          </a:xfrm>
          <a:custGeom>
            <a:avLst/>
            <a:gdLst/>
            <a:ahLst/>
            <a:cxnLst/>
            <a:rect l="l" t="t" r="r" b="b"/>
            <a:pathLst>
              <a:path w="5226050" h="297179">
                <a:moveTo>
                  <a:pt x="2234375" y="119"/>
                </a:moveTo>
                <a:lnTo>
                  <a:pt x="2159911" y="0"/>
                </a:lnTo>
                <a:lnTo>
                  <a:pt x="2085264" y="478"/>
                </a:lnTo>
                <a:lnTo>
                  <a:pt x="2010427" y="1572"/>
                </a:lnTo>
                <a:lnTo>
                  <a:pt x="1935392" y="3299"/>
                </a:lnTo>
                <a:lnTo>
                  <a:pt x="1860150" y="5679"/>
                </a:lnTo>
                <a:lnTo>
                  <a:pt x="1784695" y="8728"/>
                </a:lnTo>
                <a:lnTo>
                  <a:pt x="1709018" y="12465"/>
                </a:lnTo>
                <a:lnTo>
                  <a:pt x="1633111" y="16908"/>
                </a:lnTo>
                <a:lnTo>
                  <a:pt x="1556967" y="22074"/>
                </a:lnTo>
                <a:lnTo>
                  <a:pt x="1480576" y="27982"/>
                </a:lnTo>
                <a:lnTo>
                  <a:pt x="1403932" y="34651"/>
                </a:lnTo>
                <a:lnTo>
                  <a:pt x="1327027" y="42096"/>
                </a:lnTo>
                <a:lnTo>
                  <a:pt x="1249852" y="50338"/>
                </a:lnTo>
                <a:lnTo>
                  <a:pt x="1172400" y="59394"/>
                </a:lnTo>
                <a:lnTo>
                  <a:pt x="1094662" y="69281"/>
                </a:lnTo>
                <a:lnTo>
                  <a:pt x="1016631" y="80019"/>
                </a:lnTo>
                <a:lnTo>
                  <a:pt x="938299" y="91624"/>
                </a:lnTo>
                <a:lnTo>
                  <a:pt x="859658" y="104115"/>
                </a:lnTo>
                <a:lnTo>
                  <a:pt x="780700" y="117509"/>
                </a:lnTo>
                <a:lnTo>
                  <a:pt x="701417" y="131826"/>
                </a:lnTo>
                <a:lnTo>
                  <a:pt x="621802" y="147083"/>
                </a:lnTo>
                <a:lnTo>
                  <a:pt x="541845" y="163297"/>
                </a:lnTo>
                <a:lnTo>
                  <a:pt x="461540" y="180487"/>
                </a:lnTo>
                <a:lnTo>
                  <a:pt x="380878" y="198672"/>
                </a:lnTo>
                <a:lnTo>
                  <a:pt x="299851" y="217868"/>
                </a:lnTo>
                <a:lnTo>
                  <a:pt x="218452" y="238094"/>
                </a:lnTo>
                <a:lnTo>
                  <a:pt x="136673" y="259368"/>
                </a:lnTo>
                <a:lnTo>
                  <a:pt x="54505" y="281707"/>
                </a:lnTo>
                <a:lnTo>
                  <a:pt x="0" y="297171"/>
                </a:lnTo>
                <a:lnTo>
                  <a:pt x="5225961" y="297171"/>
                </a:lnTo>
                <a:lnTo>
                  <a:pt x="5080829" y="279075"/>
                </a:lnTo>
                <a:lnTo>
                  <a:pt x="4860584" y="250620"/>
                </a:lnTo>
                <a:lnTo>
                  <a:pt x="4204989" y="163500"/>
                </a:lnTo>
                <a:lnTo>
                  <a:pt x="3987457" y="135496"/>
                </a:lnTo>
                <a:lnTo>
                  <a:pt x="3842529" y="117535"/>
                </a:lnTo>
                <a:lnTo>
                  <a:pt x="3697600" y="100308"/>
                </a:lnTo>
                <a:lnTo>
                  <a:pt x="3552608" y="83959"/>
                </a:lnTo>
                <a:lnTo>
                  <a:pt x="3480069" y="76159"/>
                </a:lnTo>
                <a:lnTo>
                  <a:pt x="3407490" y="68633"/>
                </a:lnTo>
                <a:lnTo>
                  <a:pt x="3334864" y="61398"/>
                </a:lnTo>
                <a:lnTo>
                  <a:pt x="3262182" y="54473"/>
                </a:lnTo>
                <a:lnTo>
                  <a:pt x="3189436" y="47876"/>
                </a:lnTo>
                <a:lnTo>
                  <a:pt x="3116620" y="41624"/>
                </a:lnTo>
                <a:lnTo>
                  <a:pt x="3043724" y="35736"/>
                </a:lnTo>
                <a:lnTo>
                  <a:pt x="2970741" y="30230"/>
                </a:lnTo>
                <a:lnTo>
                  <a:pt x="2897663" y="25123"/>
                </a:lnTo>
                <a:lnTo>
                  <a:pt x="2824482" y="20434"/>
                </a:lnTo>
                <a:lnTo>
                  <a:pt x="2751190" y="16181"/>
                </a:lnTo>
                <a:lnTo>
                  <a:pt x="2677779" y="12381"/>
                </a:lnTo>
                <a:lnTo>
                  <a:pt x="2604242" y="9053"/>
                </a:lnTo>
                <a:lnTo>
                  <a:pt x="2530570" y="6215"/>
                </a:lnTo>
                <a:lnTo>
                  <a:pt x="2456755" y="3884"/>
                </a:lnTo>
                <a:lnTo>
                  <a:pt x="2382789" y="2080"/>
                </a:lnTo>
                <a:lnTo>
                  <a:pt x="2308666" y="818"/>
                </a:lnTo>
                <a:lnTo>
                  <a:pt x="2234375" y="119"/>
                </a:lnTo>
                <a:close/>
              </a:path>
            </a:pathLst>
          </a:custGeom>
          <a:solidFill>
            <a:srgbClr val="337E90">
              <a:alpha val="46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08659" y="4299420"/>
            <a:ext cx="2035810" cy="844550"/>
          </a:xfrm>
          <a:custGeom>
            <a:avLst/>
            <a:gdLst/>
            <a:ahLst/>
            <a:cxnLst/>
            <a:rect l="l" t="t" r="r" b="b"/>
            <a:pathLst>
              <a:path w="2035809" h="844550">
                <a:moveTo>
                  <a:pt x="2035340" y="0"/>
                </a:moveTo>
                <a:lnTo>
                  <a:pt x="1984654" y="23342"/>
                </a:lnTo>
                <a:lnTo>
                  <a:pt x="1838083" y="92875"/>
                </a:lnTo>
                <a:lnTo>
                  <a:pt x="1388935" y="313677"/>
                </a:lnTo>
                <a:lnTo>
                  <a:pt x="1155915" y="425462"/>
                </a:lnTo>
                <a:lnTo>
                  <a:pt x="1036548" y="480402"/>
                </a:lnTo>
                <a:lnTo>
                  <a:pt x="914996" y="534212"/>
                </a:lnTo>
                <a:lnTo>
                  <a:pt x="832650" y="569264"/>
                </a:lnTo>
                <a:lnTo>
                  <a:pt x="749173" y="603542"/>
                </a:lnTo>
                <a:lnTo>
                  <a:pt x="664502" y="636930"/>
                </a:lnTo>
                <a:lnTo>
                  <a:pt x="578586" y="669302"/>
                </a:lnTo>
                <a:lnTo>
                  <a:pt x="491337" y="700582"/>
                </a:lnTo>
                <a:lnTo>
                  <a:pt x="402729" y="730631"/>
                </a:lnTo>
                <a:lnTo>
                  <a:pt x="357873" y="745159"/>
                </a:lnTo>
                <a:lnTo>
                  <a:pt x="312661" y="759345"/>
                </a:lnTo>
                <a:lnTo>
                  <a:pt x="267068" y="773176"/>
                </a:lnTo>
                <a:lnTo>
                  <a:pt x="221094" y="786625"/>
                </a:lnTo>
                <a:lnTo>
                  <a:pt x="174726" y="799680"/>
                </a:lnTo>
                <a:lnTo>
                  <a:pt x="127965" y="812342"/>
                </a:lnTo>
                <a:lnTo>
                  <a:pt x="80784" y="824585"/>
                </a:lnTo>
                <a:lnTo>
                  <a:pt x="33197" y="836409"/>
                </a:lnTo>
                <a:lnTo>
                  <a:pt x="0" y="844257"/>
                </a:lnTo>
                <a:lnTo>
                  <a:pt x="758964" y="844257"/>
                </a:lnTo>
                <a:lnTo>
                  <a:pt x="2035340" y="844257"/>
                </a:lnTo>
                <a:lnTo>
                  <a:pt x="2035340" y="316496"/>
                </a:lnTo>
                <a:lnTo>
                  <a:pt x="2035340" y="0"/>
                </a:lnTo>
                <a:close/>
              </a:path>
            </a:pathLst>
          </a:custGeom>
          <a:solidFill>
            <a:srgbClr val="337E90">
              <a:alpha val="46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14946" y="466458"/>
            <a:ext cx="404304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DATASET</a:t>
            </a:r>
            <a:r>
              <a:rPr sz="2800" spc="-60" dirty="0"/>
              <a:t> </a:t>
            </a:r>
            <a:r>
              <a:rPr sz="2800" spc="45" dirty="0"/>
              <a:t>OVERVIEW</a:t>
            </a:r>
            <a:endParaRPr sz="2800"/>
          </a:p>
        </p:txBody>
      </p:sp>
      <p:sp>
        <p:nvSpPr>
          <p:cNvPr id="5" name="object 5"/>
          <p:cNvSpPr txBox="1"/>
          <p:nvPr/>
        </p:nvSpPr>
        <p:spPr>
          <a:xfrm>
            <a:off x="863904" y="2108784"/>
            <a:ext cx="7683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35" dirty="0">
                <a:solidFill>
                  <a:srgbClr val="649EAA"/>
                </a:solidFill>
                <a:latin typeface="Gill Sans MT"/>
                <a:cs typeface="Gill Sans MT"/>
              </a:rPr>
              <a:t>/</a:t>
            </a:r>
            <a:endParaRPr sz="1100">
              <a:latin typeface="Gill Sans MT"/>
              <a:cs typeface="Gill Sans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76604" y="2267635"/>
            <a:ext cx="50800" cy="0"/>
          </a:xfrm>
          <a:custGeom>
            <a:avLst/>
            <a:gdLst/>
            <a:ahLst/>
            <a:cxnLst/>
            <a:rect l="l" t="t" r="r" b="b"/>
            <a:pathLst>
              <a:path w="50800">
                <a:moveTo>
                  <a:pt x="0" y="0"/>
                </a:moveTo>
                <a:lnTo>
                  <a:pt x="50761" y="0"/>
                </a:lnTo>
              </a:path>
            </a:pathLst>
          </a:custGeom>
          <a:ln w="6477">
            <a:solidFill>
              <a:srgbClr val="649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63904" y="1037639"/>
            <a:ext cx="3013075" cy="1124585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1800" spc="80" dirty="0">
                <a:solidFill>
                  <a:srgbClr val="337E90"/>
                </a:solidFill>
                <a:latin typeface="Trebuchet MS"/>
                <a:cs typeface="Trebuchet MS"/>
              </a:rPr>
              <a:t>DATA</a:t>
            </a:r>
            <a:r>
              <a:rPr sz="1800" spc="40" dirty="0">
                <a:solidFill>
                  <a:srgbClr val="337E90"/>
                </a:solidFill>
                <a:latin typeface="Trebuchet MS"/>
                <a:cs typeface="Trebuchet MS"/>
              </a:rPr>
              <a:t> </a:t>
            </a:r>
            <a:r>
              <a:rPr sz="1800" spc="165" dirty="0">
                <a:solidFill>
                  <a:srgbClr val="337E90"/>
                </a:solidFill>
                <a:latin typeface="Trebuchet MS"/>
                <a:cs typeface="Trebuchet MS"/>
              </a:rPr>
              <a:t>SOURCE</a:t>
            </a:r>
            <a:endParaRPr sz="1800">
              <a:latin typeface="Trebuchet MS"/>
              <a:cs typeface="Trebuchet MS"/>
            </a:endParaRPr>
          </a:p>
          <a:p>
            <a:pPr marL="12700" marR="1395730">
              <a:lnSpc>
                <a:spcPct val="117900"/>
              </a:lnSpc>
              <a:spcBef>
                <a:spcPts val="229"/>
              </a:spcBef>
            </a:pPr>
            <a:r>
              <a:rPr sz="1400" spc="75" dirty="0">
                <a:latin typeface="Trebuchet MS"/>
                <a:cs typeface="Trebuchet MS"/>
              </a:rPr>
              <a:t>Airbnb</a:t>
            </a:r>
            <a:r>
              <a:rPr sz="1400" spc="35" dirty="0">
                <a:latin typeface="Trebuchet MS"/>
                <a:cs typeface="Trebuchet MS"/>
              </a:rPr>
              <a:t> </a:t>
            </a:r>
            <a:r>
              <a:rPr sz="1400" spc="120" dirty="0">
                <a:latin typeface="Trebuchet MS"/>
                <a:cs typeface="Trebuchet MS"/>
              </a:rPr>
              <a:t>Open</a:t>
            </a:r>
            <a:r>
              <a:rPr sz="1400" spc="30" dirty="0">
                <a:latin typeface="Trebuchet MS"/>
                <a:cs typeface="Trebuchet MS"/>
              </a:rPr>
              <a:t> </a:t>
            </a:r>
            <a:r>
              <a:rPr sz="1400" spc="85" dirty="0">
                <a:latin typeface="Trebuchet MS"/>
                <a:cs typeface="Trebuchet MS"/>
              </a:rPr>
              <a:t>Data </a:t>
            </a:r>
            <a:r>
              <a:rPr sz="1400" spc="80" dirty="0">
                <a:latin typeface="Trebuchet MS"/>
                <a:cs typeface="Trebuchet MS"/>
              </a:rPr>
              <a:t>Inside</a:t>
            </a:r>
            <a:r>
              <a:rPr sz="1400" spc="40" dirty="0">
                <a:latin typeface="Trebuchet MS"/>
                <a:cs typeface="Trebuchet MS"/>
              </a:rPr>
              <a:t> </a:t>
            </a:r>
            <a:r>
              <a:rPr sz="1400" spc="65" dirty="0">
                <a:latin typeface="Trebuchet MS"/>
                <a:cs typeface="Trebuchet MS"/>
              </a:rPr>
              <a:t>Airbnb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100" b="1" u="sng" spc="114" dirty="0">
                <a:solidFill>
                  <a:srgbClr val="649EAA"/>
                </a:solidFill>
                <a:uFill>
                  <a:solidFill>
                    <a:srgbClr val="649EAA"/>
                  </a:solidFill>
                </a:uFill>
                <a:latin typeface="Gill Sans MT"/>
                <a:cs typeface="Gill Sans MT"/>
              </a:rPr>
              <a:t>https://insideairbnb.com/get-</a:t>
            </a:r>
            <a:r>
              <a:rPr sz="1100" b="1" u="sng" spc="105" dirty="0">
                <a:solidFill>
                  <a:srgbClr val="649EAA"/>
                </a:solidFill>
                <a:uFill>
                  <a:solidFill>
                    <a:srgbClr val="649EAA"/>
                  </a:solidFill>
                </a:uFill>
                <a:latin typeface="Gill Sans MT"/>
                <a:cs typeface="Gill Sans MT"/>
              </a:rPr>
              <a:t>the-</a:t>
            </a:r>
            <a:r>
              <a:rPr sz="1100" b="1" u="sng" spc="110" dirty="0">
                <a:solidFill>
                  <a:srgbClr val="649EAA"/>
                </a:solidFill>
                <a:uFill>
                  <a:solidFill>
                    <a:srgbClr val="649EAA"/>
                  </a:solidFill>
                </a:uFill>
                <a:latin typeface="Gill Sans MT"/>
                <a:cs typeface="Gill Sans MT"/>
              </a:rPr>
              <a:t>data</a:t>
            </a:r>
            <a:endParaRPr sz="1100">
              <a:latin typeface="Gill Sans MT"/>
              <a:cs typeface="Gill Sans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76604" y="2435402"/>
            <a:ext cx="48260" cy="0"/>
          </a:xfrm>
          <a:custGeom>
            <a:avLst/>
            <a:gdLst/>
            <a:ahLst/>
            <a:cxnLst/>
            <a:rect l="l" t="t" r="r" b="b"/>
            <a:pathLst>
              <a:path w="48259">
                <a:moveTo>
                  <a:pt x="0" y="0"/>
                </a:moveTo>
                <a:lnTo>
                  <a:pt x="48234" y="0"/>
                </a:lnTo>
              </a:path>
            </a:pathLst>
          </a:custGeom>
          <a:ln w="6477">
            <a:solidFill>
              <a:srgbClr val="649EA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46264" y="2401880"/>
            <a:ext cx="1953895" cy="193802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520"/>
              </a:spcBef>
            </a:pPr>
            <a:r>
              <a:rPr sz="1800" spc="55" dirty="0">
                <a:solidFill>
                  <a:srgbClr val="337E90"/>
                </a:solidFill>
                <a:latin typeface="Trebuchet MS"/>
                <a:cs typeface="Trebuchet MS"/>
              </a:rPr>
              <a:t>CITY</a:t>
            </a: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325"/>
              </a:spcBef>
            </a:pPr>
            <a:r>
              <a:rPr sz="1400" spc="145" dirty="0">
                <a:latin typeface="Trebuchet MS"/>
                <a:cs typeface="Trebuchet MS"/>
              </a:rPr>
              <a:t>San</a:t>
            </a:r>
            <a:r>
              <a:rPr sz="1400" spc="25" dirty="0">
                <a:latin typeface="Trebuchet MS"/>
                <a:cs typeface="Trebuchet MS"/>
              </a:rPr>
              <a:t> </a:t>
            </a:r>
            <a:r>
              <a:rPr sz="1400" spc="85" dirty="0">
                <a:latin typeface="Trebuchet MS"/>
                <a:cs typeface="Trebuchet MS"/>
              </a:rPr>
              <a:t>Diego,</a:t>
            </a:r>
            <a:r>
              <a:rPr sz="1400" spc="25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California, </a:t>
            </a:r>
            <a:r>
              <a:rPr sz="1400" spc="130" dirty="0">
                <a:latin typeface="Trebuchet MS"/>
                <a:cs typeface="Trebuchet MS"/>
              </a:rPr>
              <a:t>USA</a:t>
            </a:r>
            <a:endParaRPr sz="1400">
              <a:latin typeface="Trebuchet MS"/>
              <a:cs typeface="Trebuchet MS"/>
            </a:endParaRPr>
          </a:p>
          <a:p>
            <a:pPr marL="15875">
              <a:lnSpc>
                <a:spcPct val="100000"/>
              </a:lnSpc>
              <a:spcBef>
                <a:spcPts val="1265"/>
              </a:spcBef>
            </a:pPr>
            <a:r>
              <a:rPr sz="1800" spc="125" dirty="0">
                <a:solidFill>
                  <a:srgbClr val="337E90"/>
                </a:solidFill>
                <a:latin typeface="Trebuchet MS"/>
                <a:cs typeface="Trebuchet MS"/>
              </a:rPr>
              <a:t>DATASETS</a:t>
            </a:r>
            <a:endParaRPr sz="1800">
              <a:latin typeface="Trebuchet MS"/>
              <a:cs typeface="Trebuchet MS"/>
            </a:endParaRPr>
          </a:p>
          <a:p>
            <a:pPr marL="298450" indent="-285750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298450" algn="l"/>
              </a:tabLst>
            </a:pPr>
            <a:r>
              <a:rPr sz="1400" spc="70" dirty="0">
                <a:latin typeface="Trebuchet MS"/>
                <a:cs typeface="Trebuchet MS"/>
              </a:rPr>
              <a:t>Listings</a:t>
            </a:r>
            <a:endParaRPr sz="1400">
              <a:latin typeface="Trebuchet MS"/>
              <a:cs typeface="Trebuchet MS"/>
            </a:endParaRPr>
          </a:p>
          <a:p>
            <a:pPr marL="298450" indent="-285750">
              <a:lnSpc>
                <a:spcPct val="100000"/>
              </a:lnSpc>
              <a:buFont typeface="Arial"/>
              <a:buChar char="•"/>
              <a:tabLst>
                <a:tab pos="298450" algn="l"/>
              </a:tabLst>
            </a:pPr>
            <a:r>
              <a:rPr sz="1400" spc="75" dirty="0">
                <a:latin typeface="Trebuchet MS"/>
                <a:cs typeface="Trebuchet MS"/>
              </a:rPr>
              <a:t>Calendar</a:t>
            </a:r>
            <a:endParaRPr sz="1400">
              <a:latin typeface="Trebuchet MS"/>
              <a:cs typeface="Trebuchet MS"/>
            </a:endParaRPr>
          </a:p>
          <a:p>
            <a:pPr marL="298450" indent="-28575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8450" algn="l"/>
              </a:tabLst>
            </a:pPr>
            <a:r>
              <a:rPr sz="1400" spc="80" dirty="0">
                <a:latin typeface="Trebuchet MS"/>
                <a:cs typeface="Trebuchet MS"/>
              </a:rPr>
              <a:t>Reviews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69956" y="1362595"/>
            <a:ext cx="4741351" cy="2514600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543418" y="3350702"/>
            <a:ext cx="198120" cy="281940"/>
            <a:chOff x="543418" y="3350702"/>
            <a:chExt cx="198120" cy="28194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2305" y="3385614"/>
              <a:ext cx="121314" cy="12132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52957" y="3360242"/>
              <a:ext cx="179070" cy="262890"/>
            </a:xfrm>
            <a:custGeom>
              <a:avLst/>
              <a:gdLst/>
              <a:ahLst/>
              <a:cxnLst/>
              <a:rect l="l" t="t" r="r" b="b"/>
              <a:pathLst>
                <a:path w="179070" h="262889">
                  <a:moveTo>
                    <a:pt x="89636" y="0"/>
                  </a:moveTo>
                  <a:lnTo>
                    <a:pt x="124190" y="7007"/>
                  </a:lnTo>
                  <a:lnTo>
                    <a:pt x="152463" y="26096"/>
                  </a:lnTo>
                  <a:lnTo>
                    <a:pt x="171553" y="54365"/>
                  </a:lnTo>
                  <a:lnTo>
                    <a:pt x="178562" y="88912"/>
                  </a:lnTo>
                  <a:lnTo>
                    <a:pt x="174736" y="110306"/>
                  </a:lnTo>
                  <a:lnTo>
                    <a:pt x="166319" y="133153"/>
                  </a:lnTo>
                  <a:lnTo>
                    <a:pt x="157902" y="151341"/>
                  </a:lnTo>
                  <a:lnTo>
                    <a:pt x="154076" y="158762"/>
                  </a:lnTo>
                  <a:lnTo>
                    <a:pt x="92887" y="262801"/>
                  </a:lnTo>
                  <a:lnTo>
                    <a:pt x="28803" y="159842"/>
                  </a:lnTo>
                  <a:lnTo>
                    <a:pt x="12151" y="134630"/>
                  </a:lnTo>
                  <a:lnTo>
                    <a:pt x="3600" y="118838"/>
                  </a:lnTo>
                  <a:lnTo>
                    <a:pt x="450" y="105815"/>
                  </a:lnTo>
                  <a:lnTo>
                    <a:pt x="0" y="88912"/>
                  </a:lnTo>
                  <a:lnTo>
                    <a:pt x="7070" y="54365"/>
                  </a:lnTo>
                  <a:lnTo>
                    <a:pt x="26325" y="26096"/>
                  </a:lnTo>
                  <a:lnTo>
                    <a:pt x="54826" y="7007"/>
                  </a:lnTo>
                  <a:lnTo>
                    <a:pt x="89636" y="0"/>
                  </a:lnTo>
                  <a:close/>
                </a:path>
              </a:pathLst>
            </a:custGeom>
            <a:ln w="19079">
              <a:solidFill>
                <a:srgbClr val="337E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2079" y="2496959"/>
            <a:ext cx="238315" cy="239394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573474" y="1152721"/>
            <a:ext cx="203200" cy="286385"/>
            <a:chOff x="573474" y="1152721"/>
            <a:chExt cx="203200" cy="286385"/>
          </a:xfrm>
        </p:grpSpPr>
        <p:sp>
          <p:nvSpPr>
            <p:cNvPr id="16" name="object 16"/>
            <p:cNvSpPr/>
            <p:nvPr/>
          </p:nvSpPr>
          <p:spPr>
            <a:xfrm>
              <a:off x="610196" y="1157757"/>
              <a:ext cx="1905" cy="266065"/>
            </a:xfrm>
            <a:custGeom>
              <a:avLst/>
              <a:gdLst/>
              <a:ahLst/>
              <a:cxnLst/>
              <a:rect l="l" t="t" r="r" b="b"/>
              <a:pathLst>
                <a:path w="1904" h="266065">
                  <a:moveTo>
                    <a:pt x="1803" y="0"/>
                  </a:moveTo>
                  <a:lnTo>
                    <a:pt x="0" y="0"/>
                  </a:lnTo>
                  <a:lnTo>
                    <a:pt x="0" y="265683"/>
                  </a:lnTo>
                  <a:lnTo>
                    <a:pt x="1803" y="265683"/>
                  </a:lnTo>
                  <a:lnTo>
                    <a:pt x="1803" y="0"/>
                  </a:lnTo>
                  <a:close/>
                </a:path>
              </a:pathLst>
            </a:custGeom>
            <a:solidFill>
              <a:srgbClr val="337E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10196" y="1157757"/>
              <a:ext cx="1905" cy="266065"/>
            </a:xfrm>
            <a:custGeom>
              <a:avLst/>
              <a:gdLst/>
              <a:ahLst/>
              <a:cxnLst/>
              <a:rect l="l" t="t" r="r" b="b"/>
              <a:pathLst>
                <a:path w="1904" h="266065">
                  <a:moveTo>
                    <a:pt x="0" y="0"/>
                  </a:moveTo>
                  <a:lnTo>
                    <a:pt x="0" y="265683"/>
                  </a:lnTo>
                  <a:lnTo>
                    <a:pt x="1803" y="265683"/>
                  </a:lnTo>
                  <a:lnTo>
                    <a:pt x="1803" y="0"/>
                  </a:lnTo>
                  <a:lnTo>
                    <a:pt x="0" y="0"/>
                  </a:lnTo>
                  <a:close/>
                </a:path>
              </a:pathLst>
            </a:custGeom>
            <a:ln w="9359">
              <a:solidFill>
                <a:srgbClr val="859E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2278" y="1152721"/>
              <a:ext cx="173875" cy="83515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578154" y="1420558"/>
              <a:ext cx="65405" cy="13335"/>
            </a:xfrm>
            <a:custGeom>
              <a:avLst/>
              <a:gdLst/>
              <a:ahLst/>
              <a:cxnLst/>
              <a:rect l="l" t="t" r="r" b="b"/>
              <a:pathLst>
                <a:path w="65404" h="13334">
                  <a:moveTo>
                    <a:pt x="32765" y="0"/>
                  </a:moveTo>
                  <a:lnTo>
                    <a:pt x="19898" y="506"/>
                  </a:lnTo>
                  <a:lnTo>
                    <a:pt x="9496" y="1890"/>
                  </a:lnTo>
                  <a:lnTo>
                    <a:pt x="2537" y="3948"/>
                  </a:lnTo>
                  <a:lnTo>
                    <a:pt x="0" y="6476"/>
                  </a:lnTo>
                  <a:lnTo>
                    <a:pt x="2537" y="9068"/>
                  </a:lnTo>
                  <a:lnTo>
                    <a:pt x="9496" y="11252"/>
                  </a:lnTo>
                  <a:lnTo>
                    <a:pt x="19898" y="12759"/>
                  </a:lnTo>
                  <a:lnTo>
                    <a:pt x="32765" y="13322"/>
                  </a:lnTo>
                  <a:lnTo>
                    <a:pt x="45420" y="12759"/>
                  </a:lnTo>
                  <a:lnTo>
                    <a:pt x="55713" y="11252"/>
                  </a:lnTo>
                  <a:lnTo>
                    <a:pt x="62632" y="9068"/>
                  </a:lnTo>
                  <a:lnTo>
                    <a:pt x="65163" y="6476"/>
                  </a:lnTo>
                  <a:lnTo>
                    <a:pt x="62632" y="3948"/>
                  </a:lnTo>
                  <a:lnTo>
                    <a:pt x="55713" y="1890"/>
                  </a:lnTo>
                  <a:lnTo>
                    <a:pt x="45420" y="506"/>
                  </a:lnTo>
                  <a:lnTo>
                    <a:pt x="32765" y="0"/>
                  </a:lnTo>
                  <a:close/>
                </a:path>
              </a:pathLst>
            </a:custGeom>
            <a:solidFill>
              <a:srgbClr val="337E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78154" y="1420558"/>
              <a:ext cx="65405" cy="13335"/>
            </a:xfrm>
            <a:custGeom>
              <a:avLst/>
              <a:gdLst/>
              <a:ahLst/>
              <a:cxnLst/>
              <a:rect l="l" t="t" r="r" b="b"/>
              <a:pathLst>
                <a:path w="65404" h="13334">
                  <a:moveTo>
                    <a:pt x="32765" y="0"/>
                  </a:moveTo>
                  <a:lnTo>
                    <a:pt x="19898" y="506"/>
                  </a:lnTo>
                  <a:lnTo>
                    <a:pt x="9496" y="1890"/>
                  </a:lnTo>
                  <a:lnTo>
                    <a:pt x="2537" y="3948"/>
                  </a:lnTo>
                  <a:lnTo>
                    <a:pt x="0" y="6476"/>
                  </a:lnTo>
                  <a:lnTo>
                    <a:pt x="2537" y="9068"/>
                  </a:lnTo>
                  <a:lnTo>
                    <a:pt x="9496" y="11252"/>
                  </a:lnTo>
                  <a:lnTo>
                    <a:pt x="19898" y="12759"/>
                  </a:lnTo>
                  <a:lnTo>
                    <a:pt x="32765" y="13322"/>
                  </a:lnTo>
                  <a:lnTo>
                    <a:pt x="45420" y="12759"/>
                  </a:lnTo>
                  <a:lnTo>
                    <a:pt x="55713" y="11252"/>
                  </a:lnTo>
                  <a:lnTo>
                    <a:pt x="62632" y="9068"/>
                  </a:lnTo>
                  <a:lnTo>
                    <a:pt x="65163" y="6476"/>
                  </a:lnTo>
                  <a:lnTo>
                    <a:pt x="62632" y="3948"/>
                  </a:lnTo>
                  <a:lnTo>
                    <a:pt x="55713" y="1890"/>
                  </a:lnTo>
                  <a:lnTo>
                    <a:pt x="45420" y="506"/>
                  </a:lnTo>
                  <a:lnTo>
                    <a:pt x="32765" y="0"/>
                  </a:lnTo>
                  <a:close/>
                </a:path>
              </a:pathLst>
            </a:custGeom>
            <a:ln w="9359">
              <a:solidFill>
                <a:srgbClr val="859E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365980" y="2193023"/>
            <a:ext cx="93535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145" dirty="0">
                <a:solidFill>
                  <a:srgbClr val="265D6B"/>
                </a:solidFill>
                <a:latin typeface="Trebuchet MS"/>
                <a:cs typeface="Trebuchet MS"/>
              </a:rPr>
              <a:t>San</a:t>
            </a:r>
            <a:r>
              <a:rPr sz="1400" spc="30" dirty="0">
                <a:solidFill>
                  <a:srgbClr val="265D6B"/>
                </a:solidFill>
                <a:latin typeface="Trebuchet MS"/>
                <a:cs typeface="Trebuchet MS"/>
              </a:rPr>
              <a:t> </a:t>
            </a:r>
            <a:r>
              <a:rPr sz="1400" spc="105" dirty="0">
                <a:solidFill>
                  <a:srgbClr val="265D6B"/>
                </a:solidFill>
                <a:latin typeface="Trebuchet MS"/>
                <a:cs typeface="Trebuchet MS"/>
              </a:rPr>
              <a:t>Diego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540516"/>
            <a:ext cx="9144000" cy="603250"/>
          </a:xfrm>
          <a:custGeom>
            <a:avLst/>
            <a:gdLst/>
            <a:ahLst/>
            <a:cxnLst/>
            <a:rect l="l" t="t" r="r" b="b"/>
            <a:pathLst>
              <a:path w="9144000" h="603250">
                <a:moveTo>
                  <a:pt x="9144000" y="0"/>
                </a:moveTo>
                <a:lnTo>
                  <a:pt x="9031033" y="36601"/>
                </a:lnTo>
                <a:lnTo>
                  <a:pt x="8935377" y="66446"/>
                </a:lnTo>
                <a:lnTo>
                  <a:pt x="8840318" y="95097"/>
                </a:lnTo>
                <a:lnTo>
                  <a:pt x="8745855" y="122580"/>
                </a:lnTo>
                <a:lnTo>
                  <a:pt x="8651989" y="148907"/>
                </a:lnTo>
                <a:lnTo>
                  <a:pt x="8558695" y="174117"/>
                </a:lnTo>
                <a:lnTo>
                  <a:pt x="8465972" y="198208"/>
                </a:lnTo>
                <a:lnTo>
                  <a:pt x="8373808" y="221208"/>
                </a:lnTo>
                <a:lnTo>
                  <a:pt x="8282203" y="243128"/>
                </a:lnTo>
                <a:lnTo>
                  <a:pt x="8191144" y="263982"/>
                </a:lnTo>
                <a:lnTo>
                  <a:pt x="8100631" y="283806"/>
                </a:lnTo>
                <a:lnTo>
                  <a:pt x="8010639" y="302602"/>
                </a:lnTo>
                <a:lnTo>
                  <a:pt x="7921168" y="320395"/>
                </a:lnTo>
                <a:lnTo>
                  <a:pt x="7743774" y="353034"/>
                </a:lnTo>
                <a:lnTo>
                  <a:pt x="7568387" y="381876"/>
                </a:lnTo>
                <a:lnTo>
                  <a:pt x="7394918" y="407060"/>
                </a:lnTo>
                <a:lnTo>
                  <a:pt x="7223328" y="428726"/>
                </a:lnTo>
                <a:lnTo>
                  <a:pt x="7053554" y="447014"/>
                </a:lnTo>
                <a:lnTo>
                  <a:pt x="6885508" y="462076"/>
                </a:lnTo>
                <a:lnTo>
                  <a:pt x="6719151" y="474065"/>
                </a:lnTo>
                <a:lnTo>
                  <a:pt x="6554406" y="483108"/>
                </a:lnTo>
                <a:lnTo>
                  <a:pt x="6391224" y="489356"/>
                </a:lnTo>
                <a:lnTo>
                  <a:pt x="6229528" y="492963"/>
                </a:lnTo>
                <a:lnTo>
                  <a:pt x="6069254" y="494055"/>
                </a:lnTo>
                <a:lnTo>
                  <a:pt x="5998857" y="493814"/>
                </a:lnTo>
                <a:lnTo>
                  <a:pt x="5831383" y="491299"/>
                </a:lnTo>
                <a:lnTo>
                  <a:pt x="5755437" y="489356"/>
                </a:lnTo>
                <a:lnTo>
                  <a:pt x="5754878" y="489356"/>
                </a:lnTo>
                <a:lnTo>
                  <a:pt x="5518632" y="480212"/>
                </a:lnTo>
                <a:lnTo>
                  <a:pt x="5287086" y="466953"/>
                </a:lnTo>
                <a:lnTo>
                  <a:pt x="5057902" y="449999"/>
                </a:lnTo>
                <a:lnTo>
                  <a:pt x="4755616" y="422478"/>
                </a:lnTo>
                <a:lnTo>
                  <a:pt x="4308208" y="373024"/>
                </a:lnTo>
                <a:lnTo>
                  <a:pt x="2775991" y="175412"/>
                </a:lnTo>
                <a:lnTo>
                  <a:pt x="2413406" y="135229"/>
                </a:lnTo>
                <a:lnTo>
                  <a:pt x="2122538" y="108216"/>
                </a:lnTo>
                <a:lnTo>
                  <a:pt x="1903577" y="91719"/>
                </a:lnTo>
                <a:lnTo>
                  <a:pt x="1685290" y="79057"/>
                </a:lnTo>
                <a:lnTo>
                  <a:pt x="1536484" y="72809"/>
                </a:lnTo>
                <a:lnTo>
                  <a:pt x="1388706" y="68681"/>
                </a:lnTo>
                <a:lnTo>
                  <a:pt x="1240294" y="66713"/>
                </a:lnTo>
                <a:lnTo>
                  <a:pt x="1147140" y="66713"/>
                </a:lnTo>
                <a:lnTo>
                  <a:pt x="1016342" y="68173"/>
                </a:lnTo>
                <a:lnTo>
                  <a:pt x="866063" y="72275"/>
                </a:lnTo>
                <a:lnTo>
                  <a:pt x="714933" y="79057"/>
                </a:lnTo>
                <a:lnTo>
                  <a:pt x="562889" y="88671"/>
                </a:lnTo>
                <a:lnTo>
                  <a:pt x="409854" y="101244"/>
                </a:lnTo>
                <a:lnTo>
                  <a:pt x="255765" y="116928"/>
                </a:lnTo>
                <a:lnTo>
                  <a:pt x="178320" y="125984"/>
                </a:lnTo>
                <a:lnTo>
                  <a:pt x="100584" y="135877"/>
                </a:lnTo>
                <a:lnTo>
                  <a:pt x="22555" y="146608"/>
                </a:lnTo>
                <a:lnTo>
                  <a:pt x="0" y="149948"/>
                </a:lnTo>
                <a:lnTo>
                  <a:pt x="0" y="363575"/>
                </a:lnTo>
                <a:lnTo>
                  <a:pt x="0" y="603161"/>
                </a:lnTo>
                <a:lnTo>
                  <a:pt x="9144000" y="603161"/>
                </a:lnTo>
                <a:lnTo>
                  <a:pt x="9144000" y="494055"/>
                </a:lnTo>
                <a:lnTo>
                  <a:pt x="9144000" y="166179"/>
                </a:lnTo>
                <a:lnTo>
                  <a:pt x="9144000" y="0"/>
                </a:lnTo>
                <a:close/>
              </a:path>
            </a:pathLst>
          </a:custGeom>
          <a:solidFill>
            <a:srgbClr val="337E90">
              <a:alpha val="46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1824" y="444144"/>
            <a:ext cx="205232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DATASETS</a:t>
            </a:r>
            <a:endParaRPr sz="2800"/>
          </a:p>
        </p:txBody>
      </p:sp>
      <p:sp>
        <p:nvSpPr>
          <p:cNvPr id="4" name="object 4"/>
          <p:cNvSpPr txBox="1"/>
          <p:nvPr/>
        </p:nvSpPr>
        <p:spPr>
          <a:xfrm>
            <a:off x="6358585" y="2394267"/>
            <a:ext cx="1809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315" dirty="0">
                <a:latin typeface="Trebuchet MS"/>
                <a:cs typeface="Trebuchet MS"/>
              </a:rPr>
              <a:t>●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44423" y="1988896"/>
            <a:ext cx="1772285" cy="1721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5425">
              <a:lnSpc>
                <a:spcPct val="100000"/>
              </a:lnSpc>
              <a:spcBef>
                <a:spcPts val="100"/>
              </a:spcBef>
            </a:pPr>
            <a:r>
              <a:rPr sz="1800" spc="165" dirty="0">
                <a:solidFill>
                  <a:srgbClr val="337E90"/>
                </a:solidFill>
                <a:latin typeface="Trebuchet MS"/>
                <a:cs typeface="Trebuchet MS"/>
              </a:rPr>
              <a:t>REVIEWS</a:t>
            </a:r>
            <a:endParaRPr sz="1800">
              <a:latin typeface="Trebuchet MS"/>
              <a:cs typeface="Trebuchet MS"/>
            </a:endParaRPr>
          </a:p>
          <a:p>
            <a:pPr marL="12700" marR="167005">
              <a:lnSpc>
                <a:spcPct val="100000"/>
              </a:lnSpc>
              <a:spcBef>
                <a:spcPts val="1105"/>
              </a:spcBef>
            </a:pPr>
            <a:r>
              <a:rPr sz="1400" spc="80" dirty="0">
                <a:latin typeface="Trebuchet MS"/>
                <a:cs typeface="Trebuchet MS"/>
              </a:rPr>
              <a:t>Includes</a:t>
            </a:r>
            <a:r>
              <a:rPr sz="1400" spc="55" dirty="0">
                <a:latin typeface="Trebuchet MS"/>
                <a:cs typeface="Trebuchet MS"/>
              </a:rPr>
              <a:t> </a:t>
            </a:r>
            <a:r>
              <a:rPr sz="1400" spc="70" dirty="0">
                <a:latin typeface="Trebuchet MS"/>
                <a:cs typeface="Trebuchet MS"/>
              </a:rPr>
              <a:t>reviews </a:t>
            </a:r>
            <a:r>
              <a:rPr sz="1400" dirty="0">
                <a:latin typeface="Trebuchet MS"/>
                <a:cs typeface="Trebuchet MS"/>
              </a:rPr>
              <a:t>for</a:t>
            </a:r>
            <a:r>
              <a:rPr sz="1400" spc="70" dirty="0">
                <a:latin typeface="Trebuchet MS"/>
                <a:cs typeface="Trebuchet MS"/>
              </a:rPr>
              <a:t> </a:t>
            </a:r>
            <a:r>
              <a:rPr sz="1400" spc="100" dirty="0">
                <a:latin typeface="Trebuchet MS"/>
                <a:cs typeface="Trebuchet MS"/>
              </a:rPr>
              <a:t>each</a:t>
            </a:r>
            <a:r>
              <a:rPr sz="1400" spc="75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listing, </a:t>
            </a:r>
            <a:r>
              <a:rPr sz="1400" spc="60" dirty="0">
                <a:latin typeface="Trebuchet MS"/>
                <a:cs typeface="Trebuchet MS"/>
              </a:rPr>
              <a:t>detailing</a:t>
            </a:r>
            <a:r>
              <a:rPr sz="1400" spc="40" dirty="0">
                <a:latin typeface="Trebuchet MS"/>
                <a:cs typeface="Trebuchet MS"/>
              </a:rPr>
              <a:t> </a:t>
            </a:r>
            <a:r>
              <a:rPr sz="1400" spc="65" dirty="0">
                <a:latin typeface="Trebuchet MS"/>
                <a:cs typeface="Trebuchet MS"/>
              </a:rPr>
              <a:t>the</a:t>
            </a:r>
            <a:r>
              <a:rPr sz="1400" spc="40" dirty="0">
                <a:latin typeface="Trebuchet MS"/>
                <a:cs typeface="Trebuchet MS"/>
              </a:rPr>
              <a:t> </a:t>
            </a:r>
            <a:r>
              <a:rPr sz="1400" spc="55" dirty="0">
                <a:latin typeface="Trebuchet MS"/>
                <a:cs typeface="Trebuchet MS"/>
              </a:rPr>
              <a:t>date </a:t>
            </a:r>
            <a:r>
              <a:rPr sz="1400" spc="85" dirty="0">
                <a:latin typeface="Trebuchet MS"/>
                <a:cs typeface="Trebuchet MS"/>
              </a:rPr>
              <a:t>and</a:t>
            </a:r>
            <a:endParaRPr sz="14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400" spc="60" dirty="0">
                <a:latin typeface="Trebuchet MS"/>
                <a:cs typeface="Trebuchet MS"/>
              </a:rPr>
              <a:t>reviewer</a:t>
            </a:r>
            <a:r>
              <a:rPr sz="1400" spc="55" dirty="0">
                <a:latin typeface="Trebuchet MS"/>
                <a:cs typeface="Trebuchet MS"/>
              </a:rPr>
              <a:t> </a:t>
            </a:r>
            <a:r>
              <a:rPr sz="1400" spc="45" dirty="0">
                <a:latin typeface="Trebuchet MS"/>
                <a:cs typeface="Trebuchet MS"/>
              </a:rPr>
              <a:t>informatio </a:t>
            </a:r>
            <a:r>
              <a:rPr sz="1400" spc="70" dirty="0">
                <a:latin typeface="Trebuchet MS"/>
                <a:cs typeface="Trebuchet MS"/>
              </a:rPr>
              <a:t>n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1100" y="2394267"/>
            <a:ext cx="1809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315" dirty="0">
                <a:latin typeface="Trebuchet MS"/>
                <a:cs typeface="Trebuchet MS"/>
              </a:rPr>
              <a:t>●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66939" y="1985657"/>
            <a:ext cx="1628139" cy="1083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165">
              <a:lnSpc>
                <a:spcPct val="100000"/>
              </a:lnSpc>
              <a:spcBef>
                <a:spcPts val="100"/>
              </a:spcBef>
            </a:pPr>
            <a:r>
              <a:rPr sz="1800" spc="125" dirty="0">
                <a:solidFill>
                  <a:srgbClr val="337E90"/>
                </a:solidFill>
                <a:latin typeface="Trebuchet MS"/>
                <a:cs typeface="Trebuchet MS"/>
              </a:rPr>
              <a:t>LISTINGS</a:t>
            </a:r>
            <a:endParaRPr sz="1800">
              <a:latin typeface="Trebuchet MS"/>
              <a:cs typeface="Trebuchet MS"/>
            </a:endParaRPr>
          </a:p>
          <a:p>
            <a:pPr marL="12700" marR="5080" algn="just">
              <a:lnSpc>
                <a:spcPct val="100000"/>
              </a:lnSpc>
              <a:spcBef>
                <a:spcPts val="1130"/>
              </a:spcBef>
            </a:pPr>
            <a:r>
              <a:rPr sz="1400" spc="90" dirty="0">
                <a:latin typeface="Trebuchet MS"/>
                <a:cs typeface="Trebuchet MS"/>
              </a:rPr>
              <a:t>Contains</a:t>
            </a:r>
            <a:r>
              <a:rPr sz="1400" spc="55" dirty="0">
                <a:latin typeface="Trebuchet MS"/>
                <a:cs typeface="Trebuchet MS"/>
              </a:rPr>
              <a:t> </a:t>
            </a:r>
            <a:r>
              <a:rPr sz="1400" spc="45" dirty="0">
                <a:latin typeface="Trebuchet MS"/>
                <a:cs typeface="Trebuchet MS"/>
              </a:rPr>
              <a:t>detailed </a:t>
            </a:r>
            <a:r>
              <a:rPr sz="1400" spc="80" dirty="0">
                <a:latin typeface="Trebuchet MS"/>
                <a:cs typeface="Trebuchet MS"/>
              </a:rPr>
              <a:t>data</a:t>
            </a:r>
            <a:r>
              <a:rPr sz="1400" spc="35" dirty="0">
                <a:latin typeface="Trebuchet MS"/>
                <a:cs typeface="Trebuchet MS"/>
              </a:rPr>
              <a:t> </a:t>
            </a:r>
            <a:r>
              <a:rPr sz="1400" spc="114" dirty="0">
                <a:latin typeface="Trebuchet MS"/>
                <a:cs typeface="Trebuchet MS"/>
              </a:rPr>
              <a:t>on</a:t>
            </a:r>
            <a:r>
              <a:rPr sz="1400" spc="30" dirty="0">
                <a:latin typeface="Trebuchet MS"/>
                <a:cs typeface="Trebuchet MS"/>
              </a:rPr>
              <a:t> </a:t>
            </a:r>
            <a:r>
              <a:rPr sz="1400" spc="50" dirty="0">
                <a:latin typeface="Trebuchet MS"/>
                <a:cs typeface="Trebuchet MS"/>
              </a:rPr>
              <a:t>individual </a:t>
            </a:r>
            <a:r>
              <a:rPr sz="1400" spc="75" dirty="0">
                <a:latin typeface="Trebuchet MS"/>
                <a:cs typeface="Trebuchet MS"/>
              </a:rPr>
              <a:t>Airbnb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60" dirty="0">
                <a:latin typeface="Trebuchet MS"/>
                <a:cs typeface="Trebuchet MS"/>
              </a:rPr>
              <a:t>listings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1100" y="3257537"/>
            <a:ext cx="2052955" cy="87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6385">
              <a:lnSpc>
                <a:spcPct val="100000"/>
              </a:lnSpc>
              <a:spcBef>
                <a:spcPts val="100"/>
              </a:spcBef>
              <a:buChar char="●"/>
              <a:tabLst>
                <a:tab pos="298450" algn="l"/>
              </a:tabLst>
            </a:pPr>
            <a:r>
              <a:rPr sz="1400" spc="75" dirty="0">
                <a:latin typeface="Trebuchet MS"/>
                <a:cs typeface="Trebuchet MS"/>
              </a:rPr>
              <a:t>Including</a:t>
            </a:r>
            <a:r>
              <a:rPr sz="1400" spc="45" dirty="0">
                <a:latin typeface="Trebuchet MS"/>
                <a:cs typeface="Trebuchet MS"/>
              </a:rPr>
              <a:t> attributes </a:t>
            </a:r>
            <a:r>
              <a:rPr sz="1400" dirty="0">
                <a:latin typeface="Trebuchet MS"/>
                <a:cs typeface="Trebuchet MS"/>
              </a:rPr>
              <a:t>like</a:t>
            </a:r>
            <a:r>
              <a:rPr sz="1400" spc="18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price,</a:t>
            </a:r>
            <a:r>
              <a:rPr sz="1400" spc="180" dirty="0">
                <a:latin typeface="Trebuchet MS"/>
                <a:cs typeface="Trebuchet MS"/>
              </a:rPr>
              <a:t> </a:t>
            </a:r>
            <a:r>
              <a:rPr sz="1400" spc="95" dirty="0">
                <a:latin typeface="Trebuchet MS"/>
                <a:cs typeface="Trebuchet MS"/>
              </a:rPr>
              <a:t>number </a:t>
            </a:r>
            <a:r>
              <a:rPr sz="1400" dirty="0">
                <a:latin typeface="Trebuchet MS"/>
                <a:cs typeface="Trebuchet MS"/>
              </a:rPr>
              <a:t>of</a:t>
            </a:r>
            <a:r>
              <a:rPr sz="1400" spc="80" dirty="0">
                <a:latin typeface="Trebuchet MS"/>
                <a:cs typeface="Trebuchet MS"/>
              </a:rPr>
              <a:t> </a:t>
            </a:r>
            <a:r>
              <a:rPr sz="1400" spc="85" dirty="0">
                <a:latin typeface="Trebuchet MS"/>
                <a:cs typeface="Trebuchet MS"/>
              </a:rPr>
              <a:t>bedrooms,</a:t>
            </a:r>
            <a:r>
              <a:rPr sz="1400" spc="80" dirty="0">
                <a:latin typeface="Trebuchet MS"/>
                <a:cs typeface="Trebuchet MS"/>
              </a:rPr>
              <a:t> </a:t>
            </a:r>
            <a:r>
              <a:rPr sz="1400" spc="85" dirty="0">
                <a:latin typeface="Trebuchet MS"/>
                <a:cs typeface="Trebuchet MS"/>
              </a:rPr>
              <a:t>and </a:t>
            </a:r>
            <a:r>
              <a:rPr sz="1400" spc="70" dirty="0">
                <a:latin typeface="Trebuchet MS"/>
                <a:cs typeface="Trebuchet MS"/>
              </a:rPr>
              <a:t>amenities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54183" y="2394267"/>
            <a:ext cx="1809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315" dirty="0">
                <a:latin typeface="Trebuchet MS"/>
                <a:cs typeface="Trebuchet MS"/>
              </a:rPr>
              <a:t>●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40022" y="1985657"/>
            <a:ext cx="1721485" cy="1724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100"/>
              </a:spcBef>
            </a:pPr>
            <a:r>
              <a:rPr sz="1800" spc="160" dirty="0">
                <a:solidFill>
                  <a:srgbClr val="337E90"/>
                </a:solidFill>
                <a:latin typeface="Trebuchet MS"/>
                <a:cs typeface="Trebuchet MS"/>
              </a:rPr>
              <a:t>CALENDAR</a:t>
            </a: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1130"/>
              </a:spcBef>
            </a:pPr>
            <a:r>
              <a:rPr sz="1400" spc="75" dirty="0">
                <a:latin typeface="Trebuchet MS"/>
                <a:cs typeface="Trebuchet MS"/>
              </a:rPr>
              <a:t>Provides</a:t>
            </a:r>
            <a:r>
              <a:rPr sz="1400" spc="35" dirty="0">
                <a:latin typeface="Trebuchet MS"/>
                <a:cs typeface="Trebuchet MS"/>
              </a:rPr>
              <a:t> </a:t>
            </a:r>
            <a:r>
              <a:rPr sz="1400" spc="55" dirty="0">
                <a:latin typeface="Trebuchet MS"/>
                <a:cs typeface="Trebuchet MS"/>
              </a:rPr>
              <a:t>daily availability</a:t>
            </a:r>
            <a:r>
              <a:rPr sz="1400" spc="25" dirty="0">
                <a:latin typeface="Trebuchet MS"/>
                <a:cs typeface="Trebuchet MS"/>
              </a:rPr>
              <a:t> </a:t>
            </a:r>
            <a:r>
              <a:rPr sz="1400" spc="85" dirty="0">
                <a:latin typeface="Trebuchet MS"/>
                <a:cs typeface="Trebuchet MS"/>
              </a:rPr>
              <a:t>and </a:t>
            </a:r>
            <a:r>
              <a:rPr sz="1400" spc="65" dirty="0">
                <a:latin typeface="Trebuchet MS"/>
                <a:cs typeface="Trebuchet MS"/>
              </a:rPr>
              <a:t>pricing</a:t>
            </a:r>
            <a:r>
              <a:rPr sz="1400" spc="45" dirty="0">
                <a:latin typeface="Trebuchet MS"/>
                <a:cs typeface="Trebuchet MS"/>
              </a:rPr>
              <a:t> </a:t>
            </a:r>
            <a:r>
              <a:rPr sz="1400" spc="55" dirty="0">
                <a:latin typeface="Trebuchet MS"/>
                <a:cs typeface="Trebuchet MS"/>
              </a:rPr>
              <a:t>information </a:t>
            </a:r>
            <a:r>
              <a:rPr sz="1400" dirty="0">
                <a:latin typeface="Trebuchet MS"/>
                <a:cs typeface="Trebuchet MS"/>
              </a:rPr>
              <a:t>for</a:t>
            </a:r>
            <a:r>
              <a:rPr sz="1400" spc="70" dirty="0">
                <a:latin typeface="Trebuchet MS"/>
                <a:cs typeface="Trebuchet MS"/>
              </a:rPr>
              <a:t> </a:t>
            </a:r>
            <a:r>
              <a:rPr sz="1400" spc="100" dirty="0">
                <a:latin typeface="Trebuchet MS"/>
                <a:cs typeface="Trebuchet MS"/>
              </a:rPr>
              <a:t>each</a:t>
            </a:r>
            <a:r>
              <a:rPr sz="1400" spc="75" dirty="0">
                <a:latin typeface="Trebuchet MS"/>
                <a:cs typeface="Trebuchet MS"/>
              </a:rPr>
              <a:t> </a:t>
            </a:r>
            <a:r>
              <a:rPr sz="1400" spc="45" dirty="0">
                <a:latin typeface="Trebuchet MS"/>
                <a:cs typeface="Trebuchet MS"/>
              </a:rPr>
              <a:t>listing </a:t>
            </a:r>
            <a:r>
              <a:rPr sz="1400" spc="85" dirty="0">
                <a:latin typeface="Trebuchet MS"/>
                <a:cs typeface="Trebuchet MS"/>
              </a:rPr>
              <a:t>over</a:t>
            </a:r>
            <a:r>
              <a:rPr sz="1400" spc="30" dirty="0">
                <a:latin typeface="Trebuchet MS"/>
                <a:cs typeface="Trebuchet MS"/>
              </a:rPr>
              <a:t> </a:t>
            </a:r>
            <a:r>
              <a:rPr sz="1400" spc="114" dirty="0">
                <a:latin typeface="Trebuchet MS"/>
                <a:cs typeface="Trebuchet MS"/>
              </a:rPr>
              <a:t>a</a:t>
            </a:r>
            <a:r>
              <a:rPr sz="1400" spc="35" dirty="0">
                <a:latin typeface="Trebuchet MS"/>
                <a:cs typeface="Trebuchet MS"/>
              </a:rPr>
              <a:t> </a:t>
            </a:r>
            <a:r>
              <a:rPr sz="1400" spc="55" dirty="0">
                <a:latin typeface="Trebuchet MS"/>
                <a:cs typeface="Trebuchet MS"/>
              </a:rPr>
              <a:t>specified </a:t>
            </a:r>
            <a:r>
              <a:rPr sz="1400" spc="60" dirty="0">
                <a:latin typeface="Trebuchet MS"/>
                <a:cs typeface="Trebuchet MS"/>
              </a:rPr>
              <a:t>period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338122" y="1007643"/>
            <a:ext cx="850900" cy="850900"/>
            <a:chOff x="1338122" y="1007643"/>
            <a:chExt cx="850900" cy="850900"/>
          </a:xfrm>
        </p:grpSpPr>
        <p:sp>
          <p:nvSpPr>
            <p:cNvPr id="12" name="object 12"/>
            <p:cNvSpPr/>
            <p:nvPr/>
          </p:nvSpPr>
          <p:spPr>
            <a:xfrm>
              <a:off x="1338122" y="1007643"/>
              <a:ext cx="850900" cy="850900"/>
            </a:xfrm>
            <a:custGeom>
              <a:avLst/>
              <a:gdLst/>
              <a:ahLst/>
              <a:cxnLst/>
              <a:rect l="l" t="t" r="r" b="b"/>
              <a:pathLst>
                <a:path w="850900" h="850900">
                  <a:moveTo>
                    <a:pt x="425513" y="0"/>
                  </a:moveTo>
                  <a:lnTo>
                    <a:pt x="369743" y="3621"/>
                  </a:lnTo>
                  <a:lnTo>
                    <a:pt x="315223" y="14395"/>
                  </a:lnTo>
                  <a:lnTo>
                    <a:pt x="262661" y="32189"/>
                  </a:lnTo>
                  <a:lnTo>
                    <a:pt x="212763" y="56870"/>
                  </a:lnTo>
                  <a:lnTo>
                    <a:pt x="166330" y="87754"/>
                  </a:lnTo>
                  <a:lnTo>
                    <a:pt x="124560" y="124374"/>
                  </a:lnTo>
                  <a:lnTo>
                    <a:pt x="87920" y="166123"/>
                  </a:lnTo>
                  <a:lnTo>
                    <a:pt x="56883" y="212394"/>
                  </a:lnTo>
                  <a:lnTo>
                    <a:pt x="32350" y="262500"/>
                  </a:lnTo>
                  <a:lnTo>
                    <a:pt x="14535" y="315133"/>
                  </a:lnTo>
                  <a:lnTo>
                    <a:pt x="3673" y="369587"/>
                  </a:lnTo>
                  <a:lnTo>
                    <a:pt x="0" y="425157"/>
                  </a:lnTo>
                  <a:lnTo>
                    <a:pt x="3673" y="480728"/>
                  </a:lnTo>
                  <a:lnTo>
                    <a:pt x="14535" y="535182"/>
                  </a:lnTo>
                  <a:lnTo>
                    <a:pt x="32350" y="587815"/>
                  </a:lnTo>
                  <a:lnTo>
                    <a:pt x="56883" y="637921"/>
                  </a:lnTo>
                  <a:lnTo>
                    <a:pt x="87920" y="684192"/>
                  </a:lnTo>
                  <a:lnTo>
                    <a:pt x="124560" y="725939"/>
                  </a:lnTo>
                  <a:lnTo>
                    <a:pt x="166330" y="762556"/>
                  </a:lnTo>
                  <a:lnTo>
                    <a:pt x="212763" y="793432"/>
                  </a:lnTo>
                  <a:lnTo>
                    <a:pt x="262661" y="818170"/>
                  </a:lnTo>
                  <a:lnTo>
                    <a:pt x="315223" y="836091"/>
                  </a:lnTo>
                  <a:lnTo>
                    <a:pt x="369743" y="846992"/>
                  </a:lnTo>
                  <a:lnTo>
                    <a:pt x="425513" y="850671"/>
                  </a:lnTo>
                  <a:lnTo>
                    <a:pt x="481079" y="846992"/>
                  </a:lnTo>
                  <a:lnTo>
                    <a:pt x="535498" y="836091"/>
                  </a:lnTo>
                  <a:lnTo>
                    <a:pt x="588026" y="818170"/>
                  </a:lnTo>
                  <a:lnTo>
                    <a:pt x="637920" y="793432"/>
                  </a:lnTo>
                  <a:lnTo>
                    <a:pt x="684347" y="762556"/>
                  </a:lnTo>
                  <a:lnTo>
                    <a:pt x="726119" y="725939"/>
                  </a:lnTo>
                  <a:lnTo>
                    <a:pt x="762761" y="684192"/>
                  </a:lnTo>
                  <a:lnTo>
                    <a:pt x="793800" y="637921"/>
                  </a:lnTo>
                  <a:lnTo>
                    <a:pt x="818326" y="587815"/>
                  </a:lnTo>
                  <a:lnTo>
                    <a:pt x="836137" y="535182"/>
                  </a:lnTo>
                  <a:lnTo>
                    <a:pt x="846998" y="480728"/>
                  </a:lnTo>
                  <a:lnTo>
                    <a:pt x="850671" y="425157"/>
                  </a:lnTo>
                  <a:lnTo>
                    <a:pt x="846998" y="369587"/>
                  </a:lnTo>
                  <a:lnTo>
                    <a:pt x="836137" y="315133"/>
                  </a:lnTo>
                  <a:lnTo>
                    <a:pt x="818326" y="262500"/>
                  </a:lnTo>
                  <a:lnTo>
                    <a:pt x="793800" y="212394"/>
                  </a:lnTo>
                  <a:lnTo>
                    <a:pt x="762761" y="166123"/>
                  </a:lnTo>
                  <a:lnTo>
                    <a:pt x="726119" y="124374"/>
                  </a:lnTo>
                  <a:lnTo>
                    <a:pt x="684347" y="87754"/>
                  </a:lnTo>
                  <a:lnTo>
                    <a:pt x="637920" y="56870"/>
                  </a:lnTo>
                  <a:lnTo>
                    <a:pt x="588026" y="32189"/>
                  </a:lnTo>
                  <a:lnTo>
                    <a:pt x="535498" y="14395"/>
                  </a:lnTo>
                  <a:lnTo>
                    <a:pt x="481079" y="3621"/>
                  </a:lnTo>
                  <a:lnTo>
                    <a:pt x="425513" y="0"/>
                  </a:lnTo>
                  <a:close/>
                </a:path>
              </a:pathLst>
            </a:custGeom>
            <a:solidFill>
              <a:srgbClr val="9EC3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83994" y="1229753"/>
              <a:ext cx="363220" cy="413384"/>
            </a:xfrm>
            <a:custGeom>
              <a:avLst/>
              <a:gdLst/>
              <a:ahLst/>
              <a:cxnLst/>
              <a:rect l="l" t="t" r="r" b="b"/>
              <a:pathLst>
                <a:path w="363219" h="413385">
                  <a:moveTo>
                    <a:pt x="181444" y="0"/>
                  </a:moveTo>
                  <a:lnTo>
                    <a:pt x="132708" y="9226"/>
                  </a:lnTo>
                  <a:lnTo>
                    <a:pt x="89649" y="37084"/>
                  </a:lnTo>
                  <a:lnTo>
                    <a:pt x="60620" y="77858"/>
                  </a:lnTo>
                  <a:lnTo>
                    <a:pt x="48602" y="126720"/>
                  </a:lnTo>
                  <a:lnTo>
                    <a:pt x="48247" y="129247"/>
                  </a:lnTo>
                  <a:lnTo>
                    <a:pt x="48247" y="133921"/>
                  </a:lnTo>
                  <a:lnTo>
                    <a:pt x="49312" y="150697"/>
                  </a:lnTo>
                  <a:lnTo>
                    <a:pt x="49320" y="150832"/>
                  </a:lnTo>
                  <a:lnTo>
                    <a:pt x="52414" y="166865"/>
                  </a:lnTo>
                  <a:lnTo>
                    <a:pt x="52519" y="167406"/>
                  </a:lnTo>
                  <a:lnTo>
                    <a:pt x="57810" y="183440"/>
                  </a:lnTo>
                  <a:lnTo>
                    <a:pt x="65163" y="198729"/>
                  </a:lnTo>
                  <a:lnTo>
                    <a:pt x="67690" y="203403"/>
                  </a:lnTo>
                  <a:lnTo>
                    <a:pt x="73444" y="212051"/>
                  </a:lnTo>
                  <a:lnTo>
                    <a:pt x="112331" y="273240"/>
                  </a:lnTo>
                  <a:lnTo>
                    <a:pt x="73174" y="281571"/>
                  </a:lnTo>
                  <a:lnTo>
                    <a:pt x="20204" y="305691"/>
                  </a:lnTo>
                  <a:lnTo>
                    <a:pt x="0" y="340931"/>
                  </a:lnTo>
                  <a:lnTo>
                    <a:pt x="2268" y="353364"/>
                  </a:lnTo>
                  <a:lnTo>
                    <a:pt x="28407" y="381477"/>
                  </a:lnTo>
                  <a:lnTo>
                    <a:pt x="84348" y="402808"/>
                  </a:lnTo>
                  <a:lnTo>
                    <a:pt x="147009" y="412085"/>
                  </a:lnTo>
                  <a:lnTo>
                    <a:pt x="181444" y="413283"/>
                  </a:lnTo>
                  <a:lnTo>
                    <a:pt x="215730" y="412085"/>
                  </a:lnTo>
                  <a:lnTo>
                    <a:pt x="248359" y="408560"/>
                  </a:lnTo>
                  <a:lnTo>
                    <a:pt x="278490" y="402808"/>
                  </a:lnTo>
                  <a:lnTo>
                    <a:pt x="305282" y="394931"/>
                  </a:lnTo>
                  <a:lnTo>
                    <a:pt x="317731" y="389166"/>
                  </a:lnTo>
                  <a:lnTo>
                    <a:pt x="181444" y="389166"/>
                  </a:lnTo>
                  <a:lnTo>
                    <a:pt x="149158" y="388040"/>
                  </a:lnTo>
                  <a:lnTo>
                    <a:pt x="90519" y="379447"/>
                  </a:lnTo>
                  <a:lnTo>
                    <a:pt x="46145" y="363759"/>
                  </a:lnTo>
                  <a:lnTo>
                    <a:pt x="24129" y="340931"/>
                  </a:lnTo>
                  <a:lnTo>
                    <a:pt x="30187" y="329183"/>
                  </a:lnTo>
                  <a:lnTo>
                    <a:pt x="48831" y="316358"/>
                  </a:lnTo>
                  <a:lnTo>
                    <a:pt x="80772" y="304478"/>
                  </a:lnTo>
                  <a:lnTo>
                    <a:pt x="126720" y="295567"/>
                  </a:lnTo>
                  <a:lnTo>
                    <a:pt x="155459" y="295567"/>
                  </a:lnTo>
                  <a:lnTo>
                    <a:pt x="93598" y="198729"/>
                  </a:lnTo>
                  <a:lnTo>
                    <a:pt x="93598" y="198361"/>
                  </a:lnTo>
                  <a:lnTo>
                    <a:pt x="93243" y="198005"/>
                  </a:lnTo>
                  <a:lnTo>
                    <a:pt x="88201" y="190804"/>
                  </a:lnTo>
                  <a:lnTo>
                    <a:pt x="86410" y="186842"/>
                  </a:lnTo>
                  <a:lnTo>
                    <a:pt x="80267" y="174374"/>
                  </a:lnTo>
                  <a:lnTo>
                    <a:pt x="75877" y="161329"/>
                  </a:lnTo>
                  <a:lnTo>
                    <a:pt x="73243" y="147810"/>
                  </a:lnTo>
                  <a:lnTo>
                    <a:pt x="72364" y="133921"/>
                  </a:lnTo>
                  <a:lnTo>
                    <a:pt x="72364" y="129971"/>
                  </a:lnTo>
                  <a:lnTo>
                    <a:pt x="82773" y="87309"/>
                  </a:lnTo>
                  <a:lnTo>
                    <a:pt x="106427" y="54279"/>
                  </a:lnTo>
                  <a:lnTo>
                    <a:pt x="140409" y="32184"/>
                  </a:lnTo>
                  <a:lnTo>
                    <a:pt x="181444" y="24129"/>
                  </a:lnTo>
                  <a:lnTo>
                    <a:pt x="257453" y="24129"/>
                  </a:lnTo>
                  <a:lnTo>
                    <a:pt x="254904" y="22025"/>
                  </a:lnTo>
                  <a:lnTo>
                    <a:pt x="231711" y="9767"/>
                  </a:lnTo>
                  <a:lnTo>
                    <a:pt x="206966" y="2436"/>
                  </a:lnTo>
                  <a:lnTo>
                    <a:pt x="181444" y="0"/>
                  </a:lnTo>
                  <a:close/>
                </a:path>
                <a:path w="363219" h="413385">
                  <a:moveTo>
                    <a:pt x="325506" y="295567"/>
                  </a:moveTo>
                  <a:lnTo>
                    <a:pt x="236169" y="295567"/>
                  </a:lnTo>
                  <a:lnTo>
                    <a:pt x="281966" y="304478"/>
                  </a:lnTo>
                  <a:lnTo>
                    <a:pt x="313924" y="316358"/>
                  </a:lnTo>
                  <a:lnTo>
                    <a:pt x="332652" y="329183"/>
                  </a:lnTo>
                  <a:lnTo>
                    <a:pt x="338759" y="340931"/>
                  </a:lnTo>
                  <a:lnTo>
                    <a:pt x="336589" y="347593"/>
                  </a:lnTo>
                  <a:lnTo>
                    <a:pt x="297002" y="372249"/>
                  </a:lnTo>
                  <a:lnTo>
                    <a:pt x="244219" y="384756"/>
                  </a:lnTo>
                  <a:lnTo>
                    <a:pt x="181444" y="389166"/>
                  </a:lnTo>
                  <a:lnTo>
                    <a:pt x="317731" y="389166"/>
                  </a:lnTo>
                  <a:lnTo>
                    <a:pt x="334332" y="381477"/>
                  </a:lnTo>
                  <a:lnTo>
                    <a:pt x="351907" y="367250"/>
                  </a:lnTo>
                  <a:lnTo>
                    <a:pt x="360571" y="353364"/>
                  </a:lnTo>
                  <a:lnTo>
                    <a:pt x="362889" y="340931"/>
                  </a:lnTo>
                  <a:lnTo>
                    <a:pt x="361285" y="330262"/>
                  </a:lnTo>
                  <a:lnTo>
                    <a:pt x="355192" y="318246"/>
                  </a:lnTo>
                  <a:lnTo>
                    <a:pt x="342685" y="305691"/>
                  </a:lnTo>
                  <a:lnTo>
                    <a:pt x="325506" y="295567"/>
                  </a:lnTo>
                  <a:close/>
                </a:path>
                <a:path w="363219" h="413385">
                  <a:moveTo>
                    <a:pt x="155459" y="295567"/>
                  </a:moveTo>
                  <a:lnTo>
                    <a:pt x="126720" y="295567"/>
                  </a:lnTo>
                  <a:lnTo>
                    <a:pt x="171361" y="365404"/>
                  </a:lnTo>
                  <a:lnTo>
                    <a:pt x="173520" y="369011"/>
                  </a:lnTo>
                  <a:lnTo>
                    <a:pt x="177482" y="371170"/>
                  </a:lnTo>
                  <a:lnTo>
                    <a:pt x="185407" y="371170"/>
                  </a:lnTo>
                  <a:lnTo>
                    <a:pt x="189369" y="369011"/>
                  </a:lnTo>
                  <a:lnTo>
                    <a:pt x="191528" y="365404"/>
                  </a:lnTo>
                  <a:lnTo>
                    <a:pt x="210167" y="336245"/>
                  </a:lnTo>
                  <a:lnTo>
                    <a:pt x="181444" y="336245"/>
                  </a:lnTo>
                  <a:lnTo>
                    <a:pt x="155459" y="295567"/>
                  </a:lnTo>
                  <a:close/>
                </a:path>
                <a:path w="363219" h="413385">
                  <a:moveTo>
                    <a:pt x="257453" y="24129"/>
                  </a:moveTo>
                  <a:lnTo>
                    <a:pt x="181444" y="24129"/>
                  </a:lnTo>
                  <a:lnTo>
                    <a:pt x="223852" y="32780"/>
                  </a:lnTo>
                  <a:lnTo>
                    <a:pt x="258530" y="56346"/>
                  </a:lnTo>
                  <a:lnTo>
                    <a:pt x="281936" y="91252"/>
                  </a:lnTo>
                  <a:lnTo>
                    <a:pt x="290525" y="133921"/>
                  </a:lnTo>
                  <a:lnTo>
                    <a:pt x="289197" y="150697"/>
                  </a:lnTo>
                  <a:lnTo>
                    <a:pt x="285305" y="166865"/>
                  </a:lnTo>
                  <a:lnTo>
                    <a:pt x="278984" y="182223"/>
                  </a:lnTo>
                  <a:lnTo>
                    <a:pt x="270370" y="196570"/>
                  </a:lnTo>
                  <a:lnTo>
                    <a:pt x="269646" y="197650"/>
                  </a:lnTo>
                  <a:lnTo>
                    <a:pt x="269290" y="198361"/>
                  </a:lnTo>
                  <a:lnTo>
                    <a:pt x="181444" y="336245"/>
                  </a:lnTo>
                  <a:lnTo>
                    <a:pt x="210167" y="336245"/>
                  </a:lnTo>
                  <a:lnTo>
                    <a:pt x="236169" y="295567"/>
                  </a:lnTo>
                  <a:lnTo>
                    <a:pt x="325506" y="295567"/>
                  </a:lnTo>
                  <a:lnTo>
                    <a:pt x="289537" y="281571"/>
                  </a:lnTo>
                  <a:lnTo>
                    <a:pt x="250202" y="273240"/>
                  </a:lnTo>
                  <a:lnTo>
                    <a:pt x="289445" y="211683"/>
                  </a:lnTo>
                  <a:lnTo>
                    <a:pt x="289801" y="211327"/>
                  </a:lnTo>
                  <a:lnTo>
                    <a:pt x="289801" y="210972"/>
                  </a:lnTo>
                  <a:lnTo>
                    <a:pt x="290169" y="210972"/>
                  </a:lnTo>
                  <a:lnTo>
                    <a:pt x="310143" y="168139"/>
                  </a:lnTo>
                  <a:lnTo>
                    <a:pt x="314153" y="122407"/>
                  </a:lnTo>
                  <a:lnTo>
                    <a:pt x="302571" y="78025"/>
                  </a:lnTo>
                  <a:lnTo>
                    <a:pt x="275767" y="39242"/>
                  </a:lnTo>
                  <a:lnTo>
                    <a:pt x="257453" y="2412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5282" y="1303566"/>
              <a:ext cx="121002" cy="121310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4132084" y="1004760"/>
            <a:ext cx="850900" cy="850900"/>
            <a:chOff x="4132084" y="1004760"/>
            <a:chExt cx="850900" cy="850900"/>
          </a:xfrm>
        </p:grpSpPr>
        <p:sp>
          <p:nvSpPr>
            <p:cNvPr id="16" name="object 16"/>
            <p:cNvSpPr/>
            <p:nvPr/>
          </p:nvSpPr>
          <p:spPr>
            <a:xfrm>
              <a:off x="4132084" y="1004760"/>
              <a:ext cx="850900" cy="850900"/>
            </a:xfrm>
            <a:custGeom>
              <a:avLst/>
              <a:gdLst/>
              <a:ahLst/>
              <a:cxnLst/>
              <a:rect l="l" t="t" r="r" b="b"/>
              <a:pathLst>
                <a:path w="850900" h="850900">
                  <a:moveTo>
                    <a:pt x="425513" y="0"/>
                  </a:moveTo>
                  <a:lnTo>
                    <a:pt x="369741" y="3623"/>
                  </a:lnTo>
                  <a:lnTo>
                    <a:pt x="315217" y="14401"/>
                  </a:lnTo>
                  <a:lnTo>
                    <a:pt x="262650" y="32200"/>
                  </a:lnTo>
                  <a:lnTo>
                    <a:pt x="212750" y="56883"/>
                  </a:lnTo>
                  <a:lnTo>
                    <a:pt x="166323" y="87759"/>
                  </a:lnTo>
                  <a:lnTo>
                    <a:pt x="124552" y="124375"/>
                  </a:lnTo>
                  <a:lnTo>
                    <a:pt x="87909" y="166123"/>
                  </a:lnTo>
                  <a:lnTo>
                    <a:pt x="56870" y="212394"/>
                  </a:lnTo>
                  <a:lnTo>
                    <a:pt x="32345" y="262500"/>
                  </a:lnTo>
                  <a:lnTo>
                    <a:pt x="14533" y="315133"/>
                  </a:lnTo>
                  <a:lnTo>
                    <a:pt x="3672" y="369587"/>
                  </a:lnTo>
                  <a:lnTo>
                    <a:pt x="0" y="425157"/>
                  </a:lnTo>
                  <a:lnTo>
                    <a:pt x="3672" y="480729"/>
                  </a:lnTo>
                  <a:lnTo>
                    <a:pt x="14533" y="535187"/>
                  </a:lnTo>
                  <a:lnTo>
                    <a:pt x="32345" y="587821"/>
                  </a:lnTo>
                  <a:lnTo>
                    <a:pt x="56870" y="637921"/>
                  </a:lnTo>
                  <a:lnTo>
                    <a:pt x="87909" y="684192"/>
                  </a:lnTo>
                  <a:lnTo>
                    <a:pt x="124552" y="725941"/>
                  </a:lnTo>
                  <a:lnTo>
                    <a:pt x="166323" y="762561"/>
                  </a:lnTo>
                  <a:lnTo>
                    <a:pt x="212750" y="793445"/>
                  </a:lnTo>
                  <a:lnTo>
                    <a:pt x="262650" y="818183"/>
                  </a:lnTo>
                  <a:lnTo>
                    <a:pt x="315217" y="836104"/>
                  </a:lnTo>
                  <a:lnTo>
                    <a:pt x="369741" y="847005"/>
                  </a:lnTo>
                  <a:lnTo>
                    <a:pt x="425513" y="850684"/>
                  </a:lnTo>
                  <a:lnTo>
                    <a:pt x="481079" y="847005"/>
                  </a:lnTo>
                  <a:lnTo>
                    <a:pt x="535498" y="836104"/>
                  </a:lnTo>
                  <a:lnTo>
                    <a:pt x="588026" y="818183"/>
                  </a:lnTo>
                  <a:lnTo>
                    <a:pt x="637921" y="793445"/>
                  </a:lnTo>
                  <a:lnTo>
                    <a:pt x="684347" y="762561"/>
                  </a:lnTo>
                  <a:lnTo>
                    <a:pt x="726119" y="725941"/>
                  </a:lnTo>
                  <a:lnTo>
                    <a:pt x="762761" y="684192"/>
                  </a:lnTo>
                  <a:lnTo>
                    <a:pt x="793800" y="637921"/>
                  </a:lnTo>
                  <a:lnTo>
                    <a:pt x="818326" y="587821"/>
                  </a:lnTo>
                  <a:lnTo>
                    <a:pt x="836137" y="535187"/>
                  </a:lnTo>
                  <a:lnTo>
                    <a:pt x="846998" y="480729"/>
                  </a:lnTo>
                  <a:lnTo>
                    <a:pt x="850671" y="425157"/>
                  </a:lnTo>
                  <a:lnTo>
                    <a:pt x="846998" y="369587"/>
                  </a:lnTo>
                  <a:lnTo>
                    <a:pt x="836137" y="315133"/>
                  </a:lnTo>
                  <a:lnTo>
                    <a:pt x="818326" y="262500"/>
                  </a:lnTo>
                  <a:lnTo>
                    <a:pt x="793800" y="212394"/>
                  </a:lnTo>
                  <a:lnTo>
                    <a:pt x="762761" y="166123"/>
                  </a:lnTo>
                  <a:lnTo>
                    <a:pt x="726119" y="124375"/>
                  </a:lnTo>
                  <a:lnTo>
                    <a:pt x="684347" y="87759"/>
                  </a:lnTo>
                  <a:lnTo>
                    <a:pt x="637921" y="56883"/>
                  </a:lnTo>
                  <a:lnTo>
                    <a:pt x="588026" y="32200"/>
                  </a:lnTo>
                  <a:lnTo>
                    <a:pt x="535498" y="14401"/>
                  </a:lnTo>
                  <a:lnTo>
                    <a:pt x="481079" y="3623"/>
                  </a:lnTo>
                  <a:lnTo>
                    <a:pt x="425513" y="0"/>
                  </a:lnTo>
                  <a:close/>
                </a:path>
              </a:pathLst>
            </a:custGeom>
            <a:solidFill>
              <a:srgbClr val="9EC3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87316" y="1250276"/>
              <a:ext cx="340360" cy="340360"/>
            </a:xfrm>
            <a:custGeom>
              <a:avLst/>
              <a:gdLst/>
              <a:ahLst/>
              <a:cxnLst/>
              <a:rect l="l" t="t" r="r" b="b"/>
              <a:pathLst>
                <a:path w="340360" h="340359">
                  <a:moveTo>
                    <a:pt x="100088" y="284759"/>
                  </a:moveTo>
                  <a:lnTo>
                    <a:pt x="95402" y="280441"/>
                  </a:lnTo>
                  <a:lnTo>
                    <a:pt x="50038" y="280441"/>
                  </a:lnTo>
                  <a:lnTo>
                    <a:pt x="44640" y="280441"/>
                  </a:lnTo>
                  <a:lnTo>
                    <a:pt x="40322" y="284759"/>
                  </a:lnTo>
                  <a:lnTo>
                    <a:pt x="40322" y="295567"/>
                  </a:lnTo>
                  <a:lnTo>
                    <a:pt x="44640" y="300240"/>
                  </a:lnTo>
                  <a:lnTo>
                    <a:pt x="95402" y="300240"/>
                  </a:lnTo>
                  <a:lnTo>
                    <a:pt x="100088" y="295567"/>
                  </a:lnTo>
                  <a:lnTo>
                    <a:pt x="100088" y="284759"/>
                  </a:lnTo>
                  <a:close/>
                </a:path>
                <a:path w="340360" h="340359">
                  <a:moveTo>
                    <a:pt x="100088" y="224282"/>
                  </a:moveTo>
                  <a:lnTo>
                    <a:pt x="95402" y="219964"/>
                  </a:lnTo>
                  <a:lnTo>
                    <a:pt x="50038" y="219964"/>
                  </a:lnTo>
                  <a:lnTo>
                    <a:pt x="44640" y="219964"/>
                  </a:lnTo>
                  <a:lnTo>
                    <a:pt x="40322" y="224282"/>
                  </a:lnTo>
                  <a:lnTo>
                    <a:pt x="40322" y="235077"/>
                  </a:lnTo>
                  <a:lnTo>
                    <a:pt x="44640" y="239763"/>
                  </a:lnTo>
                  <a:lnTo>
                    <a:pt x="95402" y="239763"/>
                  </a:lnTo>
                  <a:lnTo>
                    <a:pt x="100088" y="235077"/>
                  </a:lnTo>
                  <a:lnTo>
                    <a:pt x="100088" y="224282"/>
                  </a:lnTo>
                  <a:close/>
                </a:path>
                <a:path w="340360" h="340359">
                  <a:moveTo>
                    <a:pt x="100088" y="164528"/>
                  </a:moveTo>
                  <a:lnTo>
                    <a:pt x="95402" y="160197"/>
                  </a:lnTo>
                  <a:lnTo>
                    <a:pt x="50038" y="160197"/>
                  </a:lnTo>
                  <a:lnTo>
                    <a:pt x="44640" y="160197"/>
                  </a:lnTo>
                  <a:lnTo>
                    <a:pt x="40322" y="164528"/>
                  </a:lnTo>
                  <a:lnTo>
                    <a:pt x="40322" y="175323"/>
                  </a:lnTo>
                  <a:lnTo>
                    <a:pt x="44640" y="179997"/>
                  </a:lnTo>
                  <a:lnTo>
                    <a:pt x="95402" y="179997"/>
                  </a:lnTo>
                  <a:lnTo>
                    <a:pt x="100088" y="175323"/>
                  </a:lnTo>
                  <a:lnTo>
                    <a:pt x="100088" y="164528"/>
                  </a:lnTo>
                  <a:close/>
                </a:path>
                <a:path w="340360" h="340359">
                  <a:moveTo>
                    <a:pt x="199440" y="284759"/>
                  </a:moveTo>
                  <a:lnTo>
                    <a:pt x="195122" y="280441"/>
                  </a:lnTo>
                  <a:lnTo>
                    <a:pt x="149758" y="280441"/>
                  </a:lnTo>
                  <a:lnTo>
                    <a:pt x="144360" y="280441"/>
                  </a:lnTo>
                  <a:lnTo>
                    <a:pt x="140042" y="284759"/>
                  </a:lnTo>
                  <a:lnTo>
                    <a:pt x="140042" y="295567"/>
                  </a:lnTo>
                  <a:lnTo>
                    <a:pt x="144360" y="300240"/>
                  </a:lnTo>
                  <a:lnTo>
                    <a:pt x="195122" y="300240"/>
                  </a:lnTo>
                  <a:lnTo>
                    <a:pt x="199440" y="295567"/>
                  </a:lnTo>
                  <a:lnTo>
                    <a:pt x="199440" y="284759"/>
                  </a:lnTo>
                  <a:close/>
                </a:path>
                <a:path w="340360" h="340359">
                  <a:moveTo>
                    <a:pt x="199440" y="224282"/>
                  </a:moveTo>
                  <a:lnTo>
                    <a:pt x="195122" y="219964"/>
                  </a:lnTo>
                  <a:lnTo>
                    <a:pt x="149758" y="219964"/>
                  </a:lnTo>
                  <a:lnTo>
                    <a:pt x="144360" y="219964"/>
                  </a:lnTo>
                  <a:lnTo>
                    <a:pt x="140042" y="224282"/>
                  </a:lnTo>
                  <a:lnTo>
                    <a:pt x="140042" y="235077"/>
                  </a:lnTo>
                  <a:lnTo>
                    <a:pt x="144360" y="239763"/>
                  </a:lnTo>
                  <a:lnTo>
                    <a:pt x="195122" y="239763"/>
                  </a:lnTo>
                  <a:lnTo>
                    <a:pt x="199440" y="235077"/>
                  </a:lnTo>
                  <a:lnTo>
                    <a:pt x="199440" y="224282"/>
                  </a:lnTo>
                  <a:close/>
                </a:path>
                <a:path w="340360" h="340359">
                  <a:moveTo>
                    <a:pt x="199440" y="164528"/>
                  </a:moveTo>
                  <a:lnTo>
                    <a:pt x="195122" y="160197"/>
                  </a:lnTo>
                  <a:lnTo>
                    <a:pt x="149758" y="160197"/>
                  </a:lnTo>
                  <a:lnTo>
                    <a:pt x="144360" y="160197"/>
                  </a:lnTo>
                  <a:lnTo>
                    <a:pt x="140042" y="164528"/>
                  </a:lnTo>
                  <a:lnTo>
                    <a:pt x="140042" y="175323"/>
                  </a:lnTo>
                  <a:lnTo>
                    <a:pt x="144360" y="179997"/>
                  </a:lnTo>
                  <a:lnTo>
                    <a:pt x="195122" y="179997"/>
                  </a:lnTo>
                  <a:lnTo>
                    <a:pt x="199440" y="175323"/>
                  </a:lnTo>
                  <a:lnTo>
                    <a:pt x="199440" y="164528"/>
                  </a:lnTo>
                  <a:close/>
                </a:path>
                <a:path w="340360" h="340359">
                  <a:moveTo>
                    <a:pt x="299161" y="284759"/>
                  </a:moveTo>
                  <a:lnTo>
                    <a:pt x="294487" y="280441"/>
                  </a:lnTo>
                  <a:lnTo>
                    <a:pt x="249123" y="280441"/>
                  </a:lnTo>
                  <a:lnTo>
                    <a:pt x="243725" y="280441"/>
                  </a:lnTo>
                  <a:lnTo>
                    <a:pt x="239407" y="284759"/>
                  </a:lnTo>
                  <a:lnTo>
                    <a:pt x="239407" y="295567"/>
                  </a:lnTo>
                  <a:lnTo>
                    <a:pt x="243725" y="300240"/>
                  </a:lnTo>
                  <a:lnTo>
                    <a:pt x="294487" y="300240"/>
                  </a:lnTo>
                  <a:lnTo>
                    <a:pt x="299161" y="295567"/>
                  </a:lnTo>
                  <a:lnTo>
                    <a:pt x="299161" y="284759"/>
                  </a:lnTo>
                  <a:close/>
                </a:path>
                <a:path w="340360" h="340359">
                  <a:moveTo>
                    <a:pt x="299161" y="224282"/>
                  </a:moveTo>
                  <a:lnTo>
                    <a:pt x="294487" y="219964"/>
                  </a:lnTo>
                  <a:lnTo>
                    <a:pt x="249123" y="219964"/>
                  </a:lnTo>
                  <a:lnTo>
                    <a:pt x="243725" y="219964"/>
                  </a:lnTo>
                  <a:lnTo>
                    <a:pt x="239407" y="224282"/>
                  </a:lnTo>
                  <a:lnTo>
                    <a:pt x="239407" y="235077"/>
                  </a:lnTo>
                  <a:lnTo>
                    <a:pt x="243725" y="239763"/>
                  </a:lnTo>
                  <a:lnTo>
                    <a:pt x="294487" y="239763"/>
                  </a:lnTo>
                  <a:lnTo>
                    <a:pt x="299161" y="235077"/>
                  </a:lnTo>
                  <a:lnTo>
                    <a:pt x="299161" y="224282"/>
                  </a:lnTo>
                  <a:close/>
                </a:path>
                <a:path w="340360" h="340359">
                  <a:moveTo>
                    <a:pt x="299161" y="164528"/>
                  </a:moveTo>
                  <a:lnTo>
                    <a:pt x="294487" y="160197"/>
                  </a:lnTo>
                  <a:lnTo>
                    <a:pt x="249123" y="160197"/>
                  </a:lnTo>
                  <a:lnTo>
                    <a:pt x="243725" y="160197"/>
                  </a:lnTo>
                  <a:lnTo>
                    <a:pt x="239407" y="164528"/>
                  </a:lnTo>
                  <a:lnTo>
                    <a:pt x="239407" y="175323"/>
                  </a:lnTo>
                  <a:lnTo>
                    <a:pt x="243725" y="179997"/>
                  </a:lnTo>
                  <a:lnTo>
                    <a:pt x="294487" y="179997"/>
                  </a:lnTo>
                  <a:lnTo>
                    <a:pt x="299161" y="175323"/>
                  </a:lnTo>
                  <a:lnTo>
                    <a:pt x="299161" y="164528"/>
                  </a:lnTo>
                  <a:close/>
                </a:path>
                <a:path w="340360" h="340359">
                  <a:moveTo>
                    <a:pt x="340207" y="69481"/>
                  </a:moveTo>
                  <a:lnTo>
                    <a:pt x="320040" y="41592"/>
                  </a:lnTo>
                  <a:lnTo>
                    <a:pt x="320040" y="64084"/>
                  </a:lnTo>
                  <a:lnTo>
                    <a:pt x="320040" y="120243"/>
                  </a:lnTo>
                  <a:lnTo>
                    <a:pt x="320040" y="140042"/>
                  </a:lnTo>
                  <a:lnTo>
                    <a:pt x="320040" y="315722"/>
                  </a:lnTo>
                  <a:lnTo>
                    <a:pt x="315722" y="320040"/>
                  </a:lnTo>
                  <a:lnTo>
                    <a:pt x="24117" y="320040"/>
                  </a:lnTo>
                  <a:lnTo>
                    <a:pt x="19799" y="315722"/>
                  </a:lnTo>
                  <a:lnTo>
                    <a:pt x="19799" y="140042"/>
                  </a:lnTo>
                  <a:lnTo>
                    <a:pt x="320040" y="140042"/>
                  </a:lnTo>
                  <a:lnTo>
                    <a:pt x="320040" y="120243"/>
                  </a:lnTo>
                  <a:lnTo>
                    <a:pt x="19799" y="120243"/>
                  </a:lnTo>
                  <a:lnTo>
                    <a:pt x="19799" y="64084"/>
                  </a:lnTo>
                  <a:lnTo>
                    <a:pt x="24117" y="59766"/>
                  </a:lnTo>
                  <a:lnTo>
                    <a:pt x="40322" y="59766"/>
                  </a:lnTo>
                  <a:lnTo>
                    <a:pt x="40322" y="69481"/>
                  </a:lnTo>
                  <a:lnTo>
                    <a:pt x="42659" y="81140"/>
                  </a:lnTo>
                  <a:lnTo>
                    <a:pt x="49047" y="90639"/>
                  </a:lnTo>
                  <a:lnTo>
                    <a:pt x="58547" y="97028"/>
                  </a:lnTo>
                  <a:lnTo>
                    <a:pt x="70205" y="99364"/>
                  </a:lnTo>
                  <a:lnTo>
                    <a:pt x="81851" y="97028"/>
                  </a:lnTo>
                  <a:lnTo>
                    <a:pt x="91351" y="90639"/>
                  </a:lnTo>
                  <a:lnTo>
                    <a:pt x="97739" y="81140"/>
                  </a:lnTo>
                  <a:lnTo>
                    <a:pt x="98056" y="79565"/>
                  </a:lnTo>
                  <a:lnTo>
                    <a:pt x="100088" y="69481"/>
                  </a:lnTo>
                  <a:lnTo>
                    <a:pt x="100088" y="59766"/>
                  </a:lnTo>
                  <a:lnTo>
                    <a:pt x="140042" y="59766"/>
                  </a:lnTo>
                  <a:lnTo>
                    <a:pt x="140042" y="69481"/>
                  </a:lnTo>
                  <a:lnTo>
                    <a:pt x="142379" y="81140"/>
                  </a:lnTo>
                  <a:lnTo>
                    <a:pt x="148767" y="90639"/>
                  </a:lnTo>
                  <a:lnTo>
                    <a:pt x="158267" y="97028"/>
                  </a:lnTo>
                  <a:lnTo>
                    <a:pt x="169926" y="99364"/>
                  </a:lnTo>
                  <a:lnTo>
                    <a:pt x="181571" y="97028"/>
                  </a:lnTo>
                  <a:lnTo>
                    <a:pt x="191071" y="90639"/>
                  </a:lnTo>
                  <a:lnTo>
                    <a:pt x="197459" y="81140"/>
                  </a:lnTo>
                  <a:lnTo>
                    <a:pt x="197777" y="79565"/>
                  </a:lnTo>
                  <a:lnTo>
                    <a:pt x="199809" y="69481"/>
                  </a:lnTo>
                  <a:lnTo>
                    <a:pt x="199809" y="59766"/>
                  </a:lnTo>
                  <a:lnTo>
                    <a:pt x="239763" y="59766"/>
                  </a:lnTo>
                  <a:lnTo>
                    <a:pt x="239763" y="69481"/>
                  </a:lnTo>
                  <a:lnTo>
                    <a:pt x="242100" y="81140"/>
                  </a:lnTo>
                  <a:lnTo>
                    <a:pt x="248488" y="90639"/>
                  </a:lnTo>
                  <a:lnTo>
                    <a:pt x="257987" y="97028"/>
                  </a:lnTo>
                  <a:lnTo>
                    <a:pt x="269646" y="99364"/>
                  </a:lnTo>
                  <a:lnTo>
                    <a:pt x="281292" y="97028"/>
                  </a:lnTo>
                  <a:lnTo>
                    <a:pt x="290791" y="90639"/>
                  </a:lnTo>
                  <a:lnTo>
                    <a:pt x="297180" y="81140"/>
                  </a:lnTo>
                  <a:lnTo>
                    <a:pt x="297497" y="79565"/>
                  </a:lnTo>
                  <a:lnTo>
                    <a:pt x="299529" y="69481"/>
                  </a:lnTo>
                  <a:lnTo>
                    <a:pt x="299529" y="59766"/>
                  </a:lnTo>
                  <a:lnTo>
                    <a:pt x="315722" y="59766"/>
                  </a:lnTo>
                  <a:lnTo>
                    <a:pt x="320040" y="64084"/>
                  </a:lnTo>
                  <a:lnTo>
                    <a:pt x="320040" y="41592"/>
                  </a:lnTo>
                  <a:lnTo>
                    <a:pt x="310324" y="39598"/>
                  </a:lnTo>
                  <a:lnTo>
                    <a:pt x="299529" y="39598"/>
                  </a:lnTo>
                  <a:lnTo>
                    <a:pt x="299529" y="29883"/>
                  </a:lnTo>
                  <a:lnTo>
                    <a:pt x="279717" y="2032"/>
                  </a:lnTo>
                  <a:lnTo>
                    <a:pt x="279717" y="24117"/>
                  </a:lnTo>
                  <a:lnTo>
                    <a:pt x="279717" y="75247"/>
                  </a:lnTo>
                  <a:lnTo>
                    <a:pt x="275043" y="79565"/>
                  </a:lnTo>
                  <a:lnTo>
                    <a:pt x="263880" y="79565"/>
                  </a:lnTo>
                  <a:lnTo>
                    <a:pt x="259562" y="75247"/>
                  </a:lnTo>
                  <a:lnTo>
                    <a:pt x="259562" y="59766"/>
                  </a:lnTo>
                  <a:lnTo>
                    <a:pt x="259562" y="39598"/>
                  </a:lnTo>
                  <a:lnTo>
                    <a:pt x="259562" y="24117"/>
                  </a:lnTo>
                  <a:lnTo>
                    <a:pt x="263880" y="19799"/>
                  </a:lnTo>
                  <a:lnTo>
                    <a:pt x="275043" y="19799"/>
                  </a:lnTo>
                  <a:lnTo>
                    <a:pt x="279717" y="24117"/>
                  </a:lnTo>
                  <a:lnTo>
                    <a:pt x="279717" y="2032"/>
                  </a:lnTo>
                  <a:lnTo>
                    <a:pt x="242100" y="18237"/>
                  </a:lnTo>
                  <a:lnTo>
                    <a:pt x="239763" y="29883"/>
                  </a:lnTo>
                  <a:lnTo>
                    <a:pt x="239763" y="39598"/>
                  </a:lnTo>
                  <a:lnTo>
                    <a:pt x="199809" y="39598"/>
                  </a:lnTo>
                  <a:lnTo>
                    <a:pt x="199809" y="29883"/>
                  </a:lnTo>
                  <a:lnTo>
                    <a:pt x="197777" y="19799"/>
                  </a:lnTo>
                  <a:lnTo>
                    <a:pt x="197459" y="18237"/>
                  </a:lnTo>
                  <a:lnTo>
                    <a:pt x="191071" y="8737"/>
                  </a:lnTo>
                  <a:lnTo>
                    <a:pt x="181571" y="2349"/>
                  </a:lnTo>
                  <a:lnTo>
                    <a:pt x="179997" y="2032"/>
                  </a:lnTo>
                  <a:lnTo>
                    <a:pt x="179997" y="24117"/>
                  </a:lnTo>
                  <a:lnTo>
                    <a:pt x="179997" y="75247"/>
                  </a:lnTo>
                  <a:lnTo>
                    <a:pt x="175323" y="79565"/>
                  </a:lnTo>
                  <a:lnTo>
                    <a:pt x="164528" y="79565"/>
                  </a:lnTo>
                  <a:lnTo>
                    <a:pt x="159842" y="75247"/>
                  </a:lnTo>
                  <a:lnTo>
                    <a:pt x="159842" y="59766"/>
                  </a:lnTo>
                  <a:lnTo>
                    <a:pt x="159842" y="39598"/>
                  </a:lnTo>
                  <a:lnTo>
                    <a:pt x="159842" y="24117"/>
                  </a:lnTo>
                  <a:lnTo>
                    <a:pt x="164528" y="19799"/>
                  </a:lnTo>
                  <a:lnTo>
                    <a:pt x="175323" y="19799"/>
                  </a:lnTo>
                  <a:lnTo>
                    <a:pt x="179997" y="24117"/>
                  </a:lnTo>
                  <a:lnTo>
                    <a:pt x="179997" y="2032"/>
                  </a:lnTo>
                  <a:lnTo>
                    <a:pt x="142379" y="18237"/>
                  </a:lnTo>
                  <a:lnTo>
                    <a:pt x="140042" y="29883"/>
                  </a:lnTo>
                  <a:lnTo>
                    <a:pt x="140042" y="39598"/>
                  </a:lnTo>
                  <a:lnTo>
                    <a:pt x="100088" y="39598"/>
                  </a:lnTo>
                  <a:lnTo>
                    <a:pt x="100088" y="29883"/>
                  </a:lnTo>
                  <a:lnTo>
                    <a:pt x="98056" y="19799"/>
                  </a:lnTo>
                  <a:lnTo>
                    <a:pt x="97739" y="18237"/>
                  </a:lnTo>
                  <a:lnTo>
                    <a:pt x="91351" y="8737"/>
                  </a:lnTo>
                  <a:lnTo>
                    <a:pt x="81851" y="2349"/>
                  </a:lnTo>
                  <a:lnTo>
                    <a:pt x="80289" y="2044"/>
                  </a:lnTo>
                  <a:lnTo>
                    <a:pt x="80289" y="24117"/>
                  </a:lnTo>
                  <a:lnTo>
                    <a:pt x="80289" y="75247"/>
                  </a:lnTo>
                  <a:lnTo>
                    <a:pt x="75958" y="79565"/>
                  </a:lnTo>
                  <a:lnTo>
                    <a:pt x="64808" y="79565"/>
                  </a:lnTo>
                  <a:lnTo>
                    <a:pt x="60477" y="75247"/>
                  </a:lnTo>
                  <a:lnTo>
                    <a:pt x="60477" y="59766"/>
                  </a:lnTo>
                  <a:lnTo>
                    <a:pt x="60477" y="24117"/>
                  </a:lnTo>
                  <a:lnTo>
                    <a:pt x="64808" y="19799"/>
                  </a:lnTo>
                  <a:lnTo>
                    <a:pt x="75958" y="19799"/>
                  </a:lnTo>
                  <a:lnTo>
                    <a:pt x="80289" y="24117"/>
                  </a:lnTo>
                  <a:lnTo>
                    <a:pt x="80289" y="2044"/>
                  </a:lnTo>
                  <a:lnTo>
                    <a:pt x="42659" y="18237"/>
                  </a:lnTo>
                  <a:lnTo>
                    <a:pt x="40322" y="29883"/>
                  </a:lnTo>
                  <a:lnTo>
                    <a:pt x="40322" y="39598"/>
                  </a:lnTo>
                  <a:lnTo>
                    <a:pt x="29883" y="39598"/>
                  </a:lnTo>
                  <a:lnTo>
                    <a:pt x="18224" y="41948"/>
                  </a:lnTo>
                  <a:lnTo>
                    <a:pt x="8724" y="48336"/>
                  </a:lnTo>
                  <a:lnTo>
                    <a:pt x="2336" y="57835"/>
                  </a:lnTo>
                  <a:lnTo>
                    <a:pt x="0" y="69481"/>
                  </a:lnTo>
                  <a:lnTo>
                    <a:pt x="0" y="310324"/>
                  </a:lnTo>
                  <a:lnTo>
                    <a:pt x="2336" y="321779"/>
                  </a:lnTo>
                  <a:lnTo>
                    <a:pt x="8724" y="331165"/>
                  </a:lnTo>
                  <a:lnTo>
                    <a:pt x="18224" y="337515"/>
                  </a:lnTo>
                  <a:lnTo>
                    <a:pt x="29883" y="339839"/>
                  </a:lnTo>
                  <a:lnTo>
                    <a:pt x="310324" y="339839"/>
                  </a:lnTo>
                  <a:lnTo>
                    <a:pt x="340207" y="310324"/>
                  </a:lnTo>
                  <a:lnTo>
                    <a:pt x="340207" y="140042"/>
                  </a:lnTo>
                  <a:lnTo>
                    <a:pt x="340207" y="120243"/>
                  </a:lnTo>
                  <a:lnTo>
                    <a:pt x="340207" y="694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6926033" y="1001153"/>
            <a:ext cx="850900" cy="850900"/>
            <a:chOff x="6926033" y="1001153"/>
            <a:chExt cx="850900" cy="850900"/>
          </a:xfrm>
        </p:grpSpPr>
        <p:sp>
          <p:nvSpPr>
            <p:cNvPr id="19" name="object 19"/>
            <p:cNvSpPr/>
            <p:nvPr/>
          </p:nvSpPr>
          <p:spPr>
            <a:xfrm>
              <a:off x="6926033" y="1001153"/>
              <a:ext cx="850900" cy="850900"/>
            </a:xfrm>
            <a:custGeom>
              <a:avLst/>
              <a:gdLst/>
              <a:ahLst/>
              <a:cxnLst/>
              <a:rect l="l" t="t" r="r" b="b"/>
              <a:pathLst>
                <a:path w="850900" h="850900">
                  <a:moveTo>
                    <a:pt x="425526" y="0"/>
                  </a:moveTo>
                  <a:lnTo>
                    <a:pt x="369754" y="3623"/>
                  </a:lnTo>
                  <a:lnTo>
                    <a:pt x="315229" y="14401"/>
                  </a:lnTo>
                  <a:lnTo>
                    <a:pt x="262662" y="32200"/>
                  </a:lnTo>
                  <a:lnTo>
                    <a:pt x="212763" y="56883"/>
                  </a:lnTo>
                  <a:lnTo>
                    <a:pt x="166336" y="87766"/>
                  </a:lnTo>
                  <a:lnTo>
                    <a:pt x="124564" y="124386"/>
                  </a:lnTo>
                  <a:lnTo>
                    <a:pt x="87922" y="166136"/>
                  </a:lnTo>
                  <a:lnTo>
                    <a:pt x="56883" y="212407"/>
                  </a:lnTo>
                  <a:lnTo>
                    <a:pt x="32355" y="262507"/>
                  </a:lnTo>
                  <a:lnTo>
                    <a:pt x="14539" y="315140"/>
                  </a:lnTo>
                  <a:lnTo>
                    <a:pt x="3674" y="369598"/>
                  </a:lnTo>
                  <a:lnTo>
                    <a:pt x="0" y="425170"/>
                  </a:lnTo>
                  <a:lnTo>
                    <a:pt x="3674" y="480735"/>
                  </a:lnTo>
                  <a:lnTo>
                    <a:pt x="14539" y="535189"/>
                  </a:lnTo>
                  <a:lnTo>
                    <a:pt x="32355" y="587821"/>
                  </a:lnTo>
                  <a:lnTo>
                    <a:pt x="56883" y="637921"/>
                  </a:lnTo>
                  <a:lnTo>
                    <a:pt x="87922" y="684192"/>
                  </a:lnTo>
                  <a:lnTo>
                    <a:pt x="124564" y="725941"/>
                  </a:lnTo>
                  <a:lnTo>
                    <a:pt x="166336" y="762561"/>
                  </a:lnTo>
                  <a:lnTo>
                    <a:pt x="212763" y="793445"/>
                  </a:lnTo>
                  <a:lnTo>
                    <a:pt x="262662" y="818183"/>
                  </a:lnTo>
                  <a:lnTo>
                    <a:pt x="315229" y="836104"/>
                  </a:lnTo>
                  <a:lnTo>
                    <a:pt x="369754" y="847005"/>
                  </a:lnTo>
                  <a:lnTo>
                    <a:pt x="425526" y="850684"/>
                  </a:lnTo>
                  <a:lnTo>
                    <a:pt x="481090" y="847005"/>
                  </a:lnTo>
                  <a:lnTo>
                    <a:pt x="535505" y="836104"/>
                  </a:lnTo>
                  <a:lnTo>
                    <a:pt x="588028" y="818183"/>
                  </a:lnTo>
                  <a:lnTo>
                    <a:pt x="637921" y="793445"/>
                  </a:lnTo>
                  <a:lnTo>
                    <a:pt x="684353" y="762561"/>
                  </a:lnTo>
                  <a:lnTo>
                    <a:pt x="726124" y="725941"/>
                  </a:lnTo>
                  <a:lnTo>
                    <a:pt x="762763" y="684192"/>
                  </a:lnTo>
                  <a:lnTo>
                    <a:pt x="793800" y="637921"/>
                  </a:lnTo>
                  <a:lnTo>
                    <a:pt x="818333" y="587821"/>
                  </a:lnTo>
                  <a:lnTo>
                    <a:pt x="836148" y="535189"/>
                  </a:lnTo>
                  <a:lnTo>
                    <a:pt x="847011" y="480735"/>
                  </a:lnTo>
                  <a:lnTo>
                    <a:pt x="850684" y="425170"/>
                  </a:lnTo>
                  <a:lnTo>
                    <a:pt x="847011" y="369598"/>
                  </a:lnTo>
                  <a:lnTo>
                    <a:pt x="836148" y="315140"/>
                  </a:lnTo>
                  <a:lnTo>
                    <a:pt x="818333" y="262507"/>
                  </a:lnTo>
                  <a:lnTo>
                    <a:pt x="793800" y="212407"/>
                  </a:lnTo>
                  <a:lnTo>
                    <a:pt x="762763" y="166136"/>
                  </a:lnTo>
                  <a:lnTo>
                    <a:pt x="726124" y="124386"/>
                  </a:lnTo>
                  <a:lnTo>
                    <a:pt x="684353" y="87766"/>
                  </a:lnTo>
                  <a:lnTo>
                    <a:pt x="637921" y="56883"/>
                  </a:lnTo>
                  <a:lnTo>
                    <a:pt x="588028" y="32200"/>
                  </a:lnTo>
                  <a:lnTo>
                    <a:pt x="535505" y="14401"/>
                  </a:lnTo>
                  <a:lnTo>
                    <a:pt x="481090" y="3623"/>
                  </a:lnTo>
                  <a:lnTo>
                    <a:pt x="425526" y="0"/>
                  </a:lnTo>
                  <a:close/>
                </a:path>
              </a:pathLst>
            </a:custGeom>
            <a:solidFill>
              <a:srgbClr val="9EC3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168680" y="1216075"/>
              <a:ext cx="422275" cy="421005"/>
            </a:xfrm>
            <a:custGeom>
              <a:avLst/>
              <a:gdLst/>
              <a:ahLst/>
              <a:cxnLst/>
              <a:rect l="l" t="t" r="r" b="b"/>
              <a:pathLst>
                <a:path w="422275" h="421005">
                  <a:moveTo>
                    <a:pt x="222123" y="102958"/>
                  </a:moveTo>
                  <a:lnTo>
                    <a:pt x="216725" y="97561"/>
                  </a:lnTo>
                  <a:lnTo>
                    <a:pt x="135724" y="97561"/>
                  </a:lnTo>
                  <a:lnTo>
                    <a:pt x="127800" y="97561"/>
                  </a:lnTo>
                  <a:lnTo>
                    <a:pt x="122402" y="102958"/>
                  </a:lnTo>
                  <a:lnTo>
                    <a:pt x="122402" y="117005"/>
                  </a:lnTo>
                  <a:lnTo>
                    <a:pt x="127800" y="122402"/>
                  </a:lnTo>
                  <a:lnTo>
                    <a:pt x="216725" y="122402"/>
                  </a:lnTo>
                  <a:lnTo>
                    <a:pt x="222123" y="117005"/>
                  </a:lnTo>
                  <a:lnTo>
                    <a:pt x="222123" y="102958"/>
                  </a:lnTo>
                  <a:close/>
                </a:path>
                <a:path w="422275" h="421005">
                  <a:moveTo>
                    <a:pt x="421741" y="124383"/>
                  </a:moveTo>
                  <a:lnTo>
                    <a:pt x="418096" y="105968"/>
                  </a:lnTo>
                  <a:lnTo>
                    <a:pt x="414147" y="100088"/>
                  </a:lnTo>
                  <a:lnTo>
                    <a:pt x="407162" y="89649"/>
                  </a:lnTo>
                  <a:lnTo>
                    <a:pt x="399313" y="83299"/>
                  </a:lnTo>
                  <a:lnTo>
                    <a:pt x="396760" y="81991"/>
                  </a:lnTo>
                  <a:lnTo>
                    <a:pt x="396760" y="124663"/>
                  </a:lnTo>
                  <a:lnTo>
                    <a:pt x="394677" y="133553"/>
                  </a:lnTo>
                  <a:lnTo>
                    <a:pt x="388797" y="140766"/>
                  </a:lnTo>
                  <a:lnTo>
                    <a:pt x="367195" y="162369"/>
                  </a:lnTo>
                  <a:lnTo>
                    <a:pt x="350075" y="145440"/>
                  </a:lnTo>
                  <a:lnTo>
                    <a:pt x="349199" y="144576"/>
                  </a:lnTo>
                  <a:lnTo>
                    <a:pt x="349199" y="179641"/>
                  </a:lnTo>
                  <a:lnTo>
                    <a:pt x="316280" y="214236"/>
                  </a:lnTo>
                  <a:lnTo>
                    <a:pt x="299161" y="231559"/>
                  </a:lnTo>
                  <a:lnTo>
                    <a:pt x="299161" y="270370"/>
                  </a:lnTo>
                  <a:lnTo>
                    <a:pt x="299161" y="385559"/>
                  </a:lnTo>
                  <a:lnTo>
                    <a:pt x="297726" y="390969"/>
                  </a:lnTo>
                  <a:lnTo>
                    <a:pt x="292315" y="396722"/>
                  </a:lnTo>
                  <a:lnTo>
                    <a:pt x="30594" y="396722"/>
                  </a:lnTo>
                  <a:lnTo>
                    <a:pt x="24841" y="390969"/>
                  </a:lnTo>
                  <a:lnTo>
                    <a:pt x="24841" y="98640"/>
                  </a:lnTo>
                  <a:lnTo>
                    <a:pt x="93243" y="98640"/>
                  </a:lnTo>
                  <a:lnTo>
                    <a:pt x="98640" y="93243"/>
                  </a:lnTo>
                  <a:lnTo>
                    <a:pt x="98640" y="72720"/>
                  </a:lnTo>
                  <a:lnTo>
                    <a:pt x="98640" y="42125"/>
                  </a:lnTo>
                  <a:lnTo>
                    <a:pt x="98640" y="24841"/>
                  </a:lnTo>
                  <a:lnTo>
                    <a:pt x="292315" y="24841"/>
                  </a:lnTo>
                  <a:lnTo>
                    <a:pt x="297726" y="30607"/>
                  </a:lnTo>
                  <a:lnTo>
                    <a:pt x="297726" y="129603"/>
                  </a:lnTo>
                  <a:lnTo>
                    <a:pt x="269278" y="158038"/>
                  </a:lnTo>
                  <a:lnTo>
                    <a:pt x="268198" y="154444"/>
                  </a:lnTo>
                  <a:lnTo>
                    <a:pt x="263880" y="150126"/>
                  </a:lnTo>
                  <a:lnTo>
                    <a:pt x="54356" y="150126"/>
                  </a:lnTo>
                  <a:lnTo>
                    <a:pt x="50038" y="155524"/>
                  </a:lnTo>
                  <a:lnTo>
                    <a:pt x="50038" y="169202"/>
                  </a:lnTo>
                  <a:lnTo>
                    <a:pt x="54356" y="174967"/>
                  </a:lnTo>
                  <a:lnTo>
                    <a:pt x="252361" y="174967"/>
                  </a:lnTo>
                  <a:lnTo>
                    <a:pt x="228600" y="200164"/>
                  </a:lnTo>
                  <a:lnTo>
                    <a:pt x="54356" y="200164"/>
                  </a:lnTo>
                  <a:lnTo>
                    <a:pt x="48602" y="205562"/>
                  </a:lnTo>
                  <a:lnTo>
                    <a:pt x="48602" y="219240"/>
                  </a:lnTo>
                  <a:lnTo>
                    <a:pt x="54356" y="225005"/>
                  </a:lnTo>
                  <a:lnTo>
                    <a:pt x="202323" y="225005"/>
                  </a:lnTo>
                  <a:lnTo>
                    <a:pt x="178562" y="248767"/>
                  </a:lnTo>
                  <a:lnTo>
                    <a:pt x="54356" y="248767"/>
                  </a:lnTo>
                  <a:lnTo>
                    <a:pt x="48602" y="254520"/>
                  </a:lnTo>
                  <a:lnTo>
                    <a:pt x="48602" y="269278"/>
                  </a:lnTo>
                  <a:lnTo>
                    <a:pt x="54356" y="275043"/>
                  </a:lnTo>
                  <a:lnTo>
                    <a:pt x="154444" y="275043"/>
                  </a:lnTo>
                  <a:lnTo>
                    <a:pt x="151206" y="277202"/>
                  </a:lnTo>
                  <a:lnTo>
                    <a:pt x="150114" y="279730"/>
                  </a:lnTo>
                  <a:lnTo>
                    <a:pt x="148678" y="281889"/>
                  </a:lnTo>
                  <a:lnTo>
                    <a:pt x="143281" y="298805"/>
                  </a:lnTo>
                  <a:lnTo>
                    <a:pt x="54356" y="298805"/>
                  </a:lnTo>
                  <a:lnTo>
                    <a:pt x="48602" y="304558"/>
                  </a:lnTo>
                  <a:lnTo>
                    <a:pt x="48602" y="319328"/>
                  </a:lnTo>
                  <a:lnTo>
                    <a:pt x="54356" y="325081"/>
                  </a:lnTo>
                  <a:lnTo>
                    <a:pt x="133921" y="325081"/>
                  </a:lnTo>
                  <a:lnTo>
                    <a:pt x="124917" y="357124"/>
                  </a:lnTo>
                  <a:lnTo>
                    <a:pt x="122034" y="365760"/>
                  </a:lnTo>
                  <a:lnTo>
                    <a:pt x="128155" y="373684"/>
                  </a:lnTo>
                  <a:lnTo>
                    <a:pt x="137160" y="373684"/>
                  </a:lnTo>
                  <a:lnTo>
                    <a:pt x="138595" y="373329"/>
                  </a:lnTo>
                  <a:lnTo>
                    <a:pt x="139674" y="372960"/>
                  </a:lnTo>
                  <a:lnTo>
                    <a:pt x="217081" y="350278"/>
                  </a:lnTo>
                  <a:lnTo>
                    <a:pt x="218160" y="350278"/>
                  </a:lnTo>
                  <a:lnTo>
                    <a:pt x="221754" y="348843"/>
                  </a:lnTo>
                  <a:lnTo>
                    <a:pt x="230632" y="339839"/>
                  </a:lnTo>
                  <a:lnTo>
                    <a:pt x="250863" y="319328"/>
                  </a:lnTo>
                  <a:lnTo>
                    <a:pt x="299161" y="270370"/>
                  </a:lnTo>
                  <a:lnTo>
                    <a:pt x="299161" y="231559"/>
                  </a:lnTo>
                  <a:lnTo>
                    <a:pt x="212394" y="319328"/>
                  </a:lnTo>
                  <a:lnTo>
                    <a:pt x="201561" y="308165"/>
                  </a:lnTo>
                  <a:lnTo>
                    <a:pt x="188645" y="294855"/>
                  </a:lnTo>
                  <a:lnTo>
                    <a:pt x="188645" y="330847"/>
                  </a:lnTo>
                  <a:lnTo>
                    <a:pt x="154444" y="339839"/>
                  </a:lnTo>
                  <a:lnTo>
                    <a:pt x="156794" y="332968"/>
                  </a:lnTo>
                  <a:lnTo>
                    <a:pt x="159791" y="324002"/>
                  </a:lnTo>
                  <a:lnTo>
                    <a:pt x="162991" y="315036"/>
                  </a:lnTo>
                  <a:lnTo>
                    <a:pt x="165963" y="308165"/>
                  </a:lnTo>
                  <a:lnTo>
                    <a:pt x="188645" y="330847"/>
                  </a:lnTo>
                  <a:lnTo>
                    <a:pt x="188645" y="294855"/>
                  </a:lnTo>
                  <a:lnTo>
                    <a:pt x="177114" y="282968"/>
                  </a:lnTo>
                  <a:lnTo>
                    <a:pt x="302361" y="158038"/>
                  </a:lnTo>
                  <a:lnTo>
                    <a:pt x="314998" y="145440"/>
                  </a:lnTo>
                  <a:lnTo>
                    <a:pt x="349199" y="179641"/>
                  </a:lnTo>
                  <a:lnTo>
                    <a:pt x="349199" y="144576"/>
                  </a:lnTo>
                  <a:lnTo>
                    <a:pt x="356247" y="105486"/>
                  </a:lnTo>
                  <a:lnTo>
                    <a:pt x="366483" y="100088"/>
                  </a:lnTo>
                  <a:lnTo>
                    <a:pt x="379082" y="100088"/>
                  </a:lnTo>
                  <a:lnTo>
                    <a:pt x="385559" y="102247"/>
                  </a:lnTo>
                  <a:lnTo>
                    <a:pt x="389877" y="106921"/>
                  </a:lnTo>
                  <a:lnTo>
                    <a:pt x="395122" y="115354"/>
                  </a:lnTo>
                  <a:lnTo>
                    <a:pt x="396709" y="124383"/>
                  </a:lnTo>
                  <a:lnTo>
                    <a:pt x="396760" y="124663"/>
                  </a:lnTo>
                  <a:lnTo>
                    <a:pt x="396760" y="81991"/>
                  </a:lnTo>
                  <a:lnTo>
                    <a:pt x="390588" y="78803"/>
                  </a:lnTo>
                  <a:lnTo>
                    <a:pt x="381330" y="76136"/>
                  </a:lnTo>
                  <a:lnTo>
                    <a:pt x="371881" y="75247"/>
                  </a:lnTo>
                  <a:lnTo>
                    <a:pt x="362483" y="76136"/>
                  </a:lnTo>
                  <a:lnTo>
                    <a:pt x="353428" y="78803"/>
                  </a:lnTo>
                  <a:lnTo>
                    <a:pt x="345046" y="83299"/>
                  </a:lnTo>
                  <a:lnTo>
                    <a:pt x="337680" y="89649"/>
                  </a:lnTo>
                  <a:lnTo>
                    <a:pt x="321843" y="105486"/>
                  </a:lnTo>
                  <a:lnTo>
                    <a:pt x="321843" y="37439"/>
                  </a:lnTo>
                  <a:lnTo>
                    <a:pt x="299212" y="2971"/>
                  </a:lnTo>
                  <a:lnTo>
                    <a:pt x="285483" y="0"/>
                  </a:lnTo>
                  <a:lnTo>
                    <a:pt x="80645" y="0"/>
                  </a:lnTo>
                  <a:lnTo>
                    <a:pt x="77038" y="2159"/>
                  </a:lnTo>
                  <a:lnTo>
                    <a:pt x="75958" y="4318"/>
                  </a:lnTo>
                  <a:lnTo>
                    <a:pt x="73799" y="6515"/>
                  </a:lnTo>
                  <a:lnTo>
                    <a:pt x="73799" y="42125"/>
                  </a:lnTo>
                  <a:lnTo>
                    <a:pt x="73799" y="72720"/>
                  </a:lnTo>
                  <a:lnTo>
                    <a:pt x="41757" y="72720"/>
                  </a:lnTo>
                  <a:lnTo>
                    <a:pt x="73799" y="42125"/>
                  </a:lnTo>
                  <a:lnTo>
                    <a:pt x="73799" y="6515"/>
                  </a:lnTo>
                  <a:lnTo>
                    <a:pt x="5397" y="75958"/>
                  </a:lnTo>
                  <a:lnTo>
                    <a:pt x="2159" y="78486"/>
                  </a:lnTo>
                  <a:lnTo>
                    <a:pt x="0" y="81724"/>
                  </a:lnTo>
                  <a:lnTo>
                    <a:pt x="0" y="384124"/>
                  </a:lnTo>
                  <a:lnTo>
                    <a:pt x="2946" y="398526"/>
                  </a:lnTo>
                  <a:lnTo>
                    <a:pt x="10883" y="410184"/>
                  </a:lnTo>
                  <a:lnTo>
                    <a:pt x="22466" y="417995"/>
                  </a:lnTo>
                  <a:lnTo>
                    <a:pt x="36360" y="420839"/>
                  </a:lnTo>
                  <a:lnTo>
                    <a:pt x="285483" y="420839"/>
                  </a:lnTo>
                  <a:lnTo>
                    <a:pt x="318833" y="398526"/>
                  </a:lnTo>
                  <a:lnTo>
                    <a:pt x="321843" y="384124"/>
                  </a:lnTo>
                  <a:lnTo>
                    <a:pt x="321843" y="270370"/>
                  </a:lnTo>
                  <a:lnTo>
                    <a:pt x="321843" y="244449"/>
                  </a:lnTo>
                  <a:lnTo>
                    <a:pt x="403910" y="162369"/>
                  </a:lnTo>
                  <a:lnTo>
                    <a:pt x="407162" y="159118"/>
                  </a:lnTo>
                  <a:lnTo>
                    <a:pt x="418096" y="142798"/>
                  </a:lnTo>
                  <a:lnTo>
                    <a:pt x="421690" y="124663"/>
                  </a:lnTo>
                  <a:lnTo>
                    <a:pt x="421741" y="1243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556978"/>
            <a:ext cx="1136650" cy="586740"/>
          </a:xfrm>
          <a:custGeom>
            <a:avLst/>
            <a:gdLst/>
            <a:ahLst/>
            <a:cxnLst/>
            <a:rect l="l" t="t" r="r" b="b"/>
            <a:pathLst>
              <a:path w="1136650" h="586739">
                <a:moveTo>
                  <a:pt x="0" y="0"/>
                </a:moveTo>
                <a:lnTo>
                  <a:pt x="0" y="586698"/>
                </a:lnTo>
                <a:lnTo>
                  <a:pt x="1136634" y="586698"/>
                </a:lnTo>
                <a:lnTo>
                  <a:pt x="523913" y="285537"/>
                </a:lnTo>
                <a:lnTo>
                  <a:pt x="388458" y="216581"/>
                </a:lnTo>
                <a:lnTo>
                  <a:pt x="286965" y="163126"/>
                </a:lnTo>
                <a:lnTo>
                  <a:pt x="219419" y="126489"/>
                </a:lnTo>
                <a:lnTo>
                  <a:pt x="152010" y="88944"/>
                </a:lnTo>
                <a:lnTo>
                  <a:pt x="84776" y="50399"/>
                </a:lnTo>
                <a:lnTo>
                  <a:pt x="17755" y="10762"/>
                </a:lnTo>
                <a:lnTo>
                  <a:pt x="0" y="0"/>
                </a:lnTo>
                <a:close/>
              </a:path>
            </a:pathLst>
          </a:custGeom>
          <a:solidFill>
            <a:srgbClr val="337E90">
              <a:alpha val="46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866342" y="0"/>
            <a:ext cx="2277745" cy="279400"/>
          </a:xfrm>
          <a:custGeom>
            <a:avLst/>
            <a:gdLst/>
            <a:ahLst/>
            <a:cxnLst/>
            <a:rect l="l" t="t" r="r" b="b"/>
            <a:pathLst>
              <a:path w="2277745" h="279400">
                <a:moveTo>
                  <a:pt x="2277658" y="0"/>
                </a:moveTo>
                <a:lnTo>
                  <a:pt x="0" y="0"/>
                </a:lnTo>
                <a:lnTo>
                  <a:pt x="259517" y="69139"/>
                </a:lnTo>
                <a:lnTo>
                  <a:pt x="495255" y="128480"/>
                </a:lnTo>
                <a:lnTo>
                  <a:pt x="635969" y="161175"/>
                </a:lnTo>
                <a:lnTo>
                  <a:pt x="729503" y="181417"/>
                </a:lnTo>
                <a:lnTo>
                  <a:pt x="822833" y="200224"/>
                </a:lnTo>
                <a:lnTo>
                  <a:pt x="915973" y="217433"/>
                </a:lnTo>
                <a:lnTo>
                  <a:pt x="1008937" y="232879"/>
                </a:lnTo>
                <a:lnTo>
                  <a:pt x="1055357" y="239890"/>
                </a:lnTo>
                <a:lnTo>
                  <a:pt x="1101738" y="246399"/>
                </a:lnTo>
                <a:lnTo>
                  <a:pt x="1148081" y="252385"/>
                </a:lnTo>
                <a:lnTo>
                  <a:pt x="1194389" y="257828"/>
                </a:lnTo>
                <a:lnTo>
                  <a:pt x="1240663" y="262708"/>
                </a:lnTo>
                <a:lnTo>
                  <a:pt x="1286905" y="267003"/>
                </a:lnTo>
                <a:lnTo>
                  <a:pt x="1333117" y="270694"/>
                </a:lnTo>
                <a:lnTo>
                  <a:pt x="1379300" y="273760"/>
                </a:lnTo>
                <a:lnTo>
                  <a:pt x="1425455" y="276180"/>
                </a:lnTo>
                <a:lnTo>
                  <a:pt x="1471586" y="277934"/>
                </a:lnTo>
                <a:lnTo>
                  <a:pt x="1521410" y="279087"/>
                </a:lnTo>
                <a:lnTo>
                  <a:pt x="1563778" y="279361"/>
                </a:lnTo>
                <a:lnTo>
                  <a:pt x="1607048" y="279087"/>
                </a:lnTo>
                <a:lnTo>
                  <a:pt x="1650018" y="278270"/>
                </a:lnTo>
                <a:lnTo>
                  <a:pt x="1692694" y="276917"/>
                </a:lnTo>
                <a:lnTo>
                  <a:pt x="1735085" y="275037"/>
                </a:lnTo>
                <a:lnTo>
                  <a:pt x="1777196" y="272639"/>
                </a:lnTo>
                <a:lnTo>
                  <a:pt x="1819035" y="269729"/>
                </a:lnTo>
                <a:lnTo>
                  <a:pt x="1860608" y="266317"/>
                </a:lnTo>
                <a:lnTo>
                  <a:pt x="1901923" y="262411"/>
                </a:lnTo>
                <a:lnTo>
                  <a:pt x="1942985" y="258018"/>
                </a:lnTo>
                <a:lnTo>
                  <a:pt x="1983803" y="253146"/>
                </a:lnTo>
                <a:lnTo>
                  <a:pt x="2024383" y="247805"/>
                </a:lnTo>
                <a:lnTo>
                  <a:pt x="2064731" y="242001"/>
                </a:lnTo>
                <a:lnTo>
                  <a:pt x="2104856" y="235743"/>
                </a:lnTo>
                <a:lnTo>
                  <a:pt x="2144763" y="229039"/>
                </a:lnTo>
                <a:lnTo>
                  <a:pt x="2184459" y="221898"/>
                </a:lnTo>
                <a:lnTo>
                  <a:pt x="2223952" y="214326"/>
                </a:lnTo>
                <a:lnTo>
                  <a:pt x="2263248" y="206333"/>
                </a:lnTo>
                <a:lnTo>
                  <a:pt x="2277658" y="203236"/>
                </a:lnTo>
                <a:lnTo>
                  <a:pt x="2277658" y="0"/>
                </a:lnTo>
                <a:close/>
              </a:path>
            </a:pathLst>
          </a:custGeom>
          <a:solidFill>
            <a:srgbClr val="337E90">
              <a:alpha val="46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636672"/>
            <a:ext cx="929005" cy="507365"/>
          </a:xfrm>
          <a:custGeom>
            <a:avLst/>
            <a:gdLst/>
            <a:ahLst/>
            <a:cxnLst/>
            <a:rect l="l" t="t" r="r" b="b"/>
            <a:pathLst>
              <a:path w="929005" h="507364">
                <a:moveTo>
                  <a:pt x="0" y="0"/>
                </a:moveTo>
                <a:lnTo>
                  <a:pt x="0" y="507005"/>
                </a:lnTo>
                <a:lnTo>
                  <a:pt x="928855" y="507005"/>
                </a:lnTo>
                <a:lnTo>
                  <a:pt x="880678" y="474874"/>
                </a:lnTo>
                <a:lnTo>
                  <a:pt x="819280" y="435455"/>
                </a:lnTo>
                <a:lnTo>
                  <a:pt x="757210" y="397110"/>
                </a:lnTo>
                <a:lnTo>
                  <a:pt x="662930" y="341406"/>
                </a:lnTo>
                <a:lnTo>
                  <a:pt x="599346" y="305345"/>
                </a:lnTo>
                <a:lnTo>
                  <a:pt x="535223" y="270034"/>
                </a:lnTo>
                <a:lnTo>
                  <a:pt x="438107" y="218277"/>
                </a:lnTo>
                <a:lnTo>
                  <a:pt x="307082" y="151038"/>
                </a:lnTo>
                <a:lnTo>
                  <a:pt x="0" y="0"/>
                </a:lnTo>
                <a:close/>
              </a:path>
            </a:pathLst>
          </a:custGeom>
          <a:solidFill>
            <a:srgbClr val="337E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88424" y="0"/>
            <a:ext cx="3655695" cy="440055"/>
          </a:xfrm>
          <a:custGeom>
            <a:avLst/>
            <a:gdLst/>
            <a:ahLst/>
            <a:cxnLst/>
            <a:rect l="l" t="t" r="r" b="b"/>
            <a:pathLst>
              <a:path w="3655695" h="440055">
                <a:moveTo>
                  <a:pt x="3655575" y="0"/>
                </a:moveTo>
                <a:lnTo>
                  <a:pt x="0" y="0"/>
                </a:lnTo>
                <a:lnTo>
                  <a:pt x="11014" y="2631"/>
                </a:lnTo>
                <a:lnTo>
                  <a:pt x="205500" y="51272"/>
                </a:lnTo>
                <a:lnTo>
                  <a:pt x="875311" y="229693"/>
                </a:lnTo>
                <a:lnTo>
                  <a:pt x="1111050" y="289034"/>
                </a:lnTo>
                <a:lnTo>
                  <a:pt x="1251764" y="321728"/>
                </a:lnTo>
                <a:lnTo>
                  <a:pt x="1345299" y="341970"/>
                </a:lnTo>
                <a:lnTo>
                  <a:pt x="1438630" y="360778"/>
                </a:lnTo>
                <a:lnTo>
                  <a:pt x="1531771" y="377986"/>
                </a:lnTo>
                <a:lnTo>
                  <a:pt x="1624735" y="393433"/>
                </a:lnTo>
                <a:lnTo>
                  <a:pt x="1671155" y="400444"/>
                </a:lnTo>
                <a:lnTo>
                  <a:pt x="1717536" y="406952"/>
                </a:lnTo>
                <a:lnTo>
                  <a:pt x="1763880" y="412939"/>
                </a:lnTo>
                <a:lnTo>
                  <a:pt x="1810189" y="418382"/>
                </a:lnTo>
                <a:lnTo>
                  <a:pt x="1856463" y="423261"/>
                </a:lnTo>
                <a:lnTo>
                  <a:pt x="1902706" y="427557"/>
                </a:lnTo>
                <a:lnTo>
                  <a:pt x="1948918" y="431247"/>
                </a:lnTo>
                <a:lnTo>
                  <a:pt x="1995101" y="434313"/>
                </a:lnTo>
                <a:lnTo>
                  <a:pt x="2041257" y="436733"/>
                </a:lnTo>
                <a:lnTo>
                  <a:pt x="2087388" y="438487"/>
                </a:lnTo>
                <a:lnTo>
                  <a:pt x="2137213" y="439641"/>
                </a:lnTo>
                <a:lnTo>
                  <a:pt x="2179581" y="439915"/>
                </a:lnTo>
                <a:lnTo>
                  <a:pt x="2222851" y="439641"/>
                </a:lnTo>
                <a:lnTo>
                  <a:pt x="2265821" y="438823"/>
                </a:lnTo>
                <a:lnTo>
                  <a:pt x="2308498" y="437470"/>
                </a:lnTo>
                <a:lnTo>
                  <a:pt x="2350888" y="435591"/>
                </a:lnTo>
                <a:lnTo>
                  <a:pt x="2393000" y="433192"/>
                </a:lnTo>
                <a:lnTo>
                  <a:pt x="2434838" y="430283"/>
                </a:lnTo>
                <a:lnTo>
                  <a:pt x="2476411" y="426871"/>
                </a:lnTo>
                <a:lnTo>
                  <a:pt x="2517726" y="422964"/>
                </a:lnTo>
                <a:lnTo>
                  <a:pt x="2558789" y="418571"/>
                </a:lnTo>
                <a:lnTo>
                  <a:pt x="2599606" y="413700"/>
                </a:lnTo>
                <a:lnTo>
                  <a:pt x="2640186" y="408358"/>
                </a:lnTo>
                <a:lnTo>
                  <a:pt x="2680535" y="402554"/>
                </a:lnTo>
                <a:lnTo>
                  <a:pt x="2720659" y="396297"/>
                </a:lnTo>
                <a:lnTo>
                  <a:pt x="2760566" y="389593"/>
                </a:lnTo>
                <a:lnTo>
                  <a:pt x="2800263" y="382451"/>
                </a:lnTo>
                <a:lnTo>
                  <a:pt x="2839755" y="374880"/>
                </a:lnTo>
                <a:lnTo>
                  <a:pt x="2879052" y="366887"/>
                </a:lnTo>
                <a:lnTo>
                  <a:pt x="2918158" y="358481"/>
                </a:lnTo>
                <a:lnTo>
                  <a:pt x="2957082" y="349669"/>
                </a:lnTo>
                <a:lnTo>
                  <a:pt x="2995829" y="340460"/>
                </a:lnTo>
                <a:lnTo>
                  <a:pt x="3034407" y="330862"/>
                </a:lnTo>
                <a:lnTo>
                  <a:pt x="3072823" y="320883"/>
                </a:lnTo>
                <a:lnTo>
                  <a:pt x="3111084" y="310530"/>
                </a:lnTo>
                <a:lnTo>
                  <a:pt x="3149196" y="299813"/>
                </a:lnTo>
                <a:lnTo>
                  <a:pt x="3187167" y="288740"/>
                </a:lnTo>
                <a:lnTo>
                  <a:pt x="3225003" y="277317"/>
                </a:lnTo>
                <a:lnTo>
                  <a:pt x="3300298" y="253459"/>
                </a:lnTo>
                <a:lnTo>
                  <a:pt x="3375137" y="228303"/>
                </a:lnTo>
                <a:lnTo>
                  <a:pt x="3449575" y="201915"/>
                </a:lnTo>
                <a:lnTo>
                  <a:pt x="3523667" y="174360"/>
                </a:lnTo>
                <a:lnTo>
                  <a:pt x="3597468" y="145702"/>
                </a:lnTo>
                <a:lnTo>
                  <a:pt x="3655575" y="122303"/>
                </a:lnTo>
                <a:lnTo>
                  <a:pt x="3655575" y="0"/>
                </a:lnTo>
                <a:close/>
              </a:path>
            </a:pathLst>
          </a:custGeom>
          <a:solidFill>
            <a:srgbClr val="337E90">
              <a:alpha val="46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01979" y="543865"/>
            <a:ext cx="210566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130" dirty="0"/>
              <a:t>LIBRARIES</a:t>
            </a:r>
            <a:endParaRPr sz="2800"/>
          </a:p>
        </p:txBody>
      </p:sp>
      <p:sp>
        <p:nvSpPr>
          <p:cNvPr id="7" name="object 7"/>
          <p:cNvSpPr/>
          <p:nvPr/>
        </p:nvSpPr>
        <p:spPr>
          <a:xfrm>
            <a:off x="722883" y="1088275"/>
            <a:ext cx="777875" cy="777240"/>
          </a:xfrm>
          <a:custGeom>
            <a:avLst/>
            <a:gdLst/>
            <a:ahLst/>
            <a:cxnLst/>
            <a:rect l="l" t="t" r="r" b="b"/>
            <a:pathLst>
              <a:path w="777875" h="777239">
                <a:moveTo>
                  <a:pt x="388442" y="0"/>
                </a:moveTo>
                <a:lnTo>
                  <a:pt x="339639" y="3020"/>
                </a:lnTo>
                <a:lnTo>
                  <a:pt x="292668" y="11839"/>
                </a:lnTo>
                <a:lnTo>
                  <a:pt x="247888" y="26098"/>
                </a:lnTo>
                <a:lnTo>
                  <a:pt x="205660" y="45435"/>
                </a:lnTo>
                <a:lnTo>
                  <a:pt x="166345" y="69489"/>
                </a:lnTo>
                <a:lnTo>
                  <a:pt x="130305" y="97899"/>
                </a:lnTo>
                <a:lnTo>
                  <a:pt x="97899" y="130305"/>
                </a:lnTo>
                <a:lnTo>
                  <a:pt x="69489" y="166345"/>
                </a:lnTo>
                <a:lnTo>
                  <a:pt x="45435" y="205660"/>
                </a:lnTo>
                <a:lnTo>
                  <a:pt x="26098" y="247888"/>
                </a:lnTo>
                <a:lnTo>
                  <a:pt x="11839" y="292668"/>
                </a:lnTo>
                <a:lnTo>
                  <a:pt x="3020" y="339639"/>
                </a:lnTo>
                <a:lnTo>
                  <a:pt x="0" y="388442"/>
                </a:lnTo>
                <a:lnTo>
                  <a:pt x="3020" y="437174"/>
                </a:lnTo>
                <a:lnTo>
                  <a:pt x="11839" y="484098"/>
                </a:lnTo>
                <a:lnTo>
                  <a:pt x="26098" y="528850"/>
                </a:lnTo>
                <a:lnTo>
                  <a:pt x="45435" y="571066"/>
                </a:lnTo>
                <a:lnTo>
                  <a:pt x="69489" y="610383"/>
                </a:lnTo>
                <a:lnTo>
                  <a:pt x="97899" y="646436"/>
                </a:lnTo>
                <a:lnTo>
                  <a:pt x="130305" y="678862"/>
                </a:lnTo>
                <a:lnTo>
                  <a:pt x="166345" y="707298"/>
                </a:lnTo>
                <a:lnTo>
                  <a:pt x="205660" y="731379"/>
                </a:lnTo>
                <a:lnTo>
                  <a:pt x="247888" y="750742"/>
                </a:lnTo>
                <a:lnTo>
                  <a:pt x="292668" y="765023"/>
                </a:lnTo>
                <a:lnTo>
                  <a:pt x="339639" y="773858"/>
                </a:lnTo>
                <a:lnTo>
                  <a:pt x="388442" y="776884"/>
                </a:lnTo>
                <a:lnTo>
                  <a:pt x="437184" y="773858"/>
                </a:lnTo>
                <a:lnTo>
                  <a:pt x="484139" y="765023"/>
                </a:lnTo>
                <a:lnTo>
                  <a:pt x="528941" y="750742"/>
                </a:lnTo>
                <a:lnTo>
                  <a:pt x="571221" y="731379"/>
                </a:lnTo>
                <a:lnTo>
                  <a:pt x="610612" y="707298"/>
                </a:lnTo>
                <a:lnTo>
                  <a:pt x="646746" y="678862"/>
                </a:lnTo>
                <a:lnTo>
                  <a:pt x="679254" y="646436"/>
                </a:lnTo>
                <a:lnTo>
                  <a:pt x="707771" y="610383"/>
                </a:lnTo>
                <a:lnTo>
                  <a:pt x="731927" y="571066"/>
                </a:lnTo>
                <a:lnTo>
                  <a:pt x="751355" y="528850"/>
                </a:lnTo>
                <a:lnTo>
                  <a:pt x="765688" y="484098"/>
                </a:lnTo>
                <a:lnTo>
                  <a:pt x="774557" y="437174"/>
                </a:lnTo>
                <a:lnTo>
                  <a:pt x="777595" y="388442"/>
                </a:lnTo>
                <a:lnTo>
                  <a:pt x="774557" y="339639"/>
                </a:lnTo>
                <a:lnTo>
                  <a:pt x="765688" y="292668"/>
                </a:lnTo>
                <a:lnTo>
                  <a:pt x="751355" y="247888"/>
                </a:lnTo>
                <a:lnTo>
                  <a:pt x="731927" y="205660"/>
                </a:lnTo>
                <a:lnTo>
                  <a:pt x="707771" y="166345"/>
                </a:lnTo>
                <a:lnTo>
                  <a:pt x="679254" y="130305"/>
                </a:lnTo>
                <a:lnTo>
                  <a:pt x="646746" y="97899"/>
                </a:lnTo>
                <a:lnTo>
                  <a:pt x="610612" y="69489"/>
                </a:lnTo>
                <a:lnTo>
                  <a:pt x="571221" y="45435"/>
                </a:lnTo>
                <a:lnTo>
                  <a:pt x="528941" y="26098"/>
                </a:lnTo>
                <a:lnTo>
                  <a:pt x="484139" y="11839"/>
                </a:lnTo>
                <a:lnTo>
                  <a:pt x="437184" y="3020"/>
                </a:lnTo>
                <a:lnTo>
                  <a:pt x="388442" y="0"/>
                </a:lnTo>
                <a:close/>
              </a:path>
            </a:pathLst>
          </a:custGeom>
          <a:solidFill>
            <a:srgbClr val="337E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2883" y="2204275"/>
            <a:ext cx="777875" cy="777240"/>
          </a:xfrm>
          <a:custGeom>
            <a:avLst/>
            <a:gdLst/>
            <a:ahLst/>
            <a:cxnLst/>
            <a:rect l="l" t="t" r="r" b="b"/>
            <a:pathLst>
              <a:path w="777875" h="777239">
                <a:moveTo>
                  <a:pt x="388442" y="0"/>
                </a:moveTo>
                <a:lnTo>
                  <a:pt x="339639" y="3020"/>
                </a:lnTo>
                <a:lnTo>
                  <a:pt x="292668" y="11839"/>
                </a:lnTo>
                <a:lnTo>
                  <a:pt x="247888" y="26098"/>
                </a:lnTo>
                <a:lnTo>
                  <a:pt x="205660" y="45435"/>
                </a:lnTo>
                <a:lnTo>
                  <a:pt x="166345" y="69489"/>
                </a:lnTo>
                <a:lnTo>
                  <a:pt x="130305" y="97899"/>
                </a:lnTo>
                <a:lnTo>
                  <a:pt x="97899" y="130305"/>
                </a:lnTo>
                <a:lnTo>
                  <a:pt x="69489" y="166345"/>
                </a:lnTo>
                <a:lnTo>
                  <a:pt x="45435" y="205660"/>
                </a:lnTo>
                <a:lnTo>
                  <a:pt x="26098" y="247888"/>
                </a:lnTo>
                <a:lnTo>
                  <a:pt x="11839" y="292668"/>
                </a:lnTo>
                <a:lnTo>
                  <a:pt x="3020" y="339639"/>
                </a:lnTo>
                <a:lnTo>
                  <a:pt x="0" y="388442"/>
                </a:lnTo>
                <a:lnTo>
                  <a:pt x="3020" y="437174"/>
                </a:lnTo>
                <a:lnTo>
                  <a:pt x="11839" y="484098"/>
                </a:lnTo>
                <a:lnTo>
                  <a:pt x="26098" y="528850"/>
                </a:lnTo>
                <a:lnTo>
                  <a:pt x="45435" y="571066"/>
                </a:lnTo>
                <a:lnTo>
                  <a:pt x="69489" y="610383"/>
                </a:lnTo>
                <a:lnTo>
                  <a:pt x="97899" y="646436"/>
                </a:lnTo>
                <a:lnTo>
                  <a:pt x="130305" y="678862"/>
                </a:lnTo>
                <a:lnTo>
                  <a:pt x="166345" y="707298"/>
                </a:lnTo>
                <a:lnTo>
                  <a:pt x="205660" y="731379"/>
                </a:lnTo>
                <a:lnTo>
                  <a:pt x="247888" y="750742"/>
                </a:lnTo>
                <a:lnTo>
                  <a:pt x="292668" y="765023"/>
                </a:lnTo>
                <a:lnTo>
                  <a:pt x="339639" y="773858"/>
                </a:lnTo>
                <a:lnTo>
                  <a:pt x="388442" y="776884"/>
                </a:lnTo>
                <a:lnTo>
                  <a:pt x="437184" y="773858"/>
                </a:lnTo>
                <a:lnTo>
                  <a:pt x="484139" y="765023"/>
                </a:lnTo>
                <a:lnTo>
                  <a:pt x="528941" y="750742"/>
                </a:lnTo>
                <a:lnTo>
                  <a:pt x="571221" y="731379"/>
                </a:lnTo>
                <a:lnTo>
                  <a:pt x="610612" y="707298"/>
                </a:lnTo>
                <a:lnTo>
                  <a:pt x="646746" y="678862"/>
                </a:lnTo>
                <a:lnTo>
                  <a:pt x="679254" y="646436"/>
                </a:lnTo>
                <a:lnTo>
                  <a:pt x="707771" y="610383"/>
                </a:lnTo>
                <a:lnTo>
                  <a:pt x="731927" y="571066"/>
                </a:lnTo>
                <a:lnTo>
                  <a:pt x="751355" y="528850"/>
                </a:lnTo>
                <a:lnTo>
                  <a:pt x="765688" y="484098"/>
                </a:lnTo>
                <a:lnTo>
                  <a:pt x="774557" y="437174"/>
                </a:lnTo>
                <a:lnTo>
                  <a:pt x="777595" y="388442"/>
                </a:lnTo>
                <a:lnTo>
                  <a:pt x="774557" y="339639"/>
                </a:lnTo>
                <a:lnTo>
                  <a:pt x="765688" y="292668"/>
                </a:lnTo>
                <a:lnTo>
                  <a:pt x="751355" y="247888"/>
                </a:lnTo>
                <a:lnTo>
                  <a:pt x="731927" y="205660"/>
                </a:lnTo>
                <a:lnTo>
                  <a:pt x="707771" y="166345"/>
                </a:lnTo>
                <a:lnTo>
                  <a:pt x="679254" y="130305"/>
                </a:lnTo>
                <a:lnTo>
                  <a:pt x="646746" y="97899"/>
                </a:lnTo>
                <a:lnTo>
                  <a:pt x="610612" y="69489"/>
                </a:lnTo>
                <a:lnTo>
                  <a:pt x="571221" y="45435"/>
                </a:lnTo>
                <a:lnTo>
                  <a:pt x="528941" y="26098"/>
                </a:lnTo>
                <a:lnTo>
                  <a:pt x="484139" y="11839"/>
                </a:lnTo>
                <a:lnTo>
                  <a:pt x="437184" y="3020"/>
                </a:lnTo>
                <a:lnTo>
                  <a:pt x="388442" y="0"/>
                </a:lnTo>
                <a:close/>
              </a:path>
            </a:pathLst>
          </a:custGeom>
          <a:solidFill>
            <a:srgbClr val="9EC3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642441" y="1088275"/>
            <a:ext cx="777875" cy="777240"/>
          </a:xfrm>
          <a:custGeom>
            <a:avLst/>
            <a:gdLst/>
            <a:ahLst/>
            <a:cxnLst/>
            <a:rect l="l" t="t" r="r" b="b"/>
            <a:pathLst>
              <a:path w="777875" h="777239">
                <a:moveTo>
                  <a:pt x="389153" y="0"/>
                </a:moveTo>
                <a:lnTo>
                  <a:pt x="340411" y="3020"/>
                </a:lnTo>
                <a:lnTo>
                  <a:pt x="293455" y="11839"/>
                </a:lnTo>
                <a:lnTo>
                  <a:pt x="248654" y="26098"/>
                </a:lnTo>
                <a:lnTo>
                  <a:pt x="206373" y="45435"/>
                </a:lnTo>
                <a:lnTo>
                  <a:pt x="166983" y="69489"/>
                </a:lnTo>
                <a:lnTo>
                  <a:pt x="130849" y="97899"/>
                </a:lnTo>
                <a:lnTo>
                  <a:pt x="98340" y="130305"/>
                </a:lnTo>
                <a:lnTo>
                  <a:pt x="69824" y="166345"/>
                </a:lnTo>
                <a:lnTo>
                  <a:pt x="45668" y="205660"/>
                </a:lnTo>
                <a:lnTo>
                  <a:pt x="26239" y="247888"/>
                </a:lnTo>
                <a:lnTo>
                  <a:pt x="11907" y="292668"/>
                </a:lnTo>
                <a:lnTo>
                  <a:pt x="3038" y="339639"/>
                </a:lnTo>
                <a:lnTo>
                  <a:pt x="0" y="388442"/>
                </a:lnTo>
                <a:lnTo>
                  <a:pt x="3038" y="437174"/>
                </a:lnTo>
                <a:lnTo>
                  <a:pt x="11907" y="484098"/>
                </a:lnTo>
                <a:lnTo>
                  <a:pt x="26239" y="528850"/>
                </a:lnTo>
                <a:lnTo>
                  <a:pt x="45668" y="571066"/>
                </a:lnTo>
                <a:lnTo>
                  <a:pt x="69824" y="610383"/>
                </a:lnTo>
                <a:lnTo>
                  <a:pt x="98340" y="646436"/>
                </a:lnTo>
                <a:lnTo>
                  <a:pt x="130849" y="678862"/>
                </a:lnTo>
                <a:lnTo>
                  <a:pt x="166983" y="707298"/>
                </a:lnTo>
                <a:lnTo>
                  <a:pt x="206373" y="731379"/>
                </a:lnTo>
                <a:lnTo>
                  <a:pt x="248654" y="750742"/>
                </a:lnTo>
                <a:lnTo>
                  <a:pt x="293455" y="765023"/>
                </a:lnTo>
                <a:lnTo>
                  <a:pt x="340411" y="773858"/>
                </a:lnTo>
                <a:lnTo>
                  <a:pt x="389153" y="776884"/>
                </a:lnTo>
                <a:lnTo>
                  <a:pt x="437955" y="773858"/>
                </a:lnTo>
                <a:lnTo>
                  <a:pt x="484927" y="765023"/>
                </a:lnTo>
                <a:lnTo>
                  <a:pt x="529707" y="750742"/>
                </a:lnTo>
                <a:lnTo>
                  <a:pt x="571935" y="731379"/>
                </a:lnTo>
                <a:lnTo>
                  <a:pt x="611249" y="707298"/>
                </a:lnTo>
                <a:lnTo>
                  <a:pt x="647290" y="678862"/>
                </a:lnTo>
                <a:lnTo>
                  <a:pt x="679696" y="646436"/>
                </a:lnTo>
                <a:lnTo>
                  <a:pt x="708106" y="610383"/>
                </a:lnTo>
                <a:lnTo>
                  <a:pt x="732160" y="571066"/>
                </a:lnTo>
                <a:lnTo>
                  <a:pt x="751497" y="528850"/>
                </a:lnTo>
                <a:lnTo>
                  <a:pt x="765755" y="484098"/>
                </a:lnTo>
                <a:lnTo>
                  <a:pt x="774575" y="437174"/>
                </a:lnTo>
                <a:lnTo>
                  <a:pt x="777595" y="388442"/>
                </a:lnTo>
                <a:lnTo>
                  <a:pt x="774575" y="339639"/>
                </a:lnTo>
                <a:lnTo>
                  <a:pt x="765755" y="292668"/>
                </a:lnTo>
                <a:lnTo>
                  <a:pt x="751497" y="247888"/>
                </a:lnTo>
                <a:lnTo>
                  <a:pt x="732160" y="205660"/>
                </a:lnTo>
                <a:lnTo>
                  <a:pt x="708106" y="166345"/>
                </a:lnTo>
                <a:lnTo>
                  <a:pt x="679696" y="130305"/>
                </a:lnTo>
                <a:lnTo>
                  <a:pt x="647290" y="97899"/>
                </a:lnTo>
                <a:lnTo>
                  <a:pt x="611249" y="69489"/>
                </a:lnTo>
                <a:lnTo>
                  <a:pt x="571935" y="45435"/>
                </a:lnTo>
                <a:lnTo>
                  <a:pt x="529707" y="26098"/>
                </a:lnTo>
                <a:lnTo>
                  <a:pt x="484927" y="11839"/>
                </a:lnTo>
                <a:lnTo>
                  <a:pt x="437955" y="3020"/>
                </a:lnTo>
                <a:lnTo>
                  <a:pt x="389153" y="0"/>
                </a:lnTo>
                <a:close/>
              </a:path>
            </a:pathLst>
          </a:custGeom>
          <a:solidFill>
            <a:srgbClr val="9EC3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642441" y="2204275"/>
            <a:ext cx="777875" cy="777240"/>
          </a:xfrm>
          <a:custGeom>
            <a:avLst/>
            <a:gdLst/>
            <a:ahLst/>
            <a:cxnLst/>
            <a:rect l="l" t="t" r="r" b="b"/>
            <a:pathLst>
              <a:path w="777875" h="777239">
                <a:moveTo>
                  <a:pt x="389153" y="0"/>
                </a:moveTo>
                <a:lnTo>
                  <a:pt x="340411" y="3020"/>
                </a:lnTo>
                <a:lnTo>
                  <a:pt x="293455" y="11839"/>
                </a:lnTo>
                <a:lnTo>
                  <a:pt x="248654" y="26098"/>
                </a:lnTo>
                <a:lnTo>
                  <a:pt x="206373" y="45435"/>
                </a:lnTo>
                <a:lnTo>
                  <a:pt x="166983" y="69489"/>
                </a:lnTo>
                <a:lnTo>
                  <a:pt x="130849" y="97899"/>
                </a:lnTo>
                <a:lnTo>
                  <a:pt x="98340" y="130305"/>
                </a:lnTo>
                <a:lnTo>
                  <a:pt x="69824" y="166345"/>
                </a:lnTo>
                <a:lnTo>
                  <a:pt x="45668" y="205660"/>
                </a:lnTo>
                <a:lnTo>
                  <a:pt x="26239" y="247888"/>
                </a:lnTo>
                <a:lnTo>
                  <a:pt x="11907" y="292668"/>
                </a:lnTo>
                <a:lnTo>
                  <a:pt x="3038" y="339639"/>
                </a:lnTo>
                <a:lnTo>
                  <a:pt x="0" y="388442"/>
                </a:lnTo>
                <a:lnTo>
                  <a:pt x="3038" y="437174"/>
                </a:lnTo>
                <a:lnTo>
                  <a:pt x="11907" y="484098"/>
                </a:lnTo>
                <a:lnTo>
                  <a:pt x="26239" y="528850"/>
                </a:lnTo>
                <a:lnTo>
                  <a:pt x="45668" y="571066"/>
                </a:lnTo>
                <a:lnTo>
                  <a:pt x="69824" y="610383"/>
                </a:lnTo>
                <a:lnTo>
                  <a:pt x="98340" y="646436"/>
                </a:lnTo>
                <a:lnTo>
                  <a:pt x="130849" y="678862"/>
                </a:lnTo>
                <a:lnTo>
                  <a:pt x="166983" y="707298"/>
                </a:lnTo>
                <a:lnTo>
                  <a:pt x="206373" y="731379"/>
                </a:lnTo>
                <a:lnTo>
                  <a:pt x="248654" y="750742"/>
                </a:lnTo>
                <a:lnTo>
                  <a:pt x="293455" y="765023"/>
                </a:lnTo>
                <a:lnTo>
                  <a:pt x="340411" y="773858"/>
                </a:lnTo>
                <a:lnTo>
                  <a:pt x="389153" y="776884"/>
                </a:lnTo>
                <a:lnTo>
                  <a:pt x="437955" y="773858"/>
                </a:lnTo>
                <a:lnTo>
                  <a:pt x="484927" y="765023"/>
                </a:lnTo>
                <a:lnTo>
                  <a:pt x="529707" y="750742"/>
                </a:lnTo>
                <a:lnTo>
                  <a:pt x="571935" y="731379"/>
                </a:lnTo>
                <a:lnTo>
                  <a:pt x="611249" y="707298"/>
                </a:lnTo>
                <a:lnTo>
                  <a:pt x="647290" y="678862"/>
                </a:lnTo>
                <a:lnTo>
                  <a:pt x="679696" y="646436"/>
                </a:lnTo>
                <a:lnTo>
                  <a:pt x="708106" y="610383"/>
                </a:lnTo>
                <a:lnTo>
                  <a:pt x="732160" y="571066"/>
                </a:lnTo>
                <a:lnTo>
                  <a:pt x="751497" y="528850"/>
                </a:lnTo>
                <a:lnTo>
                  <a:pt x="765755" y="484098"/>
                </a:lnTo>
                <a:lnTo>
                  <a:pt x="774575" y="437174"/>
                </a:lnTo>
                <a:lnTo>
                  <a:pt x="777595" y="388442"/>
                </a:lnTo>
                <a:lnTo>
                  <a:pt x="774575" y="339639"/>
                </a:lnTo>
                <a:lnTo>
                  <a:pt x="765755" y="292668"/>
                </a:lnTo>
                <a:lnTo>
                  <a:pt x="751497" y="247888"/>
                </a:lnTo>
                <a:lnTo>
                  <a:pt x="732160" y="205660"/>
                </a:lnTo>
                <a:lnTo>
                  <a:pt x="708106" y="166345"/>
                </a:lnTo>
                <a:lnTo>
                  <a:pt x="679696" y="130305"/>
                </a:lnTo>
                <a:lnTo>
                  <a:pt x="647290" y="97899"/>
                </a:lnTo>
                <a:lnTo>
                  <a:pt x="611249" y="69489"/>
                </a:lnTo>
                <a:lnTo>
                  <a:pt x="571935" y="45435"/>
                </a:lnTo>
                <a:lnTo>
                  <a:pt x="529707" y="26098"/>
                </a:lnTo>
                <a:lnTo>
                  <a:pt x="484927" y="11839"/>
                </a:lnTo>
                <a:lnTo>
                  <a:pt x="437955" y="3020"/>
                </a:lnTo>
                <a:lnTo>
                  <a:pt x="389153" y="0"/>
                </a:lnTo>
                <a:close/>
              </a:path>
            </a:pathLst>
          </a:custGeom>
          <a:solidFill>
            <a:srgbClr val="337E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561979" y="1133906"/>
            <a:ext cx="2701925" cy="203200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763270" marR="31115" indent="-725805" algn="r">
              <a:lnSpc>
                <a:spcPct val="97800"/>
              </a:lnSpc>
              <a:spcBef>
                <a:spcPts val="140"/>
              </a:spcBef>
            </a:pPr>
            <a:r>
              <a:rPr sz="1600" spc="60" dirty="0">
                <a:solidFill>
                  <a:srgbClr val="337E90"/>
                </a:solidFill>
                <a:latin typeface="Trebuchet MS"/>
                <a:cs typeface="Trebuchet MS"/>
              </a:rPr>
              <a:t>folium.plugins.MarkerClus </a:t>
            </a:r>
            <a:r>
              <a:rPr sz="1400" spc="130" dirty="0">
                <a:latin typeface="Trebuchet MS"/>
                <a:cs typeface="Trebuchet MS"/>
              </a:rPr>
              <a:t>A</a:t>
            </a:r>
            <a:r>
              <a:rPr sz="1400" spc="30" dirty="0">
                <a:latin typeface="Trebuchet MS"/>
                <a:cs typeface="Trebuchet MS"/>
              </a:rPr>
              <a:t> </a:t>
            </a:r>
            <a:r>
              <a:rPr sz="1400" spc="80" dirty="0">
                <a:latin typeface="Trebuchet MS"/>
                <a:cs typeface="Trebuchet MS"/>
              </a:rPr>
              <a:t>plugin</a:t>
            </a:r>
            <a:r>
              <a:rPr sz="1400" spc="25" dirty="0">
                <a:latin typeface="Trebuchet MS"/>
                <a:cs typeface="Trebuchet MS"/>
              </a:rPr>
              <a:t> </a:t>
            </a:r>
            <a:r>
              <a:rPr sz="1400" spc="55" dirty="0">
                <a:latin typeface="Trebuchet MS"/>
                <a:cs typeface="Trebuchet MS"/>
              </a:rPr>
              <a:t>in</a:t>
            </a:r>
            <a:r>
              <a:rPr sz="1400" spc="35" dirty="0">
                <a:latin typeface="Trebuchet MS"/>
                <a:cs typeface="Trebuchet MS"/>
              </a:rPr>
              <a:t> </a:t>
            </a:r>
            <a:r>
              <a:rPr sz="1400" spc="65" dirty="0">
                <a:latin typeface="Trebuchet MS"/>
                <a:cs typeface="Trebuchet MS"/>
              </a:rPr>
              <a:t>Folium</a:t>
            </a:r>
            <a:r>
              <a:rPr sz="1400" spc="-295" dirty="0">
                <a:latin typeface="Trebuchet MS"/>
                <a:cs typeface="Trebuchet MS"/>
              </a:rPr>
              <a:t> </a:t>
            </a:r>
            <a:r>
              <a:rPr sz="2400" spc="-465" baseline="-12152" dirty="0">
                <a:solidFill>
                  <a:srgbClr val="337E90"/>
                </a:solidFill>
                <a:latin typeface="Trebuchet MS"/>
                <a:cs typeface="Trebuchet MS"/>
              </a:rPr>
              <a:t>t</a:t>
            </a:r>
            <a:r>
              <a:rPr sz="1400" spc="-190" dirty="0">
                <a:latin typeface="Trebuchet MS"/>
                <a:cs typeface="Trebuchet MS"/>
              </a:rPr>
              <a:t>f</a:t>
            </a:r>
            <a:r>
              <a:rPr sz="2400" spc="-1057" baseline="-12152" dirty="0">
                <a:solidFill>
                  <a:srgbClr val="337E90"/>
                </a:solidFill>
                <a:latin typeface="Trebuchet MS"/>
                <a:cs typeface="Trebuchet MS"/>
              </a:rPr>
              <a:t>e</a:t>
            </a:r>
            <a:r>
              <a:rPr sz="1400" spc="-50" dirty="0">
                <a:latin typeface="Trebuchet MS"/>
                <a:cs typeface="Trebuchet MS"/>
              </a:rPr>
              <a:t>o</a:t>
            </a:r>
            <a:r>
              <a:rPr sz="2400" spc="-832" baseline="-12152" dirty="0">
                <a:solidFill>
                  <a:srgbClr val="337E90"/>
                </a:solidFill>
                <a:latin typeface="Trebuchet MS"/>
                <a:cs typeface="Trebuchet MS"/>
              </a:rPr>
              <a:t>r</a:t>
            </a:r>
            <a:r>
              <a:rPr sz="1400" spc="10" dirty="0">
                <a:latin typeface="Trebuchet MS"/>
                <a:cs typeface="Trebuchet MS"/>
              </a:rPr>
              <a:t>r</a:t>
            </a:r>
            <a:r>
              <a:rPr sz="1400" spc="70" dirty="0">
                <a:latin typeface="Trebuchet MS"/>
                <a:cs typeface="Trebuchet MS"/>
              </a:rPr>
              <a:t> clustering</a:t>
            </a:r>
            <a:r>
              <a:rPr sz="1400" spc="55" dirty="0">
                <a:latin typeface="Trebuchet MS"/>
                <a:cs typeface="Trebuchet MS"/>
              </a:rPr>
              <a:t> </a:t>
            </a:r>
            <a:r>
              <a:rPr sz="1400" spc="114" dirty="0">
                <a:latin typeface="Trebuchet MS"/>
                <a:cs typeface="Trebuchet MS"/>
              </a:rPr>
              <a:t>map </a:t>
            </a:r>
            <a:r>
              <a:rPr sz="1400" spc="95" dirty="0">
                <a:latin typeface="Trebuchet MS"/>
                <a:cs typeface="Trebuchet MS"/>
              </a:rPr>
              <a:t>markers</a:t>
            </a:r>
            <a:r>
              <a:rPr sz="1400" spc="30" dirty="0">
                <a:latin typeface="Trebuchet MS"/>
                <a:cs typeface="Trebuchet MS"/>
              </a:rPr>
              <a:t> </a:t>
            </a:r>
            <a:r>
              <a:rPr sz="1400" spc="114" dirty="0">
                <a:latin typeface="Trebuchet MS"/>
                <a:cs typeface="Trebuchet MS"/>
              </a:rPr>
              <a:t>based</a:t>
            </a:r>
            <a:r>
              <a:rPr sz="1400" spc="25" dirty="0">
                <a:latin typeface="Trebuchet MS"/>
                <a:cs typeface="Trebuchet MS"/>
              </a:rPr>
              <a:t> </a:t>
            </a:r>
            <a:r>
              <a:rPr sz="1400" spc="90" dirty="0">
                <a:latin typeface="Trebuchet MS"/>
                <a:cs typeface="Trebuchet MS"/>
              </a:rPr>
              <a:t>on</a:t>
            </a:r>
            <a:endParaRPr sz="1400">
              <a:latin typeface="Trebuchet MS"/>
              <a:cs typeface="Trebuchet MS"/>
            </a:endParaRPr>
          </a:p>
          <a:p>
            <a:pPr marR="30480" algn="r">
              <a:lnSpc>
                <a:spcPts val="1675"/>
              </a:lnSpc>
            </a:pPr>
            <a:r>
              <a:rPr sz="1400" spc="55" dirty="0">
                <a:latin typeface="Trebuchet MS"/>
                <a:cs typeface="Trebuchet MS"/>
              </a:rPr>
              <a:t>proximity</a:t>
            </a:r>
            <a:endParaRPr sz="1400">
              <a:latin typeface="Trebuchet MS"/>
              <a:cs typeface="Trebuchet MS"/>
            </a:endParaRPr>
          </a:p>
          <a:p>
            <a:pPr marR="31115" algn="r">
              <a:lnSpc>
                <a:spcPts val="1914"/>
              </a:lnSpc>
            </a:pPr>
            <a:r>
              <a:rPr sz="1600" spc="65" dirty="0">
                <a:solidFill>
                  <a:srgbClr val="337E90"/>
                </a:solidFill>
                <a:latin typeface="Trebuchet MS"/>
                <a:cs typeface="Trebuchet MS"/>
              </a:rPr>
              <a:t>datetime</a:t>
            </a:r>
            <a:endParaRPr sz="1600">
              <a:latin typeface="Trebuchet MS"/>
              <a:cs typeface="Trebuchet MS"/>
            </a:endParaRPr>
          </a:p>
          <a:p>
            <a:pPr marL="1189355" marR="31750" indent="-506095" algn="r">
              <a:lnSpc>
                <a:spcPct val="100000"/>
              </a:lnSpc>
              <a:spcBef>
                <a:spcPts val="90"/>
              </a:spcBef>
            </a:pPr>
            <a:r>
              <a:rPr sz="1400" spc="130" dirty="0">
                <a:latin typeface="Trebuchet MS"/>
                <a:cs typeface="Trebuchet MS"/>
              </a:rPr>
              <a:t>A</a:t>
            </a:r>
            <a:r>
              <a:rPr sz="1400" spc="55" dirty="0">
                <a:latin typeface="Trebuchet MS"/>
                <a:cs typeface="Trebuchet MS"/>
              </a:rPr>
              <a:t> </a:t>
            </a:r>
            <a:r>
              <a:rPr sz="1400" spc="100" dirty="0">
                <a:latin typeface="Trebuchet MS"/>
                <a:cs typeface="Trebuchet MS"/>
              </a:rPr>
              <a:t>module</a:t>
            </a:r>
            <a:r>
              <a:rPr sz="1400" spc="5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for</a:t>
            </a:r>
            <a:r>
              <a:rPr sz="1400" spc="55" dirty="0">
                <a:latin typeface="Trebuchet MS"/>
                <a:cs typeface="Trebuchet MS"/>
              </a:rPr>
              <a:t> </a:t>
            </a:r>
            <a:r>
              <a:rPr sz="1400" spc="80" dirty="0">
                <a:latin typeface="Trebuchet MS"/>
                <a:cs typeface="Trebuchet MS"/>
              </a:rPr>
              <a:t>handling </a:t>
            </a:r>
            <a:r>
              <a:rPr sz="1400" spc="75" dirty="0">
                <a:latin typeface="Trebuchet MS"/>
                <a:cs typeface="Trebuchet MS"/>
              </a:rPr>
              <a:t>date</a:t>
            </a:r>
            <a:r>
              <a:rPr sz="1400" spc="30" dirty="0">
                <a:latin typeface="Trebuchet MS"/>
                <a:cs typeface="Trebuchet MS"/>
              </a:rPr>
              <a:t> </a:t>
            </a:r>
            <a:r>
              <a:rPr sz="1400" spc="114" dirty="0">
                <a:latin typeface="Trebuchet MS"/>
                <a:cs typeface="Trebuchet MS"/>
              </a:rPr>
              <a:t>and</a:t>
            </a:r>
            <a:r>
              <a:rPr sz="1400" spc="30" dirty="0">
                <a:latin typeface="Trebuchet MS"/>
                <a:cs typeface="Trebuchet MS"/>
              </a:rPr>
              <a:t> </a:t>
            </a:r>
            <a:r>
              <a:rPr sz="1400" spc="65" dirty="0">
                <a:latin typeface="Trebuchet MS"/>
                <a:cs typeface="Trebuchet MS"/>
              </a:rPr>
              <a:t>time</a:t>
            </a:r>
            <a:r>
              <a:rPr sz="1400" spc="30" dirty="0">
                <a:latin typeface="Trebuchet MS"/>
                <a:cs typeface="Trebuchet MS"/>
              </a:rPr>
              <a:t> in</a:t>
            </a:r>
            <a:endParaRPr sz="1400">
              <a:latin typeface="Trebuchet MS"/>
              <a:cs typeface="Trebuchet MS"/>
            </a:endParaRPr>
          </a:p>
          <a:p>
            <a:pPr marR="31115" algn="r">
              <a:lnSpc>
                <a:spcPct val="100000"/>
              </a:lnSpc>
            </a:pPr>
            <a:r>
              <a:rPr sz="1400" spc="80" dirty="0">
                <a:latin typeface="Trebuchet MS"/>
                <a:cs typeface="Trebuchet MS"/>
              </a:rPr>
              <a:t>Python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93214" y="1397063"/>
            <a:ext cx="1868170" cy="666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130" dirty="0">
                <a:latin typeface="Trebuchet MS"/>
                <a:cs typeface="Trebuchet MS"/>
              </a:rPr>
              <a:t>A</a:t>
            </a:r>
            <a:r>
              <a:rPr sz="1400" spc="60" dirty="0">
                <a:latin typeface="Trebuchet MS"/>
                <a:cs typeface="Trebuchet MS"/>
              </a:rPr>
              <a:t> </a:t>
            </a:r>
            <a:r>
              <a:rPr sz="1400" spc="50" dirty="0">
                <a:latin typeface="Trebuchet MS"/>
                <a:cs typeface="Trebuchet MS"/>
              </a:rPr>
              <a:t>library</a:t>
            </a:r>
            <a:r>
              <a:rPr sz="1400" spc="6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for</a:t>
            </a:r>
            <a:r>
              <a:rPr sz="1400" spc="65" dirty="0">
                <a:latin typeface="Trebuchet MS"/>
                <a:cs typeface="Trebuchet MS"/>
              </a:rPr>
              <a:t> </a:t>
            </a:r>
            <a:r>
              <a:rPr sz="1400" spc="60" dirty="0">
                <a:latin typeface="Trebuchet MS"/>
                <a:cs typeface="Trebuchet MS"/>
              </a:rPr>
              <a:t>creating </a:t>
            </a:r>
            <a:r>
              <a:rPr sz="1400" spc="55" dirty="0">
                <a:latin typeface="Trebuchet MS"/>
                <a:cs typeface="Trebuchet MS"/>
              </a:rPr>
              <a:t>interactive</a:t>
            </a:r>
            <a:r>
              <a:rPr sz="1400" spc="35" dirty="0">
                <a:latin typeface="Trebuchet MS"/>
                <a:cs typeface="Trebuchet MS"/>
              </a:rPr>
              <a:t> </a:t>
            </a:r>
            <a:r>
              <a:rPr sz="1400" spc="120" dirty="0">
                <a:latin typeface="Trebuchet MS"/>
                <a:cs typeface="Trebuchet MS"/>
              </a:rPr>
              <a:t>maps </a:t>
            </a:r>
            <a:r>
              <a:rPr sz="1400" spc="114" dirty="0">
                <a:latin typeface="Trebuchet MS"/>
                <a:cs typeface="Trebuchet MS"/>
              </a:rPr>
              <a:t>using</a:t>
            </a:r>
            <a:r>
              <a:rPr sz="1400" spc="20" dirty="0">
                <a:latin typeface="Trebuchet MS"/>
                <a:cs typeface="Trebuchet MS"/>
              </a:rPr>
              <a:t> </a:t>
            </a:r>
            <a:r>
              <a:rPr sz="1400" spc="80" dirty="0">
                <a:latin typeface="Trebuchet MS"/>
                <a:cs typeface="Trebuchet MS"/>
              </a:rPr>
              <a:t>Python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05101" y="2225570"/>
            <a:ext cx="1868170" cy="275907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600" spc="65" dirty="0">
                <a:solidFill>
                  <a:srgbClr val="337E90"/>
                </a:solidFill>
                <a:latin typeface="Trebuchet MS"/>
                <a:cs typeface="Trebuchet MS"/>
              </a:rPr>
              <a:t>wordcloud</a:t>
            </a:r>
            <a:endParaRPr sz="16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150"/>
              </a:spcBef>
            </a:pPr>
            <a:r>
              <a:rPr sz="1400" spc="130" dirty="0">
                <a:latin typeface="Trebuchet MS"/>
                <a:cs typeface="Trebuchet MS"/>
              </a:rPr>
              <a:t>A</a:t>
            </a:r>
            <a:r>
              <a:rPr sz="1400" spc="60" dirty="0">
                <a:latin typeface="Trebuchet MS"/>
                <a:cs typeface="Trebuchet MS"/>
              </a:rPr>
              <a:t> </a:t>
            </a:r>
            <a:r>
              <a:rPr sz="1400" spc="50" dirty="0">
                <a:latin typeface="Trebuchet MS"/>
                <a:cs typeface="Trebuchet MS"/>
              </a:rPr>
              <a:t>library</a:t>
            </a:r>
            <a:r>
              <a:rPr sz="1400" spc="6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for</a:t>
            </a:r>
            <a:r>
              <a:rPr sz="1400" spc="65" dirty="0">
                <a:latin typeface="Trebuchet MS"/>
                <a:cs typeface="Trebuchet MS"/>
              </a:rPr>
              <a:t> </a:t>
            </a:r>
            <a:r>
              <a:rPr sz="1400" spc="60" dirty="0">
                <a:latin typeface="Trebuchet MS"/>
                <a:cs typeface="Trebuchet MS"/>
              </a:rPr>
              <a:t>creating </a:t>
            </a:r>
            <a:r>
              <a:rPr sz="1400" spc="75" dirty="0">
                <a:latin typeface="Trebuchet MS"/>
                <a:cs typeface="Trebuchet MS"/>
              </a:rPr>
              <a:t>word</a:t>
            </a:r>
            <a:r>
              <a:rPr sz="1400" spc="35" dirty="0">
                <a:latin typeface="Trebuchet MS"/>
                <a:cs typeface="Trebuchet MS"/>
              </a:rPr>
              <a:t> </a:t>
            </a:r>
            <a:r>
              <a:rPr sz="1400" spc="65" dirty="0">
                <a:latin typeface="Trebuchet MS"/>
                <a:cs typeface="Trebuchet MS"/>
              </a:rPr>
              <a:t>cloud </a:t>
            </a:r>
            <a:r>
              <a:rPr sz="1400" spc="75" dirty="0">
                <a:latin typeface="Trebuchet MS"/>
                <a:cs typeface="Trebuchet MS"/>
              </a:rPr>
              <a:t>visualizations</a:t>
            </a:r>
            <a:r>
              <a:rPr sz="1400" spc="25" dirty="0">
                <a:latin typeface="Trebuchet MS"/>
                <a:cs typeface="Trebuchet MS"/>
              </a:rPr>
              <a:t> </a:t>
            </a:r>
            <a:r>
              <a:rPr sz="1400" spc="45" dirty="0">
                <a:latin typeface="Trebuchet MS"/>
                <a:cs typeface="Trebuchet MS"/>
              </a:rPr>
              <a:t>from </a:t>
            </a:r>
            <a:r>
              <a:rPr sz="1400" dirty="0">
                <a:latin typeface="Trebuchet MS"/>
                <a:cs typeface="Trebuchet MS"/>
              </a:rPr>
              <a:t>text</a:t>
            </a:r>
            <a:r>
              <a:rPr sz="1400" spc="200" dirty="0">
                <a:latin typeface="Trebuchet MS"/>
                <a:cs typeface="Trebuchet MS"/>
              </a:rPr>
              <a:t> </a:t>
            </a:r>
            <a:r>
              <a:rPr sz="1400" spc="60" dirty="0">
                <a:latin typeface="Trebuchet MS"/>
                <a:cs typeface="Trebuchet MS"/>
              </a:rPr>
              <a:t>data</a:t>
            </a:r>
            <a:endParaRPr sz="1400">
              <a:latin typeface="Trebuchet MS"/>
              <a:cs typeface="Trebuchet MS"/>
            </a:endParaRPr>
          </a:p>
          <a:p>
            <a:pPr marL="12700" marR="49530">
              <a:lnSpc>
                <a:spcPct val="101299"/>
              </a:lnSpc>
              <a:spcBef>
                <a:spcPts val="395"/>
              </a:spcBef>
            </a:pPr>
            <a:r>
              <a:rPr sz="1600" spc="40" dirty="0">
                <a:solidFill>
                  <a:srgbClr val="337E90"/>
                </a:solidFill>
                <a:latin typeface="Trebuchet MS"/>
                <a:cs typeface="Trebuchet MS"/>
              </a:rPr>
              <a:t>matplotlib.pyplot </a:t>
            </a:r>
            <a:r>
              <a:rPr sz="1400" spc="130" dirty="0">
                <a:latin typeface="Trebuchet MS"/>
                <a:cs typeface="Trebuchet MS"/>
              </a:rPr>
              <a:t>A</a:t>
            </a:r>
            <a:r>
              <a:rPr sz="1400" spc="35" dirty="0">
                <a:latin typeface="Trebuchet MS"/>
                <a:cs typeface="Trebuchet MS"/>
              </a:rPr>
              <a:t> </a:t>
            </a:r>
            <a:r>
              <a:rPr sz="1400" spc="55" dirty="0">
                <a:latin typeface="Trebuchet MS"/>
                <a:cs typeface="Trebuchet MS"/>
              </a:rPr>
              <a:t>plotting</a:t>
            </a:r>
            <a:r>
              <a:rPr sz="1400" spc="35" dirty="0">
                <a:latin typeface="Trebuchet MS"/>
                <a:cs typeface="Trebuchet MS"/>
              </a:rPr>
              <a:t> </a:t>
            </a:r>
            <a:r>
              <a:rPr sz="1400" spc="50" dirty="0">
                <a:latin typeface="Trebuchet MS"/>
                <a:cs typeface="Trebuchet MS"/>
              </a:rPr>
              <a:t>library</a:t>
            </a:r>
            <a:r>
              <a:rPr sz="1400" spc="40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for </a:t>
            </a:r>
            <a:r>
              <a:rPr sz="1400" spc="70" dirty="0">
                <a:latin typeface="Trebuchet MS"/>
                <a:cs typeface="Trebuchet MS"/>
              </a:rPr>
              <a:t>creating</a:t>
            </a:r>
            <a:r>
              <a:rPr sz="1400" spc="25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static, </a:t>
            </a:r>
            <a:r>
              <a:rPr sz="1400" spc="70" dirty="0">
                <a:latin typeface="Trebuchet MS"/>
                <a:cs typeface="Trebuchet MS"/>
              </a:rPr>
              <a:t>animated,</a:t>
            </a:r>
            <a:r>
              <a:rPr sz="1400" spc="50" dirty="0">
                <a:latin typeface="Trebuchet MS"/>
                <a:cs typeface="Trebuchet MS"/>
              </a:rPr>
              <a:t> </a:t>
            </a:r>
            <a:r>
              <a:rPr sz="1400" spc="85" dirty="0">
                <a:latin typeface="Trebuchet MS"/>
                <a:cs typeface="Trebuchet MS"/>
              </a:rPr>
              <a:t>and </a:t>
            </a:r>
            <a:r>
              <a:rPr sz="1400" spc="45" dirty="0">
                <a:latin typeface="Trebuchet MS"/>
                <a:cs typeface="Trebuchet MS"/>
              </a:rPr>
              <a:t>interactive </a:t>
            </a:r>
            <a:r>
              <a:rPr sz="1400" spc="75" dirty="0">
                <a:latin typeface="Trebuchet MS"/>
                <a:cs typeface="Trebuchet MS"/>
              </a:rPr>
              <a:t>visualizations</a:t>
            </a:r>
            <a:r>
              <a:rPr sz="1400" spc="25" dirty="0">
                <a:latin typeface="Trebuchet MS"/>
                <a:cs typeface="Trebuchet MS"/>
              </a:rPr>
              <a:t> </a:t>
            </a:r>
            <a:r>
              <a:rPr sz="1400" spc="30" dirty="0">
                <a:latin typeface="Trebuchet MS"/>
                <a:cs typeface="Trebuchet MS"/>
              </a:rPr>
              <a:t>in </a:t>
            </a:r>
            <a:r>
              <a:rPr sz="1400" spc="80" dirty="0">
                <a:latin typeface="Trebuchet MS"/>
                <a:cs typeface="Trebuchet MS"/>
              </a:rPr>
              <a:t>Python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52385" y="1228941"/>
            <a:ext cx="52006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360" dirty="0">
                <a:solidFill>
                  <a:srgbClr val="FFFFFF"/>
                </a:solidFill>
                <a:latin typeface="Gill Sans MT"/>
                <a:cs typeface="Gill Sans MT"/>
              </a:rPr>
              <a:t>01</a:t>
            </a:r>
            <a:endParaRPr sz="2800">
              <a:latin typeface="Gill Sans MT"/>
              <a:cs typeface="Gill Sans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52385" y="2344940"/>
            <a:ext cx="52006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360" dirty="0">
                <a:solidFill>
                  <a:srgbClr val="FFFFFF"/>
                </a:solidFill>
                <a:latin typeface="Gill Sans MT"/>
                <a:cs typeface="Gill Sans MT"/>
              </a:rPr>
              <a:t>03</a:t>
            </a:r>
            <a:endParaRPr sz="2800">
              <a:latin typeface="Gill Sans MT"/>
              <a:cs typeface="Gill Sans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772298" y="1228941"/>
            <a:ext cx="52006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360" dirty="0">
                <a:solidFill>
                  <a:srgbClr val="FFFFFF"/>
                </a:solidFill>
                <a:latin typeface="Gill Sans MT"/>
                <a:cs typeface="Gill Sans MT"/>
              </a:rPr>
              <a:t>02</a:t>
            </a:r>
            <a:endParaRPr sz="2800">
              <a:latin typeface="Gill Sans MT"/>
              <a:cs typeface="Gill Sans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772298" y="2344940"/>
            <a:ext cx="52006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360" dirty="0">
                <a:solidFill>
                  <a:srgbClr val="FFFFFF"/>
                </a:solidFill>
                <a:latin typeface="Gill Sans MT"/>
                <a:cs typeface="Gill Sans MT"/>
              </a:rPr>
              <a:t>04</a:t>
            </a:r>
            <a:endParaRPr sz="2800">
              <a:latin typeface="Gill Sans MT"/>
              <a:cs typeface="Gill Sans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93214" y="1133906"/>
            <a:ext cx="6584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45" dirty="0">
                <a:solidFill>
                  <a:srgbClr val="337E90"/>
                </a:solidFill>
                <a:latin typeface="Trebuchet MS"/>
                <a:cs typeface="Trebuchet MS"/>
              </a:rPr>
              <a:t>folium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22883" y="3375355"/>
            <a:ext cx="777875" cy="777240"/>
          </a:xfrm>
          <a:custGeom>
            <a:avLst/>
            <a:gdLst/>
            <a:ahLst/>
            <a:cxnLst/>
            <a:rect l="l" t="t" r="r" b="b"/>
            <a:pathLst>
              <a:path w="777875" h="777239">
                <a:moveTo>
                  <a:pt x="388442" y="0"/>
                </a:moveTo>
                <a:lnTo>
                  <a:pt x="339639" y="3020"/>
                </a:lnTo>
                <a:lnTo>
                  <a:pt x="292668" y="11839"/>
                </a:lnTo>
                <a:lnTo>
                  <a:pt x="247888" y="26098"/>
                </a:lnTo>
                <a:lnTo>
                  <a:pt x="205660" y="45435"/>
                </a:lnTo>
                <a:lnTo>
                  <a:pt x="166345" y="69489"/>
                </a:lnTo>
                <a:lnTo>
                  <a:pt x="130305" y="97899"/>
                </a:lnTo>
                <a:lnTo>
                  <a:pt x="97899" y="130305"/>
                </a:lnTo>
                <a:lnTo>
                  <a:pt x="69489" y="166345"/>
                </a:lnTo>
                <a:lnTo>
                  <a:pt x="45435" y="205660"/>
                </a:lnTo>
                <a:lnTo>
                  <a:pt x="26098" y="247888"/>
                </a:lnTo>
                <a:lnTo>
                  <a:pt x="11839" y="292668"/>
                </a:lnTo>
                <a:lnTo>
                  <a:pt x="3020" y="339639"/>
                </a:lnTo>
                <a:lnTo>
                  <a:pt x="0" y="388442"/>
                </a:lnTo>
                <a:lnTo>
                  <a:pt x="3020" y="437174"/>
                </a:lnTo>
                <a:lnTo>
                  <a:pt x="11839" y="484098"/>
                </a:lnTo>
                <a:lnTo>
                  <a:pt x="26098" y="528850"/>
                </a:lnTo>
                <a:lnTo>
                  <a:pt x="45435" y="571066"/>
                </a:lnTo>
                <a:lnTo>
                  <a:pt x="69489" y="610383"/>
                </a:lnTo>
                <a:lnTo>
                  <a:pt x="97899" y="646436"/>
                </a:lnTo>
                <a:lnTo>
                  <a:pt x="130305" y="678862"/>
                </a:lnTo>
                <a:lnTo>
                  <a:pt x="166345" y="707298"/>
                </a:lnTo>
                <a:lnTo>
                  <a:pt x="205660" y="731379"/>
                </a:lnTo>
                <a:lnTo>
                  <a:pt x="247888" y="750742"/>
                </a:lnTo>
                <a:lnTo>
                  <a:pt x="292668" y="765023"/>
                </a:lnTo>
                <a:lnTo>
                  <a:pt x="339639" y="773858"/>
                </a:lnTo>
                <a:lnTo>
                  <a:pt x="388442" y="776884"/>
                </a:lnTo>
                <a:lnTo>
                  <a:pt x="437184" y="773858"/>
                </a:lnTo>
                <a:lnTo>
                  <a:pt x="484139" y="765023"/>
                </a:lnTo>
                <a:lnTo>
                  <a:pt x="528941" y="750742"/>
                </a:lnTo>
                <a:lnTo>
                  <a:pt x="571221" y="731379"/>
                </a:lnTo>
                <a:lnTo>
                  <a:pt x="610612" y="707298"/>
                </a:lnTo>
                <a:lnTo>
                  <a:pt x="646746" y="678862"/>
                </a:lnTo>
                <a:lnTo>
                  <a:pt x="679254" y="646436"/>
                </a:lnTo>
                <a:lnTo>
                  <a:pt x="707771" y="610383"/>
                </a:lnTo>
                <a:lnTo>
                  <a:pt x="731927" y="571066"/>
                </a:lnTo>
                <a:lnTo>
                  <a:pt x="751355" y="528850"/>
                </a:lnTo>
                <a:lnTo>
                  <a:pt x="765688" y="484098"/>
                </a:lnTo>
                <a:lnTo>
                  <a:pt x="774557" y="437174"/>
                </a:lnTo>
                <a:lnTo>
                  <a:pt x="777595" y="388442"/>
                </a:lnTo>
                <a:lnTo>
                  <a:pt x="774557" y="339639"/>
                </a:lnTo>
                <a:lnTo>
                  <a:pt x="765688" y="292668"/>
                </a:lnTo>
                <a:lnTo>
                  <a:pt x="751355" y="247888"/>
                </a:lnTo>
                <a:lnTo>
                  <a:pt x="731927" y="205660"/>
                </a:lnTo>
                <a:lnTo>
                  <a:pt x="707771" y="166345"/>
                </a:lnTo>
                <a:lnTo>
                  <a:pt x="679254" y="130305"/>
                </a:lnTo>
                <a:lnTo>
                  <a:pt x="646746" y="97899"/>
                </a:lnTo>
                <a:lnTo>
                  <a:pt x="610612" y="69489"/>
                </a:lnTo>
                <a:lnTo>
                  <a:pt x="571221" y="45435"/>
                </a:lnTo>
                <a:lnTo>
                  <a:pt x="528941" y="26098"/>
                </a:lnTo>
                <a:lnTo>
                  <a:pt x="484139" y="11839"/>
                </a:lnTo>
                <a:lnTo>
                  <a:pt x="437184" y="3020"/>
                </a:lnTo>
                <a:lnTo>
                  <a:pt x="388442" y="0"/>
                </a:lnTo>
                <a:close/>
              </a:path>
            </a:pathLst>
          </a:custGeom>
          <a:solidFill>
            <a:srgbClr val="337E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642085" y="3375355"/>
            <a:ext cx="777875" cy="777240"/>
          </a:xfrm>
          <a:custGeom>
            <a:avLst/>
            <a:gdLst/>
            <a:ahLst/>
            <a:cxnLst/>
            <a:rect l="l" t="t" r="r" b="b"/>
            <a:pathLst>
              <a:path w="777875" h="777239">
                <a:moveTo>
                  <a:pt x="389153" y="0"/>
                </a:moveTo>
                <a:lnTo>
                  <a:pt x="340411" y="3020"/>
                </a:lnTo>
                <a:lnTo>
                  <a:pt x="293455" y="11839"/>
                </a:lnTo>
                <a:lnTo>
                  <a:pt x="248654" y="26098"/>
                </a:lnTo>
                <a:lnTo>
                  <a:pt x="206373" y="45435"/>
                </a:lnTo>
                <a:lnTo>
                  <a:pt x="166983" y="69489"/>
                </a:lnTo>
                <a:lnTo>
                  <a:pt x="130849" y="97899"/>
                </a:lnTo>
                <a:lnTo>
                  <a:pt x="98340" y="130305"/>
                </a:lnTo>
                <a:lnTo>
                  <a:pt x="69824" y="166345"/>
                </a:lnTo>
                <a:lnTo>
                  <a:pt x="45668" y="205660"/>
                </a:lnTo>
                <a:lnTo>
                  <a:pt x="26239" y="247888"/>
                </a:lnTo>
                <a:lnTo>
                  <a:pt x="11907" y="292668"/>
                </a:lnTo>
                <a:lnTo>
                  <a:pt x="3038" y="339639"/>
                </a:lnTo>
                <a:lnTo>
                  <a:pt x="0" y="388442"/>
                </a:lnTo>
                <a:lnTo>
                  <a:pt x="3038" y="437174"/>
                </a:lnTo>
                <a:lnTo>
                  <a:pt x="11907" y="484098"/>
                </a:lnTo>
                <a:lnTo>
                  <a:pt x="26239" y="528850"/>
                </a:lnTo>
                <a:lnTo>
                  <a:pt x="45668" y="571066"/>
                </a:lnTo>
                <a:lnTo>
                  <a:pt x="69824" y="610383"/>
                </a:lnTo>
                <a:lnTo>
                  <a:pt x="98340" y="646436"/>
                </a:lnTo>
                <a:lnTo>
                  <a:pt x="130849" y="678862"/>
                </a:lnTo>
                <a:lnTo>
                  <a:pt x="166983" y="707298"/>
                </a:lnTo>
                <a:lnTo>
                  <a:pt x="206373" y="731379"/>
                </a:lnTo>
                <a:lnTo>
                  <a:pt x="248654" y="750742"/>
                </a:lnTo>
                <a:lnTo>
                  <a:pt x="293455" y="765023"/>
                </a:lnTo>
                <a:lnTo>
                  <a:pt x="340411" y="773858"/>
                </a:lnTo>
                <a:lnTo>
                  <a:pt x="389153" y="776884"/>
                </a:lnTo>
                <a:lnTo>
                  <a:pt x="437955" y="773858"/>
                </a:lnTo>
                <a:lnTo>
                  <a:pt x="484927" y="765023"/>
                </a:lnTo>
                <a:lnTo>
                  <a:pt x="529707" y="750742"/>
                </a:lnTo>
                <a:lnTo>
                  <a:pt x="571935" y="731379"/>
                </a:lnTo>
                <a:lnTo>
                  <a:pt x="611249" y="707298"/>
                </a:lnTo>
                <a:lnTo>
                  <a:pt x="647290" y="678862"/>
                </a:lnTo>
                <a:lnTo>
                  <a:pt x="679696" y="646436"/>
                </a:lnTo>
                <a:lnTo>
                  <a:pt x="708106" y="610383"/>
                </a:lnTo>
                <a:lnTo>
                  <a:pt x="732160" y="571066"/>
                </a:lnTo>
                <a:lnTo>
                  <a:pt x="751497" y="528850"/>
                </a:lnTo>
                <a:lnTo>
                  <a:pt x="765755" y="484098"/>
                </a:lnTo>
                <a:lnTo>
                  <a:pt x="774575" y="437174"/>
                </a:lnTo>
                <a:lnTo>
                  <a:pt x="777595" y="388442"/>
                </a:lnTo>
                <a:lnTo>
                  <a:pt x="774575" y="339639"/>
                </a:lnTo>
                <a:lnTo>
                  <a:pt x="765755" y="292668"/>
                </a:lnTo>
                <a:lnTo>
                  <a:pt x="751497" y="247888"/>
                </a:lnTo>
                <a:lnTo>
                  <a:pt x="732160" y="205660"/>
                </a:lnTo>
                <a:lnTo>
                  <a:pt x="708106" y="166345"/>
                </a:lnTo>
                <a:lnTo>
                  <a:pt x="679696" y="130305"/>
                </a:lnTo>
                <a:lnTo>
                  <a:pt x="647290" y="97899"/>
                </a:lnTo>
                <a:lnTo>
                  <a:pt x="611249" y="69489"/>
                </a:lnTo>
                <a:lnTo>
                  <a:pt x="571935" y="45435"/>
                </a:lnTo>
                <a:lnTo>
                  <a:pt x="529707" y="26098"/>
                </a:lnTo>
                <a:lnTo>
                  <a:pt x="484927" y="11839"/>
                </a:lnTo>
                <a:lnTo>
                  <a:pt x="437955" y="3020"/>
                </a:lnTo>
                <a:lnTo>
                  <a:pt x="389153" y="0"/>
                </a:lnTo>
                <a:close/>
              </a:path>
            </a:pathLst>
          </a:custGeom>
          <a:solidFill>
            <a:srgbClr val="9EC3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407382" y="3379856"/>
            <a:ext cx="2830195" cy="1464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5340" marR="5715" indent="-803275" algn="r">
              <a:lnSpc>
                <a:spcPct val="114900"/>
              </a:lnSpc>
              <a:spcBef>
                <a:spcPts val="100"/>
              </a:spcBef>
            </a:pPr>
            <a:r>
              <a:rPr sz="1600" spc="-10" dirty="0">
                <a:solidFill>
                  <a:srgbClr val="337E90"/>
                </a:solidFill>
                <a:latin typeface="Trebuchet MS"/>
                <a:cs typeface="Trebuchet MS"/>
              </a:rPr>
              <a:t>sklearn.feature_extraction.t</a:t>
            </a:r>
            <a:r>
              <a:rPr sz="1600" spc="500" dirty="0">
                <a:solidFill>
                  <a:srgbClr val="337E90"/>
                </a:solidFill>
                <a:latin typeface="Trebuchet MS"/>
                <a:cs typeface="Trebuchet MS"/>
              </a:rPr>
              <a:t> </a:t>
            </a:r>
            <a:r>
              <a:rPr sz="1600" spc="45" dirty="0">
                <a:solidFill>
                  <a:srgbClr val="337E90"/>
                </a:solidFill>
                <a:latin typeface="Trebuchet MS"/>
                <a:cs typeface="Trebuchet MS"/>
              </a:rPr>
              <a:t>ext.CountVectorizer</a:t>
            </a:r>
            <a:endParaRPr sz="1600">
              <a:latin typeface="Trebuchet MS"/>
              <a:cs typeface="Trebuchet MS"/>
            </a:endParaRPr>
          </a:p>
          <a:p>
            <a:pPr marL="146050" marR="5715" indent="264795" algn="r">
              <a:lnSpc>
                <a:spcPct val="100000"/>
              </a:lnSpc>
              <a:spcBef>
                <a:spcPts val="190"/>
              </a:spcBef>
            </a:pPr>
            <a:r>
              <a:rPr sz="1400" spc="130" dirty="0">
                <a:latin typeface="Trebuchet MS"/>
                <a:cs typeface="Trebuchet MS"/>
              </a:rPr>
              <a:t>A</a:t>
            </a:r>
            <a:r>
              <a:rPr sz="1400" spc="100" dirty="0">
                <a:latin typeface="Trebuchet MS"/>
                <a:cs typeface="Trebuchet MS"/>
              </a:rPr>
              <a:t> module </a:t>
            </a:r>
            <a:r>
              <a:rPr sz="1400" spc="55" dirty="0">
                <a:latin typeface="Trebuchet MS"/>
                <a:cs typeface="Trebuchet MS"/>
              </a:rPr>
              <a:t>in</a:t>
            </a:r>
            <a:r>
              <a:rPr sz="1400" spc="10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scikit-</a:t>
            </a:r>
            <a:r>
              <a:rPr sz="1400" spc="60" dirty="0">
                <a:latin typeface="Trebuchet MS"/>
                <a:cs typeface="Trebuchet MS"/>
              </a:rPr>
              <a:t>learn</a:t>
            </a:r>
            <a:r>
              <a:rPr sz="1400" spc="100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for </a:t>
            </a:r>
            <a:r>
              <a:rPr sz="1400" spc="80" dirty="0">
                <a:latin typeface="Trebuchet MS"/>
                <a:cs typeface="Trebuchet MS"/>
              </a:rPr>
              <a:t>converting</a:t>
            </a:r>
            <a:r>
              <a:rPr sz="1400" spc="55" dirty="0">
                <a:latin typeface="Trebuchet MS"/>
                <a:cs typeface="Trebuchet MS"/>
              </a:rPr>
              <a:t> </a:t>
            </a:r>
            <a:r>
              <a:rPr sz="1400" spc="114" dirty="0">
                <a:latin typeface="Trebuchet MS"/>
                <a:cs typeface="Trebuchet MS"/>
              </a:rPr>
              <a:t>a</a:t>
            </a:r>
            <a:r>
              <a:rPr sz="1400" spc="65" dirty="0">
                <a:latin typeface="Trebuchet MS"/>
                <a:cs typeface="Trebuchet MS"/>
              </a:rPr>
              <a:t> </a:t>
            </a:r>
            <a:r>
              <a:rPr sz="1400" spc="50" dirty="0">
                <a:latin typeface="Trebuchet MS"/>
                <a:cs typeface="Trebuchet MS"/>
              </a:rPr>
              <a:t>collection</a:t>
            </a:r>
            <a:r>
              <a:rPr sz="1400" spc="6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of</a:t>
            </a:r>
            <a:r>
              <a:rPr sz="1400" spc="60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text </a:t>
            </a:r>
            <a:r>
              <a:rPr sz="1400" spc="105" dirty="0">
                <a:latin typeface="Trebuchet MS"/>
                <a:cs typeface="Trebuchet MS"/>
              </a:rPr>
              <a:t>documents</a:t>
            </a:r>
            <a:r>
              <a:rPr sz="1400" spc="5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to</a:t>
            </a:r>
            <a:r>
              <a:rPr sz="1400" spc="65" dirty="0">
                <a:latin typeface="Trebuchet MS"/>
                <a:cs typeface="Trebuchet MS"/>
              </a:rPr>
              <a:t> </a:t>
            </a:r>
            <a:r>
              <a:rPr sz="1400" spc="114" dirty="0">
                <a:latin typeface="Trebuchet MS"/>
                <a:cs typeface="Trebuchet MS"/>
              </a:rPr>
              <a:t>a</a:t>
            </a:r>
            <a:r>
              <a:rPr sz="1400" spc="70" dirty="0">
                <a:latin typeface="Trebuchet MS"/>
                <a:cs typeface="Trebuchet MS"/>
              </a:rPr>
              <a:t> </a:t>
            </a:r>
            <a:r>
              <a:rPr sz="1400" spc="60" dirty="0">
                <a:latin typeface="Trebuchet MS"/>
                <a:cs typeface="Trebuchet MS"/>
              </a:rPr>
              <a:t>matrix</a:t>
            </a:r>
            <a:endParaRPr sz="140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Trebuchet MS"/>
                <a:cs typeface="Trebuchet MS"/>
              </a:rPr>
              <a:t>of</a:t>
            </a:r>
            <a:r>
              <a:rPr sz="1400" spc="60" dirty="0">
                <a:latin typeface="Trebuchet MS"/>
                <a:cs typeface="Trebuchet MS"/>
              </a:rPr>
              <a:t> </a:t>
            </a:r>
            <a:r>
              <a:rPr sz="1400" spc="75" dirty="0">
                <a:latin typeface="Trebuchet MS"/>
                <a:cs typeface="Trebuchet MS"/>
              </a:rPr>
              <a:t>token</a:t>
            </a:r>
            <a:r>
              <a:rPr sz="1400" spc="65" dirty="0">
                <a:latin typeface="Trebuchet MS"/>
                <a:cs typeface="Trebuchet MS"/>
              </a:rPr>
              <a:t> </a:t>
            </a:r>
            <a:r>
              <a:rPr sz="1400" spc="80" dirty="0">
                <a:latin typeface="Trebuchet MS"/>
                <a:cs typeface="Trebuchet MS"/>
              </a:rPr>
              <a:t>counts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52385" y="3516388"/>
            <a:ext cx="52006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360" dirty="0">
                <a:solidFill>
                  <a:srgbClr val="FFFFFF"/>
                </a:solidFill>
                <a:latin typeface="Gill Sans MT"/>
                <a:cs typeface="Gill Sans MT"/>
              </a:rPr>
              <a:t>05</a:t>
            </a:r>
            <a:endParaRPr sz="2800">
              <a:latin typeface="Gill Sans MT"/>
              <a:cs typeface="Gill Sans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771942" y="3516388"/>
            <a:ext cx="52006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360" dirty="0">
                <a:solidFill>
                  <a:srgbClr val="FFFFFF"/>
                </a:solidFill>
                <a:latin typeface="Gill Sans MT"/>
                <a:cs typeface="Gill Sans MT"/>
              </a:rPr>
              <a:t>06</a:t>
            </a:r>
            <a:endParaRPr sz="2800"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67258" y="0"/>
            <a:ext cx="1577340" cy="279400"/>
          </a:xfrm>
          <a:custGeom>
            <a:avLst/>
            <a:gdLst/>
            <a:ahLst/>
            <a:cxnLst/>
            <a:rect l="l" t="t" r="r" b="b"/>
            <a:pathLst>
              <a:path w="1577340" h="279400">
                <a:moveTo>
                  <a:pt x="1576741" y="0"/>
                </a:moveTo>
                <a:lnTo>
                  <a:pt x="0" y="0"/>
                </a:lnTo>
                <a:lnTo>
                  <a:pt x="259517" y="69139"/>
                </a:lnTo>
                <a:lnTo>
                  <a:pt x="495256" y="128480"/>
                </a:lnTo>
                <a:lnTo>
                  <a:pt x="635970" y="161175"/>
                </a:lnTo>
                <a:lnTo>
                  <a:pt x="729505" y="181417"/>
                </a:lnTo>
                <a:lnTo>
                  <a:pt x="822836" y="200224"/>
                </a:lnTo>
                <a:lnTo>
                  <a:pt x="915977" y="217433"/>
                </a:lnTo>
                <a:lnTo>
                  <a:pt x="1008941" y="232879"/>
                </a:lnTo>
                <a:lnTo>
                  <a:pt x="1055361" y="239890"/>
                </a:lnTo>
                <a:lnTo>
                  <a:pt x="1101743" y="246399"/>
                </a:lnTo>
                <a:lnTo>
                  <a:pt x="1148086" y="252385"/>
                </a:lnTo>
                <a:lnTo>
                  <a:pt x="1194395" y="257828"/>
                </a:lnTo>
                <a:lnTo>
                  <a:pt x="1240669" y="262708"/>
                </a:lnTo>
                <a:lnTo>
                  <a:pt x="1286912" y="267003"/>
                </a:lnTo>
                <a:lnTo>
                  <a:pt x="1333124" y="270694"/>
                </a:lnTo>
                <a:lnTo>
                  <a:pt x="1379307" y="273760"/>
                </a:lnTo>
                <a:lnTo>
                  <a:pt x="1425463" y="276180"/>
                </a:lnTo>
                <a:lnTo>
                  <a:pt x="1471594" y="277934"/>
                </a:lnTo>
                <a:lnTo>
                  <a:pt x="1517702" y="279001"/>
                </a:lnTo>
                <a:lnTo>
                  <a:pt x="1563787" y="279361"/>
                </a:lnTo>
                <a:lnTo>
                  <a:pt x="1576741" y="279361"/>
                </a:lnTo>
                <a:lnTo>
                  <a:pt x="1576741" y="0"/>
                </a:lnTo>
                <a:close/>
              </a:path>
            </a:pathLst>
          </a:custGeom>
          <a:solidFill>
            <a:srgbClr val="337E90">
              <a:alpha val="46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6158865" cy="742950"/>
          </a:xfrm>
          <a:custGeom>
            <a:avLst/>
            <a:gdLst/>
            <a:ahLst/>
            <a:cxnLst/>
            <a:rect l="l" t="t" r="r" b="b"/>
            <a:pathLst>
              <a:path w="6158865" h="742950">
                <a:moveTo>
                  <a:pt x="6158382" y="0"/>
                </a:moveTo>
                <a:lnTo>
                  <a:pt x="6100038" y="0"/>
                </a:lnTo>
                <a:lnTo>
                  <a:pt x="2220341" y="0"/>
                </a:lnTo>
                <a:lnTo>
                  <a:pt x="0" y="0"/>
                </a:lnTo>
                <a:lnTo>
                  <a:pt x="0" y="124879"/>
                </a:lnTo>
                <a:lnTo>
                  <a:pt x="198450" y="166420"/>
                </a:lnTo>
                <a:lnTo>
                  <a:pt x="446151" y="222338"/>
                </a:lnTo>
                <a:lnTo>
                  <a:pt x="1755863" y="540994"/>
                </a:lnTo>
                <a:lnTo>
                  <a:pt x="1994192" y="592696"/>
                </a:lnTo>
                <a:lnTo>
                  <a:pt x="2184120" y="630123"/>
                </a:lnTo>
                <a:lnTo>
                  <a:pt x="2326170" y="655459"/>
                </a:lnTo>
                <a:lnTo>
                  <a:pt x="2468765" y="678268"/>
                </a:lnTo>
                <a:lnTo>
                  <a:pt x="2562263" y="691642"/>
                </a:lnTo>
                <a:lnTo>
                  <a:pt x="2656484" y="703757"/>
                </a:lnTo>
                <a:lnTo>
                  <a:pt x="2750604" y="714387"/>
                </a:lnTo>
                <a:lnTo>
                  <a:pt x="2844622" y="723455"/>
                </a:lnTo>
                <a:lnTo>
                  <a:pt x="2938538" y="730885"/>
                </a:lnTo>
                <a:lnTo>
                  <a:pt x="3032379" y="736574"/>
                </a:lnTo>
                <a:lnTo>
                  <a:pt x="3126130" y="740460"/>
                </a:lnTo>
                <a:lnTo>
                  <a:pt x="3172980" y="741692"/>
                </a:lnTo>
                <a:lnTo>
                  <a:pt x="3223615" y="742492"/>
                </a:lnTo>
                <a:lnTo>
                  <a:pt x="3266643" y="742683"/>
                </a:lnTo>
                <a:lnTo>
                  <a:pt x="3354349" y="741934"/>
                </a:lnTo>
                <a:lnTo>
                  <a:pt x="3441179" y="739673"/>
                </a:lnTo>
                <a:lnTo>
                  <a:pt x="3527145" y="735939"/>
                </a:lnTo>
                <a:lnTo>
                  <a:pt x="3610673" y="730885"/>
                </a:lnTo>
                <a:lnTo>
                  <a:pt x="3610864" y="730885"/>
                </a:lnTo>
                <a:lnTo>
                  <a:pt x="3696614" y="724217"/>
                </a:lnTo>
                <a:lnTo>
                  <a:pt x="3780193" y="716292"/>
                </a:lnTo>
                <a:lnTo>
                  <a:pt x="3863022" y="707034"/>
                </a:lnTo>
                <a:lnTo>
                  <a:pt x="3945140" y="696468"/>
                </a:lnTo>
                <a:lnTo>
                  <a:pt x="4026585" y="684644"/>
                </a:lnTo>
                <a:lnTo>
                  <a:pt x="4107396" y="671588"/>
                </a:lnTo>
                <a:lnTo>
                  <a:pt x="4187583" y="657326"/>
                </a:lnTo>
                <a:lnTo>
                  <a:pt x="4267174" y="641896"/>
                </a:lnTo>
                <a:lnTo>
                  <a:pt x="4346219" y="625335"/>
                </a:lnTo>
                <a:lnTo>
                  <a:pt x="4424743" y="607669"/>
                </a:lnTo>
                <a:lnTo>
                  <a:pt x="4502772" y="588949"/>
                </a:lnTo>
                <a:lnTo>
                  <a:pt x="4580344" y="569188"/>
                </a:lnTo>
                <a:lnTo>
                  <a:pt x="4657471" y="548424"/>
                </a:lnTo>
                <a:lnTo>
                  <a:pt x="4734204" y="526707"/>
                </a:lnTo>
                <a:lnTo>
                  <a:pt x="4848618" y="492379"/>
                </a:lnTo>
                <a:lnTo>
                  <a:pt x="4962296" y="456057"/>
                </a:lnTo>
                <a:lnTo>
                  <a:pt x="5075352" y="417868"/>
                </a:lnTo>
                <a:lnTo>
                  <a:pt x="5187874" y="377913"/>
                </a:lnTo>
                <a:lnTo>
                  <a:pt x="5299976" y="336308"/>
                </a:lnTo>
                <a:lnTo>
                  <a:pt x="5448960" y="278460"/>
                </a:lnTo>
                <a:lnTo>
                  <a:pt x="5472646" y="268808"/>
                </a:lnTo>
                <a:lnTo>
                  <a:pt x="5483047" y="265557"/>
                </a:lnTo>
                <a:lnTo>
                  <a:pt x="5520626" y="253466"/>
                </a:lnTo>
                <a:lnTo>
                  <a:pt x="5558104" y="241046"/>
                </a:lnTo>
                <a:lnTo>
                  <a:pt x="5595467" y="228307"/>
                </a:lnTo>
                <a:lnTo>
                  <a:pt x="5632742" y="215265"/>
                </a:lnTo>
                <a:lnTo>
                  <a:pt x="5669915" y="201917"/>
                </a:lnTo>
                <a:lnTo>
                  <a:pt x="5706999" y="188290"/>
                </a:lnTo>
                <a:lnTo>
                  <a:pt x="5744007" y="174371"/>
                </a:lnTo>
                <a:lnTo>
                  <a:pt x="5780938" y="160172"/>
                </a:lnTo>
                <a:lnTo>
                  <a:pt x="5817806" y="145707"/>
                </a:lnTo>
                <a:lnTo>
                  <a:pt x="5891365" y="116014"/>
                </a:lnTo>
                <a:lnTo>
                  <a:pt x="5964758" y="85344"/>
                </a:lnTo>
                <a:lnTo>
                  <a:pt x="6038012" y="53771"/>
                </a:lnTo>
                <a:lnTo>
                  <a:pt x="6111202" y="21348"/>
                </a:lnTo>
                <a:lnTo>
                  <a:pt x="6158382" y="0"/>
                </a:lnTo>
                <a:close/>
              </a:path>
            </a:pathLst>
          </a:custGeom>
          <a:solidFill>
            <a:srgbClr val="337E90">
              <a:alpha val="46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056075"/>
            <a:ext cx="9144000" cy="1087755"/>
          </a:xfrm>
          <a:custGeom>
            <a:avLst/>
            <a:gdLst/>
            <a:ahLst/>
            <a:cxnLst/>
            <a:rect l="l" t="t" r="r" b="b"/>
            <a:pathLst>
              <a:path w="9144000" h="1087754">
                <a:moveTo>
                  <a:pt x="9144000" y="243344"/>
                </a:moveTo>
                <a:lnTo>
                  <a:pt x="9104147" y="253682"/>
                </a:lnTo>
                <a:lnTo>
                  <a:pt x="8926754" y="286321"/>
                </a:lnTo>
                <a:lnTo>
                  <a:pt x="8751354" y="315163"/>
                </a:lnTo>
                <a:lnTo>
                  <a:pt x="8577897" y="340347"/>
                </a:lnTo>
                <a:lnTo>
                  <a:pt x="8406308" y="362013"/>
                </a:lnTo>
                <a:lnTo>
                  <a:pt x="8236521" y="380301"/>
                </a:lnTo>
                <a:lnTo>
                  <a:pt x="8068488" y="395363"/>
                </a:lnTo>
                <a:lnTo>
                  <a:pt x="8066697" y="395503"/>
                </a:lnTo>
                <a:lnTo>
                  <a:pt x="7968056" y="374688"/>
                </a:lnTo>
                <a:lnTo>
                  <a:pt x="7825664" y="346976"/>
                </a:lnTo>
                <a:lnTo>
                  <a:pt x="7683614" y="321640"/>
                </a:lnTo>
                <a:lnTo>
                  <a:pt x="7541857" y="298958"/>
                </a:lnTo>
                <a:lnTo>
                  <a:pt x="7447521" y="285457"/>
                </a:lnTo>
                <a:lnTo>
                  <a:pt x="7353300" y="273342"/>
                </a:lnTo>
                <a:lnTo>
                  <a:pt x="7259180" y="262712"/>
                </a:lnTo>
                <a:lnTo>
                  <a:pt x="7165162" y="253644"/>
                </a:lnTo>
                <a:lnTo>
                  <a:pt x="7072643" y="246316"/>
                </a:lnTo>
                <a:lnTo>
                  <a:pt x="6977405" y="240525"/>
                </a:lnTo>
                <a:lnTo>
                  <a:pt x="6883654" y="236639"/>
                </a:lnTo>
                <a:lnTo>
                  <a:pt x="6836804" y="235407"/>
                </a:lnTo>
                <a:lnTo>
                  <a:pt x="6789966" y="234657"/>
                </a:lnTo>
                <a:lnTo>
                  <a:pt x="6743154" y="234391"/>
                </a:lnTo>
                <a:lnTo>
                  <a:pt x="6686105" y="234657"/>
                </a:lnTo>
                <a:lnTo>
                  <a:pt x="6694525" y="234657"/>
                </a:lnTo>
                <a:lnTo>
                  <a:pt x="6611912" y="236118"/>
                </a:lnTo>
                <a:lnTo>
                  <a:pt x="6525514" y="239115"/>
                </a:lnTo>
                <a:lnTo>
                  <a:pt x="6439967" y="243560"/>
                </a:lnTo>
                <a:lnTo>
                  <a:pt x="6355232" y="249428"/>
                </a:lnTo>
                <a:lnTo>
                  <a:pt x="6271285" y="256679"/>
                </a:lnTo>
                <a:lnTo>
                  <a:pt x="6188087" y="265277"/>
                </a:lnTo>
                <a:lnTo>
                  <a:pt x="6105614" y="275183"/>
                </a:lnTo>
                <a:lnTo>
                  <a:pt x="6023838" y="286385"/>
                </a:lnTo>
                <a:lnTo>
                  <a:pt x="5941974" y="298958"/>
                </a:lnTo>
                <a:lnTo>
                  <a:pt x="5862218" y="312496"/>
                </a:lnTo>
                <a:lnTo>
                  <a:pt x="5782335" y="327342"/>
                </a:lnTo>
                <a:lnTo>
                  <a:pt x="5746610" y="334556"/>
                </a:lnTo>
                <a:lnTo>
                  <a:pt x="5491162" y="306311"/>
                </a:lnTo>
                <a:lnTo>
                  <a:pt x="3958945" y="108699"/>
                </a:lnTo>
                <a:lnTo>
                  <a:pt x="3596373" y="68516"/>
                </a:lnTo>
                <a:lnTo>
                  <a:pt x="3305505" y="41503"/>
                </a:lnTo>
                <a:lnTo>
                  <a:pt x="3086544" y="25006"/>
                </a:lnTo>
                <a:lnTo>
                  <a:pt x="2868257" y="12344"/>
                </a:lnTo>
                <a:lnTo>
                  <a:pt x="2719451" y="6096"/>
                </a:lnTo>
                <a:lnTo>
                  <a:pt x="2571673" y="1968"/>
                </a:lnTo>
                <a:lnTo>
                  <a:pt x="2423261" y="0"/>
                </a:lnTo>
                <a:lnTo>
                  <a:pt x="2330094" y="0"/>
                </a:lnTo>
                <a:lnTo>
                  <a:pt x="2199309" y="1460"/>
                </a:lnTo>
                <a:lnTo>
                  <a:pt x="2049030" y="5562"/>
                </a:lnTo>
                <a:lnTo>
                  <a:pt x="1897900" y="12344"/>
                </a:lnTo>
                <a:lnTo>
                  <a:pt x="1745843" y="21958"/>
                </a:lnTo>
                <a:lnTo>
                  <a:pt x="1592808" y="34531"/>
                </a:lnTo>
                <a:lnTo>
                  <a:pt x="1438732" y="50215"/>
                </a:lnTo>
                <a:lnTo>
                  <a:pt x="1361287" y="59270"/>
                </a:lnTo>
                <a:lnTo>
                  <a:pt x="1283538" y="69164"/>
                </a:lnTo>
                <a:lnTo>
                  <a:pt x="1205509" y="79895"/>
                </a:lnTo>
                <a:lnTo>
                  <a:pt x="1127175" y="91503"/>
                </a:lnTo>
                <a:lnTo>
                  <a:pt x="1048537" y="104000"/>
                </a:lnTo>
                <a:lnTo>
                  <a:pt x="969416" y="117424"/>
                </a:lnTo>
                <a:lnTo>
                  <a:pt x="890295" y="131711"/>
                </a:lnTo>
                <a:lnTo>
                  <a:pt x="810679" y="146964"/>
                </a:lnTo>
                <a:lnTo>
                  <a:pt x="730732" y="163182"/>
                </a:lnTo>
                <a:lnTo>
                  <a:pt x="650417" y="180365"/>
                </a:lnTo>
                <a:lnTo>
                  <a:pt x="569760" y="198551"/>
                </a:lnTo>
                <a:lnTo>
                  <a:pt x="488734" y="217754"/>
                </a:lnTo>
                <a:lnTo>
                  <a:pt x="407339" y="237972"/>
                </a:lnTo>
                <a:lnTo>
                  <a:pt x="325551" y="259245"/>
                </a:lnTo>
                <a:lnTo>
                  <a:pt x="243382" y="281584"/>
                </a:lnTo>
                <a:lnTo>
                  <a:pt x="160820" y="305015"/>
                </a:lnTo>
                <a:lnTo>
                  <a:pt x="77851" y="329539"/>
                </a:lnTo>
                <a:lnTo>
                  <a:pt x="0" y="353479"/>
                </a:lnTo>
                <a:lnTo>
                  <a:pt x="0" y="1087602"/>
                </a:lnTo>
                <a:lnTo>
                  <a:pt x="3666312" y="1087602"/>
                </a:lnTo>
                <a:lnTo>
                  <a:pt x="7108660" y="1087602"/>
                </a:lnTo>
                <a:lnTo>
                  <a:pt x="7867624" y="1087602"/>
                </a:lnTo>
                <a:lnTo>
                  <a:pt x="9144000" y="1087602"/>
                </a:lnTo>
                <a:lnTo>
                  <a:pt x="9144000" y="653097"/>
                </a:lnTo>
                <a:lnTo>
                  <a:pt x="9144000" y="559841"/>
                </a:lnTo>
                <a:lnTo>
                  <a:pt x="9144000" y="427342"/>
                </a:lnTo>
                <a:lnTo>
                  <a:pt x="9144000" y="245757"/>
                </a:lnTo>
                <a:lnTo>
                  <a:pt x="9144000" y="243344"/>
                </a:lnTo>
                <a:close/>
              </a:path>
            </a:pathLst>
          </a:custGeom>
          <a:solidFill>
            <a:srgbClr val="337E90">
              <a:alpha val="46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07780" y="2309304"/>
            <a:ext cx="472884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/>
              <a:t>CODE</a:t>
            </a:r>
            <a:r>
              <a:rPr sz="2800" spc="165" dirty="0"/>
              <a:t> </a:t>
            </a:r>
            <a:r>
              <a:rPr sz="2800" spc="-10" dirty="0"/>
              <a:t>DEMONSTRATION</a:t>
            </a:r>
            <a:endParaRPr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67258" y="0"/>
            <a:ext cx="1577340" cy="279400"/>
          </a:xfrm>
          <a:custGeom>
            <a:avLst/>
            <a:gdLst/>
            <a:ahLst/>
            <a:cxnLst/>
            <a:rect l="l" t="t" r="r" b="b"/>
            <a:pathLst>
              <a:path w="1577340" h="279400">
                <a:moveTo>
                  <a:pt x="1576741" y="0"/>
                </a:moveTo>
                <a:lnTo>
                  <a:pt x="0" y="0"/>
                </a:lnTo>
                <a:lnTo>
                  <a:pt x="259517" y="69139"/>
                </a:lnTo>
                <a:lnTo>
                  <a:pt x="495256" y="128480"/>
                </a:lnTo>
                <a:lnTo>
                  <a:pt x="635970" y="161175"/>
                </a:lnTo>
                <a:lnTo>
                  <a:pt x="729505" y="181417"/>
                </a:lnTo>
                <a:lnTo>
                  <a:pt x="822836" y="200224"/>
                </a:lnTo>
                <a:lnTo>
                  <a:pt x="915977" y="217433"/>
                </a:lnTo>
                <a:lnTo>
                  <a:pt x="1008941" y="232879"/>
                </a:lnTo>
                <a:lnTo>
                  <a:pt x="1055361" y="239890"/>
                </a:lnTo>
                <a:lnTo>
                  <a:pt x="1101743" y="246399"/>
                </a:lnTo>
                <a:lnTo>
                  <a:pt x="1148086" y="252385"/>
                </a:lnTo>
                <a:lnTo>
                  <a:pt x="1194395" y="257828"/>
                </a:lnTo>
                <a:lnTo>
                  <a:pt x="1240669" y="262708"/>
                </a:lnTo>
                <a:lnTo>
                  <a:pt x="1286912" y="267003"/>
                </a:lnTo>
                <a:lnTo>
                  <a:pt x="1333124" y="270694"/>
                </a:lnTo>
                <a:lnTo>
                  <a:pt x="1379307" y="273760"/>
                </a:lnTo>
                <a:lnTo>
                  <a:pt x="1425463" y="276180"/>
                </a:lnTo>
                <a:lnTo>
                  <a:pt x="1471594" y="277934"/>
                </a:lnTo>
                <a:lnTo>
                  <a:pt x="1517702" y="279001"/>
                </a:lnTo>
                <a:lnTo>
                  <a:pt x="1563787" y="279361"/>
                </a:lnTo>
                <a:lnTo>
                  <a:pt x="1576741" y="279361"/>
                </a:lnTo>
                <a:lnTo>
                  <a:pt x="1576741" y="0"/>
                </a:lnTo>
                <a:close/>
              </a:path>
            </a:pathLst>
          </a:custGeom>
          <a:solidFill>
            <a:srgbClr val="337E90">
              <a:alpha val="46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6158865" cy="742950"/>
          </a:xfrm>
          <a:custGeom>
            <a:avLst/>
            <a:gdLst/>
            <a:ahLst/>
            <a:cxnLst/>
            <a:rect l="l" t="t" r="r" b="b"/>
            <a:pathLst>
              <a:path w="6158865" h="742950">
                <a:moveTo>
                  <a:pt x="6158382" y="0"/>
                </a:moveTo>
                <a:lnTo>
                  <a:pt x="6100038" y="0"/>
                </a:lnTo>
                <a:lnTo>
                  <a:pt x="2220341" y="0"/>
                </a:lnTo>
                <a:lnTo>
                  <a:pt x="0" y="0"/>
                </a:lnTo>
                <a:lnTo>
                  <a:pt x="0" y="124879"/>
                </a:lnTo>
                <a:lnTo>
                  <a:pt x="198450" y="166420"/>
                </a:lnTo>
                <a:lnTo>
                  <a:pt x="446151" y="222338"/>
                </a:lnTo>
                <a:lnTo>
                  <a:pt x="1755863" y="540994"/>
                </a:lnTo>
                <a:lnTo>
                  <a:pt x="1994192" y="592696"/>
                </a:lnTo>
                <a:lnTo>
                  <a:pt x="2184120" y="630123"/>
                </a:lnTo>
                <a:lnTo>
                  <a:pt x="2326170" y="655459"/>
                </a:lnTo>
                <a:lnTo>
                  <a:pt x="2468765" y="678268"/>
                </a:lnTo>
                <a:lnTo>
                  <a:pt x="2562263" y="691642"/>
                </a:lnTo>
                <a:lnTo>
                  <a:pt x="2656484" y="703757"/>
                </a:lnTo>
                <a:lnTo>
                  <a:pt x="2750604" y="714387"/>
                </a:lnTo>
                <a:lnTo>
                  <a:pt x="2844622" y="723455"/>
                </a:lnTo>
                <a:lnTo>
                  <a:pt x="2938538" y="730885"/>
                </a:lnTo>
                <a:lnTo>
                  <a:pt x="3032379" y="736574"/>
                </a:lnTo>
                <a:lnTo>
                  <a:pt x="3126130" y="740460"/>
                </a:lnTo>
                <a:lnTo>
                  <a:pt x="3172980" y="741692"/>
                </a:lnTo>
                <a:lnTo>
                  <a:pt x="3223615" y="742492"/>
                </a:lnTo>
                <a:lnTo>
                  <a:pt x="3266643" y="742683"/>
                </a:lnTo>
                <a:lnTo>
                  <a:pt x="3354349" y="741934"/>
                </a:lnTo>
                <a:lnTo>
                  <a:pt x="3441179" y="739673"/>
                </a:lnTo>
                <a:lnTo>
                  <a:pt x="3527145" y="735939"/>
                </a:lnTo>
                <a:lnTo>
                  <a:pt x="3610673" y="730885"/>
                </a:lnTo>
                <a:lnTo>
                  <a:pt x="3610864" y="730885"/>
                </a:lnTo>
                <a:lnTo>
                  <a:pt x="3696614" y="724217"/>
                </a:lnTo>
                <a:lnTo>
                  <a:pt x="3780193" y="716292"/>
                </a:lnTo>
                <a:lnTo>
                  <a:pt x="3863022" y="707034"/>
                </a:lnTo>
                <a:lnTo>
                  <a:pt x="3945140" y="696468"/>
                </a:lnTo>
                <a:lnTo>
                  <a:pt x="4026585" y="684644"/>
                </a:lnTo>
                <a:lnTo>
                  <a:pt x="4107396" y="671588"/>
                </a:lnTo>
                <a:lnTo>
                  <a:pt x="4187583" y="657326"/>
                </a:lnTo>
                <a:lnTo>
                  <a:pt x="4267174" y="641896"/>
                </a:lnTo>
                <a:lnTo>
                  <a:pt x="4346219" y="625335"/>
                </a:lnTo>
                <a:lnTo>
                  <a:pt x="4424743" y="607669"/>
                </a:lnTo>
                <a:lnTo>
                  <a:pt x="4502772" y="588949"/>
                </a:lnTo>
                <a:lnTo>
                  <a:pt x="4580344" y="569188"/>
                </a:lnTo>
                <a:lnTo>
                  <a:pt x="4657471" y="548424"/>
                </a:lnTo>
                <a:lnTo>
                  <a:pt x="4734204" y="526707"/>
                </a:lnTo>
                <a:lnTo>
                  <a:pt x="4848618" y="492379"/>
                </a:lnTo>
                <a:lnTo>
                  <a:pt x="4962296" y="456057"/>
                </a:lnTo>
                <a:lnTo>
                  <a:pt x="5075352" y="417868"/>
                </a:lnTo>
                <a:lnTo>
                  <a:pt x="5187874" y="377913"/>
                </a:lnTo>
                <a:lnTo>
                  <a:pt x="5299976" y="336308"/>
                </a:lnTo>
                <a:lnTo>
                  <a:pt x="5448960" y="278460"/>
                </a:lnTo>
                <a:lnTo>
                  <a:pt x="5472646" y="268808"/>
                </a:lnTo>
                <a:lnTo>
                  <a:pt x="5483047" y="265557"/>
                </a:lnTo>
                <a:lnTo>
                  <a:pt x="5520626" y="253466"/>
                </a:lnTo>
                <a:lnTo>
                  <a:pt x="5558104" y="241046"/>
                </a:lnTo>
                <a:lnTo>
                  <a:pt x="5595467" y="228307"/>
                </a:lnTo>
                <a:lnTo>
                  <a:pt x="5632742" y="215265"/>
                </a:lnTo>
                <a:lnTo>
                  <a:pt x="5669915" y="201917"/>
                </a:lnTo>
                <a:lnTo>
                  <a:pt x="5706999" y="188290"/>
                </a:lnTo>
                <a:lnTo>
                  <a:pt x="5744007" y="174371"/>
                </a:lnTo>
                <a:lnTo>
                  <a:pt x="5780938" y="160172"/>
                </a:lnTo>
                <a:lnTo>
                  <a:pt x="5817806" y="145707"/>
                </a:lnTo>
                <a:lnTo>
                  <a:pt x="5891365" y="116014"/>
                </a:lnTo>
                <a:lnTo>
                  <a:pt x="5964758" y="85344"/>
                </a:lnTo>
                <a:lnTo>
                  <a:pt x="6038012" y="53771"/>
                </a:lnTo>
                <a:lnTo>
                  <a:pt x="6111202" y="21348"/>
                </a:lnTo>
                <a:lnTo>
                  <a:pt x="6158382" y="0"/>
                </a:lnTo>
                <a:close/>
              </a:path>
            </a:pathLst>
          </a:custGeom>
          <a:solidFill>
            <a:srgbClr val="337E90">
              <a:alpha val="46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056075"/>
            <a:ext cx="9144000" cy="1087755"/>
          </a:xfrm>
          <a:custGeom>
            <a:avLst/>
            <a:gdLst/>
            <a:ahLst/>
            <a:cxnLst/>
            <a:rect l="l" t="t" r="r" b="b"/>
            <a:pathLst>
              <a:path w="9144000" h="1087754">
                <a:moveTo>
                  <a:pt x="9144000" y="243344"/>
                </a:moveTo>
                <a:lnTo>
                  <a:pt x="9104147" y="253682"/>
                </a:lnTo>
                <a:lnTo>
                  <a:pt x="8926754" y="286321"/>
                </a:lnTo>
                <a:lnTo>
                  <a:pt x="8751354" y="315163"/>
                </a:lnTo>
                <a:lnTo>
                  <a:pt x="8577897" y="340347"/>
                </a:lnTo>
                <a:lnTo>
                  <a:pt x="8406308" y="362013"/>
                </a:lnTo>
                <a:lnTo>
                  <a:pt x="8236521" y="380301"/>
                </a:lnTo>
                <a:lnTo>
                  <a:pt x="8068488" y="395363"/>
                </a:lnTo>
                <a:lnTo>
                  <a:pt x="8066697" y="395503"/>
                </a:lnTo>
                <a:lnTo>
                  <a:pt x="7968056" y="374688"/>
                </a:lnTo>
                <a:lnTo>
                  <a:pt x="7825664" y="346976"/>
                </a:lnTo>
                <a:lnTo>
                  <a:pt x="7683614" y="321640"/>
                </a:lnTo>
                <a:lnTo>
                  <a:pt x="7541857" y="298958"/>
                </a:lnTo>
                <a:lnTo>
                  <a:pt x="7447521" y="285457"/>
                </a:lnTo>
                <a:lnTo>
                  <a:pt x="7353300" y="273342"/>
                </a:lnTo>
                <a:lnTo>
                  <a:pt x="7259180" y="262712"/>
                </a:lnTo>
                <a:lnTo>
                  <a:pt x="7165162" y="253644"/>
                </a:lnTo>
                <a:lnTo>
                  <a:pt x="7072643" y="246316"/>
                </a:lnTo>
                <a:lnTo>
                  <a:pt x="6977405" y="240525"/>
                </a:lnTo>
                <a:lnTo>
                  <a:pt x="6883654" y="236639"/>
                </a:lnTo>
                <a:lnTo>
                  <a:pt x="6836804" y="235407"/>
                </a:lnTo>
                <a:lnTo>
                  <a:pt x="6789966" y="234657"/>
                </a:lnTo>
                <a:lnTo>
                  <a:pt x="6743154" y="234391"/>
                </a:lnTo>
                <a:lnTo>
                  <a:pt x="6686105" y="234657"/>
                </a:lnTo>
                <a:lnTo>
                  <a:pt x="6694525" y="234657"/>
                </a:lnTo>
                <a:lnTo>
                  <a:pt x="6611912" y="236118"/>
                </a:lnTo>
                <a:lnTo>
                  <a:pt x="6525514" y="239115"/>
                </a:lnTo>
                <a:lnTo>
                  <a:pt x="6439967" y="243560"/>
                </a:lnTo>
                <a:lnTo>
                  <a:pt x="6355232" y="249428"/>
                </a:lnTo>
                <a:lnTo>
                  <a:pt x="6271285" y="256679"/>
                </a:lnTo>
                <a:lnTo>
                  <a:pt x="6188087" y="265277"/>
                </a:lnTo>
                <a:lnTo>
                  <a:pt x="6105614" y="275183"/>
                </a:lnTo>
                <a:lnTo>
                  <a:pt x="6023838" y="286385"/>
                </a:lnTo>
                <a:lnTo>
                  <a:pt x="5941974" y="298958"/>
                </a:lnTo>
                <a:lnTo>
                  <a:pt x="5862218" y="312496"/>
                </a:lnTo>
                <a:lnTo>
                  <a:pt x="5782335" y="327342"/>
                </a:lnTo>
                <a:lnTo>
                  <a:pt x="5746610" y="334556"/>
                </a:lnTo>
                <a:lnTo>
                  <a:pt x="5491162" y="306311"/>
                </a:lnTo>
                <a:lnTo>
                  <a:pt x="3958945" y="108699"/>
                </a:lnTo>
                <a:lnTo>
                  <a:pt x="3596373" y="68516"/>
                </a:lnTo>
                <a:lnTo>
                  <a:pt x="3305505" y="41503"/>
                </a:lnTo>
                <a:lnTo>
                  <a:pt x="3086544" y="25006"/>
                </a:lnTo>
                <a:lnTo>
                  <a:pt x="2868257" y="12344"/>
                </a:lnTo>
                <a:lnTo>
                  <a:pt x="2719451" y="6096"/>
                </a:lnTo>
                <a:lnTo>
                  <a:pt x="2571673" y="1968"/>
                </a:lnTo>
                <a:lnTo>
                  <a:pt x="2423261" y="0"/>
                </a:lnTo>
                <a:lnTo>
                  <a:pt x="2330094" y="0"/>
                </a:lnTo>
                <a:lnTo>
                  <a:pt x="2199309" y="1460"/>
                </a:lnTo>
                <a:lnTo>
                  <a:pt x="2049030" y="5562"/>
                </a:lnTo>
                <a:lnTo>
                  <a:pt x="1897900" y="12344"/>
                </a:lnTo>
                <a:lnTo>
                  <a:pt x="1745843" y="21958"/>
                </a:lnTo>
                <a:lnTo>
                  <a:pt x="1592808" y="34531"/>
                </a:lnTo>
                <a:lnTo>
                  <a:pt x="1438732" y="50215"/>
                </a:lnTo>
                <a:lnTo>
                  <a:pt x="1361287" y="59270"/>
                </a:lnTo>
                <a:lnTo>
                  <a:pt x="1283538" y="69164"/>
                </a:lnTo>
                <a:lnTo>
                  <a:pt x="1205509" y="79895"/>
                </a:lnTo>
                <a:lnTo>
                  <a:pt x="1127175" y="91503"/>
                </a:lnTo>
                <a:lnTo>
                  <a:pt x="1048537" y="104000"/>
                </a:lnTo>
                <a:lnTo>
                  <a:pt x="969416" y="117424"/>
                </a:lnTo>
                <a:lnTo>
                  <a:pt x="890295" y="131711"/>
                </a:lnTo>
                <a:lnTo>
                  <a:pt x="810679" y="146964"/>
                </a:lnTo>
                <a:lnTo>
                  <a:pt x="730732" y="163182"/>
                </a:lnTo>
                <a:lnTo>
                  <a:pt x="650417" y="180365"/>
                </a:lnTo>
                <a:lnTo>
                  <a:pt x="569760" y="198551"/>
                </a:lnTo>
                <a:lnTo>
                  <a:pt x="488734" y="217754"/>
                </a:lnTo>
                <a:lnTo>
                  <a:pt x="407339" y="237972"/>
                </a:lnTo>
                <a:lnTo>
                  <a:pt x="325551" y="259245"/>
                </a:lnTo>
                <a:lnTo>
                  <a:pt x="243382" y="281584"/>
                </a:lnTo>
                <a:lnTo>
                  <a:pt x="160820" y="305015"/>
                </a:lnTo>
                <a:lnTo>
                  <a:pt x="77851" y="329539"/>
                </a:lnTo>
                <a:lnTo>
                  <a:pt x="0" y="353479"/>
                </a:lnTo>
                <a:lnTo>
                  <a:pt x="0" y="1087602"/>
                </a:lnTo>
                <a:lnTo>
                  <a:pt x="3666312" y="1087602"/>
                </a:lnTo>
                <a:lnTo>
                  <a:pt x="7108660" y="1087602"/>
                </a:lnTo>
                <a:lnTo>
                  <a:pt x="7867624" y="1087602"/>
                </a:lnTo>
                <a:lnTo>
                  <a:pt x="9144000" y="1087602"/>
                </a:lnTo>
                <a:lnTo>
                  <a:pt x="9144000" y="653097"/>
                </a:lnTo>
                <a:lnTo>
                  <a:pt x="9144000" y="559841"/>
                </a:lnTo>
                <a:lnTo>
                  <a:pt x="9144000" y="427342"/>
                </a:lnTo>
                <a:lnTo>
                  <a:pt x="9144000" y="245757"/>
                </a:lnTo>
                <a:lnTo>
                  <a:pt x="9144000" y="243344"/>
                </a:lnTo>
                <a:close/>
              </a:path>
            </a:pathLst>
          </a:custGeom>
          <a:solidFill>
            <a:srgbClr val="337E90">
              <a:alpha val="46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57105" y="2309304"/>
            <a:ext cx="282829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95" dirty="0"/>
              <a:t>KEY</a:t>
            </a:r>
            <a:r>
              <a:rPr sz="2800" spc="190" dirty="0"/>
              <a:t> </a:t>
            </a:r>
            <a:r>
              <a:rPr sz="2800" spc="70" dirty="0"/>
              <a:t>INSIGHTS</a:t>
            </a:r>
            <a:endParaRPr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KEYWORD</a:t>
            </a:r>
            <a:r>
              <a:rPr spc="145" dirty="0"/>
              <a:t> </a:t>
            </a:r>
            <a:r>
              <a:rPr dirty="0"/>
              <a:t>ASSOCIATION</a:t>
            </a:r>
            <a:r>
              <a:rPr spc="145" dirty="0"/>
              <a:t> </a:t>
            </a:r>
            <a:r>
              <a:rPr dirty="0"/>
              <a:t>WITH</a:t>
            </a:r>
            <a:r>
              <a:rPr spc="145" dirty="0"/>
              <a:t> </a:t>
            </a:r>
            <a:r>
              <a:rPr spc="55" dirty="0"/>
              <a:t>REVIEW</a:t>
            </a:r>
            <a:r>
              <a:rPr spc="135" dirty="0"/>
              <a:t> </a:t>
            </a:r>
            <a:r>
              <a:rPr spc="75" dirty="0"/>
              <a:t>SCORES </a:t>
            </a:r>
            <a:r>
              <a:rPr dirty="0"/>
              <a:t>AND</a:t>
            </a:r>
            <a:r>
              <a:rPr spc="130" dirty="0"/>
              <a:t> </a:t>
            </a:r>
            <a:r>
              <a:rPr spc="-10" dirty="0"/>
              <a:t>POPULARITY</a:t>
            </a:r>
          </a:p>
        </p:txBody>
      </p:sp>
      <p:sp>
        <p:nvSpPr>
          <p:cNvPr id="3" name="object 3"/>
          <p:cNvSpPr/>
          <p:nvPr/>
        </p:nvSpPr>
        <p:spPr>
          <a:xfrm>
            <a:off x="435597" y="539635"/>
            <a:ext cx="850900" cy="850900"/>
          </a:xfrm>
          <a:custGeom>
            <a:avLst/>
            <a:gdLst/>
            <a:ahLst/>
            <a:cxnLst/>
            <a:rect l="l" t="t" r="r" b="b"/>
            <a:pathLst>
              <a:path w="850900" h="850900">
                <a:moveTo>
                  <a:pt x="425526" y="0"/>
                </a:moveTo>
                <a:lnTo>
                  <a:pt x="369754" y="3678"/>
                </a:lnTo>
                <a:lnTo>
                  <a:pt x="315229" y="14579"/>
                </a:lnTo>
                <a:lnTo>
                  <a:pt x="262662" y="32500"/>
                </a:lnTo>
                <a:lnTo>
                  <a:pt x="212763" y="57238"/>
                </a:lnTo>
                <a:lnTo>
                  <a:pt x="166336" y="88122"/>
                </a:lnTo>
                <a:lnTo>
                  <a:pt x="124564" y="124742"/>
                </a:lnTo>
                <a:lnTo>
                  <a:pt x="87922" y="166491"/>
                </a:lnTo>
                <a:lnTo>
                  <a:pt x="56883" y="212763"/>
                </a:lnTo>
                <a:lnTo>
                  <a:pt x="32350" y="262863"/>
                </a:lnTo>
                <a:lnTo>
                  <a:pt x="14535" y="315496"/>
                </a:lnTo>
                <a:lnTo>
                  <a:pt x="3673" y="369954"/>
                </a:lnTo>
                <a:lnTo>
                  <a:pt x="0" y="425526"/>
                </a:lnTo>
                <a:lnTo>
                  <a:pt x="3673" y="481096"/>
                </a:lnTo>
                <a:lnTo>
                  <a:pt x="14535" y="535551"/>
                </a:lnTo>
                <a:lnTo>
                  <a:pt x="32350" y="588184"/>
                </a:lnTo>
                <a:lnTo>
                  <a:pt x="56883" y="638289"/>
                </a:lnTo>
                <a:lnTo>
                  <a:pt x="87922" y="684560"/>
                </a:lnTo>
                <a:lnTo>
                  <a:pt x="124564" y="726308"/>
                </a:lnTo>
                <a:lnTo>
                  <a:pt x="166336" y="762924"/>
                </a:lnTo>
                <a:lnTo>
                  <a:pt x="212763" y="793800"/>
                </a:lnTo>
                <a:lnTo>
                  <a:pt x="262662" y="818483"/>
                </a:lnTo>
                <a:lnTo>
                  <a:pt x="315229" y="836282"/>
                </a:lnTo>
                <a:lnTo>
                  <a:pt x="369754" y="847061"/>
                </a:lnTo>
                <a:lnTo>
                  <a:pt x="425526" y="850684"/>
                </a:lnTo>
                <a:lnTo>
                  <a:pt x="481085" y="847061"/>
                </a:lnTo>
                <a:lnTo>
                  <a:pt x="535500" y="836282"/>
                </a:lnTo>
                <a:lnTo>
                  <a:pt x="588026" y="818483"/>
                </a:lnTo>
                <a:lnTo>
                  <a:pt x="637921" y="793800"/>
                </a:lnTo>
                <a:lnTo>
                  <a:pt x="684347" y="762924"/>
                </a:lnTo>
                <a:lnTo>
                  <a:pt x="726119" y="726308"/>
                </a:lnTo>
                <a:lnTo>
                  <a:pt x="762761" y="684560"/>
                </a:lnTo>
                <a:lnTo>
                  <a:pt x="793800" y="638289"/>
                </a:lnTo>
                <a:lnTo>
                  <a:pt x="818333" y="588184"/>
                </a:lnTo>
                <a:lnTo>
                  <a:pt x="836148" y="535551"/>
                </a:lnTo>
                <a:lnTo>
                  <a:pt x="847011" y="481096"/>
                </a:lnTo>
                <a:lnTo>
                  <a:pt x="850684" y="425526"/>
                </a:lnTo>
                <a:lnTo>
                  <a:pt x="847011" y="369954"/>
                </a:lnTo>
                <a:lnTo>
                  <a:pt x="836148" y="315496"/>
                </a:lnTo>
                <a:lnTo>
                  <a:pt x="818333" y="262863"/>
                </a:lnTo>
                <a:lnTo>
                  <a:pt x="793800" y="212763"/>
                </a:lnTo>
                <a:lnTo>
                  <a:pt x="762761" y="166491"/>
                </a:lnTo>
                <a:lnTo>
                  <a:pt x="726119" y="124742"/>
                </a:lnTo>
                <a:lnTo>
                  <a:pt x="684347" y="88122"/>
                </a:lnTo>
                <a:lnTo>
                  <a:pt x="637921" y="57238"/>
                </a:lnTo>
                <a:lnTo>
                  <a:pt x="588026" y="32500"/>
                </a:lnTo>
                <a:lnTo>
                  <a:pt x="535500" y="14579"/>
                </a:lnTo>
                <a:lnTo>
                  <a:pt x="481085" y="3678"/>
                </a:lnTo>
                <a:lnTo>
                  <a:pt x="425526" y="0"/>
                </a:lnTo>
                <a:close/>
              </a:path>
            </a:pathLst>
          </a:custGeom>
          <a:solidFill>
            <a:srgbClr val="9EC3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58253" y="705497"/>
            <a:ext cx="6038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15" dirty="0">
                <a:solidFill>
                  <a:srgbClr val="FFFFFF"/>
                </a:solidFill>
                <a:latin typeface="Trebuchet MS"/>
                <a:cs typeface="Trebuchet MS"/>
              </a:rPr>
              <a:t>Q1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5643" y="2056320"/>
            <a:ext cx="4076636" cy="246592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26579" y="2300770"/>
            <a:ext cx="4133447" cy="210075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NEIGHBORHOOD</a:t>
            </a:r>
            <a:r>
              <a:rPr spc="225" dirty="0"/>
              <a:t> </a:t>
            </a:r>
            <a:r>
              <a:rPr dirty="0"/>
              <a:t>INFLUENCE</a:t>
            </a:r>
            <a:r>
              <a:rPr spc="215" dirty="0"/>
              <a:t> </a:t>
            </a:r>
            <a:r>
              <a:rPr dirty="0"/>
              <a:t>ON</a:t>
            </a:r>
            <a:r>
              <a:rPr spc="225" dirty="0"/>
              <a:t> </a:t>
            </a:r>
            <a:r>
              <a:rPr spc="95" dirty="0"/>
              <a:t>PRICES</a:t>
            </a:r>
            <a:r>
              <a:rPr spc="220" dirty="0"/>
              <a:t> </a:t>
            </a:r>
            <a:r>
              <a:rPr spc="-25" dirty="0"/>
              <a:t>AND </a:t>
            </a:r>
            <a:r>
              <a:rPr spc="-10" dirty="0"/>
              <a:t>AVAILABILITY</a:t>
            </a:r>
          </a:p>
        </p:txBody>
      </p:sp>
      <p:sp>
        <p:nvSpPr>
          <p:cNvPr id="3" name="object 3"/>
          <p:cNvSpPr/>
          <p:nvPr/>
        </p:nvSpPr>
        <p:spPr>
          <a:xfrm>
            <a:off x="435597" y="539635"/>
            <a:ext cx="850900" cy="850900"/>
          </a:xfrm>
          <a:custGeom>
            <a:avLst/>
            <a:gdLst/>
            <a:ahLst/>
            <a:cxnLst/>
            <a:rect l="l" t="t" r="r" b="b"/>
            <a:pathLst>
              <a:path w="850900" h="850900">
                <a:moveTo>
                  <a:pt x="425526" y="0"/>
                </a:moveTo>
                <a:lnTo>
                  <a:pt x="369754" y="3678"/>
                </a:lnTo>
                <a:lnTo>
                  <a:pt x="315229" y="14579"/>
                </a:lnTo>
                <a:lnTo>
                  <a:pt x="262662" y="32500"/>
                </a:lnTo>
                <a:lnTo>
                  <a:pt x="212763" y="57238"/>
                </a:lnTo>
                <a:lnTo>
                  <a:pt x="166336" y="88122"/>
                </a:lnTo>
                <a:lnTo>
                  <a:pt x="124564" y="124742"/>
                </a:lnTo>
                <a:lnTo>
                  <a:pt x="87922" y="166491"/>
                </a:lnTo>
                <a:lnTo>
                  <a:pt x="56883" y="212763"/>
                </a:lnTo>
                <a:lnTo>
                  <a:pt x="32350" y="262863"/>
                </a:lnTo>
                <a:lnTo>
                  <a:pt x="14535" y="315496"/>
                </a:lnTo>
                <a:lnTo>
                  <a:pt x="3673" y="369954"/>
                </a:lnTo>
                <a:lnTo>
                  <a:pt x="0" y="425526"/>
                </a:lnTo>
                <a:lnTo>
                  <a:pt x="3673" y="481096"/>
                </a:lnTo>
                <a:lnTo>
                  <a:pt x="14535" y="535551"/>
                </a:lnTo>
                <a:lnTo>
                  <a:pt x="32350" y="588184"/>
                </a:lnTo>
                <a:lnTo>
                  <a:pt x="56883" y="638289"/>
                </a:lnTo>
                <a:lnTo>
                  <a:pt x="87922" y="684560"/>
                </a:lnTo>
                <a:lnTo>
                  <a:pt x="124564" y="726308"/>
                </a:lnTo>
                <a:lnTo>
                  <a:pt x="166336" y="762924"/>
                </a:lnTo>
                <a:lnTo>
                  <a:pt x="212763" y="793800"/>
                </a:lnTo>
                <a:lnTo>
                  <a:pt x="262662" y="818483"/>
                </a:lnTo>
                <a:lnTo>
                  <a:pt x="315229" y="836282"/>
                </a:lnTo>
                <a:lnTo>
                  <a:pt x="369754" y="847061"/>
                </a:lnTo>
                <a:lnTo>
                  <a:pt x="425526" y="850684"/>
                </a:lnTo>
                <a:lnTo>
                  <a:pt x="481085" y="847061"/>
                </a:lnTo>
                <a:lnTo>
                  <a:pt x="535500" y="836282"/>
                </a:lnTo>
                <a:lnTo>
                  <a:pt x="588026" y="818483"/>
                </a:lnTo>
                <a:lnTo>
                  <a:pt x="637921" y="793800"/>
                </a:lnTo>
                <a:lnTo>
                  <a:pt x="684347" y="762924"/>
                </a:lnTo>
                <a:lnTo>
                  <a:pt x="726119" y="726308"/>
                </a:lnTo>
                <a:lnTo>
                  <a:pt x="762761" y="684560"/>
                </a:lnTo>
                <a:lnTo>
                  <a:pt x="793800" y="638289"/>
                </a:lnTo>
                <a:lnTo>
                  <a:pt x="818333" y="588184"/>
                </a:lnTo>
                <a:lnTo>
                  <a:pt x="836148" y="535551"/>
                </a:lnTo>
                <a:lnTo>
                  <a:pt x="847011" y="481096"/>
                </a:lnTo>
                <a:lnTo>
                  <a:pt x="850684" y="425526"/>
                </a:lnTo>
                <a:lnTo>
                  <a:pt x="847011" y="369954"/>
                </a:lnTo>
                <a:lnTo>
                  <a:pt x="836148" y="315496"/>
                </a:lnTo>
                <a:lnTo>
                  <a:pt x="818333" y="262863"/>
                </a:lnTo>
                <a:lnTo>
                  <a:pt x="793800" y="212763"/>
                </a:lnTo>
                <a:lnTo>
                  <a:pt x="762761" y="166491"/>
                </a:lnTo>
                <a:lnTo>
                  <a:pt x="726119" y="124742"/>
                </a:lnTo>
                <a:lnTo>
                  <a:pt x="684347" y="88122"/>
                </a:lnTo>
                <a:lnTo>
                  <a:pt x="637921" y="57238"/>
                </a:lnTo>
                <a:lnTo>
                  <a:pt x="588026" y="32500"/>
                </a:lnTo>
                <a:lnTo>
                  <a:pt x="535500" y="14579"/>
                </a:lnTo>
                <a:lnTo>
                  <a:pt x="481085" y="3678"/>
                </a:lnTo>
                <a:lnTo>
                  <a:pt x="425526" y="0"/>
                </a:lnTo>
                <a:close/>
              </a:path>
            </a:pathLst>
          </a:custGeom>
          <a:solidFill>
            <a:srgbClr val="9EC3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58253" y="705497"/>
            <a:ext cx="6038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315" dirty="0">
                <a:solidFill>
                  <a:srgbClr val="FFFFFF"/>
                </a:solidFill>
                <a:latin typeface="Trebuchet MS"/>
                <a:cs typeface="Trebuchet MS"/>
              </a:rPr>
              <a:t>Q2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8041" y="1385278"/>
            <a:ext cx="6107404" cy="333971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398</Words>
  <Application>Microsoft Macintosh PowerPoint</Application>
  <PresentationFormat>Custom</PresentationFormat>
  <Paragraphs>81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Georgia</vt:lpstr>
      <vt:lpstr>Gill Sans MT</vt:lpstr>
      <vt:lpstr>Trebuchet MS</vt:lpstr>
      <vt:lpstr>Office Theme</vt:lpstr>
      <vt:lpstr>ENHANCING HOST STRATEGY USING DATA ANALYSIS ON AIRBNB</vt:lpstr>
      <vt:lpstr>PROJECT OBJECTIVES</vt:lpstr>
      <vt:lpstr>DATASET OVERVIEW</vt:lpstr>
      <vt:lpstr>DATASETS</vt:lpstr>
      <vt:lpstr>LIBRARIES</vt:lpstr>
      <vt:lpstr>CODE DEMONSTRATION</vt:lpstr>
      <vt:lpstr>KEY INSIGHTS</vt:lpstr>
      <vt:lpstr>KEYWORD ASSOCIATION WITH REVIEW SCORES AND POPULARITY</vt:lpstr>
      <vt:lpstr>NEIGHBORHOOD INFLUENCE ON PRICES AND AVAILABILITY</vt:lpstr>
      <vt:lpstr>Q3</vt:lpstr>
      <vt:lpstr>Q4</vt:lpstr>
      <vt:lpstr>IMPACT OF LOCAL HOSTS ON BOOKING RATES AND REVIEW SCORES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Bhavya Chheda</dc:creator>
  <cp:lastModifiedBy>Joseph, Amith</cp:lastModifiedBy>
  <cp:revision>1</cp:revision>
  <dcterms:created xsi:type="dcterms:W3CDTF">2025-02-21T19:36:54Z</dcterms:created>
  <dcterms:modified xsi:type="dcterms:W3CDTF">2025-02-21T19:51:06Z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2024-12-13T00:00:00Z</vt:filetime>
  </property>
  <property fmtid="{D5CDD505-2E9C-101B-9397-08002B2CF9AE}" pid="3" name="Creator">
    <vt:lpwstr>Impress</vt:lpwstr>
  </property>
  <property fmtid="{D5CDD505-2E9C-101B-9397-08002B2CF9AE}" pid="4" name="LastSaved">
    <vt:filetime>2025-02-21T00:00:00Z</vt:filetime>
  </property>
  <property fmtid="{D5CDD505-2E9C-101B-9397-08002B2CF9AE}" pid="5" name="Producer">
    <vt:lpwstr>3-Heights(TM) PDF Security Shell 4.8.25.2 (http://www.pdf-tools.com)</vt:lpwstr>
  </property>
</Properties>
</file>