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arlow Bold" panose="00000800000000000000" pitchFamily="2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1" autoAdjust="0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68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295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29151"/>
            <a:ext cx="731234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Customer Response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766780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presentation dives into a detailed analysis of customer data, examining response rates correlated with household size, average spending habits, and wine purchase patterns. We’ll explore key findings, model performance, and suggest data-driven recommendations for optimized marketing campaigns.</a:t>
            </a:r>
            <a:endParaRPr lang="en-US" sz="1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17229A-6616-4D9E-A4DD-02308F757E5C}"/>
              </a:ext>
            </a:extLst>
          </p:cNvPr>
          <p:cNvSpPr/>
          <p:nvPr/>
        </p:nvSpPr>
        <p:spPr>
          <a:xfrm>
            <a:off x="12389771" y="7503664"/>
            <a:ext cx="2240629" cy="677075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717715"/>
            <a:ext cx="622125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Generalization Approach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29990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41427" y="3071693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29990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Cross-validation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462326" y="3485198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Selects the best penalty term (λ) to balance bias and variance.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4680347" y="299906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4828223" y="3071693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384363" y="29990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384363" y="3485198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Reduces noise by eliminating irrelevant predictors.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58309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909638" y="5058251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462326" y="4985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462326" y="5471755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Maintains consistent weight distribution for numerical features.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4680347" y="49856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4820603" y="5058251"/>
            <a:ext cx="206931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384363" y="498562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Train-test Split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384363" y="5471755"/>
            <a:ext cx="3001447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Prevents overfitting and measures real-world performance.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85505" y="532209"/>
            <a:ext cx="8459391" cy="636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Response Rate by Number of Children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10" y="1459111"/>
            <a:ext cx="4640461" cy="272653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77347" y="4596765"/>
            <a:ext cx="3055858" cy="381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77347" y="5172194"/>
            <a:ext cx="6401753" cy="77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Child-free households have the highest response rate (~27%).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77347" y="6013966"/>
            <a:ext cx="6401753" cy="77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Response rates drop significantly as the number of children increases.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77347" y="6855738"/>
            <a:ext cx="6401753" cy="77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Families with 3 children have the lowest response rate (~4.9%).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558921" y="4596765"/>
            <a:ext cx="3055858" cy="381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558921" y="5172194"/>
            <a:ext cx="6401753" cy="77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Focus marketing campaigns on child-free households.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7558921" y="6013966"/>
            <a:ext cx="6401753" cy="774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 personalized promotions for families with children.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6DE80-D278-42AA-8FAC-46139B0A307E}"/>
              </a:ext>
            </a:extLst>
          </p:cNvPr>
          <p:cNvSpPr/>
          <p:nvPr/>
        </p:nvSpPr>
        <p:spPr>
          <a:xfrm>
            <a:off x="12389771" y="7503664"/>
            <a:ext cx="2240629" cy="677075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467338" y="557570"/>
            <a:ext cx="7695605" cy="533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Average Spending by Number of Children</a:t>
            </a:r>
            <a:endParaRPr lang="en-US" sz="3350" dirty="0"/>
          </a:p>
        </p:txBody>
      </p:sp>
      <p:sp>
        <p:nvSpPr>
          <p:cNvPr id="8" name="Text 5"/>
          <p:cNvSpPr/>
          <p:nvPr/>
        </p:nvSpPr>
        <p:spPr>
          <a:xfrm>
            <a:off x="709613" y="5349764"/>
            <a:ext cx="6358295" cy="405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00" b="1" dirty="0">
                <a:solidFill>
                  <a:srgbClr val="7068F4"/>
                </a:solidFill>
                <a:latin typeface="Barlow Bold" pitchFamily="34" charset="0"/>
              </a:rPr>
              <a:t>Insight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709613" y="5909905"/>
            <a:ext cx="6358295" cy="8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Child-free households spend the most (~$1,107 on average)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09613" y="6791920"/>
            <a:ext cx="6358295" cy="8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Spending drops significantly for families with children.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570113" y="5342334"/>
            <a:ext cx="2667953" cy="333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7570113" y="5878592"/>
            <a:ext cx="6358295" cy="8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 premium products to child-free households.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570113" y="6760607"/>
            <a:ext cx="6358295" cy="81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5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 budget-friendly options for families with children.</a:t>
            </a:r>
            <a:endParaRPr lang="en-US" sz="15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BE055F-AFBA-413E-9DE0-E5E997DD20E0}"/>
              </a:ext>
            </a:extLst>
          </p:cNvPr>
          <p:cNvSpPr/>
          <p:nvPr/>
        </p:nvSpPr>
        <p:spPr>
          <a:xfrm>
            <a:off x="12389771" y="7503664"/>
            <a:ext cx="2240629" cy="677075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144FBA7-8582-4EA3-BF14-B32A88177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7" y="1380468"/>
            <a:ext cx="6358295" cy="37387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405063"/>
            <a:ext cx="698861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Wine Purchase Correlations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442692"/>
            <a:ext cx="6448663" cy="2381845"/>
          </a:xfrm>
          <a:prstGeom prst="roundRect">
            <a:avLst>
              <a:gd name="adj" fmla="val 8187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36592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74884" y="4145399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Wine purchases correlate highest with meat purchases (0.56).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74884" y="4914543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Sweet products, fish, and gold products also have moderate correlations.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423547" y="3442692"/>
            <a:ext cx="6448663" cy="2381845"/>
          </a:xfrm>
          <a:prstGeom prst="roundRect">
            <a:avLst>
              <a:gd name="adj" fmla="val 8187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6"/>
          <p:cNvSpPr/>
          <p:nvPr/>
        </p:nvSpPr>
        <p:spPr>
          <a:xfrm>
            <a:off x="7640122" y="36592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Recommendation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40122" y="4145399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Apply bundle marketing strategies (e.g., discounts for wine + meat).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640122" y="4914543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Target high-value customers with exclusive promotions.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1658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Findings &amp; Recommendations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4291846"/>
            <a:ext cx="3651171" cy="216575"/>
          </a:xfrm>
          <a:prstGeom prst="roundRect">
            <a:avLst>
              <a:gd name="adj" fmla="val 9003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58309" y="483334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Child-free Households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8309" y="5319474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Higher response rates and higher spending.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34401" y="3966924"/>
            <a:ext cx="3651290" cy="216575"/>
          </a:xfrm>
          <a:prstGeom prst="roundRect">
            <a:avLst>
              <a:gd name="adj" fmla="val 9003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734401" y="45084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Wine Purchases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34401" y="4994553"/>
            <a:ext cx="365129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Strong correlation with meat and other luxury products.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09117"/>
            <a:ext cx="690764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 Performance Metrics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546747"/>
            <a:ext cx="13113782" cy="4173617"/>
          </a:xfrm>
          <a:prstGeom prst="roundRect">
            <a:avLst>
              <a:gd name="adj" fmla="val 467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5929" y="2554367"/>
            <a:ext cx="13098542" cy="6312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82623" y="2691884"/>
            <a:ext cx="13561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Model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779514" y="2691884"/>
            <a:ext cx="144149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661773" y="2691884"/>
            <a:ext cx="144279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AUC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6545342" y="2691884"/>
            <a:ext cx="144410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Sensitivity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430220" y="2691884"/>
            <a:ext cx="144410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Specificity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0315099" y="2691884"/>
            <a:ext cx="144410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2199977" y="2691884"/>
            <a:ext cx="144791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F1_Score</a:t>
            </a:r>
            <a:endParaRPr lang="en-US" sz="2200" dirty="0"/>
          </a:p>
        </p:txBody>
      </p:sp>
      <p:sp>
        <p:nvSpPr>
          <p:cNvPr id="12" name="Shape 10"/>
          <p:cNvSpPr/>
          <p:nvPr/>
        </p:nvSpPr>
        <p:spPr>
          <a:xfrm>
            <a:off x="765929" y="3185636"/>
            <a:ext cx="13098542" cy="96845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3" name="Text 11"/>
          <p:cNvSpPr/>
          <p:nvPr/>
        </p:nvSpPr>
        <p:spPr>
          <a:xfrm>
            <a:off x="982623" y="3323153"/>
            <a:ext cx="135612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Logistic Regression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2779514" y="3323153"/>
            <a:ext cx="1441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0.9050279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4661773" y="3323153"/>
            <a:ext cx="1442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0.7150978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6545342" y="3323153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0.4651163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8430220" y="3323153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0.9296636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0315099" y="3323153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0.6451613</a:t>
            </a:r>
            <a:endParaRPr lang="en-US" sz="1700" dirty="0"/>
          </a:p>
        </p:txBody>
      </p:sp>
      <p:sp>
        <p:nvSpPr>
          <p:cNvPr id="19" name="Text 17"/>
          <p:cNvSpPr/>
          <p:nvPr/>
        </p:nvSpPr>
        <p:spPr>
          <a:xfrm>
            <a:off x="12199977" y="3323153"/>
            <a:ext cx="144791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0.5405405</a:t>
            </a:r>
            <a:endParaRPr lang="en-US" sz="1700" dirty="0"/>
          </a:p>
        </p:txBody>
      </p:sp>
      <p:sp>
        <p:nvSpPr>
          <p:cNvPr id="20" name="Shape 18"/>
          <p:cNvSpPr/>
          <p:nvPr/>
        </p:nvSpPr>
        <p:spPr>
          <a:xfrm>
            <a:off x="765929" y="4154091"/>
            <a:ext cx="130985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982623" y="4291608"/>
            <a:ext cx="135612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Random Forest</a:t>
            </a:r>
            <a:endParaRPr lang="en-US" sz="1700" dirty="0"/>
          </a:p>
        </p:txBody>
      </p:sp>
      <p:sp>
        <p:nvSpPr>
          <p:cNvPr id="22" name="Text 20"/>
          <p:cNvSpPr/>
          <p:nvPr/>
        </p:nvSpPr>
        <p:spPr>
          <a:xfrm>
            <a:off x="2779514" y="4291608"/>
            <a:ext cx="1441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0.8910615</a:t>
            </a:r>
            <a:endParaRPr lang="en-US" sz="1700" dirty="0"/>
          </a:p>
        </p:txBody>
      </p:sp>
      <p:sp>
        <p:nvSpPr>
          <p:cNvPr id="23" name="Text 21"/>
          <p:cNvSpPr/>
          <p:nvPr/>
        </p:nvSpPr>
        <p:spPr>
          <a:xfrm>
            <a:off x="4661773" y="4291608"/>
            <a:ext cx="1442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0.5866740</a:t>
            </a:r>
            <a:endParaRPr lang="en-US" sz="1700" dirty="0"/>
          </a:p>
        </p:txBody>
      </p:sp>
      <p:sp>
        <p:nvSpPr>
          <p:cNvPr id="24" name="Text 22"/>
          <p:cNvSpPr/>
          <p:nvPr/>
        </p:nvSpPr>
        <p:spPr>
          <a:xfrm>
            <a:off x="6545342" y="4291608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0.1860465</a:t>
            </a:r>
            <a:endParaRPr lang="en-US" sz="1700" dirty="0"/>
          </a:p>
        </p:txBody>
      </p:sp>
      <p:sp>
        <p:nvSpPr>
          <p:cNvPr id="25" name="Text 23"/>
          <p:cNvSpPr/>
          <p:nvPr/>
        </p:nvSpPr>
        <p:spPr>
          <a:xfrm>
            <a:off x="8430220" y="4291608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0.8988439</a:t>
            </a:r>
            <a:endParaRPr lang="en-US" sz="1700" dirty="0"/>
          </a:p>
        </p:txBody>
      </p:sp>
      <p:sp>
        <p:nvSpPr>
          <p:cNvPr id="26" name="Text 24"/>
          <p:cNvSpPr/>
          <p:nvPr/>
        </p:nvSpPr>
        <p:spPr>
          <a:xfrm>
            <a:off x="10315099" y="4291608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0.6666667</a:t>
            </a:r>
            <a:endParaRPr lang="en-US" sz="1700" dirty="0"/>
          </a:p>
        </p:txBody>
      </p:sp>
      <p:sp>
        <p:nvSpPr>
          <p:cNvPr id="27" name="Text 25"/>
          <p:cNvSpPr/>
          <p:nvPr/>
        </p:nvSpPr>
        <p:spPr>
          <a:xfrm>
            <a:off x="12199977" y="4291608"/>
            <a:ext cx="144791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0.2909091</a:t>
            </a:r>
            <a:endParaRPr lang="en-US" sz="1700" dirty="0"/>
          </a:p>
        </p:txBody>
      </p:sp>
      <p:sp>
        <p:nvSpPr>
          <p:cNvPr id="28" name="Shape 26"/>
          <p:cNvSpPr/>
          <p:nvPr/>
        </p:nvSpPr>
        <p:spPr>
          <a:xfrm>
            <a:off x="765929" y="5122545"/>
            <a:ext cx="13098542" cy="62174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982623" y="5260062"/>
            <a:ext cx="135612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XGBoost</a:t>
            </a:r>
            <a:endParaRPr lang="en-US" sz="1700" dirty="0"/>
          </a:p>
        </p:txBody>
      </p:sp>
      <p:sp>
        <p:nvSpPr>
          <p:cNvPr id="30" name="Text 28"/>
          <p:cNvSpPr/>
          <p:nvPr/>
        </p:nvSpPr>
        <p:spPr>
          <a:xfrm>
            <a:off x="2779514" y="5260062"/>
            <a:ext cx="1441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0.8994413</a:t>
            </a:r>
            <a:endParaRPr lang="en-US" sz="1700" dirty="0"/>
          </a:p>
        </p:txBody>
      </p:sp>
      <p:sp>
        <p:nvSpPr>
          <p:cNvPr id="31" name="Text 29"/>
          <p:cNvSpPr/>
          <p:nvPr/>
        </p:nvSpPr>
        <p:spPr>
          <a:xfrm>
            <a:off x="4661773" y="5260062"/>
            <a:ext cx="1442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0.6516796</a:t>
            </a:r>
            <a:endParaRPr lang="en-US" sz="1700" dirty="0"/>
          </a:p>
        </p:txBody>
      </p:sp>
      <p:sp>
        <p:nvSpPr>
          <p:cNvPr id="32" name="Text 30"/>
          <p:cNvSpPr/>
          <p:nvPr/>
        </p:nvSpPr>
        <p:spPr>
          <a:xfrm>
            <a:off x="6545342" y="5260062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0.3255814</a:t>
            </a:r>
            <a:endParaRPr lang="en-US" sz="1700" dirty="0"/>
          </a:p>
        </p:txBody>
      </p:sp>
      <p:sp>
        <p:nvSpPr>
          <p:cNvPr id="33" name="Text 31"/>
          <p:cNvSpPr/>
          <p:nvPr/>
        </p:nvSpPr>
        <p:spPr>
          <a:xfrm>
            <a:off x="8430220" y="5260062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0.9139466</a:t>
            </a:r>
            <a:endParaRPr lang="en-US" sz="1700" dirty="0"/>
          </a:p>
        </p:txBody>
      </p:sp>
      <p:sp>
        <p:nvSpPr>
          <p:cNvPr id="34" name="Text 32"/>
          <p:cNvSpPr/>
          <p:nvPr/>
        </p:nvSpPr>
        <p:spPr>
          <a:xfrm>
            <a:off x="10315099" y="5260062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0.6666667</a:t>
            </a:r>
            <a:endParaRPr lang="en-US" sz="1700" dirty="0"/>
          </a:p>
        </p:txBody>
      </p:sp>
      <p:sp>
        <p:nvSpPr>
          <p:cNvPr id="35" name="Text 33"/>
          <p:cNvSpPr/>
          <p:nvPr/>
        </p:nvSpPr>
        <p:spPr>
          <a:xfrm>
            <a:off x="12199977" y="5260062"/>
            <a:ext cx="144791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0.4375000</a:t>
            </a:r>
            <a:endParaRPr lang="en-US" sz="1700" dirty="0"/>
          </a:p>
        </p:txBody>
      </p:sp>
      <p:sp>
        <p:nvSpPr>
          <p:cNvPr id="36" name="Shape 34"/>
          <p:cNvSpPr/>
          <p:nvPr/>
        </p:nvSpPr>
        <p:spPr>
          <a:xfrm>
            <a:off x="765929" y="5744289"/>
            <a:ext cx="13098542" cy="96845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35"/>
          <p:cNvSpPr/>
          <p:nvPr/>
        </p:nvSpPr>
        <p:spPr>
          <a:xfrm>
            <a:off x="982623" y="5881807"/>
            <a:ext cx="135612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Lasso Regression</a:t>
            </a:r>
            <a:endParaRPr lang="en-US" sz="1700" dirty="0"/>
          </a:p>
        </p:txBody>
      </p:sp>
      <p:sp>
        <p:nvSpPr>
          <p:cNvPr id="38" name="Text 36"/>
          <p:cNvSpPr/>
          <p:nvPr/>
        </p:nvSpPr>
        <p:spPr>
          <a:xfrm>
            <a:off x="2779514" y="5881807"/>
            <a:ext cx="1441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0.9189944</a:t>
            </a:r>
            <a:endParaRPr lang="en-US" sz="1700" dirty="0"/>
          </a:p>
        </p:txBody>
      </p:sp>
      <p:sp>
        <p:nvSpPr>
          <p:cNvPr id="39" name="Text 37"/>
          <p:cNvSpPr/>
          <p:nvPr/>
        </p:nvSpPr>
        <p:spPr>
          <a:xfrm>
            <a:off x="4661773" y="5881807"/>
            <a:ext cx="14427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0.7330749</a:t>
            </a:r>
            <a:endParaRPr lang="en-US" sz="1700" dirty="0"/>
          </a:p>
        </p:txBody>
      </p:sp>
      <p:sp>
        <p:nvSpPr>
          <p:cNvPr id="40" name="Text 38"/>
          <p:cNvSpPr/>
          <p:nvPr/>
        </p:nvSpPr>
        <p:spPr>
          <a:xfrm>
            <a:off x="6545342" y="5881807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0.4883721</a:t>
            </a:r>
            <a:endParaRPr lang="en-US" sz="1700" dirty="0"/>
          </a:p>
        </p:txBody>
      </p:sp>
      <p:sp>
        <p:nvSpPr>
          <p:cNvPr id="41" name="Text 39"/>
          <p:cNvSpPr/>
          <p:nvPr/>
        </p:nvSpPr>
        <p:spPr>
          <a:xfrm>
            <a:off x="8430220" y="5881807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0.9333333</a:t>
            </a:r>
            <a:endParaRPr lang="en-US" sz="1700" dirty="0"/>
          </a:p>
        </p:txBody>
      </p:sp>
      <p:sp>
        <p:nvSpPr>
          <p:cNvPr id="42" name="Text 40"/>
          <p:cNvSpPr/>
          <p:nvPr/>
        </p:nvSpPr>
        <p:spPr>
          <a:xfrm>
            <a:off x="10315099" y="5881807"/>
            <a:ext cx="14441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0.7500000</a:t>
            </a:r>
            <a:endParaRPr lang="en-US" sz="1700" dirty="0"/>
          </a:p>
        </p:txBody>
      </p:sp>
      <p:sp>
        <p:nvSpPr>
          <p:cNvPr id="43" name="Text 41"/>
          <p:cNvSpPr/>
          <p:nvPr/>
        </p:nvSpPr>
        <p:spPr>
          <a:xfrm>
            <a:off x="12199977" y="5881807"/>
            <a:ext cx="144791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0.5915493</a:t>
            </a:r>
            <a:endParaRPr lang="en-US" sz="17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EBE1C2-6AFE-4F49-BBBD-A29BCB9A7D03}"/>
              </a:ext>
            </a:extLst>
          </p:cNvPr>
          <p:cNvSpPr/>
          <p:nvPr/>
        </p:nvSpPr>
        <p:spPr>
          <a:xfrm>
            <a:off x="12389771" y="7503664"/>
            <a:ext cx="2240629" cy="677075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469708"/>
            <a:ext cx="57985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Best Model: Lasso Regression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463766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1353979" y="34637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Highest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53979" y="3949898"/>
            <a:ext cx="52029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Lasso Regression achieved the highest accuracy (91.52%).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58309" y="5103614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353979" y="510361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Predictive Capabilities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353979" y="5589746"/>
            <a:ext cx="52029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 customer response probability for future campaigns.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1353979" y="6413063"/>
            <a:ext cx="52029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high-value customers.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60400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Lasso Regression: Inner Workings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54391" y="2354342"/>
            <a:ext cx="30480" cy="5271254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6782872" y="2826544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325910" y="259806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6509028" y="2670691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761208" y="257091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Feature Selection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761208" y="3057049"/>
            <a:ext cx="611088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Forces some coefficients to be zero, selecting only relevant features.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782872" y="4655820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6325910" y="442733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6473785" y="4499967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761208" y="440019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Regularization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761208" y="4886325"/>
            <a:ext cx="611088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Shrinks coefficients, preventing overfitting and making the model simpler.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6782872" y="6485096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325910" y="6256615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477238" y="6329243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761208" y="622946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Optimization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761208" y="6715601"/>
            <a:ext cx="611088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Minimizes the sum of squared errors while applying an L1 penalty to coefficients.</a:t>
            </a:r>
            <a:endParaRPr lang="en-US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A7D2FD7-E4F0-4DCD-940E-52E668C00F78}"/>
              </a:ext>
            </a:extLst>
          </p:cNvPr>
          <p:cNvSpPr/>
          <p:nvPr/>
        </p:nvSpPr>
        <p:spPr>
          <a:xfrm>
            <a:off x="12389771" y="7503664"/>
            <a:ext cx="2240629" cy="677075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443" y="540306"/>
            <a:ext cx="5153858" cy="644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Evaluation Metrics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685443" y="1576149"/>
            <a:ext cx="1325880" cy="1144310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881182" y="1952506"/>
            <a:ext cx="86678" cy="391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2207062" y="1771888"/>
            <a:ext cx="2576870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Accuracy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2207062" y="2211348"/>
            <a:ext cx="5399127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Measures the proportion of correct predictions (91.52%).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2109192" y="2710934"/>
            <a:ext cx="11737896" cy="11430"/>
          </a:xfrm>
          <a:prstGeom prst="roundRect">
            <a:avLst>
              <a:gd name="adj" fmla="val 1542112"/>
            </a:avLst>
          </a:prstGeom>
          <a:solidFill>
            <a:srgbClr val="C1C3D0"/>
          </a:solidFill>
          <a:ln/>
        </p:spPr>
      </p:sp>
      <p:sp>
        <p:nvSpPr>
          <p:cNvPr id="8" name="Shape 6"/>
          <p:cNvSpPr/>
          <p:nvPr/>
        </p:nvSpPr>
        <p:spPr>
          <a:xfrm>
            <a:off x="685443" y="2818328"/>
            <a:ext cx="2651879" cy="1144310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881182" y="3194685"/>
            <a:ext cx="137041" cy="391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3533061" y="3014067"/>
            <a:ext cx="2576870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AUC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3533061" y="3453527"/>
            <a:ext cx="4713208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Measures the area under the ROC curve (0.7129).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3435191" y="3953113"/>
            <a:ext cx="10411897" cy="11430"/>
          </a:xfrm>
          <a:prstGeom prst="roundRect">
            <a:avLst>
              <a:gd name="adj" fmla="val 1542112"/>
            </a:avLst>
          </a:prstGeom>
          <a:solidFill>
            <a:srgbClr val="C1C3D0"/>
          </a:solidFill>
          <a:ln/>
        </p:spPr>
      </p:sp>
      <p:sp>
        <p:nvSpPr>
          <p:cNvPr id="13" name="Shape 11"/>
          <p:cNvSpPr/>
          <p:nvPr/>
        </p:nvSpPr>
        <p:spPr>
          <a:xfrm>
            <a:off x="685443" y="4060508"/>
            <a:ext cx="3977759" cy="1144310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881182" y="4436864"/>
            <a:ext cx="132159" cy="391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4858941" y="4256246"/>
            <a:ext cx="2576870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Precision</a:t>
            </a:r>
            <a:endParaRPr lang="en-US" sz="2000" dirty="0"/>
          </a:p>
        </p:txBody>
      </p:sp>
      <p:sp>
        <p:nvSpPr>
          <p:cNvPr id="16" name="Text 14"/>
          <p:cNvSpPr/>
          <p:nvPr/>
        </p:nvSpPr>
        <p:spPr>
          <a:xfrm>
            <a:off x="4858941" y="4695706"/>
            <a:ext cx="6971467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Measures how many predicted positives were actually positive (69.69%).</a:t>
            </a:r>
            <a:endParaRPr lang="en-US" sz="1500" dirty="0"/>
          </a:p>
        </p:txBody>
      </p:sp>
      <p:sp>
        <p:nvSpPr>
          <p:cNvPr id="17" name="Shape 15"/>
          <p:cNvSpPr/>
          <p:nvPr/>
        </p:nvSpPr>
        <p:spPr>
          <a:xfrm>
            <a:off x="4761071" y="5195292"/>
            <a:ext cx="9086017" cy="11430"/>
          </a:xfrm>
          <a:prstGeom prst="roundRect">
            <a:avLst>
              <a:gd name="adj" fmla="val 1542112"/>
            </a:avLst>
          </a:prstGeom>
          <a:solidFill>
            <a:srgbClr val="C1C3D0"/>
          </a:solidFill>
          <a:ln/>
        </p:spPr>
      </p:sp>
      <p:sp>
        <p:nvSpPr>
          <p:cNvPr id="18" name="Shape 16"/>
          <p:cNvSpPr/>
          <p:nvPr/>
        </p:nvSpPr>
        <p:spPr>
          <a:xfrm>
            <a:off x="685443" y="5302687"/>
            <a:ext cx="5303758" cy="1144310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9" name="Text 17"/>
          <p:cNvSpPr/>
          <p:nvPr/>
        </p:nvSpPr>
        <p:spPr>
          <a:xfrm>
            <a:off x="881182" y="5679043"/>
            <a:ext cx="148114" cy="391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6184940" y="5498425"/>
            <a:ext cx="2576870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Recall</a:t>
            </a:r>
            <a:endParaRPr lang="en-US" sz="2000" dirty="0"/>
          </a:p>
        </p:txBody>
      </p:sp>
      <p:sp>
        <p:nvSpPr>
          <p:cNvPr id="21" name="Text 19"/>
          <p:cNvSpPr/>
          <p:nvPr/>
        </p:nvSpPr>
        <p:spPr>
          <a:xfrm>
            <a:off x="6184940" y="5937885"/>
            <a:ext cx="690681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Measures how many actual positives were correctly identified (45.09%).</a:t>
            </a: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6087070" y="6437471"/>
            <a:ext cx="7760018" cy="11430"/>
          </a:xfrm>
          <a:prstGeom prst="roundRect">
            <a:avLst>
              <a:gd name="adj" fmla="val 1542112"/>
            </a:avLst>
          </a:prstGeom>
          <a:solidFill>
            <a:srgbClr val="C1C3D0"/>
          </a:solidFill>
          <a:ln/>
        </p:spPr>
      </p:sp>
      <p:sp>
        <p:nvSpPr>
          <p:cNvPr id="23" name="Shape 21"/>
          <p:cNvSpPr/>
          <p:nvPr/>
        </p:nvSpPr>
        <p:spPr>
          <a:xfrm>
            <a:off x="685443" y="6544866"/>
            <a:ext cx="6629757" cy="1144310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8260" dist="2413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24" name="Text 22"/>
          <p:cNvSpPr/>
          <p:nvPr/>
        </p:nvSpPr>
        <p:spPr>
          <a:xfrm>
            <a:off x="881182" y="6921222"/>
            <a:ext cx="131921" cy="391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5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7510939" y="6740604"/>
            <a:ext cx="2576870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F1-Score</a:t>
            </a:r>
            <a:endParaRPr lang="en-US" sz="2000" dirty="0"/>
          </a:p>
        </p:txBody>
      </p:sp>
      <p:sp>
        <p:nvSpPr>
          <p:cNvPr id="26" name="Text 24"/>
          <p:cNvSpPr/>
          <p:nvPr/>
        </p:nvSpPr>
        <p:spPr>
          <a:xfrm>
            <a:off x="7510939" y="7180064"/>
            <a:ext cx="3726537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Balances precision and recall (54.76%).</a:t>
            </a:r>
            <a:endParaRPr lang="en-US" sz="15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9A11A2A-0581-4533-9020-EB0131E85B6F}"/>
              </a:ext>
            </a:extLst>
          </p:cNvPr>
          <p:cNvSpPr/>
          <p:nvPr/>
        </p:nvSpPr>
        <p:spPr>
          <a:xfrm>
            <a:off x="12389771" y="7503664"/>
            <a:ext cx="2240629" cy="677075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459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Barlow Bold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Stephen Joel</cp:lastModifiedBy>
  <cp:revision>2</cp:revision>
  <dcterms:created xsi:type="dcterms:W3CDTF">2025-02-04T20:17:13Z</dcterms:created>
  <dcterms:modified xsi:type="dcterms:W3CDTF">2025-02-04T20:28:03Z</dcterms:modified>
</cp:coreProperties>
</file>