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281" r:id="rId4"/>
    <p:sldId id="288" r:id="rId5"/>
    <p:sldId id="287" r:id="rId6"/>
    <p:sldId id="322" r:id="rId7"/>
    <p:sldId id="269" r:id="rId8"/>
    <p:sldId id="315" r:id="rId9"/>
    <p:sldId id="316" r:id="rId10"/>
    <p:sldId id="317" r:id="rId11"/>
    <p:sldId id="289" r:id="rId12"/>
    <p:sldId id="323" r:id="rId13"/>
    <p:sldId id="314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B86"/>
    <a:srgbClr val="7D4EDA"/>
    <a:srgbClr val="AE69E1"/>
    <a:srgbClr val="E4365B"/>
    <a:srgbClr val="E01641"/>
    <a:srgbClr val="E3770B"/>
    <a:srgbClr val="AC75D5"/>
    <a:srgbClr val="C69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76DEC-0722-4D2C-9EEC-95147615B0EF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83D8-4F6D-44F6-9745-93FAF7B3F2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56CE7F-E55C-4291-8763-3D574820AFB1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AAA76D-D818-4F5A-B730-75FEF84BF3A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8463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altLang="en-IN" dirty="0"/>
              <a:t>SMART CRADLE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615" y="5012690"/>
            <a:ext cx="2621915" cy="1729105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Group members</a:t>
            </a:r>
            <a:r>
              <a:rPr lang="en-US" altLang="en-IN" sz="1800" dirty="0"/>
              <a:t> :</a:t>
            </a:r>
            <a:endParaRPr lang="en-IN" sz="1800" dirty="0"/>
          </a:p>
          <a:p>
            <a:pPr algn="l"/>
            <a:r>
              <a:rPr lang="en-US" altLang="en-IN" sz="1800" dirty="0"/>
              <a:t>Adisha P V</a:t>
            </a:r>
          </a:p>
          <a:p>
            <a:pPr algn="l"/>
            <a:r>
              <a:rPr lang="en-US" altLang="en-IN" sz="1800" dirty="0"/>
              <a:t>Amithlal M V</a:t>
            </a:r>
          </a:p>
          <a:p>
            <a:pPr algn="l"/>
            <a:r>
              <a:rPr lang="en-US" altLang="en-IN" sz="1800" dirty="0">
                <a:sym typeface="+mn-ea"/>
              </a:rPr>
              <a:t>Mohammed Arif P </a:t>
            </a:r>
            <a:endParaRPr lang="en-US" altLang="en-IN" sz="1800" dirty="0"/>
          </a:p>
          <a:p>
            <a:pPr algn="l"/>
            <a:r>
              <a:rPr lang="en-US" altLang="en-IN" sz="1800" dirty="0"/>
              <a:t>Mohammed Ameer K T</a:t>
            </a:r>
          </a:p>
          <a:p>
            <a:pPr algn="r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650" y="4220845"/>
            <a:ext cx="5540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Under the guidance of:</a:t>
            </a:r>
          </a:p>
          <a:p>
            <a:r>
              <a:rPr lang="en-US" altLang="en-IN" sz="2400" dirty="0"/>
              <a:t>                           Sudheer T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26415" y="2197735"/>
            <a:ext cx="822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Audacity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908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780" dirty="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:</a:t>
            </a:r>
            <a:br>
              <a:rPr lang="en-US" altLang="en-IN" sz="2780" dirty="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780" dirty="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mobile phone app created</a:t>
            </a:r>
            <a:br>
              <a:rPr lang="en-US" altLang="en-IN" sz="3600" dirty="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photo_2022-06-30_00-36-5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1847215"/>
            <a:ext cx="78022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6125" y="404368"/>
            <a:ext cx="8229600" cy="1143000"/>
          </a:xfrm>
        </p:spPr>
        <p:txBody>
          <a:bodyPr/>
          <a:lstStyle/>
          <a:p>
            <a:r>
              <a:rPr lang="en-US" sz="3000"/>
              <a:t>Application backend</a:t>
            </a:r>
          </a:p>
        </p:txBody>
      </p:sp>
      <p:pic>
        <p:nvPicPr>
          <p:cNvPr id="7" name="Content Placeholder 6" descr="photo_2022-06-30_00-41-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1978025"/>
            <a:ext cx="7726680" cy="4346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335">
                <a:solidFill>
                  <a:srgbClr val="646B86"/>
                </a:solidFill>
                <a:sym typeface="+mn-ea"/>
              </a:rPr>
              <a:t>                Hardware</a:t>
            </a:r>
            <a:br>
              <a:rPr lang="en-US" sz="3335">
                <a:solidFill>
                  <a:srgbClr val="646B86"/>
                </a:solidFill>
              </a:rPr>
            </a:br>
            <a:r>
              <a:rPr lang="en-US" sz="3335">
                <a:solidFill>
                  <a:srgbClr val="646B86"/>
                </a:solidFill>
                <a:sym typeface="+mn-ea"/>
              </a:rPr>
              <a:t>Sensors are tested interfacing with esp32</a:t>
            </a:r>
            <a:br>
              <a:rPr lang="en-US" sz="3335">
                <a:solidFill>
                  <a:srgbClr val="646B86"/>
                </a:solidFill>
              </a:rPr>
            </a:br>
            <a:r>
              <a:rPr lang="en-US" sz="3335">
                <a:solidFill>
                  <a:srgbClr val="646B86"/>
                </a:solidFill>
                <a:sym typeface="+mn-ea"/>
              </a:rPr>
              <a:t>Circuit Layout on progress.</a:t>
            </a:r>
            <a:endParaRPr lang="en-US" sz="3335"/>
          </a:p>
        </p:txBody>
      </p:sp>
      <p:pic>
        <p:nvPicPr>
          <p:cNvPr id="5" name="Content Placeholder 4" descr="photo_2022-06-30_00-37-0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384" t="10778" r="-3503" b="18418"/>
          <a:stretch>
            <a:fillRect/>
          </a:stretch>
        </p:blipFill>
        <p:spPr>
          <a:xfrm>
            <a:off x="755650" y="2132965"/>
            <a:ext cx="3058160" cy="4287520"/>
          </a:xfrm>
          <a:prstGeom prst="rect">
            <a:avLst/>
          </a:prstGeom>
        </p:spPr>
      </p:pic>
      <p:pic>
        <p:nvPicPr>
          <p:cNvPr id="6" name="Content Placeholder 5" descr="photo_2022-06-30_00-37-0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3800" y="1920240"/>
            <a:ext cx="332613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124585"/>
            <a:ext cx="8229600" cy="62166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https://www.irjet.net/</a:t>
            </a:r>
          </a:p>
          <a:p>
            <a:r>
              <a:rPr lang="en-IN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https://www.researchgate.net/</a:t>
            </a:r>
          </a:p>
          <a:p>
            <a:r>
              <a:rPr lang="en-IN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https://www.youtube.com/watch?v=-vfB3ZONkJo&amp;list=PL0guVS28dktIl3h7Snv2VmWEPgfEzSUTe&amp;index=7&amp;t=166s</a:t>
            </a:r>
          </a:p>
          <a:p>
            <a:r>
              <a:rPr lang="en-IN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https://www.youtube.com/watch?v=aQcJ4uHdQEA</a:t>
            </a:r>
          </a:p>
          <a:p>
            <a:r>
              <a:rPr lang="en-IN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https://learnmech.com/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917" y="2967970"/>
            <a:ext cx="3237230" cy="9220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Ink Free" panose="03080402000500000000" charset="0"/>
                <a:cs typeface="Ink Free" panose="03080402000500000000" charset="0"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Ink Free" panose="03080402000500000000" charset="0"/>
              <a:cs typeface="Ink Free" panose="030804020005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Components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Work done 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IN" sz="2000" dirty="0">
                <a:solidFill>
                  <a:srgbClr val="646B86"/>
                </a:solidFill>
              </a:rPr>
              <a:t>  </a:t>
            </a:r>
            <a:r>
              <a:rPr lang="en-US" alt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Cradle  is a  device  that is  used  to  put  babies  to sleep.  Cradle has  a side-to-side  rocking  motion that  eases  the baby  and put  it to  sleep.</a:t>
            </a:r>
            <a:r>
              <a:rPr lang="en-US" alt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the work in time of parents and taking care of baby is very important factors . This automatic cradle system  will make parents stress free and will give parents required time to rest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proposed design, there will be a circuit placed along the cradle which will sense the crying sound of the child and  swings the cradle automatically and produces a music and sound which provides the child a good environment to sleep.</a:t>
            </a:r>
            <a:r>
              <a:rPr lang="en-US" alt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Inorder to control the cradle and its speed the system is connected to a mobile phone application.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IN" sz="20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will be provided on the cradle for different controls like manual mode,automatic mode,swing control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5605" y="2348865"/>
            <a:ext cx="713168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Parents in the present world are busy in their professional life, so they do not get sufficient time to take care of their babies.  </a:t>
            </a:r>
            <a:r>
              <a:rPr lang="en-US" alt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</a:t>
            </a:r>
            <a:r>
              <a:rPr 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t is inconvenient for parents to constantly watch over their baby while doing their work or chores</a:t>
            </a:r>
            <a:r>
              <a:rPr lang="en-US" alt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.</a:t>
            </a:r>
            <a:r>
              <a:rPr 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It is impossible for a parent to give 100%</a:t>
            </a:r>
            <a:r>
              <a:rPr lang="en-US" alt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 </a:t>
            </a:r>
            <a:r>
              <a:rPr 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attention to the infant</a:t>
            </a:r>
            <a:r>
              <a:rPr lang="en-US" altLang="en-GB">
                <a:solidFill>
                  <a:srgbClr val="646B86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.It  takes lot  of efforts  from parent  to physically  rock the  cradle  to  generate swinging  motion.Now a days, even the mothers are working and there is a requirement of unattended cradle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system capable of soothing and monitoing the baby itself.</a:t>
            </a:r>
          </a:p>
          <a:p>
            <a:pPr>
              <a:lnSpc>
                <a:spcPct val="150000"/>
              </a:lnSpc>
            </a:pP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stress for parents and gives them proper time to rest.</a:t>
            </a:r>
            <a:endParaRPr lang="en-IN" sz="2200" dirty="0">
              <a:solidFill>
                <a:srgbClr val="64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radle 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 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andmusic system.</a:t>
            </a:r>
          </a:p>
          <a:p>
            <a:pPr>
              <a:lnSpc>
                <a:spcPct val="150000"/>
              </a:lnSpc>
            </a:pP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a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lert to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mobile application.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It is affordable and easy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use</a:t>
            </a:r>
            <a:r>
              <a:rPr lang="en-US" altLang="en-IN" sz="2200" dirty="0">
                <a:solidFill>
                  <a:srgbClr val="646B8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sz="2200" dirty="0">
              <a:solidFill>
                <a:srgbClr val="64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rgbClr val="64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9803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800"/>
            </a:br>
            <a:r>
              <a:rPr lang="en-US" sz="2800"/>
              <a:t>Block Diagram</a:t>
            </a:r>
          </a:p>
        </p:txBody>
      </p:sp>
      <p:pic>
        <p:nvPicPr>
          <p:cNvPr id="4" name="Content Placeholder 3" descr="Screenshot (62)"/>
          <p:cNvPicPr>
            <a:picLocks noGrp="1" noChangeAspect="1"/>
          </p:cNvPicPr>
          <p:nvPr>
            <p:ph idx="1"/>
          </p:nvPr>
        </p:nvPicPr>
        <p:blipFill>
          <a:blip r:embed="rId2"/>
          <a:srcRect l="14920" t="24267" r="10399" b="15103"/>
          <a:stretch>
            <a:fillRect/>
          </a:stretch>
        </p:blipFill>
        <p:spPr>
          <a:xfrm>
            <a:off x="683260" y="2493010"/>
            <a:ext cx="801243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908685"/>
            <a:ext cx="8229600" cy="737870"/>
          </a:xfrm>
        </p:spPr>
        <p:txBody>
          <a:bodyPr>
            <a:noAutofit/>
          </a:bodyPr>
          <a:lstStyle/>
          <a:p>
            <a:pPr marL="0" indent="0"/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</a:t>
            </a:r>
          </a:p>
        </p:txBody>
      </p:sp>
      <p:pic>
        <p:nvPicPr>
          <p:cNvPr id="3" name="Content Placeholder 2" descr="Untitled desig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" y="1772920"/>
            <a:ext cx="8988425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646B86"/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646B86"/>
                </a:solidFill>
              </a:rPr>
              <a:t>Hardware Components</a:t>
            </a:r>
          </a:p>
          <a:p>
            <a:pPr marL="0" indent="0">
              <a:buNone/>
            </a:pPr>
            <a:endParaRPr lang="en-US">
              <a:solidFill>
                <a:srgbClr val="646B86"/>
              </a:solidFill>
            </a:endParaRPr>
          </a:p>
        </p:txBody>
      </p:sp>
      <p:pic>
        <p:nvPicPr>
          <p:cNvPr id="4" name="Content Placeholder 3" descr="ESP32-Arduino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605" y="3717290"/>
            <a:ext cx="4038600" cy="28809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9115" y="2924810"/>
            <a:ext cx="306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ESP-WROOM-32</a:t>
            </a:r>
          </a:p>
        </p:txBody>
      </p:sp>
      <p:pic>
        <p:nvPicPr>
          <p:cNvPr id="8" name="Picture 7" descr="Ky-038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3271520"/>
            <a:ext cx="3586480" cy="35864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172200" y="304863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KY-038 Sound Sensor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ervo1-removebg-preview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620" y="2622550"/>
            <a:ext cx="3667125" cy="30289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27405" y="1628775"/>
            <a:ext cx="2540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</p:txBody>
      </p:sp>
      <p:pic>
        <p:nvPicPr>
          <p:cNvPr id="17" name="Content Placeholder 16" descr="speaker-removebg-preview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5690" y="2993390"/>
            <a:ext cx="2658110" cy="265811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6443980" y="1644015"/>
            <a:ext cx="1773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46B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2411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SMART CRADLE</vt:lpstr>
      <vt:lpstr>Contents</vt:lpstr>
      <vt:lpstr>Introduction</vt:lpstr>
      <vt:lpstr>Motivation</vt:lpstr>
      <vt:lpstr>Objective</vt:lpstr>
      <vt:lpstr>Proposed Method  Block Diagram</vt:lpstr>
      <vt:lpstr>  Circuit design</vt:lpstr>
      <vt:lpstr>Components</vt:lpstr>
      <vt:lpstr>PowerPoint Presentation</vt:lpstr>
      <vt:lpstr>Softwares used</vt:lpstr>
      <vt:lpstr>Work done so far Software : mobile phone app created </vt:lpstr>
      <vt:lpstr>Application backend</vt:lpstr>
      <vt:lpstr>                Hardware Sensors are tested interfacing with esp32 Circuit Layout on progress.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BLEEDING DETECTION IN WIRELESS CAPSULE ENOSCOPIC IMAGES</dc:title>
  <dc:creator>mekha</dc:creator>
  <cp:lastModifiedBy>Unknown User</cp:lastModifiedBy>
  <cp:revision>237</cp:revision>
  <dcterms:created xsi:type="dcterms:W3CDTF">2014-04-03T03:46:00Z</dcterms:created>
  <dcterms:modified xsi:type="dcterms:W3CDTF">2022-06-30T05:11:25Z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01224819247D43D28CB4416F98AFC9C7</vt:lpwstr>
  </property>
  <property fmtid="{D5CDD505-2E9C-101B-9397-08002B2CF9AE}" pid="3" name="KSOProductBuildVer">
    <vt:lpwstr>1033-11.2.0.10451</vt:lpwstr>
  </property>
</Properties>
</file>