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4" r:id="rId7"/>
    <p:sldId id="263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726" autoAdjust="0"/>
    <p:restoredTop sz="94610"/>
  </p:normalViewPr>
  <p:slideViewPr>
    <p:cSldViewPr snapToGrid="0" snapToObjects="1">
      <p:cViewPr>
        <p:scale>
          <a:sx n="86" d="100"/>
          <a:sy n="86" d="100"/>
        </p:scale>
        <p:origin x="-804" y="-372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1368029"/>
            <a:ext cx="7477601" cy="38037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4800" b="1" kern="0" spc="-157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FSSAI Escalation Insights: Exploring Trends and Factors Impacting Swiggy Deliveries</a:t>
            </a:r>
            <a:endParaRPr lang="en-US" sz="4800" dirty="0"/>
          </a:p>
        </p:txBody>
      </p:sp>
      <p:sp>
        <p:nvSpPr>
          <p:cNvPr id="5" name="Text 3"/>
          <p:cNvSpPr/>
          <p:nvPr/>
        </p:nvSpPr>
        <p:spPr>
          <a:xfrm>
            <a:off x="6319599" y="4994068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An Analysis of the Data and Recommendations for Improvement.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6319599" y="6489263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11" name="Picture 10" descr="20181222122915-swiggy.jpeg"/>
          <p:cNvPicPr>
            <a:picLocks noChangeAspect="1"/>
          </p:cNvPicPr>
          <p:nvPr/>
        </p:nvPicPr>
        <p:blipFill>
          <a:blip r:embed="rId3"/>
          <a:srcRect l="18713" r="3709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13" name="Picture 12" descr="Swiggy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9187" y="7360429"/>
            <a:ext cx="1101213" cy="61943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17988" y="137652"/>
            <a:ext cx="14347312" cy="797002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19081" y="1700981"/>
            <a:ext cx="499741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Problem Statement</a:t>
            </a:r>
            <a:endParaRPr lang="en-US" sz="4374" dirty="0"/>
          </a:p>
        </p:txBody>
      </p:sp>
      <p:sp>
        <p:nvSpPr>
          <p:cNvPr id="7" name="Text 5"/>
          <p:cNvSpPr/>
          <p:nvPr/>
        </p:nvSpPr>
        <p:spPr>
          <a:xfrm>
            <a:off x="1219081" y="2743200"/>
            <a:ext cx="12361691" cy="7251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GB" sz="2400" b="1" dirty="0" smtClean="0"/>
              <a:t>Problem:</a:t>
            </a:r>
            <a:r>
              <a:rPr lang="en-GB" sz="2400" dirty="0" smtClean="0"/>
              <a:t> FSSAI issues social media escalations for </a:t>
            </a:r>
            <a:r>
              <a:rPr lang="en-GB" sz="2400" dirty="0" err="1" smtClean="0"/>
              <a:t>Swiggy</a:t>
            </a:r>
            <a:r>
              <a:rPr lang="en-GB" sz="2400" dirty="0" smtClean="0"/>
              <a:t> deliveries have increased in July </a:t>
            </a:r>
            <a:endParaRPr lang="en-GB" sz="2400" dirty="0" smtClean="0"/>
          </a:p>
          <a:p>
            <a:pPr>
              <a:lnSpc>
                <a:spcPts val="2734"/>
              </a:lnSpc>
            </a:pPr>
            <a:r>
              <a:rPr lang="en-GB" sz="2400" dirty="0" smtClean="0"/>
              <a:t>as </a:t>
            </a:r>
            <a:r>
              <a:rPr lang="en-GB" sz="2400" dirty="0" smtClean="0"/>
              <a:t>opposed to previous months, with a significant increase during late night and dinner time slots.</a:t>
            </a:r>
            <a:endParaRPr lang="en-US" sz="2187" dirty="0"/>
          </a:p>
        </p:txBody>
      </p:sp>
      <p:sp>
        <p:nvSpPr>
          <p:cNvPr id="11" name="Text 9"/>
          <p:cNvSpPr/>
          <p:nvPr/>
        </p:nvSpPr>
        <p:spPr>
          <a:xfrm>
            <a:off x="2147672" y="3887510"/>
            <a:ext cx="34503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kern="0" spc="-66" dirty="0">
                <a:solidFill>
                  <a:srgbClr val="272525"/>
                </a:solidFill>
                <a:ea typeface="p22-mackinac-pro" pitchFamily="34" charset="-122"/>
                <a:cs typeface="p22-mackinac-pro" pitchFamily="34" charset="-120"/>
              </a:rPr>
              <a:t>Types of FSSAI Issues 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2503074" y="4484608"/>
            <a:ext cx="408860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dirty="0">
                <a:solidFill>
                  <a:srgbClr val="272525"/>
                </a:solidFill>
                <a:ea typeface="Eudoxus Sans" pitchFamily="34" charset="-122"/>
                <a:cs typeface="Eudoxus Sans" pitchFamily="34" charset="-120"/>
              </a:rPr>
              <a:t>Veg-Non Veg contamination</a:t>
            </a: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2503074" y="4928831"/>
            <a:ext cx="408860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dirty="0">
                <a:solidFill>
                  <a:srgbClr val="272525"/>
                </a:solidFill>
                <a:ea typeface="Eudoxus Sans" pitchFamily="34" charset="-122"/>
                <a:cs typeface="Eudoxus Sans" pitchFamily="34" charset="-120"/>
              </a:rPr>
              <a:t>Contaminated food (e.g., insect found in food)</a:t>
            </a: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2503074" y="5728454"/>
            <a:ext cx="408860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dirty="0">
                <a:solidFill>
                  <a:srgbClr val="272525"/>
                </a:solidFill>
                <a:ea typeface="Eudoxus Sans" pitchFamily="34" charset="-122"/>
                <a:cs typeface="Eudoxus Sans" pitchFamily="34" charset="-120"/>
              </a:rPr>
              <a:t>Bad quality food (smelly food, rotten food)</a:t>
            </a:r>
            <a:endParaRPr lang="en-US" dirty="0"/>
          </a:p>
        </p:txBody>
      </p:sp>
      <p:sp>
        <p:nvSpPr>
          <p:cNvPr id="15" name="Text 13"/>
          <p:cNvSpPr/>
          <p:nvPr/>
        </p:nvSpPr>
        <p:spPr>
          <a:xfrm>
            <a:off x="2503074" y="6528078"/>
            <a:ext cx="408860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dirty="0">
                <a:solidFill>
                  <a:srgbClr val="272525"/>
                </a:solidFill>
                <a:ea typeface="Eudoxus Sans" pitchFamily="34" charset="-122"/>
                <a:cs typeface="Eudoxus Sans" pitchFamily="34" charset="-120"/>
              </a:rPr>
              <a:t>Expired items</a:t>
            </a:r>
            <a:endParaRPr lang="en-US" dirty="0"/>
          </a:p>
        </p:txBody>
      </p:sp>
      <p:pic>
        <p:nvPicPr>
          <p:cNvPr id="1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333143"/>
          </a:xfrm>
          <a:prstGeom prst="rect">
            <a:avLst/>
          </a:prstGeom>
        </p:spPr>
      </p:pic>
      <p:pic>
        <p:nvPicPr>
          <p:cNvPr id="18" name="Picture 17" descr="Swiggy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9187" y="7360429"/>
            <a:ext cx="1101213" cy="61943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17988" y="137652"/>
            <a:ext cx="14347312" cy="797002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38689" y="38504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GB" sz="4374" b="1" kern="0" spc="-131" dirty="0" smtClean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Key </a:t>
            </a:r>
            <a:r>
              <a:rPr lang="en-GB" sz="4374" b="1" kern="0" spc="-131" dirty="0" smtClean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insights from the data</a:t>
            </a:r>
            <a:endParaRPr lang="en-US" sz="4374" b="1" kern="0" spc="-131" dirty="0">
              <a:solidFill>
                <a:srgbClr val="591CE6"/>
              </a:solidFill>
              <a:latin typeface="p22-mackinac-pro" pitchFamily="34" charset="0"/>
              <a:ea typeface="p22-mackinac-pro" pitchFamily="34" charset="-122"/>
              <a:cs typeface="p22-mackinac-pro" pitchFamily="34" charset="-120"/>
            </a:endParaRPr>
          </a:p>
        </p:txBody>
      </p:sp>
      <p:pic>
        <p:nvPicPr>
          <p:cNvPr id="22" name="Picture 21" descr="Screensh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708" y="1602658"/>
            <a:ext cx="9438592" cy="534562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8690" y="1602658"/>
            <a:ext cx="47880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GB" dirty="0" smtClean="0"/>
              <a:t>The number of FSSAI issues per million </a:t>
            </a:r>
            <a:r>
              <a:rPr lang="en-GB" dirty="0" smtClean="0"/>
              <a:t>orders</a:t>
            </a:r>
          </a:p>
          <a:p>
            <a:r>
              <a:rPr lang="en-GB" dirty="0" smtClean="0"/>
              <a:t> </a:t>
            </a:r>
            <a:r>
              <a:rPr lang="en-GB" dirty="0" smtClean="0"/>
              <a:t>is highest for late night deliveries, followed by </a:t>
            </a:r>
            <a:endParaRPr lang="en-GB" dirty="0" smtClean="0"/>
          </a:p>
          <a:p>
            <a:r>
              <a:rPr lang="en-GB" dirty="0" smtClean="0"/>
              <a:t>dinner</a:t>
            </a:r>
            <a:r>
              <a:rPr lang="en-GB" dirty="0" smtClean="0"/>
              <a:t>, snacks, </a:t>
            </a:r>
            <a:r>
              <a:rPr lang="en-GB" dirty="0" smtClean="0"/>
              <a:t>lunch </a:t>
            </a:r>
            <a:r>
              <a:rPr lang="en-GB" dirty="0" smtClean="0"/>
              <a:t>and </a:t>
            </a:r>
            <a:r>
              <a:rPr lang="en-GB" dirty="0" smtClean="0"/>
              <a:t>breakfast.</a:t>
            </a:r>
          </a:p>
          <a:p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The types of FSSAI issues that are most common </a:t>
            </a:r>
            <a:r>
              <a:rPr lang="en-GB" dirty="0" smtClean="0"/>
              <a:t>during </a:t>
            </a:r>
            <a:r>
              <a:rPr lang="en-GB" dirty="0" smtClean="0"/>
              <a:t>late night deliveries are contaminated </a:t>
            </a:r>
            <a:r>
              <a:rPr lang="en-GB" dirty="0" smtClean="0"/>
              <a:t>food </a:t>
            </a:r>
            <a:r>
              <a:rPr lang="en-GB" dirty="0" smtClean="0"/>
              <a:t>and bad quality food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The sudden spike in July </a:t>
            </a:r>
            <a:r>
              <a:rPr lang="en-GB" dirty="0" smtClean="0"/>
              <a:t>and </a:t>
            </a:r>
            <a:r>
              <a:rPr lang="en-GB" dirty="0" smtClean="0"/>
              <a:t>the </a:t>
            </a:r>
            <a:r>
              <a:rPr lang="en-GB" dirty="0" smtClean="0"/>
              <a:t>consistent high </a:t>
            </a:r>
            <a:r>
              <a:rPr lang="en-GB" dirty="0" smtClean="0"/>
              <a:t>escalation rates during late-night and dinner </a:t>
            </a:r>
            <a:r>
              <a:rPr lang="en-GB" dirty="0" smtClean="0"/>
              <a:t>slots </a:t>
            </a:r>
            <a:r>
              <a:rPr lang="en-GB" dirty="0" smtClean="0"/>
              <a:t>could warrant deeper </a:t>
            </a:r>
            <a:r>
              <a:rPr lang="en-GB" dirty="0" smtClean="0"/>
              <a:t>investigation.</a:t>
            </a:r>
          </a:p>
          <a:p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Exploring </a:t>
            </a:r>
            <a:r>
              <a:rPr lang="en-GB" dirty="0" smtClean="0"/>
              <a:t>external factors or events during </a:t>
            </a:r>
            <a:r>
              <a:rPr lang="en-GB" dirty="0" smtClean="0"/>
              <a:t>these periods </a:t>
            </a:r>
            <a:r>
              <a:rPr lang="en-GB" dirty="0" smtClean="0"/>
              <a:t>might provide insights into the escalations.</a:t>
            </a:r>
          </a:p>
          <a:p>
            <a:pPr>
              <a:buFont typeface="Wingdings" pitchFamily="2" charset="2"/>
              <a:buChar char="Ø"/>
            </a:pPr>
            <a:endParaRPr lang="en-GB" dirty="0" smtClean="0"/>
          </a:p>
          <a:p>
            <a:endParaRPr lang="en-GB" dirty="0" smtClean="0"/>
          </a:p>
          <a:p>
            <a:endParaRPr lang="en-US" dirty="0"/>
          </a:p>
        </p:txBody>
      </p:sp>
      <p:pic>
        <p:nvPicPr>
          <p:cNvPr id="24" name="Picture 23" descr="Swiggy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9187" y="7360429"/>
            <a:ext cx="1101213" cy="619432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17988" y="137652"/>
            <a:ext cx="14347312" cy="797002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3086734" y="6948280"/>
            <a:ext cx="1378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chemeClr val="bg2">
                    <a:lumMod val="75000"/>
                  </a:schemeClr>
                </a:solidFill>
              </a:rPr>
              <a:t>Tool Used: Power BI</a:t>
            </a:r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14" name="Text 2"/>
          <p:cNvSpPr/>
          <p:nvPr/>
        </p:nvSpPr>
        <p:spPr>
          <a:xfrm>
            <a:off x="238689" y="38504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374" b="1" kern="0" spc="-131" dirty="0" smtClean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Customer Personas and Escalations</a:t>
            </a:r>
            <a:endParaRPr lang="en-US" sz="4374" dirty="0"/>
          </a:p>
        </p:txBody>
      </p:sp>
      <p:pic>
        <p:nvPicPr>
          <p:cNvPr id="15" name="Picture 14" descr="Swiggy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9187" y="7360429"/>
            <a:ext cx="1101213" cy="61943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7988" y="137652"/>
            <a:ext cx="14347312" cy="797002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677282" y="2005117"/>
            <a:ext cx="478801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Font typeface="Wingdings" pitchFamily="2" charset="2"/>
              <a:buChar char="Ø"/>
            </a:pPr>
            <a:r>
              <a:rPr lang="en-GB" dirty="0" err="1" smtClean="0"/>
              <a:t>Swiggy</a:t>
            </a:r>
            <a:r>
              <a:rPr lang="en-GB" dirty="0" smtClean="0"/>
              <a:t> may need to focus on providing better customer service to busy professionals, who are more likely to escalate issues related to late </a:t>
            </a:r>
            <a:r>
              <a:rPr lang="en-GB" dirty="0" smtClean="0"/>
              <a:t>deliveries.</a:t>
            </a:r>
          </a:p>
          <a:p>
            <a:pPr fontAlgn="base"/>
            <a:endParaRPr lang="en-GB" dirty="0" smtClean="0"/>
          </a:p>
          <a:p>
            <a:pPr fontAlgn="base">
              <a:buFont typeface="Wingdings" pitchFamily="2" charset="2"/>
              <a:buChar char="Ø"/>
            </a:pPr>
            <a:r>
              <a:rPr lang="en-GB" dirty="0" err="1" smtClean="0"/>
              <a:t>Swiggy</a:t>
            </a:r>
            <a:r>
              <a:rPr lang="en-GB" dirty="0" smtClean="0"/>
              <a:t> </a:t>
            </a:r>
            <a:r>
              <a:rPr lang="en-GB" dirty="0" smtClean="0"/>
              <a:t>may also need to work on improving the accuracy of its orders, as students are more likely to escalate issues related to wrong </a:t>
            </a:r>
            <a:r>
              <a:rPr lang="en-GB" dirty="0" smtClean="0"/>
              <a:t>orders.</a:t>
            </a:r>
          </a:p>
          <a:p>
            <a:pPr fontAlgn="base"/>
            <a:endParaRPr lang="en-GB" dirty="0" smtClean="0"/>
          </a:p>
          <a:p>
            <a:pPr fontAlgn="base">
              <a:buFont typeface="Wingdings" pitchFamily="2" charset="2"/>
              <a:buChar char="Ø"/>
            </a:pPr>
            <a:r>
              <a:rPr lang="en-GB" dirty="0" err="1" smtClean="0"/>
              <a:t>Swiggy</a:t>
            </a:r>
            <a:r>
              <a:rPr lang="en-GB" dirty="0" smtClean="0"/>
              <a:t> </a:t>
            </a:r>
            <a:r>
              <a:rPr lang="en-GB" dirty="0" smtClean="0"/>
              <a:t>may also need to provide more information about the nutritional value of its food to health-conscious </a:t>
            </a:r>
            <a:r>
              <a:rPr lang="en-GB" dirty="0" smtClean="0"/>
              <a:t>customers.</a:t>
            </a:r>
          </a:p>
          <a:p>
            <a:pPr fontAlgn="base"/>
            <a:endParaRPr lang="en-GB" dirty="0" smtClean="0"/>
          </a:p>
          <a:p>
            <a:pPr fontAlgn="base">
              <a:buFont typeface="Wingdings" pitchFamily="2" charset="2"/>
              <a:buChar char="Ø"/>
            </a:pPr>
            <a:r>
              <a:rPr lang="en-GB" dirty="0" err="1" smtClean="0"/>
              <a:t>Swiggy</a:t>
            </a:r>
            <a:r>
              <a:rPr lang="en-GB" dirty="0" smtClean="0"/>
              <a:t> </a:t>
            </a:r>
            <a:r>
              <a:rPr lang="en-GB" dirty="0" smtClean="0"/>
              <a:t>may also need to offer refunds to vegan/vegetarian customers who receive orders that contain meat.</a:t>
            </a:r>
          </a:p>
          <a:p>
            <a:pPr>
              <a:buFont typeface="Wingdings" pitchFamily="2" charset="2"/>
              <a:buChar char="Ø"/>
            </a:pPr>
            <a:endParaRPr lang="en-GB" dirty="0" smtClean="0"/>
          </a:p>
          <a:p>
            <a:endParaRPr lang="en-GB" dirty="0" smtClean="0"/>
          </a:p>
          <a:p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94330" y="1693779"/>
          <a:ext cx="8878528" cy="56666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7712"/>
                <a:gridCol w="1680188"/>
                <a:gridCol w="1570175"/>
                <a:gridCol w="4050453"/>
              </a:tblGrid>
              <a:tr h="722229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Customer</a:t>
                      </a:r>
                      <a:endParaRPr lang="en-US" sz="1400" b="1" dirty="0">
                        <a:latin typeface="Google Sans"/>
                      </a:endParaRPr>
                    </a:p>
                  </a:txBody>
                  <a:tcPr marL="51743" marR="51743" marT="25872" marB="2587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Proportion of escalations</a:t>
                      </a:r>
                      <a:endParaRPr lang="en-US" sz="1400" b="1" dirty="0">
                        <a:latin typeface="Google Sans"/>
                      </a:endParaRPr>
                    </a:p>
                  </a:txBody>
                  <a:tcPr marL="51743" marR="51743" marT="25872" marB="2587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Type of escalation</a:t>
                      </a:r>
                      <a:endParaRPr lang="en-US" sz="1400" b="1" dirty="0">
                        <a:latin typeface="Google Sans"/>
                      </a:endParaRPr>
                    </a:p>
                  </a:txBody>
                  <a:tcPr marL="51743" marR="51743" marT="25872" marB="2587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Sample voice of customer</a:t>
                      </a:r>
                      <a:endParaRPr lang="en-US" sz="1400" b="1" dirty="0">
                        <a:latin typeface="Google Sans"/>
                      </a:endParaRPr>
                    </a:p>
                  </a:txBody>
                  <a:tcPr marL="51743" marR="51743" marT="25872" marB="2587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29523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Busy professional</a:t>
                      </a:r>
                      <a:endParaRPr lang="en-US" sz="1200" b="0" dirty="0">
                        <a:latin typeface="Google Sans"/>
                      </a:endParaRPr>
                    </a:p>
                  </a:txBody>
                  <a:tcPr marL="86239" marR="86239" marT="86239" marB="862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30%</a:t>
                      </a:r>
                      <a:endParaRPr lang="en-US" sz="1200" b="0" dirty="0">
                        <a:latin typeface="Google Sans"/>
                      </a:endParaRPr>
                    </a:p>
                  </a:txBody>
                  <a:tcPr marL="86239" marR="86239" marT="86239" marB="862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Queries</a:t>
                      </a:r>
                      <a:endParaRPr lang="en-US" sz="1200" b="0" dirty="0">
                        <a:latin typeface="Google Sans"/>
                      </a:endParaRPr>
                    </a:p>
                  </a:txBody>
                  <a:tcPr marL="86239" marR="86239" marT="86239" marB="862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/>
                        <a:t>"I ordered food for delivery but it arrived late. I was really hungry and I was worried about the food being cold."</a:t>
                      </a:r>
                      <a:endParaRPr lang="en-GB" sz="1200" b="0">
                        <a:latin typeface="Google Sans"/>
                      </a:endParaRPr>
                    </a:p>
                  </a:txBody>
                  <a:tcPr marL="86239" marR="86239" marT="86239" marB="862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29523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Student</a:t>
                      </a:r>
                      <a:endParaRPr lang="en-US" sz="1200" b="0" dirty="0">
                        <a:latin typeface="Google Sans"/>
                      </a:endParaRPr>
                    </a:p>
                  </a:txBody>
                  <a:tcPr marL="86239" marR="86239" marT="86239" marB="862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20%</a:t>
                      </a:r>
                      <a:endParaRPr lang="en-US" sz="1200" b="0" dirty="0">
                        <a:latin typeface="Google Sans"/>
                      </a:endParaRPr>
                    </a:p>
                  </a:txBody>
                  <a:tcPr marL="86239" marR="86239" marT="86239" marB="862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Requests</a:t>
                      </a:r>
                      <a:endParaRPr lang="en-US" sz="1200" b="0" dirty="0">
                        <a:latin typeface="Google Sans"/>
                      </a:endParaRPr>
                    </a:p>
                  </a:txBody>
                  <a:tcPr marL="86239" marR="86239" marT="86239" marB="862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"I ordered food for delivery but it was the wrong order. I called customer service but they were unable to help me."</a:t>
                      </a:r>
                      <a:endParaRPr lang="en-GB" sz="1200" b="0" dirty="0">
                        <a:latin typeface="Google Sans"/>
                      </a:endParaRPr>
                    </a:p>
                  </a:txBody>
                  <a:tcPr marL="86239" marR="86239" marT="86239" marB="862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29523"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Family</a:t>
                      </a:r>
                      <a:endParaRPr lang="en-US" sz="1200" b="0">
                        <a:latin typeface="Google Sans"/>
                      </a:endParaRPr>
                    </a:p>
                  </a:txBody>
                  <a:tcPr marL="86239" marR="86239" marT="86239" marB="862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20%</a:t>
                      </a:r>
                      <a:endParaRPr lang="en-US" sz="1200" b="0" dirty="0">
                        <a:latin typeface="Google Sans"/>
                      </a:endParaRPr>
                    </a:p>
                  </a:txBody>
                  <a:tcPr marL="86239" marR="86239" marT="86239" marB="862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Complaints</a:t>
                      </a:r>
                      <a:endParaRPr lang="en-US" sz="1200" b="0" dirty="0">
                        <a:latin typeface="Google Sans"/>
                      </a:endParaRPr>
                    </a:p>
                  </a:txBody>
                  <a:tcPr marL="86239" marR="86239" marT="86239" marB="862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/>
                        <a:t>"I ordered food for delivery for my family but it was contaminated. My kids got sick and I had to take them to the doctor."</a:t>
                      </a:r>
                      <a:endParaRPr lang="en-GB" sz="1200" b="0">
                        <a:latin typeface="Google Sans"/>
                      </a:endParaRPr>
                    </a:p>
                  </a:txBody>
                  <a:tcPr marL="86239" marR="86239" marT="86239" marB="862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6329"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Health-conscious</a:t>
                      </a:r>
                      <a:endParaRPr lang="en-US" sz="1200" b="0">
                        <a:latin typeface="Google Sans"/>
                      </a:endParaRPr>
                    </a:p>
                  </a:txBody>
                  <a:tcPr marL="86239" marR="86239" marT="86239" marB="862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20%</a:t>
                      </a:r>
                      <a:endParaRPr lang="en-US" sz="1200" b="0" dirty="0">
                        <a:latin typeface="Google Sans"/>
                      </a:endParaRPr>
                    </a:p>
                  </a:txBody>
                  <a:tcPr marL="86239" marR="86239" marT="86239" marB="862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Queries</a:t>
                      </a:r>
                      <a:endParaRPr lang="en-US" sz="1200" b="0" dirty="0">
                        <a:latin typeface="Google Sans"/>
                      </a:endParaRPr>
                    </a:p>
                  </a:txBody>
                  <a:tcPr marL="86239" marR="86239" marT="86239" marB="862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/>
                        <a:t>"I ordered food for delivery but I was concerned about the nutritional value of the food. I called customer service but they were unable to provide me with any information."</a:t>
                      </a:r>
                      <a:endParaRPr lang="en-GB" sz="1200" b="0">
                        <a:latin typeface="Google Sans"/>
                      </a:endParaRPr>
                    </a:p>
                  </a:txBody>
                  <a:tcPr marL="86239" marR="86239" marT="86239" marB="862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29523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Vegan/vegetarian</a:t>
                      </a:r>
                      <a:endParaRPr lang="en-US" sz="1200" b="0" dirty="0">
                        <a:latin typeface="Google Sans"/>
                      </a:endParaRPr>
                    </a:p>
                  </a:txBody>
                  <a:tcPr marL="86239" marR="86239" marT="86239" marB="862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10%</a:t>
                      </a:r>
                      <a:endParaRPr lang="en-US" sz="1200" b="0" dirty="0">
                        <a:latin typeface="Google Sans"/>
                      </a:endParaRPr>
                    </a:p>
                  </a:txBody>
                  <a:tcPr marL="86239" marR="86239" marT="86239" marB="862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Requests</a:t>
                      </a:r>
                      <a:endParaRPr lang="en-US" sz="1200" b="0" dirty="0">
                        <a:latin typeface="Google Sans"/>
                      </a:endParaRPr>
                    </a:p>
                  </a:txBody>
                  <a:tcPr marL="86239" marR="86239" marT="86239" marB="862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"I ordered food for delivery but it contained meat. I called customer service but they were unable to offer me a refund."</a:t>
                      </a:r>
                      <a:endParaRPr lang="en-GB" sz="1200" b="0" dirty="0">
                        <a:latin typeface="Google Sans"/>
                      </a:endParaRPr>
                    </a:p>
                  </a:txBody>
                  <a:tcPr marL="86239" marR="86239" marT="86239" marB="862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33199" y="279737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19532" y="2839045"/>
            <a:ext cx="1272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400" b="1" kern="0" spc="-66" dirty="0">
                <a:solidFill>
                  <a:srgbClr val="272525"/>
                </a:solidFill>
                <a:ea typeface="p22-mackinac-pro" pitchFamily="34" charset="-122"/>
                <a:cs typeface="p22-mackinac-pro" pitchFamily="34" charset="-120"/>
              </a:rPr>
              <a:t>1</a:t>
            </a:r>
          </a:p>
        </p:txBody>
      </p:sp>
      <p:sp>
        <p:nvSpPr>
          <p:cNvPr id="7" name="Text 5"/>
          <p:cNvSpPr/>
          <p:nvPr/>
        </p:nvSpPr>
        <p:spPr>
          <a:xfrm>
            <a:off x="1555313" y="2873693"/>
            <a:ext cx="332898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300" b="1" kern="0" spc="-66" dirty="0">
                <a:solidFill>
                  <a:srgbClr val="272525"/>
                </a:solidFill>
                <a:ea typeface="p22-mackinac-pro" pitchFamily="34" charset="-122"/>
                <a:cs typeface="p22-mackinac-pro" pitchFamily="34" charset="-120"/>
              </a:rPr>
              <a:t>Environmental Factors </a:t>
            </a:r>
            <a:r>
              <a:rPr lang="en-US" sz="2300" b="1" kern="0" spc="-66" dirty="0" smtClean="0">
                <a:solidFill>
                  <a:srgbClr val="000000"/>
                </a:solidFill>
                <a:ea typeface="p22-mackinac-pro" pitchFamily="34" charset="-122"/>
                <a:cs typeface="p22-mackinac-pro" pitchFamily="34" charset="-120"/>
              </a:rPr>
              <a:t>🌦</a:t>
            </a:r>
            <a:endParaRPr lang="en-US" sz="2300" dirty="0"/>
          </a:p>
        </p:txBody>
      </p:sp>
      <p:sp>
        <p:nvSpPr>
          <p:cNvPr id="8" name="Text 6"/>
          <p:cNvSpPr/>
          <p:nvPr/>
        </p:nvSpPr>
        <p:spPr>
          <a:xfrm>
            <a:off x="1555313" y="3443050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272525"/>
                </a:solidFill>
                <a:ea typeface="Eudoxus Sans" pitchFamily="34" charset="-122"/>
                <a:cs typeface="Eudoxus Sans" pitchFamily="34" charset="-120"/>
              </a:rPr>
              <a:t>Weather conditions, </a:t>
            </a:r>
            <a:r>
              <a:rPr lang="en-US" dirty="0" smtClean="0">
                <a:solidFill>
                  <a:srgbClr val="272525"/>
                </a:solidFill>
                <a:ea typeface="Eudoxus Sans" pitchFamily="34" charset="-122"/>
                <a:cs typeface="Eudoxus Sans" pitchFamily="34" charset="-120"/>
              </a:rPr>
              <a:t>traffic </a:t>
            </a:r>
            <a:r>
              <a:rPr lang="en-US" dirty="0">
                <a:solidFill>
                  <a:srgbClr val="272525"/>
                </a:solidFill>
                <a:ea typeface="Eudoxus Sans" pitchFamily="34" charset="-122"/>
                <a:cs typeface="Eudoxus Sans" pitchFamily="34" charset="-120"/>
              </a:rPr>
              <a:t>and other environmental factors may affect the quality of the food during delivery.</a:t>
            </a:r>
            <a:endParaRPr lang="en-US" dirty="0"/>
          </a:p>
        </p:txBody>
      </p:sp>
      <p:sp>
        <p:nvSpPr>
          <p:cNvPr id="9" name="Shape 7"/>
          <p:cNvSpPr/>
          <p:nvPr/>
        </p:nvSpPr>
        <p:spPr>
          <a:xfrm>
            <a:off x="833199" y="454961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92862" y="4591288"/>
            <a:ext cx="18061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400" b="1" kern="0" spc="-66" dirty="0">
                <a:solidFill>
                  <a:srgbClr val="272525"/>
                </a:solidFill>
                <a:ea typeface="p22-mackinac-pro" pitchFamily="34" charset="-122"/>
                <a:cs typeface="p22-mackinac-pro" pitchFamily="34" charset="-120"/>
              </a:rPr>
              <a:t>2</a:t>
            </a:r>
          </a:p>
        </p:txBody>
      </p:sp>
      <p:sp>
        <p:nvSpPr>
          <p:cNvPr id="11" name="Text 9"/>
          <p:cNvSpPr/>
          <p:nvPr/>
        </p:nvSpPr>
        <p:spPr>
          <a:xfrm>
            <a:off x="1555313" y="4625935"/>
            <a:ext cx="387405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300" b="1" kern="0" spc="-66" dirty="0">
                <a:solidFill>
                  <a:srgbClr val="272525"/>
                </a:solidFill>
                <a:ea typeface="p22-mackinac-pro" pitchFamily="34" charset="-122"/>
                <a:cs typeface="p22-mackinac-pro" pitchFamily="34" charset="-120"/>
              </a:rPr>
              <a:t>Restaurant-Related Factors </a:t>
            </a:r>
            <a:r>
              <a:rPr lang="en-US" sz="2300" b="1" kern="0" spc="-66" dirty="0">
                <a:solidFill>
                  <a:srgbClr val="000000"/>
                </a:solidFill>
                <a:ea typeface="p22-mackinac-pro" pitchFamily="34" charset="-122"/>
                <a:cs typeface="p22-mackinac-pro" pitchFamily="34" charset="-120"/>
              </a:rPr>
              <a:t>🍔</a:t>
            </a:r>
            <a:endParaRPr lang="en-US" sz="2300" dirty="0"/>
          </a:p>
        </p:txBody>
      </p:sp>
      <p:sp>
        <p:nvSpPr>
          <p:cNvPr id="12" name="Text 10"/>
          <p:cNvSpPr/>
          <p:nvPr/>
        </p:nvSpPr>
        <p:spPr>
          <a:xfrm>
            <a:off x="1555313" y="5195292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272525"/>
                </a:solidFill>
                <a:ea typeface="Eudoxus Sans" pitchFamily="34" charset="-122"/>
                <a:cs typeface="Eudoxus Sans" pitchFamily="34" charset="-120"/>
              </a:rPr>
              <a:t>The quality of the food may be affected by the restaurant's food handling practices and hygienic standards.</a:t>
            </a:r>
            <a:endParaRPr lang="en-US" dirty="0"/>
          </a:p>
        </p:txBody>
      </p:sp>
      <p:pic>
        <p:nvPicPr>
          <p:cNvPr id="1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15" name="Text 2"/>
          <p:cNvSpPr/>
          <p:nvPr/>
        </p:nvSpPr>
        <p:spPr>
          <a:xfrm>
            <a:off x="238689" y="38504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GB" sz="4374" b="1" kern="0" spc="-131" dirty="0" smtClean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Hypotheses </a:t>
            </a:r>
            <a:r>
              <a:rPr lang="en-GB" sz="4374" b="1" kern="0" spc="-131" dirty="0" smtClean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for the increase in </a:t>
            </a:r>
            <a:endParaRPr lang="en-GB" sz="4374" b="1" kern="0" spc="-131" dirty="0" smtClean="0">
              <a:solidFill>
                <a:srgbClr val="591CE6"/>
              </a:solidFill>
              <a:latin typeface="p22-mackinac-pro" pitchFamily="34" charset="0"/>
              <a:ea typeface="p22-mackinac-pro" pitchFamily="34" charset="-122"/>
              <a:cs typeface="p22-mackinac-pro" pitchFamily="34" charset="-120"/>
            </a:endParaRPr>
          </a:p>
          <a:p>
            <a:pPr>
              <a:lnSpc>
                <a:spcPts val="5468"/>
              </a:lnSpc>
            </a:pPr>
            <a:r>
              <a:rPr lang="en-GB" sz="4374" b="1" kern="0" spc="-131" dirty="0" smtClean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FSSAI </a:t>
            </a:r>
            <a:r>
              <a:rPr lang="en-GB" sz="4374" b="1" kern="0" spc="-131" dirty="0" smtClean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issues</a:t>
            </a:r>
            <a:endParaRPr lang="en-US" sz="4374" b="1" kern="0" spc="-131" dirty="0" smtClean="0">
              <a:solidFill>
                <a:srgbClr val="591CE6"/>
              </a:solidFill>
              <a:latin typeface="p22-mackinac-pro" pitchFamily="34" charset="0"/>
              <a:ea typeface="p22-mackinac-pro" pitchFamily="34" charset="-122"/>
              <a:cs typeface="p22-mackinac-pro" pitchFamily="34" charset="-120"/>
            </a:endParaRPr>
          </a:p>
        </p:txBody>
      </p:sp>
      <p:pic>
        <p:nvPicPr>
          <p:cNvPr id="16" name="Picture 15" descr="Swiggy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9187" y="7360429"/>
            <a:ext cx="1101213" cy="61943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88" y="137652"/>
            <a:ext cx="14347312" cy="797002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Swiggy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0869" y="4836099"/>
            <a:ext cx="3804431" cy="2139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15" name="Text 2"/>
          <p:cNvSpPr/>
          <p:nvPr/>
        </p:nvSpPr>
        <p:spPr>
          <a:xfrm>
            <a:off x="5835257" y="385047"/>
            <a:ext cx="8630043" cy="12785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000" b="1" kern="0" spc="-131" dirty="0" smtClean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Recommendations </a:t>
            </a:r>
            <a:r>
              <a:rPr lang="en-US" sz="4000" b="1" kern="0" spc="-131" dirty="0" smtClean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for improvement</a:t>
            </a:r>
          </a:p>
          <a:p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b="1" kern="0" spc="-131" dirty="0" smtClean="0">
              <a:solidFill>
                <a:srgbClr val="591CE6"/>
              </a:solidFill>
              <a:latin typeface="p22-mackinac-pro" pitchFamily="34" charset="0"/>
              <a:ea typeface="p22-mackinac-pro" pitchFamily="34" charset="-122"/>
              <a:cs typeface="p22-mackinac-pro" pitchFamily="34" charset="-120"/>
            </a:endParaRPr>
          </a:p>
        </p:txBody>
      </p:sp>
      <p:pic>
        <p:nvPicPr>
          <p:cNvPr id="16" name="Picture 15" descr="Swiggy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9187" y="7360429"/>
            <a:ext cx="1101213" cy="619432"/>
          </a:xfrm>
          <a:prstGeom prst="rect">
            <a:avLst/>
          </a:prstGeom>
        </p:spPr>
      </p:pic>
      <p:pic>
        <p:nvPicPr>
          <p:cNvPr id="19" name="Picture 18" descr="a42d50110453463.5fed6ca7dd004.png"/>
          <p:cNvPicPr>
            <a:picLocks noChangeAspect="1"/>
          </p:cNvPicPr>
          <p:nvPr/>
        </p:nvPicPr>
        <p:blipFill>
          <a:blip r:embed="rId4"/>
          <a:srcRect l="15039" r="3960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20" name="Picture 19" descr="78211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0149" y="2137410"/>
            <a:ext cx="1897322" cy="182673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88" y="137652"/>
            <a:ext cx="14347312" cy="797002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26227" y="1377108"/>
            <a:ext cx="827366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en-GB" dirty="0" err="1" smtClean="0"/>
              <a:t>Swiggy</a:t>
            </a:r>
            <a:r>
              <a:rPr lang="en-GB" dirty="0" smtClean="0"/>
              <a:t> should investigate the reasons for the increase in FSSAI issues during late night deliveries and take steps to address </a:t>
            </a:r>
            <a:r>
              <a:rPr lang="en-GB" dirty="0" smtClean="0"/>
              <a:t>them.</a:t>
            </a:r>
          </a:p>
          <a:p>
            <a:pPr marL="342900" indent="-342900" fontAlgn="base">
              <a:buFont typeface="+mj-lt"/>
              <a:buAutoNum type="arabicPeriod"/>
            </a:pPr>
            <a:endParaRPr lang="en-GB" dirty="0" smtClean="0"/>
          </a:p>
          <a:p>
            <a:pPr marL="342900" indent="-342900" fontAlgn="base">
              <a:buFont typeface="+mj-lt"/>
              <a:buAutoNum type="arabicPeriod"/>
            </a:pPr>
            <a:r>
              <a:rPr lang="en-GB" dirty="0" smtClean="0"/>
              <a:t>Strengthen supplier collaboration through audits, quality </a:t>
            </a:r>
            <a:r>
              <a:rPr lang="en-GB" dirty="0" smtClean="0"/>
              <a:t>checks </a:t>
            </a:r>
            <a:r>
              <a:rPr lang="en-GB" dirty="0" smtClean="0"/>
              <a:t>and consistent adherence to standards to minimize contamination and expired item risks</a:t>
            </a:r>
            <a:endParaRPr lang="en-GB" dirty="0" smtClean="0"/>
          </a:p>
          <a:p>
            <a:pPr marL="342900" indent="-342900" fontAlgn="base">
              <a:buFont typeface="+mj-lt"/>
              <a:buAutoNum type="arabicPeriod"/>
            </a:pPr>
            <a:endParaRPr lang="en-GB" dirty="0" smtClean="0"/>
          </a:p>
          <a:p>
            <a:pPr marL="342900" indent="-342900" fontAlgn="base">
              <a:buFont typeface="+mj-lt"/>
              <a:buAutoNum type="arabicPeriod"/>
            </a:pPr>
            <a:r>
              <a:rPr lang="en-GB" dirty="0" err="1" smtClean="0"/>
              <a:t>Swiggy</a:t>
            </a:r>
            <a:r>
              <a:rPr lang="en-GB" dirty="0" smtClean="0"/>
              <a:t> </a:t>
            </a:r>
            <a:r>
              <a:rPr lang="en-GB" dirty="0" smtClean="0"/>
              <a:t>should implement measures to improve customer satisfaction during late night and dinner time </a:t>
            </a:r>
            <a:r>
              <a:rPr lang="en-GB" dirty="0" smtClean="0"/>
              <a:t>slots, </a:t>
            </a:r>
            <a:r>
              <a:rPr lang="en-GB" dirty="0" smtClean="0"/>
              <a:t>such </a:t>
            </a:r>
            <a:r>
              <a:rPr lang="en-GB" dirty="0" smtClean="0"/>
              <a:t>as:</a:t>
            </a:r>
          </a:p>
          <a:p>
            <a:pPr marL="800100" lvl="1" indent="-342900" fontAlgn="base">
              <a:buFont typeface="+mj-lt"/>
              <a:buAutoNum type="alphaLcParenR"/>
            </a:pPr>
            <a:r>
              <a:rPr lang="en-GB" dirty="0" smtClean="0"/>
              <a:t>Providing </a:t>
            </a:r>
            <a:r>
              <a:rPr lang="en-GB" dirty="0" smtClean="0"/>
              <a:t>more training to delivery personnel on food safety and handling </a:t>
            </a:r>
            <a:r>
              <a:rPr lang="en-GB" dirty="0" smtClean="0"/>
              <a:t>procedures.</a:t>
            </a:r>
          </a:p>
          <a:p>
            <a:pPr marL="800100" lvl="1" indent="-342900" fontAlgn="base">
              <a:buFont typeface="+mj-lt"/>
              <a:buAutoNum type="alphaLcParenR"/>
            </a:pPr>
            <a:endParaRPr lang="en-GB" dirty="0" smtClean="0"/>
          </a:p>
          <a:p>
            <a:pPr marL="800100" lvl="1" indent="-342900" fontAlgn="base">
              <a:buFont typeface="+mj-lt"/>
              <a:buAutoNum type="alphaLcParenR"/>
            </a:pPr>
            <a:r>
              <a:rPr lang="en-GB" dirty="0" smtClean="0"/>
              <a:t>Working </a:t>
            </a:r>
            <a:r>
              <a:rPr lang="en-GB" dirty="0" smtClean="0"/>
              <a:t>with restaurants to ensure that food is prepared and handled hygienically during late night </a:t>
            </a:r>
            <a:r>
              <a:rPr lang="en-GB" dirty="0" smtClean="0"/>
              <a:t>hours.</a:t>
            </a:r>
          </a:p>
          <a:p>
            <a:pPr marL="800100" lvl="1" indent="-342900" fontAlgn="base">
              <a:buFont typeface="+mj-lt"/>
              <a:buAutoNum type="alphaLcParenR"/>
            </a:pPr>
            <a:endParaRPr lang="en-GB" dirty="0" smtClean="0"/>
          </a:p>
          <a:p>
            <a:pPr marL="800100" lvl="1" indent="-342900" fontAlgn="base">
              <a:buFont typeface="+mj-lt"/>
              <a:buAutoNum type="alphaLcParenR"/>
            </a:pPr>
            <a:r>
              <a:rPr lang="en-GB" dirty="0" smtClean="0"/>
              <a:t>Offering </a:t>
            </a:r>
            <a:r>
              <a:rPr lang="en-GB" dirty="0" smtClean="0"/>
              <a:t>incentives to restaurants that maintain high standards of food safety during late night </a:t>
            </a:r>
            <a:r>
              <a:rPr lang="en-GB" dirty="0" smtClean="0"/>
              <a:t>hours.</a:t>
            </a:r>
          </a:p>
          <a:p>
            <a:pPr marL="800100" lvl="1" indent="-342900" fontAlgn="base">
              <a:buFont typeface="+mj-lt"/>
              <a:buAutoNum type="alphaLcParenR"/>
            </a:pPr>
            <a:endParaRPr lang="en-GB" dirty="0" smtClean="0"/>
          </a:p>
          <a:p>
            <a:pPr marL="800100" lvl="1" indent="-342900" fontAlgn="base">
              <a:buFont typeface="+mj-lt"/>
              <a:buAutoNum type="alphaLcParenR"/>
            </a:pPr>
            <a:r>
              <a:rPr lang="en-GB" dirty="0" smtClean="0"/>
              <a:t>Creating </a:t>
            </a:r>
            <a:r>
              <a:rPr lang="en-GB" dirty="0" smtClean="0"/>
              <a:t>a dedicated customer service line for late night </a:t>
            </a:r>
            <a:r>
              <a:rPr lang="en-GB" dirty="0" smtClean="0"/>
              <a:t>deliveries.</a:t>
            </a:r>
          </a:p>
          <a:p>
            <a:pPr marL="800100" lvl="1" indent="-342900" fontAlgn="base">
              <a:buFont typeface="+mj-lt"/>
              <a:buAutoNum type="alphaLcParenR"/>
            </a:pPr>
            <a:endParaRPr lang="en-GB" dirty="0" smtClean="0"/>
          </a:p>
          <a:p>
            <a:pPr marL="342900" indent="-342900" fontAlgn="base">
              <a:buFont typeface="+mj-lt"/>
              <a:buAutoNum type="arabicPeriod"/>
            </a:pPr>
            <a:r>
              <a:rPr lang="en-GB" dirty="0" smtClean="0"/>
              <a:t>Adopt a persona-centric approach, prioritizing the Complaints persona for their higher criticality and sensitivity, while implementing tailored solutions to address diverse customer concerns.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allpap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2"/>
          <p:cNvSpPr/>
          <p:nvPr/>
        </p:nvSpPr>
        <p:spPr>
          <a:xfrm>
            <a:off x="513710" y="73813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513710" y="1611523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chemeClr val="bg1"/>
                </a:solidFill>
                <a:ea typeface="Eudoxus Sans" pitchFamily="34" charset="-122"/>
                <a:cs typeface="Eudoxus Sans" pitchFamily="34" charset="-120"/>
              </a:rPr>
              <a:t>The increase in FSSAI issues during late night deliveries is a serious concern for Swiggy. Swiggy should take steps to address this issue and improve customer satisfaction. The recommendations outlined in this presentation can help Swiggy to achieve these goals.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 descr="Swiggy-logo.png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3529187" y="7360429"/>
            <a:ext cx="1101213" cy="61943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7988" y="137652"/>
            <a:ext cx="14347312" cy="797002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wiggy-logo.png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8604036" y="3033129"/>
            <a:ext cx="5452470" cy="30670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38970" y="4252511"/>
            <a:ext cx="57647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b="1" dirty="0" smtClean="0">
                <a:solidFill>
                  <a:schemeClr val="bg1"/>
                </a:solidFill>
                <a:latin typeface="Bahnschrift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Bahnschrif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689</Words>
  <Application>Microsoft Office PowerPoint</Application>
  <PresentationFormat>Custom</PresentationFormat>
  <Paragraphs>89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amith salehittal</cp:lastModifiedBy>
  <cp:revision>10</cp:revision>
  <dcterms:created xsi:type="dcterms:W3CDTF">2023-08-24T05:10:14Z</dcterms:created>
  <dcterms:modified xsi:type="dcterms:W3CDTF">2023-08-24T06:33:48Z</dcterms:modified>
</cp:coreProperties>
</file>