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7"/>
  </p:notesMasterIdLst>
  <p:handoutMasterIdLst>
    <p:handoutMasterId r:id="rId28"/>
  </p:handoutMasterIdLst>
  <p:sldIdLst>
    <p:sldId id="262" r:id="rId2"/>
    <p:sldId id="317" r:id="rId3"/>
    <p:sldId id="319" r:id="rId4"/>
    <p:sldId id="340" r:id="rId5"/>
    <p:sldId id="330" r:id="rId6"/>
    <p:sldId id="332" r:id="rId7"/>
    <p:sldId id="333" r:id="rId8"/>
    <p:sldId id="334" r:id="rId9"/>
    <p:sldId id="331" r:id="rId10"/>
    <p:sldId id="320" r:id="rId11"/>
    <p:sldId id="322" r:id="rId12"/>
    <p:sldId id="338" r:id="rId13"/>
    <p:sldId id="323" r:id="rId14"/>
    <p:sldId id="339" r:id="rId15"/>
    <p:sldId id="336" r:id="rId16"/>
    <p:sldId id="341" r:id="rId17"/>
    <p:sldId id="335" r:id="rId18"/>
    <p:sldId id="342" r:id="rId19"/>
    <p:sldId id="343" r:id="rId20"/>
    <p:sldId id="325" r:id="rId21"/>
    <p:sldId id="328" r:id="rId22"/>
    <p:sldId id="329" r:id="rId23"/>
    <p:sldId id="326" r:id="rId24"/>
    <p:sldId id="337" r:id="rId25"/>
    <p:sldId id="327" r:id="rId26"/>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94EAF8C5-F830-4D75-B019-CF75F4EDB9EF}">
          <p14:sldIdLst>
            <p14:sldId id="262"/>
            <p14:sldId id="317"/>
            <p14:sldId id="319"/>
            <p14:sldId id="340"/>
            <p14:sldId id="330"/>
            <p14:sldId id="332"/>
            <p14:sldId id="333"/>
            <p14:sldId id="334"/>
            <p14:sldId id="331"/>
            <p14:sldId id="320"/>
            <p14:sldId id="322"/>
            <p14:sldId id="338"/>
            <p14:sldId id="323"/>
            <p14:sldId id="339"/>
            <p14:sldId id="336"/>
            <p14:sldId id="341"/>
            <p14:sldId id="335"/>
            <p14:sldId id="342"/>
            <p14:sldId id="343"/>
            <p14:sldId id="325"/>
            <p14:sldId id="328"/>
            <p14:sldId id="329"/>
            <p14:sldId id="326"/>
            <p14:sldId id="337"/>
            <p14:sldId id="32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han R" initials="CR" lastIdx="1" clrIdx="0">
    <p:extLst>
      <p:ext uri="{19B8F6BF-5375-455C-9EA6-DF929625EA0E}">
        <p15:presenceInfo xmlns:p15="http://schemas.microsoft.com/office/powerpoint/2012/main" userId="8faa877cec600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FF6600"/>
    <a:srgbClr val="3366FF"/>
    <a:srgbClr val="FF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487" autoAdjust="0"/>
    <p:restoredTop sz="96774" autoAdjust="0"/>
  </p:normalViewPr>
  <p:slideViewPr>
    <p:cSldViewPr snapToGrid="0">
      <p:cViewPr varScale="1">
        <p:scale>
          <a:sx n="81" d="100"/>
          <a:sy n="81" d="100"/>
        </p:scale>
        <p:origin x="117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0" d="100"/>
          <a:sy n="50" d="100"/>
        </p:scale>
        <p:origin x="281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881F66-B82A-458E-B278-AC23A686547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1AC646-EC5B-465A-BE58-E13393C5DE2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5723264-85AA-4999-BACC-D921AC181319}" type="datetimeFigureOut">
              <a:rPr lang="en-US" smtClean="0"/>
              <a:t>10/4/2022</a:t>
            </a:fld>
            <a:endParaRPr lang="en-US"/>
          </a:p>
        </p:txBody>
      </p:sp>
      <p:sp>
        <p:nvSpPr>
          <p:cNvPr id="4" name="Footer Placeholder 3">
            <a:extLst>
              <a:ext uri="{FF2B5EF4-FFF2-40B4-BE49-F238E27FC236}">
                <a16:creationId xmlns:a16="http://schemas.microsoft.com/office/drawing/2014/main" id="{27D688D2-CFB1-437F-BE35-1F57DA6711F5}"/>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EBD1A-1034-41EA-9B1E-16DB2A2406C9}"/>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30494D57-CC60-4377-A7E4-34277E0EDAAD}" type="slidenum">
              <a:rPr lang="en-US" smtClean="0"/>
              <a:t>‹#›</a:t>
            </a:fld>
            <a:endParaRPr lang="en-US"/>
          </a:p>
        </p:txBody>
      </p:sp>
    </p:spTree>
    <p:extLst>
      <p:ext uri="{BB962C8B-B14F-4D97-AF65-F5344CB8AC3E}">
        <p14:creationId xmlns:p14="http://schemas.microsoft.com/office/powerpoint/2010/main" val="1439041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5673245-1AFE-4784-902C-499F40AE3E08}" type="datetimeFigureOut">
              <a:rPr lang="en-US" smtClean="0"/>
              <a:pPr/>
              <a:t>10/4/2022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3D163D-5C38-47FC-8F1D-0B7D3688B4F5}" type="slidenum">
              <a:rPr lang="en-US" smtClean="0"/>
              <a:pPr/>
              <a:t>‹#›</a:t>
            </a:fld>
            <a:endParaRPr lang="en-US"/>
          </a:p>
        </p:txBody>
      </p:sp>
    </p:spTree>
    <p:extLst>
      <p:ext uri="{BB962C8B-B14F-4D97-AF65-F5344CB8AC3E}">
        <p14:creationId xmlns:p14="http://schemas.microsoft.com/office/powerpoint/2010/main" val="398849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6" name="Date Placeholder 3"/>
          <p:cNvSpPr>
            <a:spLocks noGrp="1"/>
          </p:cNvSpPr>
          <p:nvPr>
            <p:ph type="dt" sz="half" idx="10"/>
          </p:nvPr>
        </p:nvSpPr>
        <p:spPr/>
        <p:txBody>
          <a:bodyPr/>
          <a:lstStyle>
            <a:lvl1pPr>
              <a:defRPr/>
            </a:lvl1pPr>
          </a:lstStyle>
          <a:p>
            <a:pPr>
              <a:defRPr/>
            </a:pPr>
            <a:fld id="{F1C5CDB7-C7B9-4942-8E6F-2491029CEC6C}" type="datetime8">
              <a:rPr lang="en-IN" smtClean="0"/>
              <a:t>04-10-2022 22:02</a:t>
            </a:fld>
            <a:endParaRPr lang="en-IN"/>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55BB6A6F-9561-4A5B-AE12-98A3A436C8BA}"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CF4D5E12-AF6F-4FA3-996B-02FC8DEA8DE4}" type="datetime8">
              <a:rPr lang="en-IN" smtClean="0"/>
              <a:t>04-10-2022 22:02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5A94BFF-E6F2-42DA-8F77-E91E479BC657}"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E6A640B-1DAF-4CAB-8843-3710E008EA2A}" type="datetime8">
              <a:rPr lang="en-IN" smtClean="0"/>
              <a:t>04-10-2022 22:02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555DBBF-0D74-425F-B081-0E4407209FE3}"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320"/>
            <a:ext cx="10515600" cy="594519"/>
          </a:xfrm>
        </p:spPr>
        <p:txBody>
          <a:bodyPr/>
          <a:lstStyle>
            <a:lvl1pPr>
              <a:defRPr sz="4000" b="1">
                <a:solidFill>
                  <a:srgbClr val="C00000"/>
                </a:solidFill>
              </a:defRPr>
            </a:lvl1pPr>
          </a:lstStyle>
          <a:p>
            <a:r>
              <a:rPr lang="en-US" dirty="0"/>
              <a:t>Click to edit Master title style</a:t>
            </a:r>
            <a:endParaRPr lang="en-IN" dirty="0"/>
          </a:p>
        </p:txBody>
      </p:sp>
      <p:sp>
        <p:nvSpPr>
          <p:cNvPr id="3" name="Content Placeholder 2"/>
          <p:cNvSpPr>
            <a:spLocks noGrp="1"/>
          </p:cNvSpPr>
          <p:nvPr>
            <p:ph idx="1"/>
          </p:nvPr>
        </p:nvSpPr>
        <p:spPr>
          <a:xfrm>
            <a:off x="838200" y="2047919"/>
            <a:ext cx="10515600" cy="4129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FCC6B52-9971-410F-B970-172C9ABC021C}" type="datetime8">
              <a:rPr lang="en-IN" smtClean="0"/>
              <a:t>04-10-2022 22:02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AFC9A1D-E715-4FF0-BABF-4724B2795EE9}" type="slidenum">
              <a:rPr lang="en-IN"/>
              <a:pPr>
                <a:defRPr/>
              </a:pPr>
              <a:t>‹#›</a:t>
            </a:fld>
            <a:endParaRPr lang="en-IN"/>
          </a:p>
        </p:txBody>
      </p:sp>
      <p:sp>
        <p:nvSpPr>
          <p:cNvPr id="7" name="TextBox 6">
            <a:extLst>
              <a:ext uri="{FF2B5EF4-FFF2-40B4-BE49-F238E27FC236}">
                <a16:creationId xmlns:a16="http://schemas.microsoft.com/office/drawing/2014/main" id="{CAB0878D-1355-48E0-9F0B-049A294FC821}"/>
              </a:ext>
            </a:extLst>
          </p:cNvPr>
          <p:cNvSpPr txBox="1"/>
          <p:nvPr userDrawn="1"/>
        </p:nvSpPr>
        <p:spPr>
          <a:xfrm>
            <a:off x="0" y="0"/>
            <a:ext cx="12192000" cy="892552"/>
          </a:xfrm>
          <a:prstGeom prst="rect">
            <a:avLst/>
          </a:prstGeom>
          <a:solidFill>
            <a:schemeClr val="accent1">
              <a:lumMod val="75000"/>
            </a:schemeClr>
          </a:solidFill>
        </p:spPr>
        <p:txBody>
          <a:bodyPr wrap="square">
            <a:spAutoFit/>
          </a:bodyPr>
          <a:lstStyle/>
          <a:p>
            <a:pPr algn="ctr" fontAlgn="auto">
              <a:spcBef>
                <a:spcPts val="0"/>
              </a:spcBef>
              <a:spcAft>
                <a:spcPts val="0"/>
              </a:spcAft>
              <a:defRPr/>
            </a:pPr>
            <a:r>
              <a:rPr lang="en-IN" sz="1200" dirty="0">
                <a:latin typeface="+mn-lt"/>
              </a:rPr>
              <a:t>                </a:t>
            </a:r>
            <a:r>
              <a:rPr lang="en-IN" sz="1400" b="1" dirty="0">
                <a:solidFill>
                  <a:schemeClr val="accent2"/>
                </a:solidFill>
                <a:latin typeface="+mn-lt"/>
              </a:rPr>
              <a:t>National</a:t>
            </a:r>
            <a:r>
              <a:rPr lang="en-IN" sz="1400" b="1" baseline="0" dirty="0">
                <a:solidFill>
                  <a:schemeClr val="accent2"/>
                </a:solidFill>
                <a:latin typeface="+mn-lt"/>
              </a:rPr>
              <a:t> Education Society® </a:t>
            </a:r>
          </a:p>
          <a:p>
            <a:pPr algn="ctr" fontAlgn="auto">
              <a:spcBef>
                <a:spcPts val="0"/>
              </a:spcBef>
              <a:spcAft>
                <a:spcPts val="0"/>
              </a:spcAft>
              <a:defRPr/>
            </a:pPr>
            <a:r>
              <a:rPr lang="en-IN" sz="2000" b="1" dirty="0">
                <a:solidFill>
                  <a:schemeClr val="bg1"/>
                </a:solidFill>
                <a:latin typeface="+mn-lt"/>
              </a:rPr>
              <a:t>J N </a:t>
            </a:r>
            <a:r>
              <a:rPr lang="en-IN" sz="2000" b="1" dirty="0" err="1">
                <a:solidFill>
                  <a:schemeClr val="bg1"/>
                </a:solidFill>
                <a:latin typeface="+mn-lt"/>
              </a:rPr>
              <a:t>N</a:t>
            </a:r>
            <a:r>
              <a:rPr lang="en-IN" sz="2000" b="1" dirty="0">
                <a:solidFill>
                  <a:schemeClr val="bg1"/>
                </a:solidFill>
                <a:latin typeface="+mn-lt"/>
              </a:rPr>
              <a:t> College of Engineering, Shivamogga</a:t>
            </a:r>
          </a:p>
          <a:p>
            <a:pPr algn="ctr" fontAlgn="auto">
              <a:spcBef>
                <a:spcPts val="0"/>
              </a:spcBef>
              <a:spcAft>
                <a:spcPts val="0"/>
              </a:spcAft>
              <a:defRPr/>
            </a:pPr>
            <a:r>
              <a:rPr lang="en-IN" sz="1600" b="1" dirty="0">
                <a:solidFill>
                  <a:srgbClr val="FFC000"/>
                </a:solidFill>
                <a:latin typeface="+mn-lt"/>
              </a:rPr>
              <a:t>Department of Electronics</a:t>
            </a:r>
            <a:r>
              <a:rPr lang="en-IN" sz="1600" b="1" baseline="0" dirty="0">
                <a:solidFill>
                  <a:srgbClr val="FFC000"/>
                </a:solidFill>
                <a:latin typeface="+mn-lt"/>
              </a:rPr>
              <a:t> &amp; Communication Engineering</a:t>
            </a:r>
            <a:endParaRPr lang="en-IN" sz="1600" b="1" dirty="0">
              <a:solidFill>
                <a:srgbClr val="FFC000"/>
              </a:solidFill>
              <a:latin typeface="+mn-lt"/>
            </a:endParaRPr>
          </a:p>
        </p:txBody>
      </p:sp>
      <p:pic>
        <p:nvPicPr>
          <p:cNvPr id="8" name="Picture 7" descr="E:\MPCIT 2018\NES Logo.jpg">
            <a:extLst>
              <a:ext uri="{FF2B5EF4-FFF2-40B4-BE49-F238E27FC236}">
                <a16:creationId xmlns:a16="http://schemas.microsoft.com/office/drawing/2014/main" id="{5D820988-954E-47F6-B246-5C97DF57E1CF}"/>
              </a:ext>
            </a:extLst>
          </p:cNvPr>
          <p:cNvPicPr/>
          <p:nvPr userDrawn="1"/>
        </p:nvPicPr>
        <p:blipFill>
          <a:blip r:embed="rId2" cstate="print"/>
          <a:srcRect/>
          <a:stretch>
            <a:fillRect/>
          </a:stretch>
        </p:blipFill>
        <p:spPr bwMode="auto">
          <a:xfrm>
            <a:off x="11353799" y="-12147"/>
            <a:ext cx="838201" cy="911988"/>
          </a:xfrm>
          <a:prstGeom prst="rect">
            <a:avLst/>
          </a:prstGeom>
          <a:noFill/>
          <a:ln w="9525">
            <a:noFill/>
            <a:miter lim="800000"/>
            <a:headEnd/>
            <a:tailEnd/>
          </a:ln>
        </p:spPr>
      </p:pic>
      <p:pic>
        <p:nvPicPr>
          <p:cNvPr id="9" name="Picture 8">
            <a:extLst>
              <a:ext uri="{FF2B5EF4-FFF2-40B4-BE49-F238E27FC236}">
                <a16:creationId xmlns:a16="http://schemas.microsoft.com/office/drawing/2014/main" id="{0C3C2FC2-083D-4112-8B7A-81AD56FA9F6C}"/>
              </a:ext>
            </a:extLst>
          </p:cNvPr>
          <p:cNvPicPr/>
          <p:nvPr userDrawn="1"/>
        </p:nvPicPr>
        <p:blipFill>
          <a:blip r:embed="rId3" cstate="print"/>
          <a:srcRect/>
          <a:stretch>
            <a:fillRect/>
          </a:stretch>
        </p:blipFill>
        <p:spPr bwMode="auto">
          <a:xfrm>
            <a:off x="-1" y="1"/>
            <a:ext cx="838201" cy="89255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B5F626E-F676-42A9-8147-22F947609B1A}" type="datetime8">
              <a:rPr lang="en-IN" smtClean="0"/>
              <a:t>04-10-2022 22:02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61DB536-FAA4-4926-ABCB-5E7CC269B63D}"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2AF67E9-F8F5-4CE0-82D0-A92C16B660F6}" type="datetime8">
              <a:rPr lang="en-IN" smtClean="0"/>
              <a:t>04-10-2022 22:02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3EC575D1-AB1E-42DE-BB10-C5BC04895D83}"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3442DCE6-E8AA-4F7B-87D9-5D597DC39642}" type="datetime8">
              <a:rPr lang="en-IN" smtClean="0"/>
              <a:t>04-10-2022 22:02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AEE83BE7-C55D-4A4E-A6A0-043F94059D06}"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CAC97517-09AA-4567-A2E1-B1890EF95AEC}" type="datetime8">
              <a:rPr lang="en-IN" smtClean="0"/>
              <a:t>04-10-2022 22:02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CC04BEB8-290C-4FA4-AE69-E6C3853FAEA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D913030-121A-4BC2-8785-768C6574CBA7}" type="datetime8">
              <a:rPr lang="en-IN" smtClean="0"/>
              <a:t>04-10-2022 22:02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B9680943-4E2D-423B-9B17-EDA302C7F0FC}"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AFE9AB1-297E-4899-9201-9967D699F13C}" type="datetime8">
              <a:rPr lang="en-IN" smtClean="0"/>
              <a:t>04-10-2022 22:02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13E8B7A-A1F6-43A6-BB9A-27425DB04B23}"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839CD5E-CBE4-4A03-A3BA-DBD58BCA2F1B}" type="datetime8">
              <a:rPr lang="en-IN" smtClean="0"/>
              <a:t>04-10-2022 22:02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4BC42C3-3321-4411-BD31-6AA50CB42156}"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090BA4-FD51-4875-86B0-E64579B30455}" type="datetime8">
              <a:rPr lang="en-IN" smtClean="0"/>
              <a:t>04-10-2022 22:02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49365E3-5853-4AF6-9D20-BF7E216DA051}"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90775-13DB-4046-A93A-50FDB6E758A2}"/>
              </a:ext>
            </a:extLst>
          </p:cNvPr>
          <p:cNvSpPr>
            <a:spLocks noGrp="1"/>
          </p:cNvSpPr>
          <p:nvPr>
            <p:ph type="ctrTitle"/>
          </p:nvPr>
        </p:nvSpPr>
        <p:spPr>
          <a:xfrm>
            <a:off x="0" y="0"/>
            <a:ext cx="12192000" cy="766916"/>
          </a:xfrm>
        </p:spPr>
        <p:txBody>
          <a:bodyPr/>
          <a:lstStyle/>
          <a:p>
            <a:r>
              <a:rPr lang="en-US" sz="4400" b="1" dirty="0">
                <a:solidFill>
                  <a:srgbClr val="0000CC"/>
                </a:solidFill>
              </a:rPr>
              <a:t>Visvesvaraya Technological University Belagavi</a:t>
            </a:r>
          </a:p>
        </p:txBody>
      </p:sp>
      <p:sp>
        <p:nvSpPr>
          <p:cNvPr id="6" name="Subtitle 5">
            <a:extLst>
              <a:ext uri="{FF2B5EF4-FFF2-40B4-BE49-F238E27FC236}">
                <a16:creationId xmlns:a16="http://schemas.microsoft.com/office/drawing/2014/main" id="{8C87054C-FEDE-4143-ABCC-900AB3701954}"/>
              </a:ext>
            </a:extLst>
          </p:cNvPr>
          <p:cNvSpPr>
            <a:spLocks noGrp="1"/>
          </p:cNvSpPr>
          <p:nvPr>
            <p:ph type="subTitle" idx="1"/>
          </p:nvPr>
        </p:nvSpPr>
        <p:spPr>
          <a:xfrm>
            <a:off x="0" y="2047803"/>
            <a:ext cx="12192000" cy="4810197"/>
          </a:xfrm>
        </p:spPr>
        <p:txBody>
          <a:bodyPr/>
          <a:lstStyle/>
          <a:p>
            <a:r>
              <a:rPr lang="en-US" sz="2000" dirty="0"/>
              <a:t>Project First Phase Seminar on</a:t>
            </a:r>
          </a:p>
          <a:p>
            <a:r>
              <a:rPr lang="en-US" b="1" dirty="0">
                <a:solidFill>
                  <a:srgbClr val="C00000"/>
                </a:solidFill>
              </a:rPr>
              <a:t>“Real-time and secure Wireless Health Monitoring System”</a:t>
            </a:r>
          </a:p>
          <a:p>
            <a:r>
              <a:rPr lang="en-US" sz="2000" dirty="0"/>
              <a:t>by</a:t>
            </a:r>
          </a:p>
          <a:p>
            <a:endParaRPr lang="en-US" sz="2000" dirty="0"/>
          </a:p>
          <a:p>
            <a:endParaRPr lang="en-US" sz="2000" dirty="0"/>
          </a:p>
          <a:p>
            <a:endParaRPr lang="en-US" sz="2000" dirty="0"/>
          </a:p>
          <a:p>
            <a:endParaRPr lang="en-US" sz="400" dirty="0"/>
          </a:p>
          <a:p>
            <a:r>
              <a:rPr lang="en-US" sz="2000" dirty="0"/>
              <a:t>Under the guidance of</a:t>
            </a:r>
          </a:p>
          <a:p>
            <a:r>
              <a:rPr lang="en-US" sz="2000" b="1" dirty="0"/>
              <a:t>Dr. </a:t>
            </a:r>
            <a:r>
              <a:rPr lang="en-US" sz="2000" b="1" dirty="0" err="1"/>
              <a:t>Manjunatha</a:t>
            </a:r>
            <a:r>
              <a:rPr lang="en-US" sz="2000" b="1" dirty="0"/>
              <a:t> P</a:t>
            </a:r>
          </a:p>
          <a:p>
            <a:pPr>
              <a:lnSpc>
                <a:spcPct val="100000"/>
              </a:lnSpc>
              <a:spcBef>
                <a:spcPts val="0"/>
              </a:spcBef>
            </a:pPr>
            <a:r>
              <a:rPr lang="en-US" sz="2000" dirty="0"/>
              <a:t> Professor</a:t>
            </a:r>
          </a:p>
          <a:p>
            <a:pPr>
              <a:lnSpc>
                <a:spcPct val="100000"/>
              </a:lnSpc>
              <a:spcBef>
                <a:spcPts val="0"/>
              </a:spcBef>
            </a:pPr>
            <a:r>
              <a:rPr lang="en-US" sz="2000" dirty="0"/>
              <a:t>Department of Electronics and Communication Engineering</a:t>
            </a:r>
          </a:p>
          <a:p>
            <a:pPr>
              <a:lnSpc>
                <a:spcPct val="100000"/>
              </a:lnSpc>
              <a:spcBef>
                <a:spcPts val="0"/>
              </a:spcBef>
            </a:pPr>
            <a:r>
              <a:rPr lang="en-US" sz="2000" dirty="0"/>
              <a:t>JNN College of Engineering, </a:t>
            </a:r>
            <a:r>
              <a:rPr lang="en-US" sz="2000" dirty="0" err="1"/>
              <a:t>Shimoga</a:t>
            </a:r>
            <a:r>
              <a:rPr lang="en-US" sz="2000" dirty="0"/>
              <a:t>- 577204</a:t>
            </a:r>
          </a:p>
          <a:p>
            <a:r>
              <a:rPr lang="en-US" sz="2000" dirty="0"/>
              <a:t>2021-2022</a:t>
            </a:r>
          </a:p>
        </p:txBody>
      </p:sp>
      <p:pic>
        <p:nvPicPr>
          <p:cNvPr id="8" name="Picture 7">
            <a:extLst>
              <a:ext uri="{FF2B5EF4-FFF2-40B4-BE49-F238E27FC236}">
                <a16:creationId xmlns:a16="http://schemas.microsoft.com/office/drawing/2014/main" id="{EFB49E64-22AC-4B52-94E6-FBE2E80B21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5308" y="685834"/>
            <a:ext cx="981385" cy="1380072"/>
          </a:xfrm>
          <a:prstGeom prst="rect">
            <a:avLst/>
          </a:prstGeom>
        </p:spPr>
      </p:pic>
      <p:sp>
        <p:nvSpPr>
          <p:cNvPr id="12" name="TextBox 11">
            <a:extLst>
              <a:ext uri="{FF2B5EF4-FFF2-40B4-BE49-F238E27FC236}">
                <a16:creationId xmlns:a16="http://schemas.microsoft.com/office/drawing/2014/main" id="{5A290D39-BF9A-4242-B075-882547ADE47D}"/>
              </a:ext>
            </a:extLst>
          </p:cNvPr>
          <p:cNvSpPr txBox="1"/>
          <p:nvPr/>
        </p:nvSpPr>
        <p:spPr>
          <a:xfrm>
            <a:off x="3325772" y="3246703"/>
            <a:ext cx="6098458" cy="1323439"/>
          </a:xfrm>
          <a:prstGeom prst="rect">
            <a:avLst/>
          </a:prstGeom>
          <a:noFill/>
        </p:spPr>
        <p:txBody>
          <a:bodyPr wrap="square">
            <a:spAutoFit/>
          </a:bodyPr>
          <a:lstStyle/>
          <a:p>
            <a:pPr algn="ctr"/>
            <a:r>
              <a:rPr lang="en-US" sz="2000" b="1" dirty="0">
                <a:latin typeface="Calibri (Body)"/>
              </a:rPr>
              <a:t> </a:t>
            </a:r>
            <a:r>
              <a:rPr lang="en-US" sz="2000" b="1" dirty="0" err="1">
                <a:latin typeface="Calibri (Body)"/>
              </a:rPr>
              <a:t>Amith</a:t>
            </a:r>
            <a:r>
              <a:rPr lang="en-US" sz="2000" b="1" dirty="0">
                <a:latin typeface="Calibri (Body)"/>
              </a:rPr>
              <a:t> N             </a:t>
            </a:r>
            <a:r>
              <a:rPr lang="en-US" sz="2000" dirty="0">
                <a:latin typeface="Calibri (Body)"/>
              </a:rPr>
              <a:t>:</a:t>
            </a:r>
            <a:r>
              <a:rPr lang="en-US" sz="2000" b="1" dirty="0">
                <a:latin typeface="Calibri (Body)"/>
              </a:rPr>
              <a:t>  4JN18EC009</a:t>
            </a:r>
          </a:p>
          <a:p>
            <a:pPr algn="ctr"/>
            <a:r>
              <a:rPr lang="en-US" sz="2000" b="1" dirty="0">
                <a:latin typeface="Calibri (Body)"/>
              </a:rPr>
              <a:t> Arjun Kamath   </a:t>
            </a:r>
            <a:r>
              <a:rPr lang="en-US" sz="2000" dirty="0">
                <a:latin typeface="Calibri (Body)"/>
              </a:rPr>
              <a:t>: </a:t>
            </a:r>
            <a:r>
              <a:rPr lang="en-US" sz="2000" b="1" dirty="0">
                <a:latin typeface="Calibri (Body)"/>
              </a:rPr>
              <a:t> 4JN18EC014</a:t>
            </a:r>
          </a:p>
          <a:p>
            <a:pPr algn="ctr"/>
            <a:r>
              <a:rPr lang="en-US" sz="2000" b="1" dirty="0">
                <a:latin typeface="Calibri (Body)"/>
              </a:rPr>
              <a:t> Chethan R         </a:t>
            </a:r>
            <a:r>
              <a:rPr lang="en-US" sz="2000" dirty="0">
                <a:latin typeface="Calibri (Body)"/>
              </a:rPr>
              <a:t>:</a:t>
            </a:r>
            <a:r>
              <a:rPr lang="en-US" sz="2000" b="1" dirty="0">
                <a:latin typeface="Calibri (Body)"/>
              </a:rPr>
              <a:t>  4JN18EC021</a:t>
            </a:r>
          </a:p>
          <a:p>
            <a:pPr algn="ctr"/>
            <a:r>
              <a:rPr lang="en-US" sz="2000" b="1" dirty="0">
                <a:latin typeface="Calibri (Body)"/>
              </a:rPr>
              <a:t> Chinmay G P     </a:t>
            </a:r>
            <a:r>
              <a:rPr lang="en-US" sz="2000" dirty="0">
                <a:latin typeface="Calibri (Body)"/>
              </a:rPr>
              <a:t>: </a:t>
            </a:r>
            <a:r>
              <a:rPr lang="en-US" sz="2000" b="1" dirty="0">
                <a:latin typeface="Calibri (Body)"/>
              </a:rPr>
              <a:t> 4JN18EC023</a:t>
            </a:r>
          </a:p>
        </p:txBody>
      </p:sp>
      <p:sp>
        <p:nvSpPr>
          <p:cNvPr id="14" name="TextBox 13">
            <a:extLst>
              <a:ext uri="{FF2B5EF4-FFF2-40B4-BE49-F238E27FC236}">
                <a16:creationId xmlns:a16="http://schemas.microsoft.com/office/drawing/2014/main" id="{774CEC77-9CCD-411E-8372-C6A7C7BE7323}"/>
              </a:ext>
            </a:extLst>
          </p:cNvPr>
          <p:cNvSpPr txBox="1"/>
          <p:nvPr/>
        </p:nvSpPr>
        <p:spPr>
          <a:xfrm>
            <a:off x="0" y="6488668"/>
            <a:ext cx="1178333" cy="369332"/>
          </a:xfrm>
          <a:prstGeom prst="rect">
            <a:avLst/>
          </a:prstGeom>
          <a:noFill/>
        </p:spPr>
        <p:txBody>
          <a:bodyPr wrap="square">
            <a:spAutoFit/>
          </a:bodyPr>
          <a:lstStyle/>
          <a:p>
            <a:r>
              <a:rPr lang="en-US" sz="1800" dirty="0">
                <a:solidFill>
                  <a:srgbClr val="FF6600"/>
                </a:solidFill>
                <a:latin typeface="Calibri (Body)"/>
              </a:rPr>
              <a:t>Batch 03</a:t>
            </a:r>
            <a:endParaRPr lang="en-US" dirty="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F335-6663-4EB7-85DB-24DDCDFE71C3}"/>
              </a:ext>
            </a:extLst>
          </p:cNvPr>
          <p:cNvSpPr>
            <a:spLocks noGrp="1"/>
          </p:cNvSpPr>
          <p:nvPr>
            <p:ph type="title"/>
          </p:nvPr>
        </p:nvSpPr>
        <p:spPr/>
        <p:txBody>
          <a:bodyPr/>
          <a:lstStyle/>
          <a:p>
            <a:r>
              <a:rPr lang="en-US" dirty="0"/>
              <a:t>Aim of the Project </a:t>
            </a:r>
          </a:p>
        </p:txBody>
      </p:sp>
      <p:sp>
        <p:nvSpPr>
          <p:cNvPr id="3" name="Content Placeholder 2">
            <a:extLst>
              <a:ext uri="{FF2B5EF4-FFF2-40B4-BE49-F238E27FC236}">
                <a16:creationId xmlns:a16="http://schemas.microsoft.com/office/drawing/2014/main" id="{3605E25E-7A5B-4D4B-ADE6-659A08BC478E}"/>
              </a:ext>
            </a:extLst>
          </p:cNvPr>
          <p:cNvSpPr>
            <a:spLocks noGrp="1"/>
          </p:cNvSpPr>
          <p:nvPr>
            <p:ph idx="1"/>
          </p:nvPr>
        </p:nvSpPr>
        <p:spPr/>
        <p:txBody>
          <a:bodyPr/>
          <a:lstStyle/>
          <a:p>
            <a:pPr marL="0" indent="0">
              <a:buNone/>
            </a:pPr>
            <a:r>
              <a:rPr lang="en-US" sz="2000" dirty="0">
                <a:latin typeface="TimesNewRoman"/>
                <a:cs typeface="Times New Roman" panose="02020603050405020304" pitchFamily="18" charset="0"/>
              </a:rPr>
              <a:t>To design and develop IoT based Real-time and secured wireless patient health monitoring system using server to </a:t>
            </a:r>
            <a:r>
              <a:rPr lang="en-US" sz="2000" dirty="0">
                <a:solidFill>
                  <a:srgbClr val="FF0000"/>
                </a:solidFill>
                <a:latin typeface="TimesNewRoman"/>
                <a:cs typeface="Times New Roman" panose="02020603050405020304" pitchFamily="18" charset="0"/>
              </a:rPr>
              <a:t>store the patient’s health data</a:t>
            </a:r>
            <a:r>
              <a:rPr lang="en-US" sz="2000" dirty="0">
                <a:latin typeface="TimesNewRoman"/>
                <a:cs typeface="Times New Roman" panose="02020603050405020304" pitchFamily="18" charset="0"/>
              </a:rPr>
              <a:t> and </a:t>
            </a:r>
            <a:r>
              <a:rPr lang="en-US" sz="2000" dirty="0">
                <a:solidFill>
                  <a:srgbClr val="FF0000"/>
                </a:solidFill>
                <a:latin typeface="TimesNewRoman"/>
                <a:cs typeface="Times New Roman" panose="02020603050405020304" pitchFamily="18" charset="0"/>
              </a:rPr>
              <a:t>alert the doctors </a:t>
            </a:r>
            <a:r>
              <a:rPr lang="en-US" sz="2000" dirty="0">
                <a:latin typeface="TimesNewRoman"/>
                <a:cs typeface="Times New Roman" panose="02020603050405020304" pitchFamily="18" charset="0"/>
              </a:rPr>
              <a:t>in case of emergency.</a:t>
            </a:r>
          </a:p>
        </p:txBody>
      </p:sp>
      <p:sp>
        <p:nvSpPr>
          <p:cNvPr id="4" name="Date Placeholder 3">
            <a:extLst>
              <a:ext uri="{FF2B5EF4-FFF2-40B4-BE49-F238E27FC236}">
                <a16:creationId xmlns:a16="http://schemas.microsoft.com/office/drawing/2014/main" id="{176D0C8E-2577-4370-827F-D7A6FF2790A5}"/>
              </a:ext>
            </a:extLst>
          </p:cNvPr>
          <p:cNvSpPr>
            <a:spLocks noGrp="1"/>
          </p:cNvSpPr>
          <p:nvPr>
            <p:ph type="dt" sz="half" idx="10"/>
          </p:nvPr>
        </p:nvSpPr>
        <p:spPr/>
        <p:txBody>
          <a:bodyPr/>
          <a:lstStyle/>
          <a:p>
            <a:pPr>
              <a:defRPr/>
            </a:pPr>
            <a:fld id="{4766E6D6-2628-4F9B-BF57-22B0C47C3C57}" type="datetime8">
              <a:rPr lang="en-IN" smtClean="0"/>
              <a:t>04-10-2022 22:02</a:t>
            </a:fld>
            <a:endParaRPr lang="en-IN"/>
          </a:p>
        </p:txBody>
      </p:sp>
      <p:sp>
        <p:nvSpPr>
          <p:cNvPr id="5" name="Slide Number Placeholder 4">
            <a:extLst>
              <a:ext uri="{FF2B5EF4-FFF2-40B4-BE49-F238E27FC236}">
                <a16:creationId xmlns:a16="http://schemas.microsoft.com/office/drawing/2014/main" id="{0AFEFD52-B118-46A8-AA38-5BEBBA0D9762}"/>
              </a:ext>
            </a:extLst>
          </p:cNvPr>
          <p:cNvSpPr>
            <a:spLocks noGrp="1"/>
          </p:cNvSpPr>
          <p:nvPr>
            <p:ph type="sldNum" sz="quarter" idx="12"/>
          </p:nvPr>
        </p:nvSpPr>
        <p:spPr/>
        <p:txBody>
          <a:bodyPr/>
          <a:lstStyle/>
          <a:p>
            <a:pPr>
              <a:defRPr/>
            </a:pPr>
            <a:fld id="{AAFC9A1D-E715-4FF0-BABF-4724B2795EE9}" type="slidenum">
              <a:rPr lang="en-IN" smtClean="0"/>
              <a:pPr>
                <a:defRPr/>
              </a:pPr>
              <a:t>10</a:t>
            </a:fld>
            <a:endParaRPr lang="en-IN"/>
          </a:p>
        </p:txBody>
      </p:sp>
    </p:spTree>
    <p:extLst>
      <p:ext uri="{BB962C8B-B14F-4D97-AF65-F5344CB8AC3E}">
        <p14:creationId xmlns:p14="http://schemas.microsoft.com/office/powerpoint/2010/main" val="36817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01AF-9B73-448F-994F-4A08F69AE75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B421853-CA9D-437A-BA18-0B7718F93F0C}"/>
              </a:ext>
            </a:extLst>
          </p:cNvPr>
          <p:cNvSpPr>
            <a:spLocks noGrp="1"/>
          </p:cNvSpPr>
          <p:nvPr>
            <p:ph idx="1"/>
          </p:nvPr>
        </p:nvSpPr>
        <p:spPr>
          <a:xfrm>
            <a:off x="838200" y="1783839"/>
            <a:ext cx="10515600" cy="4393124"/>
          </a:xfrm>
        </p:spPr>
        <p:txBody>
          <a:bodyPr/>
          <a:lstStyle/>
          <a:p>
            <a:r>
              <a:rPr lang="en-US" sz="2000" dirty="0">
                <a:latin typeface="TimesNewRoman"/>
              </a:rPr>
              <a:t>To detect Heart rate (ECG), pulse rate, body temperature and body position of a individual using wearable sensors.</a:t>
            </a:r>
          </a:p>
          <a:p>
            <a:r>
              <a:rPr lang="en-US" sz="2000" dirty="0">
                <a:latin typeface="TimesNewRoman"/>
              </a:rPr>
              <a:t>To transmit these information </a:t>
            </a:r>
            <a:r>
              <a:rPr lang="en-US" sz="2000" dirty="0">
                <a:solidFill>
                  <a:srgbClr val="FF0000"/>
                </a:solidFill>
                <a:latin typeface="TimesNewRoman"/>
              </a:rPr>
              <a:t>successfully to the server</a:t>
            </a:r>
            <a:r>
              <a:rPr lang="en-US" sz="2000" dirty="0">
                <a:latin typeface="TimesNewRoman"/>
              </a:rPr>
              <a:t>.</a:t>
            </a:r>
          </a:p>
          <a:p>
            <a:r>
              <a:rPr lang="en-US" sz="2000" dirty="0">
                <a:latin typeface="TimesNewRoman"/>
              </a:rPr>
              <a:t>To ensure </a:t>
            </a:r>
            <a:r>
              <a:rPr lang="en-US" sz="2000" dirty="0">
                <a:solidFill>
                  <a:srgbClr val="FF0000"/>
                </a:solidFill>
                <a:latin typeface="TimesNewRoman"/>
              </a:rPr>
              <a:t>data readability </a:t>
            </a:r>
            <a:r>
              <a:rPr lang="en-US" sz="2000" dirty="0">
                <a:latin typeface="TimesNewRoman"/>
              </a:rPr>
              <a:t>of the sensors where anybody can easily identify the status of the health without any prior technical knowledge.</a:t>
            </a:r>
          </a:p>
          <a:p>
            <a:r>
              <a:rPr lang="en-US" sz="2000" dirty="0">
                <a:latin typeface="TimesNewRoman"/>
              </a:rPr>
              <a:t>To provide a fast responding </a:t>
            </a:r>
            <a:r>
              <a:rPr lang="en-US" sz="2000" dirty="0">
                <a:solidFill>
                  <a:srgbClr val="FF0000"/>
                </a:solidFill>
                <a:latin typeface="TimesNewRoman"/>
              </a:rPr>
              <a:t>alert mechanism </a:t>
            </a:r>
            <a:r>
              <a:rPr lang="en-US" sz="2000" dirty="0">
                <a:latin typeface="TimesNewRoman"/>
              </a:rPr>
              <a:t>and timely medical help for critically ill patients.</a:t>
            </a:r>
          </a:p>
          <a:p>
            <a:pPr marL="0" indent="0">
              <a:buNone/>
            </a:pPr>
            <a:endParaRPr lang="en-US" sz="2000" dirty="0">
              <a:latin typeface="TimesNewRoman"/>
            </a:endParaRPr>
          </a:p>
        </p:txBody>
      </p:sp>
      <p:sp>
        <p:nvSpPr>
          <p:cNvPr id="4" name="Date Placeholder 3">
            <a:extLst>
              <a:ext uri="{FF2B5EF4-FFF2-40B4-BE49-F238E27FC236}">
                <a16:creationId xmlns:a16="http://schemas.microsoft.com/office/drawing/2014/main" id="{2B77E6B6-3ADE-4C21-837F-3A23BA37BB07}"/>
              </a:ext>
            </a:extLst>
          </p:cNvPr>
          <p:cNvSpPr>
            <a:spLocks noGrp="1"/>
          </p:cNvSpPr>
          <p:nvPr>
            <p:ph type="dt" sz="half" idx="10"/>
          </p:nvPr>
        </p:nvSpPr>
        <p:spPr/>
        <p:txBody>
          <a:bodyPr/>
          <a:lstStyle/>
          <a:p>
            <a:pPr>
              <a:defRPr/>
            </a:pPr>
            <a:fld id="{16AFC27B-2B20-4E5E-A500-47D4253C1411}" type="datetime8">
              <a:rPr lang="en-IN" smtClean="0"/>
              <a:t>04-10-2022 22:02</a:t>
            </a:fld>
            <a:endParaRPr lang="en-IN"/>
          </a:p>
        </p:txBody>
      </p:sp>
      <p:sp>
        <p:nvSpPr>
          <p:cNvPr id="5" name="Slide Number Placeholder 4">
            <a:extLst>
              <a:ext uri="{FF2B5EF4-FFF2-40B4-BE49-F238E27FC236}">
                <a16:creationId xmlns:a16="http://schemas.microsoft.com/office/drawing/2014/main" id="{FBAF71DD-65EF-43DD-BAC1-5C9FD1348FA9}"/>
              </a:ext>
            </a:extLst>
          </p:cNvPr>
          <p:cNvSpPr>
            <a:spLocks noGrp="1"/>
          </p:cNvSpPr>
          <p:nvPr>
            <p:ph type="sldNum" sz="quarter" idx="12"/>
          </p:nvPr>
        </p:nvSpPr>
        <p:spPr/>
        <p:txBody>
          <a:bodyPr/>
          <a:lstStyle/>
          <a:p>
            <a:pPr>
              <a:defRPr/>
            </a:pPr>
            <a:fld id="{AAFC9A1D-E715-4FF0-BABF-4724B2795EE9}" type="slidenum">
              <a:rPr lang="en-IN" smtClean="0"/>
              <a:pPr>
                <a:defRPr/>
              </a:pPr>
              <a:t>11</a:t>
            </a:fld>
            <a:endParaRPr lang="en-IN"/>
          </a:p>
        </p:txBody>
      </p:sp>
    </p:spTree>
    <p:extLst>
      <p:ext uri="{BB962C8B-B14F-4D97-AF65-F5344CB8AC3E}">
        <p14:creationId xmlns:p14="http://schemas.microsoft.com/office/powerpoint/2010/main" val="8145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7FD-29A4-45C1-A3D0-2EBEF18DB22F}"/>
              </a:ext>
            </a:extLst>
          </p:cNvPr>
          <p:cNvSpPr>
            <a:spLocks noGrp="1"/>
          </p:cNvSpPr>
          <p:nvPr>
            <p:ph type="title"/>
          </p:nvPr>
        </p:nvSpPr>
        <p:spPr>
          <a:xfrm>
            <a:off x="838200" y="5591638"/>
            <a:ext cx="10515600" cy="594519"/>
          </a:xfrm>
        </p:spPr>
        <p:txBody>
          <a:bodyPr/>
          <a:lstStyle/>
          <a:p>
            <a:r>
              <a:rPr lang="en-US" sz="2400" dirty="0">
                <a:solidFill>
                  <a:schemeClr val="tx1"/>
                </a:solidFill>
              </a:rPr>
              <a:t>                    </a:t>
            </a:r>
            <a:br>
              <a:rPr lang="en-US" sz="2400" dirty="0">
                <a:solidFill>
                  <a:schemeClr val="tx1"/>
                </a:solidFill>
              </a:rPr>
            </a:br>
            <a:r>
              <a:rPr lang="en-US" sz="2400" dirty="0">
                <a:solidFill>
                  <a:schemeClr val="tx1"/>
                </a:solidFill>
              </a:rPr>
              <a:t>                           </a:t>
            </a:r>
            <a:r>
              <a:rPr lang="en-US" sz="2400" dirty="0">
                <a:solidFill>
                  <a:schemeClr val="tx1"/>
                </a:solidFill>
                <a:latin typeface="TimesNewRoman"/>
              </a:rPr>
              <a:t>fig(1) Block diagram of smart health monitoring system</a:t>
            </a:r>
            <a:endParaRPr lang="en-IN" sz="2400" dirty="0">
              <a:solidFill>
                <a:schemeClr val="tx1"/>
              </a:solidFill>
              <a:latin typeface="TimesNewRoman"/>
            </a:endParaRPr>
          </a:p>
        </p:txBody>
      </p:sp>
      <p:sp>
        <p:nvSpPr>
          <p:cNvPr id="4" name="Date Placeholder 3">
            <a:extLst>
              <a:ext uri="{FF2B5EF4-FFF2-40B4-BE49-F238E27FC236}">
                <a16:creationId xmlns:a16="http://schemas.microsoft.com/office/drawing/2014/main" id="{BDBAD85E-734F-4839-83FE-C6114E91B2CF}"/>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6EDF9793-82C3-449F-8BB9-B7C9E7B279BD}"/>
              </a:ext>
            </a:extLst>
          </p:cNvPr>
          <p:cNvSpPr>
            <a:spLocks noGrp="1"/>
          </p:cNvSpPr>
          <p:nvPr>
            <p:ph type="sldNum" sz="quarter" idx="12"/>
          </p:nvPr>
        </p:nvSpPr>
        <p:spPr/>
        <p:txBody>
          <a:bodyPr/>
          <a:lstStyle/>
          <a:p>
            <a:pPr>
              <a:defRPr/>
            </a:pPr>
            <a:fld id="{AAFC9A1D-E715-4FF0-BABF-4724B2795EE9}" type="slidenum">
              <a:rPr lang="en-IN" smtClean="0"/>
              <a:pPr>
                <a:defRPr/>
              </a:pPr>
              <a:t>12</a:t>
            </a:fld>
            <a:endParaRPr lang="en-IN"/>
          </a:p>
        </p:txBody>
      </p:sp>
      <p:sp>
        <p:nvSpPr>
          <p:cNvPr id="11" name="Rectangle 10">
            <a:extLst>
              <a:ext uri="{FF2B5EF4-FFF2-40B4-BE49-F238E27FC236}">
                <a16:creationId xmlns:a16="http://schemas.microsoft.com/office/drawing/2014/main" id="{8C6DAEC1-011E-49B8-9F16-2D7B499B6A2A}"/>
              </a:ext>
            </a:extLst>
          </p:cNvPr>
          <p:cNvSpPr/>
          <p:nvPr/>
        </p:nvSpPr>
        <p:spPr>
          <a:xfrm>
            <a:off x="5920058" y="3122364"/>
            <a:ext cx="1260000" cy="7200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Base Station</a:t>
            </a:r>
          </a:p>
        </p:txBody>
      </p:sp>
      <p:sp>
        <p:nvSpPr>
          <p:cNvPr id="13" name="Rectangle 12">
            <a:extLst>
              <a:ext uri="{FF2B5EF4-FFF2-40B4-BE49-F238E27FC236}">
                <a16:creationId xmlns:a16="http://schemas.microsoft.com/office/drawing/2014/main" id="{592C8B11-0D10-4F0D-AB11-9AAC856936B5}"/>
              </a:ext>
            </a:extLst>
          </p:cNvPr>
          <p:cNvSpPr/>
          <p:nvPr/>
        </p:nvSpPr>
        <p:spPr>
          <a:xfrm>
            <a:off x="838200" y="2434977"/>
            <a:ext cx="1325276" cy="109956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NewRoman"/>
              </a:rPr>
              <a:t>Body Movement sensors</a:t>
            </a:r>
          </a:p>
          <a:p>
            <a:pPr algn="ctr"/>
            <a:r>
              <a:rPr lang="en-IN" dirty="0">
                <a:latin typeface="TimesNewRoman"/>
              </a:rPr>
              <a:t>(ADXL335)</a:t>
            </a:r>
          </a:p>
        </p:txBody>
      </p:sp>
      <p:sp>
        <p:nvSpPr>
          <p:cNvPr id="14" name="Rectangle 13">
            <a:extLst>
              <a:ext uri="{FF2B5EF4-FFF2-40B4-BE49-F238E27FC236}">
                <a16:creationId xmlns:a16="http://schemas.microsoft.com/office/drawing/2014/main" id="{F7AD8B5A-1953-42FC-9002-A264E5B7F81F}"/>
              </a:ext>
            </a:extLst>
          </p:cNvPr>
          <p:cNvSpPr/>
          <p:nvPr/>
        </p:nvSpPr>
        <p:spPr>
          <a:xfrm>
            <a:off x="838200" y="3842364"/>
            <a:ext cx="1260000" cy="72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NewRoman"/>
              </a:rPr>
              <a:t>Pulse Rate Sensors</a:t>
            </a:r>
          </a:p>
        </p:txBody>
      </p:sp>
      <p:sp>
        <p:nvSpPr>
          <p:cNvPr id="15" name="Rectangle 14">
            <a:extLst>
              <a:ext uri="{FF2B5EF4-FFF2-40B4-BE49-F238E27FC236}">
                <a16:creationId xmlns:a16="http://schemas.microsoft.com/office/drawing/2014/main" id="{B7A5A4AE-3FBD-4DFF-A2E7-0BD81E9F2A0A}"/>
              </a:ext>
            </a:extLst>
          </p:cNvPr>
          <p:cNvSpPr/>
          <p:nvPr/>
        </p:nvSpPr>
        <p:spPr>
          <a:xfrm>
            <a:off x="744718" y="5024037"/>
            <a:ext cx="1353482" cy="92759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NewRoman"/>
              </a:rPr>
              <a:t>Temperature sensors</a:t>
            </a:r>
          </a:p>
          <a:p>
            <a:pPr algn="ctr"/>
            <a:r>
              <a:rPr lang="en-IN" dirty="0">
                <a:latin typeface="TimesNewRoman"/>
              </a:rPr>
              <a:t>(LM35)</a:t>
            </a:r>
          </a:p>
        </p:txBody>
      </p:sp>
      <p:sp>
        <p:nvSpPr>
          <p:cNvPr id="18" name="Rectangle 17">
            <a:extLst>
              <a:ext uri="{FF2B5EF4-FFF2-40B4-BE49-F238E27FC236}">
                <a16:creationId xmlns:a16="http://schemas.microsoft.com/office/drawing/2014/main" id="{3665F871-7C9D-488F-B509-66F6E3190AD1}"/>
              </a:ext>
            </a:extLst>
          </p:cNvPr>
          <p:cNvSpPr/>
          <p:nvPr/>
        </p:nvSpPr>
        <p:spPr>
          <a:xfrm>
            <a:off x="838200" y="1253303"/>
            <a:ext cx="1260000" cy="780816"/>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ECG sensors</a:t>
            </a:r>
          </a:p>
          <a:p>
            <a:pPr algn="ctr"/>
            <a:r>
              <a:rPr lang="en-IN" dirty="0"/>
              <a:t>(AD8232)</a:t>
            </a:r>
          </a:p>
        </p:txBody>
      </p:sp>
      <p:sp>
        <p:nvSpPr>
          <p:cNvPr id="19" name="Rectangle 18">
            <a:extLst>
              <a:ext uri="{FF2B5EF4-FFF2-40B4-BE49-F238E27FC236}">
                <a16:creationId xmlns:a16="http://schemas.microsoft.com/office/drawing/2014/main" id="{4121D36A-C5F9-4D46-AAA6-27E8ABECEC27}"/>
              </a:ext>
            </a:extLst>
          </p:cNvPr>
          <p:cNvSpPr/>
          <p:nvPr/>
        </p:nvSpPr>
        <p:spPr>
          <a:xfrm>
            <a:off x="3460447" y="3122364"/>
            <a:ext cx="1260000" cy="7200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err="1"/>
              <a:t>NodeMCU</a:t>
            </a:r>
            <a:endParaRPr lang="en-IN" dirty="0"/>
          </a:p>
        </p:txBody>
      </p:sp>
      <p:sp>
        <p:nvSpPr>
          <p:cNvPr id="20" name="Rectangle 19">
            <a:extLst>
              <a:ext uri="{FF2B5EF4-FFF2-40B4-BE49-F238E27FC236}">
                <a16:creationId xmlns:a16="http://schemas.microsoft.com/office/drawing/2014/main" id="{272A6C95-93F5-44E9-B463-FD1C5F3F0715}"/>
              </a:ext>
            </a:extLst>
          </p:cNvPr>
          <p:cNvSpPr/>
          <p:nvPr/>
        </p:nvSpPr>
        <p:spPr>
          <a:xfrm>
            <a:off x="8379643" y="2755959"/>
            <a:ext cx="1260000" cy="10958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Server</a:t>
            </a:r>
          </a:p>
        </p:txBody>
      </p:sp>
      <p:cxnSp>
        <p:nvCxnSpPr>
          <p:cNvPr id="28" name="Connector: Elbow 27">
            <a:extLst>
              <a:ext uri="{FF2B5EF4-FFF2-40B4-BE49-F238E27FC236}">
                <a16:creationId xmlns:a16="http://schemas.microsoft.com/office/drawing/2014/main" id="{F65BA191-34A8-46C8-821C-B4EF702E627C}"/>
              </a:ext>
            </a:extLst>
          </p:cNvPr>
          <p:cNvCxnSpPr>
            <a:cxnSpLocks/>
            <a:stCxn id="13" idx="3"/>
          </p:cNvCxnSpPr>
          <p:nvPr/>
        </p:nvCxnSpPr>
        <p:spPr>
          <a:xfrm>
            <a:off x="2163476" y="2984759"/>
            <a:ext cx="1296971" cy="3191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DC204981-1E34-4D44-8632-F72FBED50D14}"/>
              </a:ext>
            </a:extLst>
          </p:cNvPr>
          <p:cNvCxnSpPr>
            <a:stCxn id="14" idx="3"/>
          </p:cNvCxnSpPr>
          <p:nvPr/>
        </p:nvCxnSpPr>
        <p:spPr>
          <a:xfrm flipV="1">
            <a:off x="2098200" y="3704734"/>
            <a:ext cx="1362247" cy="4976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6E686D0A-A885-4324-9D9F-1A0E6E110557}"/>
              </a:ext>
            </a:extLst>
          </p:cNvPr>
          <p:cNvCxnSpPr>
            <a:cxnSpLocks/>
            <a:stCxn id="15" idx="3"/>
          </p:cNvCxnSpPr>
          <p:nvPr/>
        </p:nvCxnSpPr>
        <p:spPr>
          <a:xfrm flipV="1">
            <a:off x="2098200" y="3842365"/>
            <a:ext cx="1483200" cy="16454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99E7AEB-2623-4C5F-A996-DCE2DD3153F0}"/>
              </a:ext>
            </a:extLst>
          </p:cNvPr>
          <p:cNvCxnSpPr>
            <a:stCxn id="19" idx="3"/>
            <a:endCxn id="11" idx="1"/>
          </p:cNvCxnSpPr>
          <p:nvPr/>
        </p:nvCxnSpPr>
        <p:spPr>
          <a:xfrm>
            <a:off x="4720447" y="3482364"/>
            <a:ext cx="1199611"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7B573C6-322E-4A54-8920-F573CB0AD026}"/>
              </a:ext>
            </a:extLst>
          </p:cNvPr>
          <p:cNvCxnSpPr>
            <a:cxnSpLocks/>
          </p:cNvCxnSpPr>
          <p:nvPr/>
        </p:nvCxnSpPr>
        <p:spPr>
          <a:xfrm>
            <a:off x="7191866" y="3486237"/>
            <a:ext cx="1187777" cy="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7B1CFF6-2597-4F4E-B0A6-5BDBE6EB717E}"/>
              </a:ext>
            </a:extLst>
          </p:cNvPr>
          <p:cNvCxnSpPr>
            <a:cxnSpLocks/>
          </p:cNvCxnSpPr>
          <p:nvPr/>
        </p:nvCxnSpPr>
        <p:spPr>
          <a:xfrm>
            <a:off x="7234287" y="5024038"/>
            <a:ext cx="1551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466A905-6F3A-42CB-B53E-A3B4266FFA3E}"/>
              </a:ext>
            </a:extLst>
          </p:cNvPr>
          <p:cNvCxnSpPr>
            <a:cxnSpLocks/>
          </p:cNvCxnSpPr>
          <p:nvPr/>
        </p:nvCxnSpPr>
        <p:spPr>
          <a:xfrm>
            <a:off x="7250784" y="5412557"/>
            <a:ext cx="153499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39C7F0F-DFE4-4D0B-8CAC-62356A4C0D53}"/>
              </a:ext>
            </a:extLst>
          </p:cNvPr>
          <p:cNvSpPr txBox="1"/>
          <p:nvPr/>
        </p:nvSpPr>
        <p:spPr>
          <a:xfrm>
            <a:off x="8785781" y="4864145"/>
            <a:ext cx="2139884" cy="369332"/>
          </a:xfrm>
          <a:prstGeom prst="rect">
            <a:avLst/>
          </a:prstGeom>
          <a:noFill/>
        </p:spPr>
        <p:txBody>
          <a:bodyPr wrap="square" rtlCol="0">
            <a:spAutoFit/>
          </a:bodyPr>
          <a:lstStyle/>
          <a:p>
            <a:r>
              <a:rPr lang="en-IN" dirty="0">
                <a:latin typeface="TimesNewRoman"/>
              </a:rPr>
              <a:t>Wired connection</a:t>
            </a:r>
          </a:p>
        </p:txBody>
      </p:sp>
      <p:sp>
        <p:nvSpPr>
          <p:cNvPr id="45" name="TextBox 44">
            <a:extLst>
              <a:ext uri="{FF2B5EF4-FFF2-40B4-BE49-F238E27FC236}">
                <a16:creationId xmlns:a16="http://schemas.microsoft.com/office/drawing/2014/main" id="{735DF9DA-78D1-43C1-B0BE-C6DB5DAAF28E}"/>
              </a:ext>
            </a:extLst>
          </p:cNvPr>
          <p:cNvSpPr txBox="1"/>
          <p:nvPr/>
        </p:nvSpPr>
        <p:spPr>
          <a:xfrm>
            <a:off x="8785781" y="5199372"/>
            <a:ext cx="2054152" cy="369332"/>
          </a:xfrm>
          <a:prstGeom prst="rect">
            <a:avLst/>
          </a:prstGeom>
          <a:noFill/>
        </p:spPr>
        <p:txBody>
          <a:bodyPr wrap="none" rtlCol="0">
            <a:spAutoFit/>
          </a:bodyPr>
          <a:lstStyle/>
          <a:p>
            <a:r>
              <a:rPr lang="en-IN" dirty="0">
                <a:latin typeface="TimesNewRoman"/>
              </a:rPr>
              <a:t>Wireless connection</a:t>
            </a:r>
          </a:p>
        </p:txBody>
      </p:sp>
      <p:sp>
        <p:nvSpPr>
          <p:cNvPr id="54" name="Rectangle 53">
            <a:extLst>
              <a:ext uri="{FF2B5EF4-FFF2-40B4-BE49-F238E27FC236}">
                <a16:creationId xmlns:a16="http://schemas.microsoft.com/office/drawing/2014/main" id="{2C8C150C-E13F-4205-A82F-B3C549D91E98}"/>
              </a:ext>
            </a:extLst>
          </p:cNvPr>
          <p:cNvSpPr/>
          <p:nvPr/>
        </p:nvSpPr>
        <p:spPr>
          <a:xfrm>
            <a:off x="10295665" y="2984734"/>
            <a:ext cx="1260000" cy="7200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Doctor examining </a:t>
            </a:r>
          </a:p>
        </p:txBody>
      </p:sp>
      <p:sp>
        <p:nvSpPr>
          <p:cNvPr id="53" name="Arrow: Right 52">
            <a:extLst>
              <a:ext uri="{FF2B5EF4-FFF2-40B4-BE49-F238E27FC236}">
                <a16:creationId xmlns:a16="http://schemas.microsoft.com/office/drawing/2014/main" id="{1D5685CA-B8FF-45DB-99F0-D38D16EAE83B}"/>
              </a:ext>
            </a:extLst>
          </p:cNvPr>
          <p:cNvSpPr/>
          <p:nvPr/>
        </p:nvSpPr>
        <p:spPr>
          <a:xfrm rot="10800000">
            <a:off x="9638048" y="3301444"/>
            <a:ext cx="654427" cy="18151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5" name="Oval 54">
            <a:extLst>
              <a:ext uri="{FF2B5EF4-FFF2-40B4-BE49-F238E27FC236}">
                <a16:creationId xmlns:a16="http://schemas.microsoft.com/office/drawing/2014/main" id="{3D61A655-961C-43FC-89BE-788D27F541F0}"/>
              </a:ext>
            </a:extLst>
          </p:cNvPr>
          <p:cNvSpPr/>
          <p:nvPr/>
        </p:nvSpPr>
        <p:spPr>
          <a:xfrm>
            <a:off x="7836803" y="1008674"/>
            <a:ext cx="2345679" cy="117968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a:t>Real-time data from sensors and data storage</a:t>
            </a:r>
          </a:p>
        </p:txBody>
      </p:sp>
      <p:sp>
        <p:nvSpPr>
          <p:cNvPr id="57" name="Arrow: Right 56">
            <a:extLst>
              <a:ext uri="{FF2B5EF4-FFF2-40B4-BE49-F238E27FC236}">
                <a16:creationId xmlns:a16="http://schemas.microsoft.com/office/drawing/2014/main" id="{FE580831-1922-4B87-9592-0520414B2EDF}"/>
              </a:ext>
            </a:extLst>
          </p:cNvPr>
          <p:cNvSpPr/>
          <p:nvPr/>
        </p:nvSpPr>
        <p:spPr>
          <a:xfrm rot="5400000">
            <a:off x="8682428" y="2424818"/>
            <a:ext cx="654427" cy="18151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6" name="TextBox 55">
            <a:extLst>
              <a:ext uri="{FF2B5EF4-FFF2-40B4-BE49-F238E27FC236}">
                <a16:creationId xmlns:a16="http://schemas.microsoft.com/office/drawing/2014/main" id="{AA037542-B8EA-4EF3-9774-33C51D91D0D4}"/>
              </a:ext>
            </a:extLst>
          </p:cNvPr>
          <p:cNvSpPr txBox="1"/>
          <p:nvPr/>
        </p:nvSpPr>
        <p:spPr>
          <a:xfrm>
            <a:off x="2163476" y="960916"/>
            <a:ext cx="4650438" cy="584775"/>
          </a:xfrm>
          <a:prstGeom prst="rect">
            <a:avLst/>
          </a:prstGeom>
          <a:noFill/>
        </p:spPr>
        <p:txBody>
          <a:bodyPr wrap="square" rtlCol="0">
            <a:spAutoFit/>
          </a:bodyPr>
          <a:lstStyle/>
          <a:p>
            <a:r>
              <a:rPr lang="en-IN" sz="1600" dirty="0">
                <a:latin typeface="TimesNewRoman"/>
              </a:rPr>
              <a:t>Note : N number of MCs are connected from </a:t>
            </a:r>
          </a:p>
          <a:p>
            <a:r>
              <a:rPr lang="en-IN" sz="1600" dirty="0">
                <a:latin typeface="TimesNewRoman"/>
              </a:rPr>
              <a:t>each patient to the Base station.</a:t>
            </a:r>
          </a:p>
        </p:txBody>
      </p:sp>
      <p:cxnSp>
        <p:nvCxnSpPr>
          <p:cNvPr id="1028" name="Connector: Elbow 1027">
            <a:extLst>
              <a:ext uri="{FF2B5EF4-FFF2-40B4-BE49-F238E27FC236}">
                <a16:creationId xmlns:a16="http://schemas.microsoft.com/office/drawing/2014/main" id="{ED1BE58B-1C96-4B28-A3E7-50A2E58B5DA9}"/>
              </a:ext>
            </a:extLst>
          </p:cNvPr>
          <p:cNvCxnSpPr>
            <a:stCxn id="18" idx="3"/>
          </p:cNvCxnSpPr>
          <p:nvPr/>
        </p:nvCxnSpPr>
        <p:spPr>
          <a:xfrm>
            <a:off x="2098200" y="1643711"/>
            <a:ext cx="1483200" cy="15006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579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D365-0AE5-4088-8258-77BBDEEF84C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BDFA5F8-C0FA-4079-8707-03357BFC9C4F}"/>
              </a:ext>
            </a:extLst>
          </p:cNvPr>
          <p:cNvSpPr>
            <a:spLocks noGrp="1"/>
          </p:cNvSpPr>
          <p:nvPr>
            <p:ph idx="1"/>
          </p:nvPr>
        </p:nvSpPr>
        <p:spPr>
          <a:xfrm>
            <a:off x="838200" y="1783839"/>
            <a:ext cx="10515600" cy="4129044"/>
          </a:xfrm>
        </p:spPr>
        <p:txBody>
          <a:bodyPr/>
          <a:lstStyle/>
          <a:p>
            <a:pPr marL="0" indent="0" algn="l">
              <a:buNone/>
            </a:pPr>
            <a:r>
              <a:rPr lang="en-US" sz="1800" b="1" i="0" u="none" strike="noStrike" baseline="0" dirty="0">
                <a:latin typeface="TimesNewRomanPSMT"/>
              </a:rPr>
              <a:t>STEP 1:</a:t>
            </a:r>
            <a:r>
              <a:rPr lang="en-US" sz="1800" b="0" i="0" u="none" strike="noStrike" baseline="0" dirty="0">
                <a:latin typeface="TimesNewRomanPSMT"/>
              </a:rPr>
              <a:t> </a:t>
            </a:r>
          </a:p>
          <a:p>
            <a:pPr marL="0" indent="0" algn="l">
              <a:buNone/>
            </a:pPr>
            <a:r>
              <a:rPr lang="en-US" sz="2000" b="0" i="0" u="none" strike="noStrike" baseline="0" dirty="0">
                <a:latin typeface="TimesNewRoman"/>
              </a:rPr>
              <a:t>The </a:t>
            </a:r>
            <a:r>
              <a:rPr lang="en-US" sz="2000" b="0" i="0" u="none" strike="noStrike" baseline="0" dirty="0">
                <a:solidFill>
                  <a:srgbClr val="FF0000"/>
                </a:solidFill>
                <a:latin typeface="TimesNewRoman"/>
              </a:rPr>
              <a:t>Pulse Rate sensor </a:t>
            </a:r>
            <a:r>
              <a:rPr lang="en-US" sz="2000" b="0" i="0" u="none" strike="noStrike" baseline="0" dirty="0">
                <a:latin typeface="TimesNewRoman"/>
              </a:rPr>
              <a:t>is fixed to the patient’s finger. This contains an IR sensor in it. Every</a:t>
            </a:r>
            <a:r>
              <a:rPr lang="en-US" sz="2000" dirty="0">
                <a:latin typeface="TimesNewRoman"/>
              </a:rPr>
              <a:t> </a:t>
            </a:r>
            <a:r>
              <a:rPr lang="en-US" sz="2000" b="0" i="0" u="none" strike="noStrike" baseline="0" dirty="0">
                <a:latin typeface="TimesNewRoman"/>
              </a:rPr>
              <a:t>pumping we get pulse from that sensor. This sensor output is given to the </a:t>
            </a:r>
            <a:r>
              <a:rPr lang="en-US" sz="2000" dirty="0">
                <a:latin typeface="TimesNewRoman"/>
              </a:rPr>
              <a:t>ESP8266 </a:t>
            </a:r>
            <a:r>
              <a:rPr lang="en-US" sz="2000" dirty="0" err="1">
                <a:latin typeface="TimesNewRoman"/>
              </a:rPr>
              <a:t>NodeMCU</a:t>
            </a:r>
            <a:r>
              <a:rPr lang="en-US" sz="2000" b="0" i="0" u="none" strike="noStrike" baseline="0" dirty="0">
                <a:latin typeface="TimesNewRoman"/>
              </a:rPr>
              <a:t> via Signal conditioning </a:t>
            </a:r>
            <a:r>
              <a:rPr lang="en-IN" sz="2000" b="0" i="0" u="none" strike="noStrike" baseline="0" dirty="0">
                <a:latin typeface="TimesNewRoman"/>
              </a:rPr>
              <a:t>unit for amplification.</a:t>
            </a:r>
          </a:p>
          <a:p>
            <a:pPr marL="0" indent="0" algn="l">
              <a:buNone/>
            </a:pPr>
            <a:endParaRPr lang="en-IN" sz="1800" b="0" i="0" u="none" strike="noStrike" baseline="0" dirty="0">
              <a:latin typeface="TimesNewRomanPSMT"/>
            </a:endParaRPr>
          </a:p>
          <a:p>
            <a:pPr marL="0" indent="0" algn="l">
              <a:buNone/>
            </a:pPr>
            <a:endParaRPr lang="en-IN" sz="1800" b="1"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b="1" dirty="0">
              <a:latin typeface="Times New Roman" panose="02020603050405020304" pitchFamily="18" charset="0"/>
              <a:cs typeface="Times New Roman" panose="02020603050405020304" pitchFamily="18" charset="0"/>
            </a:endParaRPr>
          </a:p>
          <a:p>
            <a:pPr marL="0" indent="0" algn="l">
              <a:buNone/>
            </a:pPr>
            <a:endParaRPr lang="en-IN" sz="1800" b="1"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b="1" dirty="0">
              <a:latin typeface="Times New Roman" panose="02020603050405020304" pitchFamily="18" charset="0"/>
              <a:cs typeface="Times New Roman" panose="02020603050405020304" pitchFamily="18" charset="0"/>
            </a:endParaRPr>
          </a:p>
          <a:p>
            <a:pPr marL="0" indent="0" algn="l">
              <a:buNone/>
            </a:pPr>
            <a:r>
              <a:rPr lang="en-IN" sz="1800" b="1" i="0" u="none" strike="noStrike" baseline="0" dirty="0">
                <a:latin typeface="Times New Roman" panose="02020603050405020304" pitchFamily="18" charset="0"/>
                <a:cs typeface="Times New Roman" panose="02020603050405020304" pitchFamily="18" charset="0"/>
              </a:rPr>
              <a:t>                                                       </a:t>
            </a:r>
          </a:p>
          <a:p>
            <a:pPr marL="0" indent="0" algn="l">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i="0" u="none" strike="noStrike" baseline="0" dirty="0">
                <a:latin typeface="Times New Roman" panose="02020603050405020304" pitchFamily="18" charset="0"/>
                <a:cs typeface="Times New Roman" panose="02020603050405020304" pitchFamily="18" charset="0"/>
              </a:rPr>
              <a:t>                                                           Fig(2.2) </a:t>
            </a:r>
            <a:r>
              <a:rPr lang="en-IN" sz="1800" dirty="0">
                <a:latin typeface="Times New Roman" panose="02020603050405020304" pitchFamily="18" charset="0"/>
                <a:cs typeface="Times New Roman" panose="02020603050405020304" pitchFamily="18" charset="0"/>
              </a:rPr>
              <a:t>Pulse Rate </a:t>
            </a:r>
            <a:r>
              <a:rPr lang="en-IN" sz="1800" i="0" u="none" strike="noStrike" baseline="0" dirty="0">
                <a:latin typeface="Times New Roman" panose="02020603050405020304" pitchFamily="18" charset="0"/>
                <a:cs typeface="Times New Roman" panose="02020603050405020304" pitchFamily="18" charset="0"/>
              </a:rPr>
              <a:t>sensor on patient body</a:t>
            </a:r>
          </a:p>
          <a:p>
            <a:pPr marL="0" indent="0" algn="l">
              <a:buNone/>
            </a:pPr>
            <a:endParaRPr lang="en-IN" sz="1800"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b="1"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9EDDD46-605A-4382-98A7-41CEA72BBBBA}"/>
              </a:ext>
            </a:extLst>
          </p:cNvPr>
          <p:cNvSpPr>
            <a:spLocks noGrp="1"/>
          </p:cNvSpPr>
          <p:nvPr>
            <p:ph type="dt" sz="half" idx="10"/>
          </p:nvPr>
        </p:nvSpPr>
        <p:spPr/>
        <p:txBody>
          <a:bodyPr/>
          <a:lstStyle/>
          <a:p>
            <a:pPr>
              <a:defRPr/>
            </a:pPr>
            <a:fld id="{FBCDA997-13C2-4B68-B396-A02EB639DB86}" type="datetime8">
              <a:rPr lang="en-IN" smtClean="0"/>
              <a:t>04-10-2022 22:02</a:t>
            </a:fld>
            <a:endParaRPr lang="en-IN" dirty="0"/>
          </a:p>
        </p:txBody>
      </p:sp>
      <p:sp>
        <p:nvSpPr>
          <p:cNvPr id="5" name="Slide Number Placeholder 4">
            <a:extLst>
              <a:ext uri="{FF2B5EF4-FFF2-40B4-BE49-F238E27FC236}">
                <a16:creationId xmlns:a16="http://schemas.microsoft.com/office/drawing/2014/main" id="{9C30FC3F-58D5-4F5F-BAB3-2EAD02F984BA}"/>
              </a:ext>
            </a:extLst>
          </p:cNvPr>
          <p:cNvSpPr>
            <a:spLocks noGrp="1"/>
          </p:cNvSpPr>
          <p:nvPr>
            <p:ph type="sldNum" sz="quarter" idx="12"/>
          </p:nvPr>
        </p:nvSpPr>
        <p:spPr/>
        <p:txBody>
          <a:bodyPr/>
          <a:lstStyle/>
          <a:p>
            <a:pPr>
              <a:defRPr/>
            </a:pPr>
            <a:fld id="{AAFC9A1D-E715-4FF0-BABF-4724B2795EE9}" type="slidenum">
              <a:rPr lang="en-IN" smtClean="0"/>
              <a:pPr>
                <a:defRPr/>
              </a:pPr>
              <a:t>13</a:t>
            </a:fld>
            <a:endParaRPr lang="en-IN" dirty="0"/>
          </a:p>
        </p:txBody>
      </p:sp>
      <p:pic>
        <p:nvPicPr>
          <p:cNvPr id="9" name="Picture 8">
            <a:extLst>
              <a:ext uri="{FF2B5EF4-FFF2-40B4-BE49-F238E27FC236}">
                <a16:creationId xmlns:a16="http://schemas.microsoft.com/office/drawing/2014/main" id="{DB4DE8CF-8089-4371-B4A4-06048CF767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6907" y="3337089"/>
            <a:ext cx="2058186" cy="2058186"/>
          </a:xfrm>
          <a:prstGeom prst="rect">
            <a:avLst/>
          </a:prstGeom>
        </p:spPr>
      </p:pic>
    </p:spTree>
    <p:extLst>
      <p:ext uri="{BB962C8B-B14F-4D97-AF65-F5344CB8AC3E}">
        <p14:creationId xmlns:p14="http://schemas.microsoft.com/office/powerpoint/2010/main" val="77444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03680-4363-4CFD-92A1-6CC97216AC48}"/>
              </a:ext>
            </a:extLst>
          </p:cNvPr>
          <p:cNvSpPr>
            <a:spLocks noGrp="1"/>
          </p:cNvSpPr>
          <p:nvPr>
            <p:ph idx="1"/>
          </p:nvPr>
        </p:nvSpPr>
        <p:spPr>
          <a:xfrm>
            <a:off x="809134" y="1152373"/>
            <a:ext cx="10515600" cy="4129044"/>
          </a:xfrm>
        </p:spPr>
        <p:txBody>
          <a:bodyPr/>
          <a:lstStyle/>
          <a:p>
            <a:pPr marL="0" indent="0" algn="l">
              <a:buNone/>
            </a:pPr>
            <a:r>
              <a:rPr lang="en-IN" sz="2000" b="1" i="0" u="none" strike="noStrike" baseline="0" dirty="0">
                <a:latin typeface="TimesNewRoman"/>
                <a:cs typeface="Times New Roman" panose="02020603050405020304" pitchFamily="18" charset="0"/>
              </a:rPr>
              <a:t>STEP 2:</a:t>
            </a:r>
          </a:p>
          <a:p>
            <a:pPr marL="0" indent="0" algn="l">
              <a:buNone/>
            </a:pPr>
            <a:r>
              <a:rPr lang="en-US" sz="2000" b="0" i="0" u="none" strike="noStrike" baseline="0" dirty="0">
                <a:latin typeface="TimesNewRoman"/>
                <a:cs typeface="Times New Roman" panose="02020603050405020304" pitchFamily="18" charset="0"/>
              </a:rPr>
              <a:t>NTC type </a:t>
            </a:r>
            <a:r>
              <a:rPr lang="en-US" sz="2000" b="0" i="0" u="none" strike="noStrike" baseline="0" dirty="0">
                <a:solidFill>
                  <a:srgbClr val="FF0000"/>
                </a:solidFill>
                <a:latin typeface="TimesNewRoman"/>
                <a:cs typeface="Times New Roman" panose="02020603050405020304" pitchFamily="18" charset="0"/>
              </a:rPr>
              <a:t>thermistor</a:t>
            </a:r>
            <a:r>
              <a:rPr lang="en-US" sz="2000" b="0" i="0" u="none" strike="noStrike" baseline="0" dirty="0">
                <a:latin typeface="TimesNewRoman"/>
                <a:cs typeface="Times New Roman" panose="02020603050405020304" pitchFamily="18" charset="0"/>
              </a:rPr>
              <a:t> is used as a temperature sensor. This temperature sensor output varies based on the temperature, this output is also given to </a:t>
            </a:r>
            <a:r>
              <a:rPr lang="en-US" sz="2000" b="0" i="0" u="none" strike="noStrike" baseline="0" dirty="0" err="1">
                <a:latin typeface="TimesNewRoman"/>
                <a:cs typeface="Times New Roman" panose="02020603050405020304" pitchFamily="18" charset="0"/>
              </a:rPr>
              <a:t>NodeMCU</a:t>
            </a:r>
            <a:r>
              <a:rPr lang="en-US" sz="2000" b="0" i="0" u="none" strike="noStrike" baseline="0" dirty="0">
                <a:latin typeface="TimesNewRoman"/>
                <a:cs typeface="Times New Roman" panose="02020603050405020304" pitchFamily="18" charset="0"/>
              </a:rPr>
              <a:t>.</a:t>
            </a:r>
          </a:p>
          <a:p>
            <a:pPr marL="0" indent="0" algn="l">
              <a:buNone/>
            </a:pPr>
            <a:endParaRPr lang="en-US" sz="2000" b="0" i="0" u="none" strike="noStrike" baseline="0" dirty="0">
              <a:latin typeface="TimesNewRoman"/>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                                                 fig(3) temperature sensor on patient body                   </a:t>
            </a:r>
            <a:endParaRPr lang="en-US" sz="1800" b="0" i="0" u="none" strike="noStrike" baseline="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90C25848-B600-48BB-8E83-BABDF06C37F2}"/>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83571B82-2D31-4A7A-B8D5-44E73A663433}"/>
              </a:ext>
            </a:extLst>
          </p:cNvPr>
          <p:cNvSpPr>
            <a:spLocks noGrp="1"/>
          </p:cNvSpPr>
          <p:nvPr>
            <p:ph type="sldNum" sz="quarter" idx="12"/>
          </p:nvPr>
        </p:nvSpPr>
        <p:spPr/>
        <p:txBody>
          <a:bodyPr/>
          <a:lstStyle/>
          <a:p>
            <a:pPr>
              <a:defRPr/>
            </a:pPr>
            <a:fld id="{AAFC9A1D-E715-4FF0-BABF-4724B2795EE9}" type="slidenum">
              <a:rPr lang="en-IN" smtClean="0"/>
              <a:pPr>
                <a:defRPr/>
              </a:pPr>
              <a:t>14</a:t>
            </a:fld>
            <a:endParaRPr lang="en-IN"/>
          </a:p>
        </p:txBody>
      </p:sp>
      <p:pic>
        <p:nvPicPr>
          <p:cNvPr id="6" name="Picture 5">
            <a:extLst>
              <a:ext uri="{FF2B5EF4-FFF2-40B4-BE49-F238E27FC236}">
                <a16:creationId xmlns:a16="http://schemas.microsoft.com/office/drawing/2014/main" id="{C6C66F0C-744F-4259-AC35-B5DFFC10E7FD}"/>
              </a:ext>
            </a:extLst>
          </p:cNvPr>
          <p:cNvPicPr>
            <a:picLocks noChangeAspect="1"/>
          </p:cNvPicPr>
          <p:nvPr/>
        </p:nvPicPr>
        <p:blipFill>
          <a:blip r:embed="rId2"/>
          <a:stretch>
            <a:fillRect/>
          </a:stretch>
        </p:blipFill>
        <p:spPr>
          <a:xfrm>
            <a:off x="3244341" y="2773835"/>
            <a:ext cx="4642367" cy="2297786"/>
          </a:xfrm>
          <a:prstGeom prst="rect">
            <a:avLst/>
          </a:prstGeom>
        </p:spPr>
      </p:pic>
    </p:spTree>
    <p:extLst>
      <p:ext uri="{BB962C8B-B14F-4D97-AF65-F5344CB8AC3E}">
        <p14:creationId xmlns:p14="http://schemas.microsoft.com/office/powerpoint/2010/main" val="49976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6F86B-7034-4BA5-A32F-920D8CCEC7F2}"/>
              </a:ext>
            </a:extLst>
          </p:cNvPr>
          <p:cNvSpPr>
            <a:spLocks noGrp="1"/>
          </p:cNvSpPr>
          <p:nvPr>
            <p:ph idx="1"/>
          </p:nvPr>
        </p:nvSpPr>
        <p:spPr>
          <a:xfrm>
            <a:off x="838200" y="1076958"/>
            <a:ext cx="10515600" cy="5154160"/>
          </a:xfrm>
        </p:spPr>
        <p:txBody>
          <a:bodyPr/>
          <a:lstStyle/>
          <a:p>
            <a:pPr marL="0" indent="0" algn="l">
              <a:buNone/>
            </a:pPr>
            <a:r>
              <a:rPr lang="en-IN" sz="2000" b="1" i="0" u="none" strike="noStrike" baseline="0" dirty="0">
                <a:latin typeface="TimesNewRoman"/>
                <a:cs typeface="Times New Roman" panose="02020603050405020304" pitchFamily="18" charset="0"/>
              </a:rPr>
              <a:t>STEP 3:</a:t>
            </a:r>
          </a:p>
          <a:p>
            <a:pPr marL="0" indent="0" algn="l">
              <a:buNone/>
            </a:pPr>
            <a:r>
              <a:rPr lang="en-US" sz="2000" b="0" i="0" u="none" strike="noStrike" baseline="0" dirty="0">
                <a:solidFill>
                  <a:srgbClr val="FF0000"/>
                </a:solidFill>
                <a:latin typeface="TimesNewRoman"/>
                <a:cs typeface="Times New Roman" panose="02020603050405020304" pitchFamily="18" charset="0"/>
              </a:rPr>
              <a:t>ECG sensor </a:t>
            </a:r>
            <a:r>
              <a:rPr lang="en-US" sz="2000" b="0" i="0" u="none" strike="noStrike" baseline="0" dirty="0">
                <a:latin typeface="TimesNewRoman"/>
                <a:cs typeface="Times New Roman" panose="02020603050405020304" pitchFamily="18" charset="0"/>
              </a:rPr>
              <a:t>is a cost-effective board used to measure the </a:t>
            </a:r>
            <a:r>
              <a:rPr lang="en-US" sz="2000" b="0" i="0" u="none" strike="noStrike" baseline="0" dirty="0">
                <a:solidFill>
                  <a:srgbClr val="FF0000"/>
                </a:solidFill>
                <a:latin typeface="TimesNewRoman"/>
                <a:cs typeface="Times New Roman" panose="02020603050405020304" pitchFamily="18" charset="0"/>
              </a:rPr>
              <a:t>electrical activity of the heart</a:t>
            </a:r>
            <a:r>
              <a:rPr lang="en-US" sz="2000" b="0" i="0" u="none" strike="noStrike" baseline="0" dirty="0">
                <a:latin typeface="TimesNewRoman"/>
                <a:cs typeface="Times New Roman" panose="02020603050405020304" pitchFamily="18" charset="0"/>
              </a:rPr>
              <a:t>. This electrical activity can be charted as an ECG or Electrocardiogram output as an analog reading. ECGs can be extremely noisy, the AD8232 Single Lead Heart Rate Monitor acts as an op-amp to help obtain a clear signal from the PR and QT Intervals easily and connected to </a:t>
            </a:r>
            <a:r>
              <a:rPr lang="en-US" sz="2000" b="0" i="0" u="none" strike="noStrike" baseline="0" dirty="0" err="1">
                <a:latin typeface="TimesNewRoman"/>
                <a:cs typeface="Times New Roman" panose="02020603050405020304" pitchFamily="18" charset="0"/>
              </a:rPr>
              <a:t>NodeMCU</a:t>
            </a:r>
            <a:r>
              <a:rPr lang="en-US" sz="2000" b="0" i="0" u="none" strike="noStrike" baseline="0" dirty="0">
                <a:latin typeface="TimesNewRoman"/>
                <a:cs typeface="Times New Roman" panose="02020603050405020304" pitchFamily="18" charset="0"/>
              </a:rPr>
              <a:t>.</a:t>
            </a: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          Fig(3) ECG setup for a patient                                                   Sensors setup on patient</a:t>
            </a:r>
          </a:p>
          <a:p>
            <a:pPr marL="0" indent="0">
              <a:buNone/>
            </a:pPr>
            <a:endParaRPr lang="en-IN" dirty="0"/>
          </a:p>
        </p:txBody>
      </p:sp>
      <p:sp>
        <p:nvSpPr>
          <p:cNvPr id="4" name="Date Placeholder 3">
            <a:extLst>
              <a:ext uri="{FF2B5EF4-FFF2-40B4-BE49-F238E27FC236}">
                <a16:creationId xmlns:a16="http://schemas.microsoft.com/office/drawing/2014/main" id="{77B57DFE-3ADA-43C8-9B20-06B10EE39891}"/>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63E50E2D-60DF-4026-9277-3E8ACE89ED2E}"/>
              </a:ext>
            </a:extLst>
          </p:cNvPr>
          <p:cNvSpPr>
            <a:spLocks noGrp="1"/>
          </p:cNvSpPr>
          <p:nvPr>
            <p:ph type="sldNum" sz="quarter" idx="12"/>
          </p:nvPr>
        </p:nvSpPr>
        <p:spPr/>
        <p:txBody>
          <a:bodyPr/>
          <a:lstStyle/>
          <a:p>
            <a:pPr>
              <a:defRPr/>
            </a:pPr>
            <a:fld id="{AAFC9A1D-E715-4FF0-BABF-4724B2795EE9}" type="slidenum">
              <a:rPr lang="en-IN" smtClean="0"/>
              <a:pPr>
                <a:defRPr/>
              </a:pPr>
              <a:t>15</a:t>
            </a:fld>
            <a:endParaRPr lang="en-IN"/>
          </a:p>
        </p:txBody>
      </p:sp>
      <p:pic>
        <p:nvPicPr>
          <p:cNvPr id="7" name="Picture 6">
            <a:extLst>
              <a:ext uri="{FF2B5EF4-FFF2-40B4-BE49-F238E27FC236}">
                <a16:creationId xmlns:a16="http://schemas.microsoft.com/office/drawing/2014/main" id="{41E45FAE-3234-4E60-B9C9-D6A9B5926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52" y="2773835"/>
            <a:ext cx="4205140" cy="2837203"/>
          </a:xfrm>
          <a:prstGeom prst="rect">
            <a:avLst/>
          </a:prstGeom>
        </p:spPr>
      </p:pic>
      <p:pic>
        <p:nvPicPr>
          <p:cNvPr id="6" name="Picture 5">
            <a:extLst>
              <a:ext uri="{FF2B5EF4-FFF2-40B4-BE49-F238E27FC236}">
                <a16:creationId xmlns:a16="http://schemas.microsoft.com/office/drawing/2014/main" id="{37F15105-AEC6-4CA9-A36B-876DB2DAB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58267"/>
            <a:ext cx="4480786" cy="2339966"/>
          </a:xfrm>
          <a:prstGeom prst="rect">
            <a:avLst/>
          </a:prstGeom>
        </p:spPr>
      </p:pic>
    </p:spTree>
    <p:extLst>
      <p:ext uri="{BB962C8B-B14F-4D97-AF65-F5344CB8AC3E}">
        <p14:creationId xmlns:p14="http://schemas.microsoft.com/office/powerpoint/2010/main" val="230073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70BE1-9B05-40F9-B41F-C68EC77A5E30}"/>
              </a:ext>
            </a:extLst>
          </p:cNvPr>
          <p:cNvSpPr>
            <a:spLocks noGrp="1"/>
          </p:cNvSpPr>
          <p:nvPr>
            <p:ph idx="1"/>
          </p:nvPr>
        </p:nvSpPr>
        <p:spPr>
          <a:xfrm>
            <a:off x="838200" y="1124092"/>
            <a:ext cx="10515600" cy="4129044"/>
          </a:xfrm>
        </p:spPr>
        <p:txBody>
          <a:bodyPr/>
          <a:lstStyle/>
          <a:p>
            <a:pPr marL="0" indent="0" algn="l">
              <a:buNone/>
            </a:pPr>
            <a:r>
              <a:rPr lang="en-IN" sz="2000" b="1" i="0" u="none" strike="noStrike" baseline="0" dirty="0">
                <a:latin typeface="TimesNewRoman"/>
              </a:rPr>
              <a:t>STEP4:</a:t>
            </a:r>
          </a:p>
          <a:p>
            <a:pPr marL="0" indent="0" algn="l">
              <a:buNone/>
            </a:pPr>
            <a:r>
              <a:rPr lang="en-US" sz="2000" b="0" i="0" u="none" strike="noStrike" baseline="0" dirty="0">
                <a:latin typeface="TimesNewRoman"/>
              </a:rPr>
              <a:t>The </a:t>
            </a:r>
            <a:r>
              <a:rPr lang="en-US" sz="2000" b="0" i="0" u="none" strike="noStrike" baseline="0" dirty="0">
                <a:solidFill>
                  <a:srgbClr val="FF0000"/>
                </a:solidFill>
                <a:latin typeface="TimesNewRoman"/>
              </a:rPr>
              <a:t>accelerometer sensor </a:t>
            </a:r>
            <a:r>
              <a:rPr lang="en-US" sz="2000" b="0" i="0" u="none" strike="noStrike" baseline="0" dirty="0">
                <a:latin typeface="TimesNewRoman"/>
              </a:rPr>
              <a:t>ADXL335 used here is a full -3-axis accelerometer with small, thin, low power, signal outputs. This measures the full range of acceleration (± 3g). This sensor is able to find the gravitational fixed acceleration</a:t>
            </a:r>
            <a:r>
              <a:rPr lang="en-US" sz="2000" dirty="0">
                <a:latin typeface="TimesNewRoman"/>
              </a:rPr>
              <a:t> </a:t>
            </a:r>
            <a:r>
              <a:rPr lang="en-US" sz="2000" b="0" i="0" u="none" strike="noStrike" baseline="0" dirty="0">
                <a:latin typeface="TimesNewRoman"/>
              </a:rPr>
              <a:t>in various applications. The user sensor uses the X, Y and Z capacitors.</a:t>
            </a:r>
            <a:endParaRPr lang="en-IN" sz="2000" dirty="0">
              <a:latin typeface="TimesNewRoman"/>
            </a:endParaRPr>
          </a:p>
        </p:txBody>
      </p:sp>
      <p:sp>
        <p:nvSpPr>
          <p:cNvPr id="4" name="Date Placeholder 3">
            <a:extLst>
              <a:ext uri="{FF2B5EF4-FFF2-40B4-BE49-F238E27FC236}">
                <a16:creationId xmlns:a16="http://schemas.microsoft.com/office/drawing/2014/main" id="{58AA5853-710B-4755-BC7D-807BB626E510}"/>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C2688B9F-8DFF-447D-94B8-04F86402D763}"/>
              </a:ext>
            </a:extLst>
          </p:cNvPr>
          <p:cNvSpPr>
            <a:spLocks noGrp="1"/>
          </p:cNvSpPr>
          <p:nvPr>
            <p:ph type="sldNum" sz="quarter" idx="12"/>
          </p:nvPr>
        </p:nvSpPr>
        <p:spPr/>
        <p:txBody>
          <a:bodyPr/>
          <a:lstStyle/>
          <a:p>
            <a:pPr>
              <a:defRPr/>
            </a:pPr>
            <a:fld id="{AAFC9A1D-E715-4FF0-BABF-4724B2795EE9}" type="slidenum">
              <a:rPr lang="en-IN" smtClean="0"/>
              <a:pPr>
                <a:defRPr/>
              </a:pPr>
              <a:t>16</a:t>
            </a:fld>
            <a:endParaRPr lang="en-IN"/>
          </a:p>
        </p:txBody>
      </p:sp>
      <p:pic>
        <p:nvPicPr>
          <p:cNvPr id="6" name="Picture 5">
            <a:extLst>
              <a:ext uri="{FF2B5EF4-FFF2-40B4-BE49-F238E27FC236}">
                <a16:creationId xmlns:a16="http://schemas.microsoft.com/office/drawing/2014/main" id="{189F42E7-4D32-4F08-93A1-C2886FCEC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622" y="2801692"/>
            <a:ext cx="4692978" cy="2932216"/>
          </a:xfrm>
          <a:prstGeom prst="rect">
            <a:avLst/>
          </a:prstGeom>
        </p:spPr>
      </p:pic>
      <p:cxnSp>
        <p:nvCxnSpPr>
          <p:cNvPr id="10" name="Connector: Elbow 9">
            <a:extLst>
              <a:ext uri="{FF2B5EF4-FFF2-40B4-BE49-F238E27FC236}">
                <a16:creationId xmlns:a16="http://schemas.microsoft.com/office/drawing/2014/main" id="{27F87DA5-D7DE-4A88-8FC3-B0E2F615E8AA}"/>
              </a:ext>
            </a:extLst>
          </p:cNvPr>
          <p:cNvCxnSpPr/>
          <p:nvPr/>
        </p:nvCxnSpPr>
        <p:spPr>
          <a:xfrm>
            <a:off x="8361575" y="4006392"/>
            <a:ext cx="735291" cy="56560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9D4569B-1556-47AB-B960-11DA88488904}"/>
              </a:ext>
            </a:extLst>
          </p:cNvPr>
          <p:cNvSpPr txBox="1"/>
          <p:nvPr/>
        </p:nvSpPr>
        <p:spPr>
          <a:xfrm>
            <a:off x="9082095" y="4387334"/>
            <a:ext cx="2191626" cy="646331"/>
          </a:xfrm>
          <a:prstGeom prst="rect">
            <a:avLst/>
          </a:prstGeom>
          <a:noFill/>
        </p:spPr>
        <p:txBody>
          <a:bodyPr wrap="none" rtlCol="0">
            <a:spAutoFit/>
          </a:bodyPr>
          <a:lstStyle/>
          <a:p>
            <a:r>
              <a:rPr lang="en-IN" dirty="0">
                <a:latin typeface="TimesNewRoman"/>
              </a:rPr>
              <a:t>Accelerometer sensor</a:t>
            </a:r>
          </a:p>
          <a:p>
            <a:r>
              <a:rPr lang="en-IN" dirty="0">
                <a:latin typeface="TimesNewRoman"/>
              </a:rPr>
              <a:t>on patient body</a:t>
            </a:r>
          </a:p>
        </p:txBody>
      </p:sp>
    </p:spTree>
    <p:extLst>
      <p:ext uri="{BB962C8B-B14F-4D97-AF65-F5344CB8AC3E}">
        <p14:creationId xmlns:p14="http://schemas.microsoft.com/office/powerpoint/2010/main" val="252039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B43D8-74B8-4E02-BDB0-86D9263920ED}"/>
              </a:ext>
            </a:extLst>
          </p:cNvPr>
          <p:cNvSpPr>
            <a:spLocks noGrp="1"/>
          </p:cNvSpPr>
          <p:nvPr>
            <p:ph idx="1"/>
          </p:nvPr>
        </p:nvSpPr>
        <p:spPr>
          <a:xfrm>
            <a:off x="838200" y="1227787"/>
            <a:ext cx="10515600" cy="5465591"/>
          </a:xfrm>
        </p:spPr>
        <p:txBody>
          <a:bodyPr/>
          <a:lstStyle/>
          <a:p>
            <a:pPr marL="0" indent="0">
              <a:buNone/>
            </a:pPr>
            <a:r>
              <a:rPr lang="en-IN" sz="1800" b="1" dirty="0">
                <a:latin typeface="Times New Roman" panose="02020603050405020304" pitchFamily="18" charset="0"/>
                <a:cs typeface="Times New Roman" panose="02020603050405020304" pitchFamily="18" charset="0"/>
              </a:rPr>
              <a:t>STEP 5:</a:t>
            </a:r>
          </a:p>
          <a:p>
            <a:r>
              <a:rPr lang="en-IN" sz="1800" dirty="0">
                <a:latin typeface="Times New Roman" panose="02020603050405020304" pitchFamily="18" charset="0"/>
                <a:cs typeface="Times New Roman" panose="02020603050405020304" pitchFamily="18" charset="0"/>
              </a:rPr>
              <a:t>All signals are collected in </a:t>
            </a:r>
            <a:r>
              <a:rPr lang="en-IN" sz="1800" dirty="0" err="1">
                <a:solidFill>
                  <a:srgbClr val="FF0000"/>
                </a:solidFill>
                <a:latin typeface="Times New Roman" panose="02020603050405020304" pitchFamily="18" charset="0"/>
                <a:cs typeface="Times New Roman" panose="02020603050405020304" pitchFamily="18" charset="0"/>
              </a:rPr>
              <a:t>NodeMCU</a:t>
            </a:r>
            <a:r>
              <a:rPr lang="en-IN" sz="1800" dirty="0">
                <a:solidFill>
                  <a:srgbClr val="FF000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and transferred to </a:t>
            </a:r>
            <a:r>
              <a:rPr lang="en-IN" sz="1800" dirty="0">
                <a:solidFill>
                  <a:srgbClr val="FF0000"/>
                </a:solidFill>
                <a:latin typeface="Times New Roman" panose="02020603050405020304" pitchFamily="18" charset="0"/>
                <a:cs typeface="Times New Roman" panose="02020603050405020304" pitchFamily="18" charset="0"/>
              </a:rPr>
              <a:t>the server</a:t>
            </a:r>
            <a:r>
              <a:rPr lang="en-IN" sz="1800" dirty="0">
                <a:latin typeface="Times New Roman" panose="02020603050405020304" pitchFamily="18" charset="0"/>
                <a:cs typeface="Times New Roman" panose="02020603050405020304" pitchFamily="18" charset="0"/>
              </a:rPr>
              <a:t> where all data are stored. If the condition of the </a:t>
            </a:r>
            <a:r>
              <a:rPr lang="en-IN" sz="1800" dirty="0">
                <a:solidFill>
                  <a:srgbClr val="FF0000"/>
                </a:solidFill>
                <a:latin typeface="Times New Roman" panose="02020603050405020304" pitchFamily="18" charset="0"/>
                <a:cs typeface="Times New Roman" panose="02020603050405020304" pitchFamily="18" charset="0"/>
              </a:rPr>
              <a:t>Patient is critical</a:t>
            </a:r>
            <a:r>
              <a:rPr lang="en-IN" sz="1800" dirty="0">
                <a:latin typeface="Times New Roman" panose="02020603050405020304" pitchFamily="18" charset="0"/>
                <a:cs typeface="Times New Roman" panose="02020603050405020304" pitchFamily="18" charset="0"/>
              </a:rPr>
              <a:t>, it will alert the doctors through message alert.</a:t>
            </a:r>
            <a:r>
              <a:rPr lang="en-US" sz="1800" b="0" i="0" u="none" strike="noStrike" baseline="0" dirty="0">
                <a:latin typeface="TimesNewRoman"/>
              </a:rPr>
              <a:t>These sensors are connected </a:t>
            </a:r>
            <a:r>
              <a:rPr lang="en-US" sz="1800" b="0" i="0" u="none" strike="noStrike" baseline="0" dirty="0" err="1">
                <a:latin typeface="TimesNewRoman"/>
              </a:rPr>
              <a:t>NodeMCU</a:t>
            </a:r>
            <a:r>
              <a:rPr lang="en-US" sz="1800" b="0" i="0" u="none" strike="noStrike" baseline="0" dirty="0">
                <a:latin typeface="TimesNewRoman"/>
              </a:rPr>
              <a:t> it acts as a </a:t>
            </a:r>
            <a:r>
              <a:rPr lang="en-US" sz="1800" dirty="0">
                <a:solidFill>
                  <a:srgbClr val="FF0000"/>
                </a:solidFill>
                <a:latin typeface="TimesNewRoman"/>
              </a:rPr>
              <a:t>client</a:t>
            </a:r>
            <a:r>
              <a:rPr lang="en-US" sz="1800" b="0" i="0" u="none" strike="noStrike" baseline="0" dirty="0">
                <a:solidFill>
                  <a:srgbClr val="FF0000"/>
                </a:solidFill>
                <a:latin typeface="TimesNewRoman"/>
              </a:rPr>
              <a:t> </a:t>
            </a:r>
            <a:r>
              <a:rPr lang="en-US" sz="1800" b="0" i="0" u="none" strike="noStrike" baseline="0" dirty="0">
                <a:latin typeface="TimesNewRoman"/>
              </a:rPr>
              <a:t>and sends data on a specific </a:t>
            </a:r>
            <a:r>
              <a:rPr lang="en-US" sz="1800" dirty="0">
                <a:solidFill>
                  <a:srgbClr val="FF0000"/>
                </a:solidFill>
                <a:latin typeface="TimesNewRoman"/>
              </a:rPr>
              <a:t>server</a:t>
            </a:r>
            <a:r>
              <a:rPr lang="en-US" sz="1800" dirty="0">
                <a:latin typeface="TimesNewRoman"/>
              </a:rPr>
              <a:t>.</a:t>
            </a:r>
            <a:endParaRPr lang="en-US" sz="1800" b="0" i="0" u="none" strike="noStrike" baseline="0" dirty="0">
              <a:latin typeface="TimesNewRoman"/>
            </a:endParaRPr>
          </a:p>
          <a:p>
            <a:r>
              <a:rPr lang="en-US" sz="1800" dirty="0">
                <a:latin typeface="TimesNewRoman"/>
              </a:rPr>
              <a:t>Here the base station gets all the signals from various sensors from more than one patient in a hospital blocks.</a:t>
            </a:r>
          </a:p>
          <a:p>
            <a:r>
              <a:rPr lang="en-US" sz="1800" b="0" i="0" u="none" strike="noStrike" baseline="0" dirty="0">
                <a:latin typeface="TimesNewRoman"/>
              </a:rPr>
              <a:t>The parameters are </a:t>
            </a:r>
            <a:r>
              <a:rPr lang="en-US" sz="1800" b="0" i="0" u="none" strike="noStrike" baseline="0" dirty="0">
                <a:solidFill>
                  <a:srgbClr val="FF0000"/>
                </a:solidFill>
                <a:latin typeface="TimesNewRoman"/>
              </a:rPr>
              <a:t>continuously</a:t>
            </a:r>
            <a:r>
              <a:rPr lang="en-US" sz="1800" b="0" i="0" u="none" strike="noStrike" baseline="0" dirty="0">
                <a:latin typeface="TimesNewRoman"/>
              </a:rPr>
              <a:t> monitored by the doctor or a medical examiner.</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7314D1-5803-4E4A-8DC2-F60AA9871D84}"/>
              </a:ext>
            </a:extLst>
          </p:cNvPr>
          <p:cNvSpPr>
            <a:spLocks noGrp="1"/>
          </p:cNvSpPr>
          <p:nvPr>
            <p:ph type="dt" sz="half" idx="10"/>
          </p:nvPr>
        </p:nvSpPr>
        <p:spPr/>
        <p:txBody>
          <a:bodyPr/>
          <a:lstStyle/>
          <a:p>
            <a:pPr>
              <a:defRPr/>
            </a:pPr>
            <a:endParaRPr lang="en-IN" dirty="0"/>
          </a:p>
        </p:txBody>
      </p:sp>
      <p:sp>
        <p:nvSpPr>
          <p:cNvPr id="5" name="Slide Number Placeholder 4">
            <a:extLst>
              <a:ext uri="{FF2B5EF4-FFF2-40B4-BE49-F238E27FC236}">
                <a16:creationId xmlns:a16="http://schemas.microsoft.com/office/drawing/2014/main" id="{AE186127-CC65-47A6-9695-2174DA4A047D}"/>
              </a:ext>
            </a:extLst>
          </p:cNvPr>
          <p:cNvSpPr>
            <a:spLocks noGrp="1"/>
          </p:cNvSpPr>
          <p:nvPr>
            <p:ph type="sldNum" sz="quarter" idx="12"/>
          </p:nvPr>
        </p:nvSpPr>
        <p:spPr/>
        <p:txBody>
          <a:bodyPr/>
          <a:lstStyle/>
          <a:p>
            <a:pPr>
              <a:defRPr/>
            </a:pPr>
            <a:fld id="{AAFC9A1D-E715-4FF0-BABF-4724B2795EE9}" type="slidenum">
              <a:rPr lang="en-IN" smtClean="0"/>
              <a:pPr>
                <a:defRPr/>
              </a:pPr>
              <a:t>17</a:t>
            </a:fld>
            <a:endParaRPr lang="en-IN"/>
          </a:p>
        </p:txBody>
      </p:sp>
      <p:pic>
        <p:nvPicPr>
          <p:cNvPr id="11" name="Picture 10">
            <a:extLst>
              <a:ext uri="{FF2B5EF4-FFF2-40B4-BE49-F238E27FC236}">
                <a16:creationId xmlns:a16="http://schemas.microsoft.com/office/drawing/2014/main" id="{B13C415A-E9B3-4CE5-B138-5818DA428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66" y="3292310"/>
            <a:ext cx="5184742" cy="2944380"/>
          </a:xfrm>
          <a:prstGeom prst="rect">
            <a:avLst/>
          </a:prstGeom>
        </p:spPr>
      </p:pic>
      <p:sp>
        <p:nvSpPr>
          <p:cNvPr id="12" name="TextBox 11">
            <a:extLst>
              <a:ext uri="{FF2B5EF4-FFF2-40B4-BE49-F238E27FC236}">
                <a16:creationId xmlns:a16="http://schemas.microsoft.com/office/drawing/2014/main" id="{ACB4273A-C833-4F82-910F-E7CB4D0D541C}"/>
              </a:ext>
            </a:extLst>
          </p:cNvPr>
          <p:cNvSpPr txBox="1"/>
          <p:nvPr/>
        </p:nvSpPr>
        <p:spPr>
          <a:xfrm>
            <a:off x="3029540" y="3595482"/>
            <a:ext cx="904973" cy="369332"/>
          </a:xfrm>
          <a:prstGeom prst="rect">
            <a:avLst/>
          </a:prstGeom>
          <a:noFill/>
        </p:spPr>
        <p:txBody>
          <a:bodyPr wrap="square" rtlCol="0">
            <a:spAutoFit/>
          </a:bodyPr>
          <a:lstStyle/>
          <a:p>
            <a:r>
              <a:rPr lang="en-IN" dirty="0"/>
              <a:t>Server</a:t>
            </a:r>
          </a:p>
        </p:txBody>
      </p:sp>
      <p:sp>
        <p:nvSpPr>
          <p:cNvPr id="13" name="TextBox 12">
            <a:extLst>
              <a:ext uri="{FF2B5EF4-FFF2-40B4-BE49-F238E27FC236}">
                <a16:creationId xmlns:a16="http://schemas.microsoft.com/office/drawing/2014/main" id="{BE0E0E98-9AFE-4D47-94C3-22738320FFA6}"/>
              </a:ext>
            </a:extLst>
          </p:cNvPr>
          <p:cNvSpPr txBox="1"/>
          <p:nvPr/>
        </p:nvSpPr>
        <p:spPr>
          <a:xfrm>
            <a:off x="487052" y="4139740"/>
            <a:ext cx="904973" cy="369332"/>
          </a:xfrm>
          <a:prstGeom prst="rect">
            <a:avLst/>
          </a:prstGeom>
          <a:noFill/>
        </p:spPr>
        <p:txBody>
          <a:bodyPr wrap="square" rtlCol="0">
            <a:spAutoFit/>
          </a:bodyPr>
          <a:lstStyle/>
          <a:p>
            <a:r>
              <a:rPr lang="en-IN" dirty="0"/>
              <a:t>Doctor</a:t>
            </a:r>
          </a:p>
        </p:txBody>
      </p:sp>
      <p:sp>
        <p:nvSpPr>
          <p:cNvPr id="2" name="TextBox 1">
            <a:extLst>
              <a:ext uri="{FF2B5EF4-FFF2-40B4-BE49-F238E27FC236}">
                <a16:creationId xmlns:a16="http://schemas.microsoft.com/office/drawing/2014/main" id="{39729378-4FC5-4BA0-B70F-65B80BBAD871}"/>
              </a:ext>
            </a:extLst>
          </p:cNvPr>
          <p:cNvSpPr txBox="1"/>
          <p:nvPr/>
        </p:nvSpPr>
        <p:spPr>
          <a:xfrm>
            <a:off x="5120131" y="3614335"/>
            <a:ext cx="902811" cy="369332"/>
          </a:xfrm>
          <a:prstGeom prst="rect">
            <a:avLst/>
          </a:prstGeom>
          <a:noFill/>
        </p:spPr>
        <p:txBody>
          <a:bodyPr wrap="none" rtlCol="0">
            <a:spAutoFit/>
          </a:bodyPr>
          <a:lstStyle/>
          <a:p>
            <a:r>
              <a:rPr lang="en-IN" dirty="0"/>
              <a:t>Patient</a:t>
            </a:r>
          </a:p>
        </p:txBody>
      </p:sp>
      <p:sp>
        <p:nvSpPr>
          <p:cNvPr id="6" name="TextBox 5">
            <a:extLst>
              <a:ext uri="{FF2B5EF4-FFF2-40B4-BE49-F238E27FC236}">
                <a16:creationId xmlns:a16="http://schemas.microsoft.com/office/drawing/2014/main" id="{20F85200-2EC9-4B4E-B13A-D8BEDCA6D2B2}"/>
              </a:ext>
            </a:extLst>
          </p:cNvPr>
          <p:cNvSpPr txBox="1"/>
          <p:nvPr/>
        </p:nvSpPr>
        <p:spPr>
          <a:xfrm>
            <a:off x="698369" y="6047048"/>
            <a:ext cx="5397631" cy="646331"/>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Fig() overall scenario of smart health monitoring system</a:t>
            </a:r>
          </a:p>
          <a:p>
            <a:endParaRPr lang="en-IN" dirty="0"/>
          </a:p>
        </p:txBody>
      </p:sp>
      <p:pic>
        <p:nvPicPr>
          <p:cNvPr id="8" name="Picture 7">
            <a:extLst>
              <a:ext uri="{FF2B5EF4-FFF2-40B4-BE49-F238E27FC236}">
                <a16:creationId xmlns:a16="http://schemas.microsoft.com/office/drawing/2014/main" id="{BB4BE995-1C90-4C9E-AA29-95CDCCFF4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690" y="3780148"/>
            <a:ext cx="5182049" cy="2232853"/>
          </a:xfrm>
          <a:prstGeom prst="rect">
            <a:avLst/>
          </a:prstGeom>
        </p:spPr>
      </p:pic>
    </p:spTree>
    <p:extLst>
      <p:ext uri="{BB962C8B-B14F-4D97-AF65-F5344CB8AC3E}">
        <p14:creationId xmlns:p14="http://schemas.microsoft.com/office/powerpoint/2010/main" val="276096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EAB7-2202-4303-AA46-5CACAB59979D}"/>
              </a:ext>
            </a:extLst>
          </p:cNvPr>
          <p:cNvSpPr>
            <a:spLocks noGrp="1"/>
          </p:cNvSpPr>
          <p:nvPr>
            <p:ph type="title"/>
          </p:nvPr>
        </p:nvSpPr>
        <p:spPr/>
        <p:txBody>
          <a:bodyPr/>
          <a:lstStyle/>
          <a:p>
            <a:r>
              <a:rPr lang="en-IN" dirty="0"/>
              <a:t>Hardware Specification </a:t>
            </a:r>
          </a:p>
        </p:txBody>
      </p:sp>
      <p:sp>
        <p:nvSpPr>
          <p:cNvPr id="3" name="Content Placeholder 2">
            <a:extLst>
              <a:ext uri="{FF2B5EF4-FFF2-40B4-BE49-F238E27FC236}">
                <a16:creationId xmlns:a16="http://schemas.microsoft.com/office/drawing/2014/main" id="{120DE87D-D503-40D4-B98D-958C12775750}"/>
              </a:ext>
            </a:extLst>
          </p:cNvPr>
          <p:cNvSpPr>
            <a:spLocks noGrp="1"/>
          </p:cNvSpPr>
          <p:nvPr>
            <p:ph idx="1"/>
          </p:nvPr>
        </p:nvSpPr>
        <p:spPr/>
        <p:txBody>
          <a:bodyPr/>
          <a:lstStyle/>
          <a:p>
            <a:r>
              <a:rPr lang="en-IN" dirty="0" err="1">
                <a:latin typeface="TimesNewRoman"/>
              </a:rPr>
              <a:t>NodeMCU</a:t>
            </a:r>
            <a:r>
              <a:rPr lang="en-IN" dirty="0">
                <a:latin typeface="TimesNewRoman"/>
              </a:rPr>
              <a:t>.</a:t>
            </a:r>
          </a:p>
          <a:p>
            <a:pPr marL="0" indent="0">
              <a:buNone/>
            </a:pPr>
            <a:r>
              <a:rPr lang="en-IN" sz="2000" dirty="0">
                <a:latin typeface="TimesNewRoman"/>
              </a:rPr>
              <a:t>Main microcontroller Board with Wi-fi </a:t>
            </a:r>
          </a:p>
          <a:p>
            <a:pPr marL="0" indent="0">
              <a:buNone/>
            </a:pPr>
            <a:r>
              <a:rPr lang="en-IN" sz="2000" dirty="0">
                <a:latin typeface="TimesNewRoman"/>
              </a:rPr>
              <a:t>And </a:t>
            </a:r>
            <a:r>
              <a:rPr lang="en-IN" sz="2000" dirty="0" err="1">
                <a:latin typeface="TimesNewRoman"/>
              </a:rPr>
              <a:t>analog</a:t>
            </a:r>
            <a:r>
              <a:rPr lang="en-IN" sz="2000" dirty="0">
                <a:latin typeface="TimesNewRoman"/>
              </a:rPr>
              <a:t> to digital converter.</a:t>
            </a:r>
          </a:p>
        </p:txBody>
      </p:sp>
      <p:sp>
        <p:nvSpPr>
          <p:cNvPr id="4" name="Date Placeholder 3">
            <a:extLst>
              <a:ext uri="{FF2B5EF4-FFF2-40B4-BE49-F238E27FC236}">
                <a16:creationId xmlns:a16="http://schemas.microsoft.com/office/drawing/2014/main" id="{D8C0AF9C-D3FD-4A31-ABCA-BDD792D5DBBC}"/>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6317B09B-6560-4BF6-9EF0-20DE47E87555}"/>
              </a:ext>
            </a:extLst>
          </p:cNvPr>
          <p:cNvSpPr>
            <a:spLocks noGrp="1"/>
          </p:cNvSpPr>
          <p:nvPr>
            <p:ph type="sldNum" sz="quarter" idx="12"/>
          </p:nvPr>
        </p:nvSpPr>
        <p:spPr/>
        <p:txBody>
          <a:bodyPr/>
          <a:lstStyle/>
          <a:p>
            <a:pPr>
              <a:defRPr/>
            </a:pPr>
            <a:fld id="{AAFC9A1D-E715-4FF0-BABF-4724B2795EE9}" type="slidenum">
              <a:rPr lang="en-IN" smtClean="0"/>
              <a:pPr>
                <a:defRPr/>
              </a:pPr>
              <a:t>18</a:t>
            </a:fld>
            <a:endParaRPr lang="en-IN"/>
          </a:p>
        </p:txBody>
      </p:sp>
      <p:pic>
        <p:nvPicPr>
          <p:cNvPr id="7" name="Picture 6">
            <a:extLst>
              <a:ext uri="{FF2B5EF4-FFF2-40B4-BE49-F238E27FC236}">
                <a16:creationId xmlns:a16="http://schemas.microsoft.com/office/drawing/2014/main" id="{BFA2153F-E37E-4A9B-AAD4-1DC6EFE5C0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0896" y="1868532"/>
            <a:ext cx="4129726" cy="4129726"/>
          </a:xfrm>
          <a:prstGeom prst="rect">
            <a:avLst/>
          </a:prstGeom>
        </p:spPr>
      </p:pic>
      <p:sp>
        <p:nvSpPr>
          <p:cNvPr id="8" name="TextBox 7">
            <a:extLst>
              <a:ext uri="{FF2B5EF4-FFF2-40B4-BE49-F238E27FC236}">
                <a16:creationId xmlns:a16="http://schemas.microsoft.com/office/drawing/2014/main" id="{2BFE1727-39BF-4A6D-8606-68EDA1F2F084}"/>
              </a:ext>
            </a:extLst>
          </p:cNvPr>
          <p:cNvSpPr txBox="1"/>
          <p:nvPr/>
        </p:nvSpPr>
        <p:spPr>
          <a:xfrm>
            <a:off x="6704860" y="5384190"/>
            <a:ext cx="3441968" cy="369332"/>
          </a:xfrm>
          <a:prstGeom prst="rect">
            <a:avLst/>
          </a:prstGeom>
          <a:noFill/>
        </p:spPr>
        <p:txBody>
          <a:bodyPr wrap="none" rtlCol="0">
            <a:spAutoFit/>
          </a:bodyPr>
          <a:lstStyle/>
          <a:p>
            <a:r>
              <a:rPr lang="en-IN" dirty="0"/>
              <a:t>Fig() Node Micro Controller Unit</a:t>
            </a:r>
          </a:p>
        </p:txBody>
      </p:sp>
    </p:spTree>
    <p:extLst>
      <p:ext uri="{BB962C8B-B14F-4D97-AF65-F5344CB8AC3E}">
        <p14:creationId xmlns:p14="http://schemas.microsoft.com/office/powerpoint/2010/main" val="75887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91B55-9EC2-4D65-A2E7-48852B05988B}"/>
              </a:ext>
            </a:extLst>
          </p:cNvPr>
          <p:cNvSpPr>
            <a:spLocks noGrp="1"/>
          </p:cNvSpPr>
          <p:nvPr>
            <p:ph idx="1"/>
          </p:nvPr>
        </p:nvSpPr>
        <p:spPr>
          <a:xfrm>
            <a:off x="465557" y="1071139"/>
            <a:ext cx="10957874" cy="5285211"/>
          </a:xfrm>
        </p:spPr>
        <p:txBody>
          <a:bodyPr/>
          <a:lstStyle/>
          <a:p>
            <a:pPr marL="0" indent="0">
              <a:buNone/>
            </a:pPr>
            <a:r>
              <a:rPr lang="en-IN" sz="2000" dirty="0">
                <a:latin typeface="TimesNewRoman"/>
              </a:rPr>
              <a:t>                 </a:t>
            </a:r>
          </a:p>
          <a:p>
            <a:endParaRPr lang="en-IN" dirty="0"/>
          </a:p>
          <a:p>
            <a:endParaRPr lang="en-IN" dirty="0"/>
          </a:p>
          <a:p>
            <a:endParaRPr lang="en-IN" dirty="0"/>
          </a:p>
          <a:p>
            <a:pPr marL="0" indent="0">
              <a:buNone/>
            </a:pPr>
            <a:r>
              <a:rPr lang="en-IN" sz="2800" dirty="0">
                <a:latin typeface="TimesNewRoman"/>
              </a:rPr>
              <a:t>        </a:t>
            </a:r>
            <a:r>
              <a:rPr lang="en-IN" sz="2000" dirty="0">
                <a:latin typeface="TimesNewRoman"/>
              </a:rPr>
              <a:t>AD8232</a:t>
            </a:r>
            <a:r>
              <a:rPr lang="en-IN" sz="2800" dirty="0">
                <a:latin typeface="TimesNewRoman"/>
              </a:rPr>
              <a:t> </a:t>
            </a:r>
            <a:r>
              <a:rPr lang="en-IN" sz="2000" dirty="0">
                <a:latin typeface="TimesNewRoman"/>
              </a:rPr>
              <a:t>ECG sensor</a:t>
            </a:r>
          </a:p>
          <a:p>
            <a:pPr marL="0" indent="0">
              <a:buNone/>
            </a:pPr>
            <a:endParaRPr lang="en-IN" sz="2000" dirty="0">
              <a:latin typeface="TimesNewRoman"/>
            </a:endParaRPr>
          </a:p>
          <a:p>
            <a:pPr marL="0" indent="0">
              <a:buNone/>
            </a:pPr>
            <a:endParaRPr lang="en-IN" sz="2000" dirty="0">
              <a:latin typeface="TimesNewRoman"/>
            </a:endParaRPr>
          </a:p>
          <a:p>
            <a:pPr marL="0" indent="0">
              <a:buNone/>
            </a:pPr>
            <a:endParaRPr lang="en-IN" sz="2000" dirty="0">
              <a:latin typeface="TimesNewRoman"/>
            </a:endParaRPr>
          </a:p>
          <a:p>
            <a:pPr marL="0" indent="0">
              <a:buNone/>
            </a:pPr>
            <a:endParaRPr lang="en-IN" sz="2000" dirty="0">
              <a:latin typeface="TimesNewRoman"/>
            </a:endParaRPr>
          </a:p>
          <a:p>
            <a:pPr marL="0" indent="0">
              <a:buNone/>
            </a:pPr>
            <a:endParaRPr lang="en-IN" sz="2000" dirty="0">
              <a:latin typeface="TimesNewRoman"/>
            </a:endParaRPr>
          </a:p>
          <a:p>
            <a:pPr marL="0" indent="0">
              <a:buNone/>
            </a:pPr>
            <a:r>
              <a:rPr lang="en-IN" sz="2000" dirty="0">
                <a:latin typeface="TimesNewRoman"/>
              </a:rPr>
              <a:t>            Pulse Rate sensor</a:t>
            </a:r>
          </a:p>
          <a:p>
            <a:pPr marL="0" indent="0">
              <a:buNone/>
            </a:pPr>
            <a:endParaRPr lang="en-IN" sz="2000" dirty="0">
              <a:latin typeface="TimesNewRoman"/>
            </a:endParaRPr>
          </a:p>
          <a:p>
            <a:endParaRPr lang="en-IN" sz="2000" dirty="0">
              <a:latin typeface="TimesNewRoman"/>
            </a:endParaRPr>
          </a:p>
          <a:p>
            <a:pPr marL="0" indent="0">
              <a:buNone/>
            </a:pPr>
            <a:r>
              <a:rPr lang="en-IN" sz="2000" dirty="0">
                <a:latin typeface="TimesNewRoman"/>
              </a:rPr>
              <a:t>             </a:t>
            </a:r>
            <a:r>
              <a:rPr lang="en-IN" dirty="0"/>
              <a:t>             </a:t>
            </a:r>
          </a:p>
        </p:txBody>
      </p:sp>
      <p:sp>
        <p:nvSpPr>
          <p:cNvPr id="4" name="Date Placeholder 3">
            <a:extLst>
              <a:ext uri="{FF2B5EF4-FFF2-40B4-BE49-F238E27FC236}">
                <a16:creationId xmlns:a16="http://schemas.microsoft.com/office/drawing/2014/main" id="{0C734734-F551-46F8-806C-98AE7D224418}"/>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376FCC5F-F32F-4058-AF1B-EA1A806187F4}"/>
              </a:ext>
            </a:extLst>
          </p:cNvPr>
          <p:cNvSpPr>
            <a:spLocks noGrp="1"/>
          </p:cNvSpPr>
          <p:nvPr>
            <p:ph type="sldNum" sz="quarter" idx="12"/>
          </p:nvPr>
        </p:nvSpPr>
        <p:spPr/>
        <p:txBody>
          <a:bodyPr/>
          <a:lstStyle/>
          <a:p>
            <a:pPr>
              <a:defRPr/>
            </a:pPr>
            <a:fld id="{AAFC9A1D-E715-4FF0-BABF-4724B2795EE9}" type="slidenum">
              <a:rPr lang="en-IN" smtClean="0"/>
              <a:pPr>
                <a:defRPr/>
              </a:pPr>
              <a:t>19</a:t>
            </a:fld>
            <a:endParaRPr lang="en-IN"/>
          </a:p>
        </p:txBody>
      </p:sp>
      <p:pic>
        <p:nvPicPr>
          <p:cNvPr id="7" name="Picture 6">
            <a:extLst>
              <a:ext uri="{FF2B5EF4-FFF2-40B4-BE49-F238E27FC236}">
                <a16:creationId xmlns:a16="http://schemas.microsoft.com/office/drawing/2014/main" id="{FB595895-539E-472F-B8B6-60529EB9F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0393" y="1071139"/>
            <a:ext cx="2441007" cy="1990234"/>
          </a:xfrm>
          <a:prstGeom prst="rect">
            <a:avLst/>
          </a:prstGeom>
        </p:spPr>
      </p:pic>
      <p:pic>
        <p:nvPicPr>
          <p:cNvPr id="8" name="Picture 7">
            <a:extLst>
              <a:ext uri="{FF2B5EF4-FFF2-40B4-BE49-F238E27FC236}">
                <a16:creationId xmlns:a16="http://schemas.microsoft.com/office/drawing/2014/main" id="{CC172467-CCC0-4B6C-AA5F-B4528918D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76" y="3713744"/>
            <a:ext cx="2601847" cy="1842204"/>
          </a:xfrm>
          <a:prstGeom prst="rect">
            <a:avLst/>
          </a:prstGeom>
        </p:spPr>
      </p:pic>
      <p:pic>
        <p:nvPicPr>
          <p:cNvPr id="10" name="Picture 9">
            <a:extLst>
              <a:ext uri="{FF2B5EF4-FFF2-40B4-BE49-F238E27FC236}">
                <a16:creationId xmlns:a16="http://schemas.microsoft.com/office/drawing/2014/main" id="{6A6C7349-7D01-414C-AE72-DD1708A9F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2666" y="1226468"/>
            <a:ext cx="2897515" cy="1679576"/>
          </a:xfrm>
          <a:prstGeom prst="rect">
            <a:avLst/>
          </a:prstGeom>
        </p:spPr>
      </p:pic>
      <p:sp>
        <p:nvSpPr>
          <p:cNvPr id="11" name="TextBox 10">
            <a:extLst>
              <a:ext uri="{FF2B5EF4-FFF2-40B4-BE49-F238E27FC236}">
                <a16:creationId xmlns:a16="http://schemas.microsoft.com/office/drawing/2014/main" id="{137AC7FC-3FBE-4D19-8022-E5EAC5CEFF21}"/>
              </a:ext>
            </a:extLst>
          </p:cNvPr>
          <p:cNvSpPr txBox="1"/>
          <p:nvPr/>
        </p:nvSpPr>
        <p:spPr>
          <a:xfrm>
            <a:off x="6096000" y="3059668"/>
            <a:ext cx="4875822" cy="400110"/>
          </a:xfrm>
          <a:prstGeom prst="rect">
            <a:avLst/>
          </a:prstGeom>
          <a:noFill/>
        </p:spPr>
        <p:txBody>
          <a:bodyPr wrap="none" rtlCol="0">
            <a:spAutoFit/>
          </a:bodyPr>
          <a:lstStyle/>
          <a:p>
            <a:r>
              <a:rPr lang="en-IN" sz="2000" dirty="0">
                <a:latin typeface="TimesNewRoman"/>
              </a:rPr>
              <a:t>ADXL335 Triple axis body movement sensor</a:t>
            </a:r>
          </a:p>
        </p:txBody>
      </p:sp>
      <p:pic>
        <p:nvPicPr>
          <p:cNvPr id="13" name="Picture 12">
            <a:extLst>
              <a:ext uri="{FF2B5EF4-FFF2-40B4-BE49-F238E27FC236}">
                <a16:creationId xmlns:a16="http://schemas.microsoft.com/office/drawing/2014/main" id="{90C64500-505F-4E20-A16A-9AA2BFC36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5960" y="3656177"/>
            <a:ext cx="1957338" cy="1957338"/>
          </a:xfrm>
          <a:prstGeom prst="rect">
            <a:avLst/>
          </a:prstGeom>
        </p:spPr>
      </p:pic>
      <p:sp>
        <p:nvSpPr>
          <p:cNvPr id="14" name="TextBox 13">
            <a:extLst>
              <a:ext uri="{FF2B5EF4-FFF2-40B4-BE49-F238E27FC236}">
                <a16:creationId xmlns:a16="http://schemas.microsoft.com/office/drawing/2014/main" id="{2C21AA3B-344B-4FE2-9E0D-6C4098B698A8}"/>
              </a:ext>
            </a:extLst>
          </p:cNvPr>
          <p:cNvSpPr txBox="1"/>
          <p:nvPr/>
        </p:nvSpPr>
        <p:spPr>
          <a:xfrm>
            <a:off x="7107810" y="5555948"/>
            <a:ext cx="2893677" cy="400110"/>
          </a:xfrm>
          <a:prstGeom prst="rect">
            <a:avLst/>
          </a:prstGeom>
          <a:noFill/>
        </p:spPr>
        <p:txBody>
          <a:bodyPr wrap="none" rtlCol="0">
            <a:spAutoFit/>
          </a:bodyPr>
          <a:lstStyle/>
          <a:p>
            <a:r>
              <a:rPr lang="en-IN" sz="2000" dirty="0">
                <a:latin typeface="TimesNewRoman"/>
              </a:rPr>
              <a:t>LM35 Temperature sensor</a:t>
            </a:r>
          </a:p>
        </p:txBody>
      </p:sp>
    </p:spTree>
    <p:extLst>
      <p:ext uri="{BB962C8B-B14F-4D97-AF65-F5344CB8AC3E}">
        <p14:creationId xmlns:p14="http://schemas.microsoft.com/office/powerpoint/2010/main" val="265078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8A6B-0029-4EBA-B477-6D7C80EA9163}"/>
              </a:ext>
            </a:extLst>
          </p:cNvPr>
          <p:cNvSpPr>
            <a:spLocks noGrp="1"/>
          </p:cNvSpPr>
          <p:nvPr>
            <p:ph type="title"/>
          </p:nvPr>
        </p:nvSpPr>
        <p:spPr>
          <a:xfrm>
            <a:off x="838200" y="953350"/>
            <a:ext cx="10515600" cy="594519"/>
          </a:xfrm>
        </p:spPr>
        <p:txBody>
          <a:bodyPr/>
          <a:lstStyle/>
          <a:p>
            <a:r>
              <a:rPr lang="en-US" b="1" dirty="0">
                <a:solidFill>
                  <a:srgbClr val="C00000"/>
                </a:solidFill>
              </a:rPr>
              <a:t>Presentation Flow</a:t>
            </a:r>
          </a:p>
        </p:txBody>
      </p:sp>
      <p:sp>
        <p:nvSpPr>
          <p:cNvPr id="3" name="Content Placeholder 2">
            <a:extLst>
              <a:ext uri="{FF2B5EF4-FFF2-40B4-BE49-F238E27FC236}">
                <a16:creationId xmlns:a16="http://schemas.microsoft.com/office/drawing/2014/main" id="{1C244F77-8419-4C1D-B72F-B6A3B194174E}"/>
              </a:ext>
            </a:extLst>
          </p:cNvPr>
          <p:cNvSpPr>
            <a:spLocks noGrp="1"/>
          </p:cNvSpPr>
          <p:nvPr>
            <p:ph idx="1"/>
          </p:nvPr>
        </p:nvSpPr>
        <p:spPr>
          <a:xfrm>
            <a:off x="838200" y="1547869"/>
            <a:ext cx="10515600" cy="4129044"/>
          </a:xfrm>
        </p:spPr>
        <p:txBody>
          <a:bodyPr/>
          <a:lstStyle/>
          <a:p>
            <a:r>
              <a:rPr lang="en-US" sz="2400" dirty="0"/>
              <a:t>Introduction</a:t>
            </a:r>
          </a:p>
          <a:p>
            <a:r>
              <a:rPr lang="en-US" sz="2400" dirty="0"/>
              <a:t>Literature survey </a:t>
            </a:r>
          </a:p>
          <a:p>
            <a:r>
              <a:rPr lang="en-US" sz="2400" dirty="0"/>
              <a:t>Aim of the Project </a:t>
            </a:r>
          </a:p>
          <a:p>
            <a:r>
              <a:rPr lang="en-US" sz="2400" dirty="0"/>
              <a:t>Objectives</a:t>
            </a:r>
          </a:p>
          <a:p>
            <a:r>
              <a:rPr lang="en-US" sz="2400" dirty="0"/>
              <a:t>Methodology</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Expected Results </a:t>
            </a:r>
          </a:p>
          <a:p>
            <a:r>
              <a:rPr lang="en-US" sz="2400" dirty="0"/>
              <a:t>Conclusion</a:t>
            </a:r>
          </a:p>
          <a:p>
            <a:r>
              <a:rPr lang="en-US" sz="2400" dirty="0"/>
              <a:t>Action Plan</a:t>
            </a:r>
          </a:p>
          <a:p>
            <a:r>
              <a:rPr lang="en-US" sz="2400" dirty="0"/>
              <a:t>References</a:t>
            </a:r>
          </a:p>
        </p:txBody>
      </p:sp>
      <p:sp>
        <p:nvSpPr>
          <p:cNvPr id="5" name="Slide Number Placeholder 4">
            <a:extLst>
              <a:ext uri="{FF2B5EF4-FFF2-40B4-BE49-F238E27FC236}">
                <a16:creationId xmlns:a16="http://schemas.microsoft.com/office/drawing/2014/main" id="{52DC6897-2A35-4669-905D-E5C7155FCAE0}"/>
              </a:ext>
            </a:extLst>
          </p:cNvPr>
          <p:cNvSpPr>
            <a:spLocks noGrp="1"/>
          </p:cNvSpPr>
          <p:nvPr>
            <p:ph type="sldNum" sz="quarter" idx="12"/>
          </p:nvPr>
        </p:nvSpPr>
        <p:spPr/>
        <p:txBody>
          <a:bodyPr/>
          <a:lstStyle/>
          <a:p>
            <a:pPr>
              <a:defRPr/>
            </a:pPr>
            <a:fld id="{AAFC9A1D-E715-4FF0-BABF-4724B2795EE9}" type="slidenum">
              <a:rPr lang="en-IN" smtClean="0"/>
              <a:pPr>
                <a:defRPr/>
              </a:pPr>
              <a:t>2</a:t>
            </a:fld>
            <a:endParaRPr lang="en-IN"/>
          </a:p>
        </p:txBody>
      </p:sp>
      <p:sp>
        <p:nvSpPr>
          <p:cNvPr id="4" name="Date Placeholder 3">
            <a:extLst>
              <a:ext uri="{FF2B5EF4-FFF2-40B4-BE49-F238E27FC236}">
                <a16:creationId xmlns:a16="http://schemas.microsoft.com/office/drawing/2014/main" id="{7F8B0E38-9A9A-43EC-9BC8-370BB3964E89}"/>
              </a:ext>
            </a:extLst>
          </p:cNvPr>
          <p:cNvSpPr>
            <a:spLocks noGrp="1"/>
          </p:cNvSpPr>
          <p:nvPr>
            <p:ph type="dt" sz="half" idx="10"/>
          </p:nvPr>
        </p:nvSpPr>
        <p:spPr/>
        <p:txBody>
          <a:bodyPr/>
          <a:lstStyle/>
          <a:p>
            <a:pPr>
              <a:defRPr/>
            </a:pPr>
            <a:fld id="{FF0DF6B3-C101-4A16-930F-DEE646B44177}" type="datetime8">
              <a:rPr lang="en-IN" smtClean="0"/>
              <a:t>04-10-2022 22:02</a:t>
            </a:fld>
            <a:endParaRPr lang="en-IN"/>
          </a:p>
        </p:txBody>
      </p:sp>
    </p:spTree>
    <p:extLst>
      <p:ext uri="{BB962C8B-B14F-4D97-AF65-F5344CB8AC3E}">
        <p14:creationId xmlns:p14="http://schemas.microsoft.com/office/powerpoint/2010/main" val="177823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4A34-45DE-4494-98FD-4D2675DDDB3E}"/>
              </a:ext>
            </a:extLst>
          </p:cNvPr>
          <p:cNvSpPr>
            <a:spLocks noGrp="1"/>
          </p:cNvSpPr>
          <p:nvPr>
            <p:ph type="title"/>
          </p:nvPr>
        </p:nvSpPr>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Expected Results </a:t>
            </a:r>
          </a:p>
        </p:txBody>
      </p:sp>
      <p:sp>
        <p:nvSpPr>
          <p:cNvPr id="3" name="Content Placeholder 2">
            <a:extLst>
              <a:ext uri="{FF2B5EF4-FFF2-40B4-BE49-F238E27FC236}">
                <a16:creationId xmlns:a16="http://schemas.microsoft.com/office/drawing/2014/main" id="{0FF45D61-5C5B-4D85-AFD7-67032B409E65}"/>
              </a:ext>
            </a:extLst>
          </p:cNvPr>
          <p:cNvSpPr>
            <a:spLocks noGrp="1"/>
          </p:cNvSpPr>
          <p:nvPr>
            <p:ph idx="1"/>
          </p:nvPr>
        </p:nvSpPr>
        <p:spPr>
          <a:xfrm>
            <a:off x="838200" y="1878237"/>
            <a:ext cx="10515600" cy="4129044"/>
          </a:xfrm>
        </p:spPr>
        <p:txBody>
          <a:bodyPr/>
          <a:lstStyle/>
          <a:p>
            <a:r>
              <a:rPr lang="en-IN" sz="2000" dirty="0">
                <a:latin typeface="Times New Roman" panose="02020603050405020304" pitchFamily="18" charset="0"/>
                <a:cs typeface="Times New Roman" panose="02020603050405020304" pitchFamily="18" charset="0"/>
              </a:rPr>
              <a:t>The body parameters of a person sensed by the sensors are sent to the </a:t>
            </a:r>
            <a:r>
              <a:rPr lang="en-IN" sz="2000" dirty="0">
                <a:solidFill>
                  <a:srgbClr val="FF0000"/>
                </a:solidFill>
                <a:latin typeface="Times New Roman" panose="02020603050405020304" pitchFamily="18" charset="0"/>
                <a:cs typeface="Times New Roman" panose="02020603050405020304" pitchFamily="18" charset="0"/>
              </a:rPr>
              <a:t>server</a:t>
            </a:r>
            <a:r>
              <a:rPr lang="en-IN" sz="2000" dirty="0">
                <a:latin typeface="Times New Roman" panose="02020603050405020304" pitchFamily="18" charset="0"/>
                <a:cs typeface="Times New Roman" panose="02020603050405020304" pitchFamily="18" charset="0"/>
              </a:rPr>
              <a:t> with the help of Wi-Fi shield and the sensor details are </a:t>
            </a:r>
            <a:r>
              <a:rPr lang="en-IN" sz="2000" dirty="0">
                <a:solidFill>
                  <a:srgbClr val="FF0000"/>
                </a:solidFill>
                <a:latin typeface="Times New Roman" panose="02020603050405020304" pitchFamily="18" charset="0"/>
                <a:cs typeface="Times New Roman" panose="02020603050405020304" pitchFamily="18" charset="0"/>
              </a:rPr>
              <a:t>displayed</a:t>
            </a:r>
            <a:r>
              <a:rPr lang="en-IN" sz="2000" dirty="0">
                <a:latin typeface="Times New Roman" panose="02020603050405020304" pitchFamily="18" charset="0"/>
                <a:cs typeface="Times New Roman" panose="02020603050405020304" pitchFamily="18" charset="0"/>
              </a:rPr>
              <a:t> on the doctor’s screen.</a:t>
            </a:r>
          </a:p>
          <a:p>
            <a:r>
              <a:rPr lang="en-IN" sz="2000" dirty="0">
                <a:latin typeface="Times New Roman" panose="02020603050405020304" pitchFamily="18" charset="0"/>
                <a:cs typeface="Times New Roman" panose="02020603050405020304" pitchFamily="18" charset="0"/>
              </a:rPr>
              <a:t>Remote health monitoring system based on IoT, portable, energy efficient has given satisfactory results. </a:t>
            </a:r>
          </a:p>
          <a:p>
            <a:r>
              <a:rPr lang="en-IN" sz="2000" dirty="0">
                <a:latin typeface="Times New Roman" panose="02020603050405020304" pitchFamily="18" charset="0"/>
                <a:cs typeface="Times New Roman" panose="02020603050405020304" pitchFamily="18" charset="0"/>
              </a:rPr>
              <a:t>The system makes the use of sensors along with </a:t>
            </a:r>
            <a:r>
              <a:rPr lang="en-IN" sz="2000" dirty="0" err="1">
                <a:latin typeface="Times New Roman" panose="02020603050405020304" pitchFamily="18" charset="0"/>
                <a:cs typeface="Times New Roman" panose="02020603050405020304" pitchFamily="18" charset="0"/>
              </a:rPr>
              <a:t>NodeMCU</a:t>
            </a:r>
            <a:r>
              <a:rPr lang="en-IN" sz="2000" dirty="0">
                <a:latin typeface="Times New Roman" panose="02020603050405020304" pitchFamily="18" charset="0"/>
                <a:cs typeface="Times New Roman" panose="02020603050405020304" pitchFamily="18" charset="0"/>
              </a:rPr>
              <a:t> which is cost effective MC board. </a:t>
            </a:r>
          </a:p>
          <a:p>
            <a:r>
              <a:rPr lang="en-IN" sz="2000" dirty="0">
                <a:latin typeface="Times New Roman" panose="02020603050405020304" pitchFamily="18" charset="0"/>
                <a:cs typeface="Times New Roman" panose="02020603050405020304" pitchFamily="18" charset="0"/>
              </a:rPr>
              <a:t>The proposed system is very useful and valuable to the society especially like covid situations. </a:t>
            </a:r>
            <a:endParaRPr lang="en-US" sz="2000" dirty="0"/>
          </a:p>
        </p:txBody>
      </p:sp>
      <p:sp>
        <p:nvSpPr>
          <p:cNvPr id="4" name="Date Placeholder 3">
            <a:extLst>
              <a:ext uri="{FF2B5EF4-FFF2-40B4-BE49-F238E27FC236}">
                <a16:creationId xmlns:a16="http://schemas.microsoft.com/office/drawing/2014/main" id="{67E907BF-B302-4F76-A955-79F6B23A2986}"/>
              </a:ext>
            </a:extLst>
          </p:cNvPr>
          <p:cNvSpPr>
            <a:spLocks noGrp="1"/>
          </p:cNvSpPr>
          <p:nvPr>
            <p:ph type="dt" sz="half" idx="10"/>
          </p:nvPr>
        </p:nvSpPr>
        <p:spPr/>
        <p:txBody>
          <a:bodyPr/>
          <a:lstStyle/>
          <a:p>
            <a:pPr>
              <a:defRPr/>
            </a:pPr>
            <a:fld id="{70BDDD0A-82EE-411B-819E-BDE71FE940D3}" type="datetime8">
              <a:rPr lang="en-IN" smtClean="0"/>
              <a:t>04-10-2022 22:02</a:t>
            </a:fld>
            <a:endParaRPr lang="en-IN"/>
          </a:p>
        </p:txBody>
      </p:sp>
      <p:sp>
        <p:nvSpPr>
          <p:cNvPr id="5" name="Slide Number Placeholder 4">
            <a:extLst>
              <a:ext uri="{FF2B5EF4-FFF2-40B4-BE49-F238E27FC236}">
                <a16:creationId xmlns:a16="http://schemas.microsoft.com/office/drawing/2014/main" id="{8B9EC6E4-81F2-413F-907D-58AE2CF26A0D}"/>
              </a:ext>
            </a:extLst>
          </p:cNvPr>
          <p:cNvSpPr>
            <a:spLocks noGrp="1"/>
          </p:cNvSpPr>
          <p:nvPr>
            <p:ph type="sldNum" sz="quarter" idx="12"/>
          </p:nvPr>
        </p:nvSpPr>
        <p:spPr/>
        <p:txBody>
          <a:bodyPr/>
          <a:lstStyle/>
          <a:p>
            <a:pPr>
              <a:defRPr/>
            </a:pPr>
            <a:fld id="{AAFC9A1D-E715-4FF0-BABF-4724B2795EE9}" type="slidenum">
              <a:rPr lang="en-IN" smtClean="0"/>
              <a:pPr>
                <a:defRPr/>
              </a:pPr>
              <a:t>20</a:t>
            </a:fld>
            <a:endParaRPr lang="en-IN"/>
          </a:p>
        </p:txBody>
      </p:sp>
    </p:spTree>
    <p:extLst>
      <p:ext uri="{BB962C8B-B14F-4D97-AF65-F5344CB8AC3E}">
        <p14:creationId xmlns:p14="http://schemas.microsoft.com/office/powerpoint/2010/main" val="323454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246C-CB29-444B-808F-95CA891855A5}"/>
              </a:ext>
            </a:extLst>
          </p:cNvPr>
          <p:cNvSpPr>
            <a:spLocks noGrp="1"/>
          </p:cNvSpPr>
          <p:nvPr>
            <p:ph type="title"/>
          </p:nvPr>
        </p:nvSpPr>
        <p:spPr>
          <a:xfrm>
            <a:off x="838200" y="1029958"/>
            <a:ext cx="10515600" cy="594519"/>
          </a:xfrm>
        </p:spPr>
        <p:txBody>
          <a:bodyPr/>
          <a:lstStyle/>
          <a:p>
            <a:r>
              <a:rPr lang="en-US" dirty="0"/>
              <a:t>Conclusion</a:t>
            </a:r>
          </a:p>
        </p:txBody>
      </p:sp>
      <p:sp>
        <p:nvSpPr>
          <p:cNvPr id="3" name="Content Placeholder 2">
            <a:extLst>
              <a:ext uri="{FF2B5EF4-FFF2-40B4-BE49-F238E27FC236}">
                <a16:creationId xmlns:a16="http://schemas.microsoft.com/office/drawing/2014/main" id="{D9C6D211-0548-40C9-A1BD-513F0E3ED80B}"/>
              </a:ext>
            </a:extLst>
          </p:cNvPr>
          <p:cNvSpPr>
            <a:spLocks noGrp="1"/>
          </p:cNvSpPr>
          <p:nvPr>
            <p:ph idx="1"/>
          </p:nvPr>
        </p:nvSpPr>
        <p:spPr>
          <a:xfrm>
            <a:off x="838200" y="1698998"/>
            <a:ext cx="10515600" cy="4129044"/>
          </a:xfrm>
        </p:spPr>
        <p:txBody>
          <a:bodyPr/>
          <a:lstStyle/>
          <a:p>
            <a:r>
              <a:rPr lang="en-US" sz="2000" b="0" i="0" u="none" strike="noStrike" baseline="0" dirty="0">
                <a:latin typeface="TimesNewRoman"/>
              </a:rPr>
              <a:t>Our designed system provides low power consumption, simple architecture and cost-effective. Using this system, the problem of </a:t>
            </a:r>
            <a:r>
              <a:rPr lang="en-US" sz="2000" b="0" i="0" u="none" strike="noStrike" baseline="0" dirty="0">
                <a:solidFill>
                  <a:srgbClr val="FF0000"/>
                </a:solidFill>
                <a:latin typeface="TimesNewRoman"/>
              </a:rPr>
              <a:t>insufficient doctors </a:t>
            </a:r>
            <a:r>
              <a:rPr lang="en-US" sz="2000" b="0" i="0" u="none" strike="noStrike" baseline="0" dirty="0">
                <a:latin typeface="TimesNewRoman"/>
              </a:rPr>
              <a:t>can be solved.</a:t>
            </a:r>
          </a:p>
          <a:p>
            <a:r>
              <a:rPr lang="en-US" sz="2000" b="0" i="0" u="none" strike="noStrike" baseline="0" dirty="0">
                <a:latin typeface="TimesNewRoman"/>
              </a:rPr>
              <a:t>The emergency alert system </a:t>
            </a:r>
            <a:r>
              <a:rPr lang="en-US" sz="2000" b="0" i="0" u="none" strike="noStrike" baseline="0" dirty="0">
                <a:solidFill>
                  <a:srgbClr val="FF0000"/>
                </a:solidFill>
                <a:latin typeface="TimesNewRoman"/>
              </a:rPr>
              <a:t>minimizes patient’s health risks</a:t>
            </a:r>
            <a:r>
              <a:rPr lang="en-US" sz="2000" b="0" i="0" u="none" strike="noStrike" baseline="0" dirty="0">
                <a:latin typeface="TimesNewRoman"/>
              </a:rPr>
              <a:t>. The database gives doctors the opportunity to make decision observing previous medical data. </a:t>
            </a:r>
          </a:p>
          <a:p>
            <a:r>
              <a:rPr lang="en-US" sz="2000" b="0" i="0" u="none" strike="noStrike" baseline="0" dirty="0">
                <a:latin typeface="TimesNewRoman"/>
              </a:rPr>
              <a:t>This system is going to help minimize time wastage in a critical health situation. The system is accessible from Wi-fi by means of the internet. But still, there is some future development in our system to use the idea more fluently.</a:t>
            </a:r>
          </a:p>
          <a:p>
            <a:r>
              <a:rPr lang="en-US" sz="2000" b="0" i="0" u="none" strike="noStrike" baseline="0" dirty="0">
                <a:latin typeface="TimesNewRoman"/>
              </a:rPr>
              <a:t>Our heart rate sensor need to be update as it is still unstable </a:t>
            </a:r>
            <a:r>
              <a:rPr lang="en-US" sz="2000" b="0" i="0" u="none" strike="noStrike" baseline="0" dirty="0">
                <a:solidFill>
                  <a:srgbClr val="FF0000"/>
                </a:solidFill>
                <a:latin typeface="TimesNewRoman"/>
              </a:rPr>
              <a:t>when patients are moving</a:t>
            </a:r>
            <a:r>
              <a:rPr lang="en-US" sz="2000" b="0" i="0" u="none" strike="noStrike" baseline="0" dirty="0">
                <a:latin typeface="TimesNewRoman"/>
              </a:rPr>
              <a:t>. For example, Blood pressure, ECG, etc. can be implemented in the system. More sensors mean more data for doctors to identify diseases. For data security, advanced database security can be implemented. </a:t>
            </a:r>
          </a:p>
          <a:p>
            <a:r>
              <a:rPr lang="en-US" sz="2000" b="0" i="0" u="none" strike="noStrike" baseline="0" dirty="0">
                <a:latin typeface="TimesNewRoman"/>
              </a:rPr>
              <a:t>For a rural area, a video conference system can be included in the system which will give some extra benefit to prescribing medicine without traveling to a </a:t>
            </a:r>
            <a:r>
              <a:rPr lang="en-IN" sz="2000" b="0" i="0" u="none" strike="noStrike" baseline="0" dirty="0">
                <a:latin typeface="TimesNewRoman"/>
              </a:rPr>
              <a:t>distance.</a:t>
            </a:r>
            <a:endParaRPr lang="en-US" sz="2000" dirty="0"/>
          </a:p>
        </p:txBody>
      </p:sp>
      <p:sp>
        <p:nvSpPr>
          <p:cNvPr id="4" name="Date Placeholder 3">
            <a:extLst>
              <a:ext uri="{FF2B5EF4-FFF2-40B4-BE49-F238E27FC236}">
                <a16:creationId xmlns:a16="http://schemas.microsoft.com/office/drawing/2014/main" id="{A57F34AC-F462-467A-90E4-B9B094F8F1D8}"/>
              </a:ext>
            </a:extLst>
          </p:cNvPr>
          <p:cNvSpPr>
            <a:spLocks noGrp="1"/>
          </p:cNvSpPr>
          <p:nvPr>
            <p:ph type="dt" sz="half" idx="10"/>
          </p:nvPr>
        </p:nvSpPr>
        <p:spPr/>
        <p:txBody>
          <a:bodyPr/>
          <a:lstStyle/>
          <a:p>
            <a:pPr>
              <a:defRPr/>
            </a:pPr>
            <a:endParaRPr lang="en-IN" dirty="0"/>
          </a:p>
        </p:txBody>
      </p:sp>
      <p:sp>
        <p:nvSpPr>
          <p:cNvPr id="5" name="Slide Number Placeholder 4">
            <a:extLst>
              <a:ext uri="{FF2B5EF4-FFF2-40B4-BE49-F238E27FC236}">
                <a16:creationId xmlns:a16="http://schemas.microsoft.com/office/drawing/2014/main" id="{3747A228-E63F-435E-B38C-1E62F74490EB}"/>
              </a:ext>
            </a:extLst>
          </p:cNvPr>
          <p:cNvSpPr>
            <a:spLocks noGrp="1"/>
          </p:cNvSpPr>
          <p:nvPr>
            <p:ph type="sldNum" sz="quarter" idx="12"/>
          </p:nvPr>
        </p:nvSpPr>
        <p:spPr/>
        <p:txBody>
          <a:bodyPr/>
          <a:lstStyle/>
          <a:p>
            <a:pPr>
              <a:defRPr/>
            </a:pPr>
            <a:fld id="{AAFC9A1D-E715-4FF0-BABF-4724B2795EE9}" type="slidenum">
              <a:rPr lang="en-IN" smtClean="0"/>
              <a:pPr>
                <a:defRPr/>
              </a:pPr>
              <a:t>21</a:t>
            </a:fld>
            <a:endParaRPr lang="en-IN"/>
          </a:p>
        </p:txBody>
      </p:sp>
    </p:spTree>
    <p:extLst>
      <p:ext uri="{BB962C8B-B14F-4D97-AF65-F5344CB8AC3E}">
        <p14:creationId xmlns:p14="http://schemas.microsoft.com/office/powerpoint/2010/main" val="3268524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CF5C-1E4D-4543-B0DE-83FB00572B03}"/>
              </a:ext>
            </a:extLst>
          </p:cNvPr>
          <p:cNvSpPr>
            <a:spLocks noGrp="1"/>
          </p:cNvSpPr>
          <p:nvPr>
            <p:ph type="title"/>
          </p:nvPr>
        </p:nvSpPr>
        <p:spPr/>
        <p:txBody>
          <a:bodyPr/>
          <a:lstStyle/>
          <a:p>
            <a:r>
              <a:rPr lang="en-US" dirty="0"/>
              <a:t>Action Plan:</a:t>
            </a:r>
          </a:p>
        </p:txBody>
      </p:sp>
      <p:sp>
        <p:nvSpPr>
          <p:cNvPr id="4" name="Date Placeholder 3">
            <a:extLst>
              <a:ext uri="{FF2B5EF4-FFF2-40B4-BE49-F238E27FC236}">
                <a16:creationId xmlns:a16="http://schemas.microsoft.com/office/drawing/2014/main" id="{024E6AE4-CFD7-419C-BE98-ECE5DAB73696}"/>
              </a:ext>
            </a:extLst>
          </p:cNvPr>
          <p:cNvSpPr>
            <a:spLocks noGrp="1"/>
          </p:cNvSpPr>
          <p:nvPr>
            <p:ph type="dt" sz="half" idx="10"/>
          </p:nvPr>
        </p:nvSpPr>
        <p:spPr/>
        <p:txBody>
          <a:bodyPr/>
          <a:lstStyle/>
          <a:p>
            <a:pPr>
              <a:defRPr/>
            </a:pPr>
            <a:fld id="{4EB17405-5D89-4773-B7D3-448447BF463C}" type="datetime8">
              <a:rPr lang="en-IN" smtClean="0"/>
              <a:t>04-10-2022 22:02</a:t>
            </a:fld>
            <a:endParaRPr lang="en-IN"/>
          </a:p>
        </p:txBody>
      </p:sp>
      <p:sp>
        <p:nvSpPr>
          <p:cNvPr id="5" name="Slide Number Placeholder 4">
            <a:extLst>
              <a:ext uri="{FF2B5EF4-FFF2-40B4-BE49-F238E27FC236}">
                <a16:creationId xmlns:a16="http://schemas.microsoft.com/office/drawing/2014/main" id="{1A915130-5239-4D55-85B7-70A277EDC447}"/>
              </a:ext>
            </a:extLst>
          </p:cNvPr>
          <p:cNvSpPr>
            <a:spLocks noGrp="1"/>
          </p:cNvSpPr>
          <p:nvPr>
            <p:ph type="sldNum" sz="quarter" idx="12"/>
          </p:nvPr>
        </p:nvSpPr>
        <p:spPr/>
        <p:txBody>
          <a:bodyPr/>
          <a:lstStyle/>
          <a:p>
            <a:pPr>
              <a:defRPr/>
            </a:pPr>
            <a:fld id="{AAFC9A1D-E715-4FF0-BABF-4724B2795EE9}" type="slidenum">
              <a:rPr lang="en-IN" smtClean="0"/>
              <a:pPr>
                <a:defRPr/>
              </a:pPr>
              <a:t>22</a:t>
            </a:fld>
            <a:endParaRPr lang="en-IN"/>
          </a:p>
        </p:txBody>
      </p:sp>
      <p:sp>
        <p:nvSpPr>
          <p:cNvPr id="7" name="Rectangle 1">
            <a:extLst>
              <a:ext uri="{FF2B5EF4-FFF2-40B4-BE49-F238E27FC236}">
                <a16:creationId xmlns:a16="http://schemas.microsoft.com/office/drawing/2014/main" id="{16740519-2519-433F-8FF5-B83914A6AEDC}"/>
              </a:ext>
            </a:extLst>
          </p:cNvPr>
          <p:cNvSpPr>
            <a:spLocks noChangeArrowheads="1"/>
          </p:cNvSpPr>
          <p:nvPr/>
        </p:nvSpPr>
        <p:spPr bwMode="auto">
          <a:xfrm>
            <a:off x="2826466" y="16619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460625" algn="l"/>
              </a:tabLst>
              <a:defRPr>
                <a:solidFill>
                  <a:schemeClr val="tx1"/>
                </a:solidFill>
                <a:latin typeface="Arial" panose="020B0604020202020204" pitchFamily="34" charset="0"/>
              </a:defRPr>
            </a:lvl1pPr>
            <a:lvl2pPr eaLnBrk="0" hangingPunct="0">
              <a:tabLst>
                <a:tab pos="2460625" algn="l"/>
              </a:tabLst>
              <a:defRPr>
                <a:solidFill>
                  <a:schemeClr val="tx1"/>
                </a:solidFill>
                <a:latin typeface="Arial" panose="020B0604020202020204" pitchFamily="34" charset="0"/>
              </a:defRPr>
            </a:lvl2pPr>
            <a:lvl3pPr eaLnBrk="0" hangingPunct="0">
              <a:tabLst>
                <a:tab pos="2460625" algn="l"/>
              </a:tabLst>
              <a:defRPr>
                <a:solidFill>
                  <a:schemeClr val="tx1"/>
                </a:solidFill>
                <a:latin typeface="Arial" panose="020B0604020202020204" pitchFamily="34" charset="0"/>
              </a:defRPr>
            </a:lvl3pPr>
            <a:lvl4pPr eaLnBrk="0" hangingPunct="0">
              <a:tabLst>
                <a:tab pos="2460625" algn="l"/>
              </a:tabLst>
              <a:defRPr>
                <a:solidFill>
                  <a:schemeClr val="tx1"/>
                </a:solidFill>
                <a:latin typeface="Arial" panose="020B0604020202020204" pitchFamily="34" charset="0"/>
              </a:defRPr>
            </a:lvl4pPr>
            <a:lvl5pPr eaLnBrk="0" hangingPunct="0">
              <a:tabLst>
                <a:tab pos="2460625" algn="l"/>
              </a:tabLst>
              <a:defRPr>
                <a:solidFill>
                  <a:schemeClr val="tx1"/>
                </a:solidFill>
                <a:latin typeface="Arial" panose="020B0604020202020204" pitchFamily="34" charset="0"/>
              </a:defRPr>
            </a:lvl5pPr>
            <a:lvl6pPr eaLnBrk="0" fontAlgn="base" hangingPunct="0">
              <a:spcBef>
                <a:spcPct val="0"/>
              </a:spcBef>
              <a:spcAft>
                <a:spcPct val="0"/>
              </a:spcAft>
              <a:tabLst>
                <a:tab pos="2460625" algn="l"/>
              </a:tabLst>
              <a:defRPr>
                <a:solidFill>
                  <a:schemeClr val="tx1"/>
                </a:solidFill>
                <a:latin typeface="Arial" panose="020B0604020202020204" pitchFamily="34" charset="0"/>
              </a:defRPr>
            </a:lvl6pPr>
            <a:lvl7pPr eaLnBrk="0" fontAlgn="base" hangingPunct="0">
              <a:spcBef>
                <a:spcPct val="0"/>
              </a:spcBef>
              <a:spcAft>
                <a:spcPct val="0"/>
              </a:spcAft>
              <a:tabLst>
                <a:tab pos="2460625" algn="l"/>
              </a:tabLst>
              <a:defRPr>
                <a:solidFill>
                  <a:schemeClr val="tx1"/>
                </a:solidFill>
                <a:latin typeface="Arial" panose="020B0604020202020204" pitchFamily="34" charset="0"/>
              </a:defRPr>
            </a:lvl7pPr>
            <a:lvl8pPr eaLnBrk="0" fontAlgn="base" hangingPunct="0">
              <a:spcBef>
                <a:spcPct val="0"/>
              </a:spcBef>
              <a:spcAft>
                <a:spcPct val="0"/>
              </a:spcAft>
              <a:tabLst>
                <a:tab pos="2460625" algn="l"/>
              </a:tabLst>
              <a:defRPr>
                <a:solidFill>
                  <a:schemeClr val="tx1"/>
                </a:solidFill>
                <a:latin typeface="Arial" panose="020B0604020202020204" pitchFamily="34" charset="0"/>
              </a:defRPr>
            </a:lvl8pPr>
            <a:lvl9pPr eaLnBrk="0" fontAlgn="base" hangingPunct="0">
              <a:spcBef>
                <a:spcPct val="0"/>
              </a:spcBef>
              <a:spcAft>
                <a:spcPct val="0"/>
              </a:spcAft>
              <a:tabLst>
                <a:tab pos="2460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60625" algn="l"/>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FCE31CDA-CEFB-4302-92B6-BCF0D0D77F7A}"/>
              </a:ext>
            </a:extLst>
          </p:cNvPr>
          <p:cNvGraphicFramePr>
            <a:graphicFrameLocks noGrp="1"/>
          </p:cNvGraphicFramePr>
          <p:nvPr>
            <p:extLst>
              <p:ext uri="{D42A27DB-BD31-4B8C-83A1-F6EECF244321}">
                <p14:modId xmlns:p14="http://schemas.microsoft.com/office/powerpoint/2010/main" val="167505880"/>
              </p:ext>
            </p:extLst>
          </p:nvPr>
        </p:nvGraphicFramePr>
        <p:xfrm>
          <a:off x="2419952" y="1846620"/>
          <a:ext cx="8770561" cy="4509730"/>
        </p:xfrm>
        <a:graphic>
          <a:graphicData uri="http://schemas.openxmlformats.org/drawingml/2006/table">
            <a:tbl>
              <a:tblPr firstRow="1" firstCol="1" bandRow="1">
                <a:tableStyleId>{5940675A-B579-460E-94D1-54222C63F5DA}</a:tableStyleId>
              </a:tblPr>
              <a:tblGrid>
                <a:gridCol w="784784">
                  <a:extLst>
                    <a:ext uri="{9D8B030D-6E8A-4147-A177-3AD203B41FA5}">
                      <a16:colId xmlns:a16="http://schemas.microsoft.com/office/drawing/2014/main" val="3686537579"/>
                    </a:ext>
                  </a:extLst>
                </a:gridCol>
                <a:gridCol w="3682270">
                  <a:extLst>
                    <a:ext uri="{9D8B030D-6E8A-4147-A177-3AD203B41FA5}">
                      <a16:colId xmlns:a16="http://schemas.microsoft.com/office/drawing/2014/main" val="1562379206"/>
                    </a:ext>
                  </a:extLst>
                </a:gridCol>
                <a:gridCol w="4303507">
                  <a:extLst>
                    <a:ext uri="{9D8B030D-6E8A-4147-A177-3AD203B41FA5}">
                      <a16:colId xmlns:a16="http://schemas.microsoft.com/office/drawing/2014/main" val="4093115798"/>
                    </a:ext>
                  </a:extLst>
                </a:gridCol>
              </a:tblGrid>
              <a:tr h="450973">
                <a:tc>
                  <a:txBody>
                    <a:bodyPr/>
                    <a:lstStyle/>
                    <a:p>
                      <a:pPr marL="0" marR="0" algn="just">
                        <a:lnSpc>
                          <a:spcPct val="100000"/>
                        </a:lnSpc>
                        <a:spcBef>
                          <a:spcPts val="0"/>
                        </a:spcBef>
                        <a:spcAft>
                          <a:spcPts val="0"/>
                        </a:spcAft>
                      </a:pPr>
                      <a:r>
                        <a:rPr lang="en-US" sz="1400" b="1" dirty="0">
                          <a:effectLst/>
                        </a:rPr>
                        <a:t>Sl. No.</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l">
                        <a:lnSpc>
                          <a:spcPct val="150000"/>
                        </a:lnSpc>
                        <a:spcBef>
                          <a:spcPts val="0"/>
                        </a:spcBef>
                        <a:spcAft>
                          <a:spcPts val="0"/>
                        </a:spcAft>
                      </a:pPr>
                      <a:r>
                        <a:rPr lang="en-US" sz="1400" b="1" dirty="0">
                          <a:effectLst/>
                        </a:rPr>
                        <a:t>Tasks to be performed</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b="1" dirty="0">
                          <a:effectLst/>
                        </a:rPr>
                        <a:t>Deadline ( Expected date/week of completion)</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343757730"/>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1.</a:t>
                      </a: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effectLst/>
                        </a:rPr>
                        <a:t>Literature Survey</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13/12/2021  Completed</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455475014"/>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2.</a:t>
                      </a: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effectLst/>
                        </a:rPr>
                        <a:t>Synopsis Submission</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20/12/2021  Completed</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880102196"/>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3.</a:t>
                      </a: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effectLst/>
                        </a:rPr>
                        <a:t>Submission of First Phase Report </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30/01/2022  In Progress</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652692406"/>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4.</a:t>
                      </a:r>
                    </a:p>
                  </a:txBody>
                  <a:tcPr marL="68580" marR="68580" marT="0" marB="0" anchor="ctr"/>
                </a:tc>
                <a:tc>
                  <a:txBody>
                    <a:bodyPr/>
                    <a:lstStyle/>
                    <a:p>
                      <a:pPr marL="0" marR="0" algn="l">
                        <a:lnSpc>
                          <a:spcPct val="150000"/>
                        </a:lnSpc>
                        <a:spcBef>
                          <a:spcPts val="0"/>
                        </a:spcBef>
                        <a:spcAft>
                          <a:spcPts val="0"/>
                        </a:spcAft>
                      </a:pPr>
                      <a:r>
                        <a:rPr lang="en-US" sz="1400" dirty="0">
                          <a:effectLst/>
                        </a:rPr>
                        <a:t>Objective 1</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20/02/2022  To be done</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64446734"/>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5.</a:t>
                      </a:r>
                    </a:p>
                  </a:txBody>
                  <a:tcPr marL="68580" marR="68580" marT="0" marB="0" anchor="ctr"/>
                </a:tc>
                <a:tc>
                  <a:txBody>
                    <a:bodyPr/>
                    <a:lstStyle/>
                    <a:p>
                      <a:pPr marL="0" marR="0" algn="l">
                        <a:lnSpc>
                          <a:spcPct val="150000"/>
                        </a:lnSpc>
                        <a:spcBef>
                          <a:spcPts val="0"/>
                        </a:spcBef>
                        <a:spcAft>
                          <a:spcPts val="0"/>
                        </a:spcAft>
                      </a:pPr>
                      <a:r>
                        <a:rPr lang="en-US" sz="1400" dirty="0">
                          <a:effectLst/>
                        </a:rPr>
                        <a:t>Objective 2</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10/03/2022  To be done</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845284442"/>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6.</a:t>
                      </a:r>
                    </a:p>
                  </a:txBody>
                  <a:tcPr marL="68580" marR="68580" marT="0" marB="0" anchor="ctr"/>
                </a:tc>
                <a:tc>
                  <a:txBody>
                    <a:bodyPr/>
                    <a:lstStyle/>
                    <a:p>
                      <a:pPr marL="0" marR="0" algn="l">
                        <a:lnSpc>
                          <a:spcPct val="150000"/>
                        </a:lnSpc>
                        <a:spcBef>
                          <a:spcPts val="0"/>
                        </a:spcBef>
                        <a:spcAft>
                          <a:spcPts val="0"/>
                        </a:spcAft>
                      </a:pPr>
                      <a:r>
                        <a:rPr lang="en-US" sz="1400" dirty="0">
                          <a:effectLst/>
                        </a:rPr>
                        <a:t>Objective 3</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30/03/2022  To be done</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827403191"/>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7.</a:t>
                      </a:r>
                    </a:p>
                  </a:txBody>
                  <a:tcPr marL="68580" marR="68580" marT="0" marB="0" anchor="ctr"/>
                </a:tc>
                <a:tc>
                  <a:txBody>
                    <a:bodyPr/>
                    <a:lstStyle/>
                    <a:p>
                      <a:pPr marL="0" marR="0" algn="l">
                        <a:lnSpc>
                          <a:spcPct val="150000"/>
                        </a:lnSpc>
                        <a:spcBef>
                          <a:spcPts val="0"/>
                        </a:spcBef>
                        <a:spcAft>
                          <a:spcPts val="0"/>
                        </a:spcAft>
                      </a:pPr>
                      <a:r>
                        <a:rPr lang="en-US" sz="1400" dirty="0">
                          <a:effectLst/>
                        </a:rPr>
                        <a:t>Objective 4</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20/04/2022  To be done</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115681992"/>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8.</a:t>
                      </a:r>
                    </a:p>
                  </a:txBody>
                  <a:tcPr marL="68580" marR="68580" marT="0" marB="0" anchor="ctr"/>
                </a:tc>
                <a:tc>
                  <a:txBody>
                    <a:bodyPr/>
                    <a:lstStyle/>
                    <a:p>
                      <a:pPr marL="0" marR="0" algn="l">
                        <a:lnSpc>
                          <a:spcPct val="150000"/>
                        </a:lnSpc>
                        <a:spcBef>
                          <a:spcPts val="0"/>
                        </a:spcBef>
                        <a:spcAft>
                          <a:spcPts val="0"/>
                        </a:spcAft>
                      </a:pPr>
                      <a:r>
                        <a:rPr lang="en-US" sz="1400" dirty="0">
                          <a:effectLst/>
                        </a:rPr>
                        <a:t>Testing &amp; Result Analysis</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01/05/2022  To be done</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55140914"/>
                  </a:ext>
                </a:extLst>
              </a:tr>
              <a:tr h="450973">
                <a:tc>
                  <a:txBody>
                    <a:bodyPr/>
                    <a:lstStyle/>
                    <a:p>
                      <a:pPr marL="0" marR="0" lvl="0" indent="0" algn="ctr">
                        <a:lnSpc>
                          <a:spcPct val="100000"/>
                        </a:lnSpc>
                        <a:spcBef>
                          <a:spcPts val="0"/>
                        </a:spcBef>
                        <a:spcAft>
                          <a:spcPts val="0"/>
                        </a:spcAft>
                        <a:buFont typeface="+mj-lt"/>
                        <a:buNone/>
                      </a:pPr>
                      <a:r>
                        <a:rPr lang="en-US" sz="1400" dirty="0">
                          <a:solidFill>
                            <a:schemeClr val="tx1"/>
                          </a:solidFill>
                          <a:effectLst/>
                          <a:latin typeface="Times New Roman" panose="02020603050405020304" pitchFamily="18" charset="0"/>
                          <a:ea typeface="Calibri" panose="020F0502020204030204" pitchFamily="34" charset="0"/>
                        </a:rPr>
                        <a:t>9.</a:t>
                      </a:r>
                    </a:p>
                  </a:txBody>
                  <a:tcPr marL="68580" marR="68580" marT="0" marB="0" anchor="ctr"/>
                </a:tc>
                <a:tc>
                  <a:txBody>
                    <a:bodyPr/>
                    <a:lstStyle/>
                    <a:p>
                      <a:pPr marL="0" marR="0" algn="l">
                        <a:lnSpc>
                          <a:spcPct val="150000"/>
                        </a:lnSpc>
                        <a:spcBef>
                          <a:spcPts val="0"/>
                        </a:spcBef>
                        <a:spcAft>
                          <a:spcPts val="0"/>
                        </a:spcAft>
                      </a:pPr>
                      <a:r>
                        <a:rPr lang="en-US" sz="1400" dirty="0">
                          <a:effectLst/>
                        </a:rPr>
                        <a:t>Documentation of Project Report</a:t>
                      </a:r>
                      <a:endParaRPr lang="en-US" sz="1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just">
                        <a:lnSpc>
                          <a:spcPct val="100000"/>
                        </a:lnSpc>
                        <a:spcBef>
                          <a:spcPts val="0"/>
                        </a:spcBef>
                        <a:spcAft>
                          <a:spcPts val="0"/>
                        </a:spcAft>
                      </a:pPr>
                      <a:r>
                        <a:rPr lang="en-US" sz="1400" dirty="0">
                          <a:effectLst/>
                        </a:rPr>
                        <a:t> 15/06/2022  To be done</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297123774"/>
                  </a:ext>
                </a:extLst>
              </a:tr>
            </a:tbl>
          </a:graphicData>
        </a:graphic>
      </p:graphicFrame>
    </p:spTree>
    <p:extLst>
      <p:ext uri="{BB962C8B-B14F-4D97-AF65-F5344CB8AC3E}">
        <p14:creationId xmlns:p14="http://schemas.microsoft.com/office/powerpoint/2010/main" val="141150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445B-AF1A-4AF6-9150-A6B02609ECD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B6A5B0-119F-4C78-BC50-5B136C1B5482}"/>
              </a:ext>
            </a:extLst>
          </p:cNvPr>
          <p:cNvSpPr>
            <a:spLocks noGrp="1"/>
          </p:cNvSpPr>
          <p:nvPr>
            <p:ph idx="1"/>
          </p:nvPr>
        </p:nvSpPr>
        <p:spPr>
          <a:xfrm>
            <a:off x="838200" y="1783839"/>
            <a:ext cx="10515600" cy="4129044"/>
          </a:xfrm>
        </p:spPr>
        <p:txBody>
          <a:bodyPr/>
          <a:lstStyle/>
          <a:p>
            <a:pPr algn="l"/>
            <a:r>
              <a:rPr lang="en-IN" sz="1800" b="0" i="0" u="none" strike="noStrike" baseline="0" dirty="0">
                <a:latin typeface="TimesNewRoman"/>
              </a:rPr>
              <a:t>S. M. </a:t>
            </a:r>
            <a:r>
              <a:rPr lang="en-IN" sz="1800" b="0" i="0" u="none" strike="noStrike" baseline="0" dirty="0" err="1">
                <a:latin typeface="TimesNewRoman"/>
              </a:rPr>
              <a:t>Riazul</a:t>
            </a:r>
            <a:r>
              <a:rPr lang="en-IN" sz="1800" b="0" i="0" u="none" strike="noStrike" baseline="0" dirty="0">
                <a:latin typeface="TimesNewRoman"/>
              </a:rPr>
              <a:t> Islam, K. </a:t>
            </a:r>
            <a:r>
              <a:rPr lang="en-IN" sz="1800" b="0" i="0" u="none" strike="noStrike" baseline="0" dirty="0" err="1">
                <a:latin typeface="TimesNewRoman"/>
              </a:rPr>
              <a:t>Daehan</a:t>
            </a:r>
            <a:r>
              <a:rPr lang="en-IN" sz="1800" b="0" i="0" u="none" strike="noStrike" baseline="0" dirty="0">
                <a:latin typeface="TimesNewRoman"/>
              </a:rPr>
              <a:t>, M. </a:t>
            </a:r>
            <a:r>
              <a:rPr lang="en-IN" sz="1800" b="0" i="0" u="none" strike="noStrike" baseline="0" dirty="0" err="1">
                <a:latin typeface="TimesNewRoman"/>
              </a:rPr>
              <a:t>Humaun</a:t>
            </a:r>
            <a:r>
              <a:rPr lang="en-IN" sz="1800" b="0" i="0" u="none" strike="noStrike" baseline="0" dirty="0">
                <a:latin typeface="TimesNewRoman"/>
              </a:rPr>
              <a:t> Kabir, M. Hossain, </a:t>
            </a:r>
            <a:r>
              <a:rPr lang="en-US" sz="1800" b="0" i="0" u="none" strike="noStrike" baseline="0" dirty="0">
                <a:latin typeface="TimesNewRoman"/>
              </a:rPr>
              <a:t>and K. Kyung-Sup, "The Internet of Things for Health Care: A Comprehensive Survey," </a:t>
            </a:r>
            <a:r>
              <a:rPr lang="en-US" sz="1800" b="0" i="1" u="none" strike="noStrike" baseline="0" dirty="0">
                <a:latin typeface="TimesNewRoman"/>
              </a:rPr>
              <a:t>IEEE Access, </a:t>
            </a:r>
            <a:r>
              <a:rPr lang="en-US" sz="1800" b="0" i="0" u="none" strike="noStrike" baseline="0" dirty="0">
                <a:latin typeface="TimesNewRoman"/>
              </a:rPr>
              <a:t>vol. 3, pp. 678-708, 2015.</a:t>
            </a:r>
          </a:p>
          <a:p>
            <a:pPr algn="l"/>
            <a:r>
              <a:rPr lang="en-US" sz="1800" b="0" i="0" u="none" strike="noStrike" baseline="0" dirty="0">
                <a:latin typeface="TimesNewRoman"/>
              </a:rPr>
              <a:t>S. Kale, S. Mane and P. Patil, "IOT based wearable biomedical monitoring system," </a:t>
            </a:r>
            <a:r>
              <a:rPr lang="en-US" sz="1800" b="0" i="1" u="none" strike="noStrike" baseline="0" dirty="0">
                <a:latin typeface="TimesNewRoman"/>
              </a:rPr>
              <a:t>2017 International Conference on Trends in Electronics and Informatics (ICEI)</a:t>
            </a:r>
            <a:r>
              <a:rPr lang="en-US" sz="1800" b="0" i="0" u="none" strike="noStrike" baseline="0" dirty="0">
                <a:latin typeface="TimesNewRoman"/>
              </a:rPr>
              <a:t>, Tirunelveli, pp. 971-976, </a:t>
            </a:r>
            <a:r>
              <a:rPr lang="en-IN" sz="1800" b="0" i="0" u="none" strike="noStrike" baseline="0" dirty="0">
                <a:latin typeface="TimesNewRoman"/>
              </a:rPr>
              <a:t>2017.</a:t>
            </a:r>
          </a:p>
          <a:p>
            <a:pPr algn="l"/>
            <a:r>
              <a:rPr lang="en-US" sz="1800" b="0" i="0" u="none" strike="noStrike" baseline="0" dirty="0">
                <a:latin typeface="TimesNewRoman"/>
              </a:rPr>
              <a:t>P. Vogel, T. </a:t>
            </a:r>
            <a:r>
              <a:rPr lang="en-US" sz="1800" b="0" i="0" u="none" strike="noStrike" baseline="0" dirty="0" err="1">
                <a:latin typeface="TimesNewRoman"/>
              </a:rPr>
              <a:t>Klooster</a:t>
            </a:r>
            <a:r>
              <a:rPr lang="en-US" sz="1800" b="0" i="0" u="none" strike="noStrike" baseline="0" dirty="0">
                <a:latin typeface="TimesNewRoman"/>
              </a:rPr>
              <a:t>, V. </a:t>
            </a:r>
            <a:r>
              <a:rPr lang="en-US" sz="1800" b="0" i="0" u="none" strike="noStrike" baseline="0" dirty="0" err="1">
                <a:latin typeface="TimesNewRoman"/>
              </a:rPr>
              <a:t>Andrikopoulos</a:t>
            </a:r>
            <a:r>
              <a:rPr lang="en-US" sz="1800" b="0" i="0" u="none" strike="noStrike" baseline="0" dirty="0">
                <a:latin typeface="TimesNewRoman"/>
              </a:rPr>
              <a:t> and M. Lungu, "A Low-</a:t>
            </a:r>
            <a:r>
              <a:rPr lang="en-IN" sz="1800" b="0" i="0" u="none" strike="noStrike" baseline="0" dirty="0">
                <a:latin typeface="TimesNewRoman"/>
              </a:rPr>
              <a:t>Effort Analytics Platform for Visualizing Evolving Flask-Based </a:t>
            </a:r>
            <a:r>
              <a:rPr lang="en-US" sz="1800" b="0" i="0" u="none" strike="noStrike" baseline="0" dirty="0">
                <a:latin typeface="TimesNewRoman"/>
              </a:rPr>
              <a:t>Python Web Services," </a:t>
            </a:r>
            <a:r>
              <a:rPr lang="en-US" sz="1800" b="0" i="1" u="none" strike="noStrike" baseline="0" dirty="0">
                <a:latin typeface="TimesNewRoman"/>
              </a:rPr>
              <a:t>2017 IEEE Working Conference on </a:t>
            </a:r>
            <a:r>
              <a:rPr lang="en-IN" sz="1800" b="0" i="1" u="none" strike="noStrike" baseline="0" dirty="0">
                <a:latin typeface="TimesNewRoman"/>
              </a:rPr>
              <a:t>Software Visualization (VISSOFT)</a:t>
            </a:r>
            <a:r>
              <a:rPr lang="en-IN" sz="1800" b="0" i="0" u="none" strike="noStrike" baseline="0" dirty="0">
                <a:latin typeface="TimesNewRoman"/>
              </a:rPr>
              <a:t>, Shanghai, pp. 109-113, 2017.</a:t>
            </a:r>
          </a:p>
          <a:p>
            <a:pPr algn="l"/>
            <a:r>
              <a:rPr lang="en-IN" sz="1800" b="0" i="0" u="none" strike="noStrike" baseline="0" dirty="0">
                <a:latin typeface="TimesNewRoman"/>
              </a:rPr>
              <a:t>“Raspberry Pi 3 Model B,” Raspberry Pi. [Online]. Available: https://www.raspberrypi.org/products/raspberry-pi-3-model-bplus/.[Accessed: 06-Jul-2018].</a:t>
            </a:r>
          </a:p>
          <a:p>
            <a:pPr algn="l"/>
            <a:r>
              <a:rPr lang="en-US" sz="1800" b="0" i="0" u="none" strike="noStrike" baseline="0" dirty="0">
                <a:latin typeface="TimesNewRoman"/>
              </a:rPr>
              <a:t>Ti.com. (2018). LM35 ±0.5°C Temperature Sensor with Analog Output and 30V Capability | TI.com. [Online] Available at: http://www.ti.com/product/LM35 [Accessed 10 Jul. 2018].</a:t>
            </a:r>
          </a:p>
          <a:p>
            <a:pPr algn="l"/>
            <a:r>
              <a:rPr lang="pt-BR" sz="1800" b="0" i="0" u="none" strike="noStrike" baseline="0" dirty="0">
                <a:latin typeface="TimesNewRoman"/>
              </a:rPr>
              <a:t>SIM Technology Group Ltd. (2018). SIM900/SIM900A </a:t>
            </a:r>
            <a:r>
              <a:rPr lang="en-US" sz="1800" b="0" i="0" u="none" strike="noStrike" baseline="0" dirty="0">
                <a:latin typeface="TimesNewRoman"/>
              </a:rPr>
              <a:t>GSM/GPRS Minimum System Module - ITEAD Wiki. [Online] </a:t>
            </a:r>
            <a:r>
              <a:rPr lang="en-IN" sz="1800" b="0" i="0" u="none" strike="noStrike" baseline="0" dirty="0">
                <a:latin typeface="TimesNewRoman"/>
              </a:rPr>
              <a:t>Itead.cc. Available at: https://www.itead.cc/wiki/SIM900/SIM900A_GSM/GPRS_Minimum_System_Module [Accessed 10 Jul. 2018].</a:t>
            </a:r>
            <a:endParaRPr lang="en-US" sz="1600" dirty="0">
              <a:latin typeface="TimesNewRoman"/>
            </a:endParaRPr>
          </a:p>
        </p:txBody>
      </p:sp>
      <p:sp>
        <p:nvSpPr>
          <p:cNvPr id="4" name="Date Placeholder 3">
            <a:extLst>
              <a:ext uri="{FF2B5EF4-FFF2-40B4-BE49-F238E27FC236}">
                <a16:creationId xmlns:a16="http://schemas.microsoft.com/office/drawing/2014/main" id="{422904DB-4BF5-44F1-BE54-74D3DF089DDF}"/>
              </a:ext>
            </a:extLst>
          </p:cNvPr>
          <p:cNvSpPr>
            <a:spLocks noGrp="1"/>
          </p:cNvSpPr>
          <p:nvPr>
            <p:ph type="dt" sz="half" idx="10"/>
          </p:nvPr>
        </p:nvSpPr>
        <p:spPr/>
        <p:txBody>
          <a:bodyPr/>
          <a:lstStyle/>
          <a:p>
            <a:pPr>
              <a:defRPr/>
            </a:pPr>
            <a:fld id="{B792AC0D-D325-406D-B4B7-244CEA7E62B6}" type="datetime8">
              <a:rPr lang="en-IN" smtClean="0"/>
              <a:t>04-10-2022 22:02</a:t>
            </a:fld>
            <a:endParaRPr lang="en-IN" dirty="0"/>
          </a:p>
        </p:txBody>
      </p:sp>
      <p:sp>
        <p:nvSpPr>
          <p:cNvPr id="5" name="Slide Number Placeholder 4">
            <a:extLst>
              <a:ext uri="{FF2B5EF4-FFF2-40B4-BE49-F238E27FC236}">
                <a16:creationId xmlns:a16="http://schemas.microsoft.com/office/drawing/2014/main" id="{30BE980B-7F21-4350-A8F0-842DA72963D7}"/>
              </a:ext>
            </a:extLst>
          </p:cNvPr>
          <p:cNvSpPr>
            <a:spLocks noGrp="1"/>
          </p:cNvSpPr>
          <p:nvPr>
            <p:ph type="sldNum" sz="quarter" idx="12"/>
          </p:nvPr>
        </p:nvSpPr>
        <p:spPr/>
        <p:txBody>
          <a:bodyPr/>
          <a:lstStyle/>
          <a:p>
            <a:pPr>
              <a:defRPr/>
            </a:pPr>
            <a:fld id="{AAFC9A1D-E715-4FF0-BABF-4724B2795EE9}" type="slidenum">
              <a:rPr lang="en-IN" smtClean="0"/>
              <a:pPr>
                <a:defRPr/>
              </a:pPr>
              <a:t>23</a:t>
            </a:fld>
            <a:endParaRPr lang="en-IN"/>
          </a:p>
        </p:txBody>
      </p:sp>
    </p:spTree>
    <p:extLst>
      <p:ext uri="{BB962C8B-B14F-4D97-AF65-F5344CB8AC3E}">
        <p14:creationId xmlns:p14="http://schemas.microsoft.com/office/powerpoint/2010/main" val="3627182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8DDA0-1DA9-4512-85BD-C402B75F527A}"/>
              </a:ext>
            </a:extLst>
          </p:cNvPr>
          <p:cNvSpPr>
            <a:spLocks noGrp="1"/>
          </p:cNvSpPr>
          <p:nvPr>
            <p:ph idx="1"/>
          </p:nvPr>
        </p:nvSpPr>
        <p:spPr>
          <a:xfrm>
            <a:off x="838200" y="1274921"/>
            <a:ext cx="10515600" cy="4129044"/>
          </a:xfrm>
        </p:spPr>
        <p:txBody>
          <a:bodyPr/>
          <a:lstStyle/>
          <a:p>
            <a:pPr algn="l"/>
            <a:r>
              <a:rPr lang="en-US" sz="1800" b="0" i="0" u="none" strike="noStrike" baseline="0" dirty="0" err="1">
                <a:latin typeface="TimesNewRoman"/>
              </a:rPr>
              <a:t>Multicomp</a:t>
            </a:r>
            <a:r>
              <a:rPr lang="en-US" sz="1800" b="0" i="0" u="none" strike="noStrike" baseline="0" dirty="0">
                <a:latin typeface="TimesNewRoman"/>
              </a:rPr>
              <a:t> (2018). Piezoelectric sensor. [Online]</a:t>
            </a:r>
            <a:r>
              <a:rPr lang="en-IN" sz="1800" b="0" i="0" u="none" strike="noStrike" baseline="0" dirty="0">
                <a:latin typeface="TimesNewRoman"/>
              </a:rPr>
              <a:t>En.wikipedia.org. Available at:</a:t>
            </a:r>
            <a:r>
              <a:rPr lang="en-US" sz="1800" b="0" i="0" u="none" strike="noStrike" baseline="0" dirty="0">
                <a:latin typeface="TimesNewRoman"/>
              </a:rPr>
              <a:t>https://en.wikipedia.org/wiki/Piezoelectric_sensor [Accessed 10 </a:t>
            </a:r>
            <a:r>
              <a:rPr lang="en-IN" sz="1800" b="0" i="0" u="none" strike="noStrike" baseline="0" dirty="0">
                <a:latin typeface="TimesNewRoman"/>
              </a:rPr>
              <a:t>Jul. 2018].</a:t>
            </a:r>
          </a:p>
          <a:p>
            <a:pPr algn="l"/>
            <a:r>
              <a:rPr lang="en-IN" sz="1800" b="0" i="0" u="none" strike="noStrike" baseline="0" dirty="0" err="1">
                <a:solidFill>
                  <a:srgbClr val="000000"/>
                </a:solidFill>
                <a:latin typeface="Times New Roman" panose="02020603050405020304" pitchFamily="18" charset="0"/>
              </a:rPr>
              <a:t>Jusak</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Jusak</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Heri</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Pratikno</a:t>
            </a:r>
            <a:r>
              <a:rPr lang="en-IN" sz="1800" b="0" i="0" u="none" strike="noStrike" baseline="0" dirty="0">
                <a:solidFill>
                  <a:srgbClr val="000000"/>
                </a:solidFill>
                <a:latin typeface="Times New Roman" panose="02020603050405020304" pitchFamily="18" charset="0"/>
              </a:rPr>
              <a:t>, Vergie </a:t>
            </a:r>
            <a:r>
              <a:rPr lang="en-IN" sz="1800" b="0" i="0" u="none" strike="noStrike" baseline="0" dirty="0" err="1">
                <a:solidFill>
                  <a:srgbClr val="000000"/>
                </a:solidFill>
                <a:latin typeface="Times New Roman" panose="02020603050405020304" pitchFamily="18" charset="0"/>
              </a:rPr>
              <a:t>Hadiana</a:t>
            </a:r>
            <a:r>
              <a:rPr lang="en-IN" sz="1800" b="0" i="0" u="none" strike="noStrike" baseline="0" dirty="0">
                <a:solidFill>
                  <a:srgbClr val="000000"/>
                </a:solidFill>
                <a:latin typeface="Times New Roman" panose="02020603050405020304" pitchFamily="18" charset="0"/>
              </a:rPr>
              <a:t> Putra. “Internet of Medical Things for Cardiac Monitoring: Paving the Way to 5G Mobile Networks”, 2016 IEEE International Conference on Communication, Networks and Satellite (COMNETSAT), 2016 .</a:t>
            </a:r>
          </a:p>
          <a:p>
            <a:pPr algn="l"/>
            <a:r>
              <a:rPr lang="en-IN" sz="1800" b="0" i="0" u="none" strike="noStrike" baseline="0" dirty="0">
                <a:solidFill>
                  <a:srgbClr val="000000"/>
                </a:solidFill>
                <a:latin typeface="Times New Roman" panose="02020603050405020304" pitchFamily="18" charset="0"/>
              </a:rPr>
              <a:t>Tanveer Reza, Sarah </a:t>
            </a:r>
            <a:r>
              <a:rPr lang="en-IN" sz="1800" b="0" i="0" u="none" strike="noStrike" baseline="0" dirty="0" err="1">
                <a:solidFill>
                  <a:srgbClr val="000000"/>
                </a:solidFill>
                <a:latin typeface="Times New Roman" panose="02020603050405020304" pitchFamily="18" charset="0"/>
              </a:rPr>
              <a:t>Binta</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Alam</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Shoilee</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Sirajum</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Munira</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Akhand</a:t>
            </a:r>
            <a:r>
              <a:rPr lang="en-IN" sz="1800" b="0" i="0" u="none" strike="noStrike" baseline="0" dirty="0">
                <a:solidFill>
                  <a:srgbClr val="000000"/>
                </a:solidFill>
                <a:latin typeface="Times New Roman" panose="02020603050405020304" pitchFamily="18" charset="0"/>
              </a:rPr>
              <a:t>, Mohammad </a:t>
            </a:r>
            <a:r>
              <a:rPr lang="en-IN" sz="1800" b="0" i="0" u="none" strike="noStrike" baseline="0" dirty="0" err="1">
                <a:solidFill>
                  <a:srgbClr val="000000"/>
                </a:solidFill>
                <a:latin typeface="Times New Roman" panose="02020603050405020304" pitchFamily="18" charset="0"/>
              </a:rPr>
              <a:t>Monirujjanan</a:t>
            </a:r>
            <a:r>
              <a:rPr lang="en-IN" sz="1800" b="0" i="0" u="none" strike="noStrike" baseline="0" dirty="0">
                <a:solidFill>
                  <a:srgbClr val="000000"/>
                </a:solidFill>
                <a:latin typeface="Times New Roman" panose="02020603050405020304" pitchFamily="18" charset="0"/>
              </a:rPr>
              <a:t> Khan. “Development of Android Based Pulse Monitoring </a:t>
            </a:r>
            <a:r>
              <a:rPr lang="en-IN" sz="1800" b="0" i="0" u="none" strike="noStrike" baseline="0" dirty="0" err="1">
                <a:solidFill>
                  <a:srgbClr val="000000"/>
                </a:solidFill>
                <a:latin typeface="Times New Roman" panose="02020603050405020304" pitchFamily="18" charset="0"/>
              </a:rPr>
              <a:t>System”,IEEE</a:t>
            </a:r>
            <a:r>
              <a:rPr lang="en-IN" sz="1800" b="0" i="0" u="none" strike="noStrike" baseline="0" dirty="0">
                <a:solidFill>
                  <a:srgbClr val="000000"/>
                </a:solidFill>
                <a:latin typeface="Times New Roman" panose="02020603050405020304" pitchFamily="18" charset="0"/>
              </a:rPr>
              <a:t> , 2017 </a:t>
            </a:r>
            <a:endParaRPr lang="en-IN" dirty="0"/>
          </a:p>
        </p:txBody>
      </p:sp>
      <p:sp>
        <p:nvSpPr>
          <p:cNvPr id="4" name="Date Placeholder 3">
            <a:extLst>
              <a:ext uri="{FF2B5EF4-FFF2-40B4-BE49-F238E27FC236}">
                <a16:creationId xmlns:a16="http://schemas.microsoft.com/office/drawing/2014/main" id="{5FB14143-A84B-45B6-9177-F63911AD2020}"/>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B3901F46-C334-4330-917C-ACBD8FB34B03}"/>
              </a:ext>
            </a:extLst>
          </p:cNvPr>
          <p:cNvSpPr>
            <a:spLocks noGrp="1"/>
          </p:cNvSpPr>
          <p:nvPr>
            <p:ph type="sldNum" sz="quarter" idx="12"/>
          </p:nvPr>
        </p:nvSpPr>
        <p:spPr/>
        <p:txBody>
          <a:bodyPr/>
          <a:lstStyle/>
          <a:p>
            <a:pPr>
              <a:defRPr/>
            </a:pPr>
            <a:fld id="{AAFC9A1D-E715-4FF0-BABF-4724B2795EE9}" type="slidenum">
              <a:rPr lang="en-IN" smtClean="0"/>
              <a:pPr>
                <a:defRPr/>
              </a:pPr>
              <a:t>24</a:t>
            </a:fld>
            <a:endParaRPr lang="en-IN"/>
          </a:p>
        </p:txBody>
      </p:sp>
    </p:spTree>
    <p:extLst>
      <p:ext uri="{BB962C8B-B14F-4D97-AF65-F5344CB8AC3E}">
        <p14:creationId xmlns:p14="http://schemas.microsoft.com/office/powerpoint/2010/main" val="2315092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2ACA-5B51-4951-8289-F390381206B4}"/>
              </a:ext>
            </a:extLst>
          </p:cNvPr>
          <p:cNvSpPr>
            <a:spLocks noGrp="1"/>
          </p:cNvSpPr>
          <p:nvPr>
            <p:ph type="title"/>
          </p:nvPr>
        </p:nvSpPr>
        <p:spPr>
          <a:xfrm>
            <a:off x="838200" y="2546171"/>
            <a:ext cx="10515600" cy="2424035"/>
          </a:xfrm>
        </p:spPr>
        <p:txBody>
          <a:bodyPr/>
          <a:lstStyle/>
          <a:p>
            <a:pPr algn="ctr"/>
            <a:r>
              <a:rPr lang="en-US" sz="13800" dirty="0">
                <a:solidFill>
                  <a:srgbClr val="0000CC"/>
                </a:solidFill>
              </a:rPr>
              <a:t>Thank you</a:t>
            </a:r>
            <a:br>
              <a:rPr lang="en-US" sz="13800" dirty="0">
                <a:solidFill>
                  <a:srgbClr val="0000CC"/>
                </a:solidFill>
              </a:rPr>
            </a:br>
            <a:r>
              <a:rPr lang="en-US" sz="6000" dirty="0">
                <a:solidFill>
                  <a:srgbClr val="0000CC"/>
                </a:solidFill>
              </a:rPr>
              <a:t>Questions?</a:t>
            </a:r>
            <a:endParaRPr lang="en-US" sz="13800" dirty="0">
              <a:solidFill>
                <a:srgbClr val="0000CC"/>
              </a:solidFill>
            </a:endParaRPr>
          </a:p>
        </p:txBody>
      </p:sp>
      <p:sp>
        <p:nvSpPr>
          <p:cNvPr id="4" name="Date Placeholder 3">
            <a:extLst>
              <a:ext uri="{FF2B5EF4-FFF2-40B4-BE49-F238E27FC236}">
                <a16:creationId xmlns:a16="http://schemas.microsoft.com/office/drawing/2014/main" id="{29A239F2-F3E5-4E65-95E3-89E812DEF0E6}"/>
              </a:ext>
            </a:extLst>
          </p:cNvPr>
          <p:cNvSpPr>
            <a:spLocks noGrp="1"/>
          </p:cNvSpPr>
          <p:nvPr>
            <p:ph type="dt" sz="half" idx="10"/>
          </p:nvPr>
        </p:nvSpPr>
        <p:spPr/>
        <p:txBody>
          <a:bodyPr/>
          <a:lstStyle/>
          <a:p>
            <a:pPr>
              <a:defRPr/>
            </a:pPr>
            <a:fld id="{80DB0205-DC07-43ED-81D1-74C563CE7FD5}" type="datetime8">
              <a:rPr lang="en-IN" smtClean="0"/>
              <a:t>04-10-2022 22:02</a:t>
            </a:fld>
            <a:endParaRPr lang="en-IN"/>
          </a:p>
        </p:txBody>
      </p:sp>
      <p:sp>
        <p:nvSpPr>
          <p:cNvPr id="5" name="Slide Number Placeholder 4">
            <a:extLst>
              <a:ext uri="{FF2B5EF4-FFF2-40B4-BE49-F238E27FC236}">
                <a16:creationId xmlns:a16="http://schemas.microsoft.com/office/drawing/2014/main" id="{6EF8FAEF-3ACD-47F7-A262-E4561F067A4B}"/>
              </a:ext>
            </a:extLst>
          </p:cNvPr>
          <p:cNvSpPr>
            <a:spLocks noGrp="1"/>
          </p:cNvSpPr>
          <p:nvPr>
            <p:ph type="sldNum" sz="quarter" idx="12"/>
          </p:nvPr>
        </p:nvSpPr>
        <p:spPr/>
        <p:txBody>
          <a:bodyPr/>
          <a:lstStyle/>
          <a:p>
            <a:pPr>
              <a:defRPr/>
            </a:pPr>
            <a:fld id="{AAFC9A1D-E715-4FF0-BABF-4724B2795EE9}" type="slidenum">
              <a:rPr lang="en-IN" smtClean="0"/>
              <a:pPr>
                <a:defRPr/>
              </a:pPr>
              <a:t>25</a:t>
            </a:fld>
            <a:endParaRPr lang="en-IN"/>
          </a:p>
        </p:txBody>
      </p:sp>
    </p:spTree>
    <p:extLst>
      <p:ext uri="{BB962C8B-B14F-4D97-AF65-F5344CB8AC3E}">
        <p14:creationId xmlns:p14="http://schemas.microsoft.com/office/powerpoint/2010/main" val="203667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9B0-092B-4168-9AF9-22140BD87396}"/>
              </a:ext>
            </a:extLst>
          </p:cNvPr>
          <p:cNvSpPr>
            <a:spLocks noGrp="1"/>
          </p:cNvSpPr>
          <p:nvPr>
            <p:ph type="title"/>
          </p:nvPr>
        </p:nvSpPr>
        <p:spPr>
          <a:xfrm>
            <a:off x="838200" y="994147"/>
            <a:ext cx="10515600" cy="594519"/>
          </a:xfrm>
        </p:spPr>
        <p:txBody>
          <a:bodyPr/>
          <a:lstStyle/>
          <a:p>
            <a:r>
              <a:rPr lang="en-US" dirty="0"/>
              <a:t>Introduction</a:t>
            </a:r>
          </a:p>
        </p:txBody>
      </p:sp>
      <p:sp>
        <p:nvSpPr>
          <p:cNvPr id="3" name="Content Placeholder 2">
            <a:extLst>
              <a:ext uri="{FF2B5EF4-FFF2-40B4-BE49-F238E27FC236}">
                <a16:creationId xmlns:a16="http://schemas.microsoft.com/office/drawing/2014/main" id="{22254F8A-D867-4BED-BE6F-4DDF5EED0E8D}"/>
              </a:ext>
            </a:extLst>
          </p:cNvPr>
          <p:cNvSpPr>
            <a:spLocks noGrp="1"/>
          </p:cNvSpPr>
          <p:nvPr>
            <p:ph idx="1"/>
          </p:nvPr>
        </p:nvSpPr>
        <p:spPr>
          <a:xfrm>
            <a:off x="838200" y="1734809"/>
            <a:ext cx="10515600" cy="4129044"/>
          </a:xfrm>
        </p:spPr>
        <p:txBody>
          <a:bodyPr/>
          <a:lstStyle/>
          <a:p>
            <a:r>
              <a:rPr lang="en-US" sz="2000" b="0" i="0" u="none" strike="noStrike" baseline="0" dirty="0">
                <a:latin typeface="TimesNewRoman"/>
              </a:rPr>
              <a:t>In this modern generation occurrence of diseases became </a:t>
            </a:r>
            <a:r>
              <a:rPr lang="en-US" sz="2000" b="0" i="0" u="none" strike="noStrike" baseline="0" dirty="0">
                <a:solidFill>
                  <a:srgbClr val="FF0000"/>
                </a:solidFill>
                <a:latin typeface="TimesNewRoman"/>
              </a:rPr>
              <a:t>more compared to earlier </a:t>
            </a:r>
            <a:r>
              <a:rPr lang="en-US" sz="2000" b="0" i="0" u="none" strike="noStrike" baseline="0" dirty="0">
                <a:latin typeface="TimesNewRoman"/>
              </a:rPr>
              <a:t>so it became necessary to take care of health. </a:t>
            </a:r>
          </a:p>
          <a:p>
            <a:r>
              <a:rPr lang="en-US" sz="2000" dirty="0">
                <a:latin typeface="TimesNewRoman"/>
              </a:rPr>
              <a:t>Now a </a:t>
            </a:r>
            <a:r>
              <a:rPr lang="en-US" sz="2000" b="0" i="0" u="none" strike="noStrike" baseline="0" dirty="0">
                <a:latin typeface="TimesNewRoman"/>
              </a:rPr>
              <a:t>days </a:t>
            </a:r>
            <a:r>
              <a:rPr lang="en-US" sz="2000" b="0" i="0" strike="noStrike" baseline="0" dirty="0">
                <a:solidFill>
                  <a:srgbClr val="FF0000"/>
                </a:solidFill>
                <a:latin typeface="TimesNewRoman"/>
              </a:rPr>
              <a:t>heart attack </a:t>
            </a:r>
            <a:r>
              <a:rPr lang="en-US" sz="2000" b="0" i="0" u="none" strike="noStrike" baseline="0" dirty="0">
                <a:latin typeface="TimesNewRoman"/>
              </a:rPr>
              <a:t>cases are increasing also other diseases</a:t>
            </a:r>
            <a:r>
              <a:rPr lang="en-US" sz="2000" dirty="0">
                <a:latin typeface="TimesNewRoman"/>
              </a:rPr>
              <a:t>.</a:t>
            </a:r>
            <a:r>
              <a:rPr lang="en-US" sz="2000" b="0" i="0" u="none" strike="noStrike" baseline="0" dirty="0">
                <a:latin typeface="TimesNewRoman"/>
              </a:rPr>
              <a:t>so, as to get the emergency disfunctions from a hospitalized patient body , real time health monitoring is needed.</a:t>
            </a:r>
            <a:endParaRPr lang="en-IN" sz="18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NewRoman"/>
              </a:rPr>
              <a:t>Continuous monitoring of </a:t>
            </a:r>
            <a:r>
              <a:rPr lang="en-US" sz="2000" b="0" i="0" u="none" strike="noStrike" baseline="0" dirty="0">
                <a:solidFill>
                  <a:srgbClr val="FF0000"/>
                </a:solidFill>
                <a:latin typeface="TimesNewRoman"/>
              </a:rPr>
              <a:t>critical patients </a:t>
            </a:r>
            <a:r>
              <a:rPr lang="en-US" sz="2000" b="0" i="0" u="none" strike="noStrike" baseline="0" dirty="0">
                <a:solidFill>
                  <a:srgbClr val="000000"/>
                </a:solidFill>
                <a:latin typeface="TimesNewRoman"/>
              </a:rPr>
              <a:t>and their biological parameters are transmitted to doctor’s console, and doctor’s domain address in person using Internet of Things technology (IoT). </a:t>
            </a:r>
            <a:endParaRPr lang="en-US" sz="2000" b="0" i="0" u="none" strike="noStrike" baseline="0" dirty="0">
              <a:latin typeface="TimesNewRoman"/>
            </a:endParaRPr>
          </a:p>
          <a:p>
            <a:r>
              <a:rPr lang="en-US" sz="2000" b="0" i="0" u="none" strike="noStrike" baseline="0" dirty="0">
                <a:latin typeface="TimesNewRoman"/>
              </a:rPr>
              <a:t>This project helps to know the health condition of patient using </a:t>
            </a:r>
            <a:r>
              <a:rPr lang="en-US" sz="2000" b="0" i="0" u="none" strike="noStrike" baseline="0" dirty="0">
                <a:solidFill>
                  <a:srgbClr val="FF0000"/>
                </a:solidFill>
                <a:latin typeface="TimesNewRoman"/>
              </a:rPr>
              <a:t>wearable sensors</a:t>
            </a:r>
            <a:r>
              <a:rPr lang="en-US" sz="2000" b="0" i="0" u="none" strike="noStrike" baseline="0" dirty="0">
                <a:latin typeface="TimesNewRoman"/>
              </a:rPr>
              <a:t>. In </a:t>
            </a:r>
            <a:r>
              <a:rPr lang="en-US" sz="2000" dirty="0">
                <a:latin typeface="TimesNewRoman"/>
              </a:rPr>
              <a:t>this</a:t>
            </a:r>
            <a:r>
              <a:rPr lang="en-US" sz="2000" b="0" i="0" u="none" strike="noStrike" baseline="0" dirty="0">
                <a:latin typeface="TimesNewRoman"/>
              </a:rPr>
              <a:t> project, few important parameters has been chosen Electrocardiogram (ECG), Pulse rate, Temperature and Body Position detection by using wearable sensors.</a:t>
            </a:r>
          </a:p>
        </p:txBody>
      </p:sp>
      <p:sp>
        <p:nvSpPr>
          <p:cNvPr id="4" name="Date Placeholder 3">
            <a:extLst>
              <a:ext uri="{FF2B5EF4-FFF2-40B4-BE49-F238E27FC236}">
                <a16:creationId xmlns:a16="http://schemas.microsoft.com/office/drawing/2014/main" id="{EF205B86-1C18-4DA8-864E-E39C113A5A5B}"/>
              </a:ext>
            </a:extLst>
          </p:cNvPr>
          <p:cNvSpPr>
            <a:spLocks noGrp="1"/>
          </p:cNvSpPr>
          <p:nvPr>
            <p:ph type="dt" sz="half" idx="10"/>
          </p:nvPr>
        </p:nvSpPr>
        <p:spPr/>
        <p:txBody>
          <a:bodyPr/>
          <a:lstStyle/>
          <a:p>
            <a:pPr>
              <a:defRPr/>
            </a:pPr>
            <a:fld id="{B0B64DD1-891F-4385-A8A0-40ABED296F50}" type="datetime8">
              <a:rPr lang="en-IN" smtClean="0"/>
              <a:t>04-10-2022 22:02</a:t>
            </a:fld>
            <a:endParaRPr lang="en-IN"/>
          </a:p>
        </p:txBody>
      </p:sp>
      <p:sp>
        <p:nvSpPr>
          <p:cNvPr id="5" name="Slide Number Placeholder 4">
            <a:extLst>
              <a:ext uri="{FF2B5EF4-FFF2-40B4-BE49-F238E27FC236}">
                <a16:creationId xmlns:a16="http://schemas.microsoft.com/office/drawing/2014/main" id="{46F98299-3F96-4F9D-A367-95C7D20CEBD4}"/>
              </a:ext>
            </a:extLst>
          </p:cNvPr>
          <p:cNvSpPr>
            <a:spLocks noGrp="1"/>
          </p:cNvSpPr>
          <p:nvPr>
            <p:ph type="sldNum" sz="quarter" idx="12"/>
          </p:nvPr>
        </p:nvSpPr>
        <p:spPr/>
        <p:txBody>
          <a:bodyPr/>
          <a:lstStyle/>
          <a:p>
            <a:pPr>
              <a:defRPr/>
            </a:pPr>
            <a:fld id="{AAFC9A1D-E715-4FF0-BABF-4724B2795EE9}" type="slidenum">
              <a:rPr lang="en-IN" smtClean="0"/>
              <a:pPr>
                <a:defRPr/>
              </a:pPr>
              <a:t>3</a:t>
            </a:fld>
            <a:endParaRPr lang="en-IN" dirty="0"/>
          </a:p>
        </p:txBody>
      </p:sp>
    </p:spTree>
    <p:extLst>
      <p:ext uri="{BB962C8B-B14F-4D97-AF65-F5344CB8AC3E}">
        <p14:creationId xmlns:p14="http://schemas.microsoft.com/office/powerpoint/2010/main" val="39548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32202F-65B0-4D55-A586-70D978A1BAC9}"/>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FE21C018-3B68-40D0-BA58-52E809870BC7}"/>
              </a:ext>
            </a:extLst>
          </p:cNvPr>
          <p:cNvSpPr>
            <a:spLocks noGrp="1"/>
          </p:cNvSpPr>
          <p:nvPr>
            <p:ph type="sldNum" sz="quarter" idx="12"/>
          </p:nvPr>
        </p:nvSpPr>
        <p:spPr/>
        <p:txBody>
          <a:bodyPr/>
          <a:lstStyle/>
          <a:p>
            <a:pPr>
              <a:defRPr/>
            </a:pPr>
            <a:fld id="{AAFC9A1D-E715-4FF0-BABF-4724B2795EE9}" type="slidenum">
              <a:rPr lang="en-IN" smtClean="0"/>
              <a:pPr>
                <a:defRPr/>
              </a:pPr>
              <a:t>4</a:t>
            </a:fld>
            <a:endParaRPr lang="en-IN"/>
          </a:p>
        </p:txBody>
      </p:sp>
      <p:pic>
        <p:nvPicPr>
          <p:cNvPr id="6" name="Picture 5" descr="A picture containing text, seat, clipart&#10;&#10;Description automatically generated">
            <a:extLst>
              <a:ext uri="{FF2B5EF4-FFF2-40B4-BE49-F238E27FC236}">
                <a16:creationId xmlns:a16="http://schemas.microsoft.com/office/drawing/2014/main" id="{2013776C-253F-4880-A099-9A2597742D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7086" y="4286376"/>
            <a:ext cx="941534" cy="716689"/>
          </a:xfrm>
          <a:prstGeom prst="rect">
            <a:avLst/>
          </a:prstGeom>
        </p:spPr>
      </p:pic>
      <p:pic>
        <p:nvPicPr>
          <p:cNvPr id="7" name="Picture 6" descr="A picture containing timeline&#10;&#10;Description automatically generated">
            <a:extLst>
              <a:ext uri="{FF2B5EF4-FFF2-40B4-BE49-F238E27FC236}">
                <a16:creationId xmlns:a16="http://schemas.microsoft.com/office/drawing/2014/main" id="{BA2A8832-9494-409E-A823-9EE84B8A0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508" y="3854822"/>
            <a:ext cx="2297597" cy="1488401"/>
          </a:xfrm>
          <a:prstGeom prst="rect">
            <a:avLst/>
          </a:prstGeom>
        </p:spPr>
      </p:pic>
      <p:pic>
        <p:nvPicPr>
          <p:cNvPr id="8" name="Picture 7" descr="A picture containing timeline&#10;&#10;Description automatically generated">
            <a:extLst>
              <a:ext uri="{FF2B5EF4-FFF2-40B4-BE49-F238E27FC236}">
                <a16:creationId xmlns:a16="http://schemas.microsoft.com/office/drawing/2014/main" id="{554D5C7E-FFBF-47D6-BB94-6410435E3D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209" y="1272480"/>
            <a:ext cx="2366619" cy="1488402"/>
          </a:xfrm>
          <a:prstGeom prst="rect">
            <a:avLst/>
          </a:prstGeom>
        </p:spPr>
      </p:pic>
      <p:pic>
        <p:nvPicPr>
          <p:cNvPr id="10" name="Picture 9" descr="A picture containing timeline&#10;&#10;Description automatically generated">
            <a:extLst>
              <a:ext uri="{FF2B5EF4-FFF2-40B4-BE49-F238E27FC236}">
                <a16:creationId xmlns:a16="http://schemas.microsoft.com/office/drawing/2014/main" id="{0D76564D-3FFF-43F2-8D38-7011A8BB3D66}"/>
              </a:ext>
            </a:extLst>
          </p:cNvPr>
          <p:cNvPicPr>
            <a:picLocks noChangeAspect="1"/>
          </p:cNvPicPr>
          <p:nvPr/>
        </p:nvPicPr>
        <p:blipFill>
          <a:blip r:embed="rId3" cstate="print">
            <a:alphaModFix amt="35000"/>
            <a:extLst>
              <a:ext uri="{28A0092B-C50C-407E-A947-70E740481C1C}">
                <a14:useLocalDpi xmlns:a14="http://schemas.microsoft.com/office/drawing/2010/main" val="0"/>
              </a:ext>
            </a:extLst>
          </a:blip>
          <a:stretch>
            <a:fillRect/>
          </a:stretch>
        </p:blipFill>
        <p:spPr>
          <a:xfrm>
            <a:off x="6582864" y="3925843"/>
            <a:ext cx="2297599" cy="1488402"/>
          </a:xfrm>
          <a:prstGeom prst="rect">
            <a:avLst/>
          </a:prstGeom>
          <a:effectLst/>
        </p:spPr>
      </p:pic>
      <p:pic>
        <p:nvPicPr>
          <p:cNvPr id="11" name="Picture 10" descr="Diagram&#10;&#10;Description automatically generated">
            <a:extLst>
              <a:ext uri="{FF2B5EF4-FFF2-40B4-BE49-F238E27FC236}">
                <a16:creationId xmlns:a16="http://schemas.microsoft.com/office/drawing/2014/main" id="{90F40CC3-DC77-43DD-85B2-67C00F8FF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6893" y="3143476"/>
            <a:ext cx="1120237" cy="2911092"/>
          </a:xfrm>
          <a:prstGeom prst="rect">
            <a:avLst/>
          </a:prstGeom>
        </p:spPr>
      </p:pic>
      <p:pic>
        <p:nvPicPr>
          <p:cNvPr id="12" name="Picture 11" descr="Icon&#10;&#10;Description automatically generated">
            <a:extLst>
              <a:ext uri="{FF2B5EF4-FFF2-40B4-BE49-F238E27FC236}">
                <a16:creationId xmlns:a16="http://schemas.microsoft.com/office/drawing/2014/main" id="{C78F5538-B0B2-4A39-8AD7-A0F71C969F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909" y="3872237"/>
            <a:ext cx="659045" cy="480161"/>
          </a:xfrm>
          <a:prstGeom prst="rect">
            <a:avLst/>
          </a:prstGeom>
        </p:spPr>
      </p:pic>
      <p:pic>
        <p:nvPicPr>
          <p:cNvPr id="13" name="Picture 12" descr="Icon&#10;&#10;Description automatically generated">
            <a:extLst>
              <a:ext uri="{FF2B5EF4-FFF2-40B4-BE49-F238E27FC236}">
                <a16:creationId xmlns:a16="http://schemas.microsoft.com/office/drawing/2014/main" id="{FA6F7448-6FCD-4406-8B9C-B84AC3D35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6972" y="3672458"/>
            <a:ext cx="659045" cy="480161"/>
          </a:xfrm>
          <a:prstGeom prst="rect">
            <a:avLst/>
          </a:prstGeom>
        </p:spPr>
      </p:pic>
      <p:pic>
        <p:nvPicPr>
          <p:cNvPr id="14" name="Picture 13" descr="Icon&#10;&#10;Description automatically generated">
            <a:extLst>
              <a:ext uri="{FF2B5EF4-FFF2-40B4-BE49-F238E27FC236}">
                <a16:creationId xmlns:a16="http://schemas.microsoft.com/office/drawing/2014/main" id="{46FAD05A-4750-403E-86F8-32028CE750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5105" y="1158407"/>
            <a:ext cx="659045" cy="480161"/>
          </a:xfrm>
          <a:prstGeom prst="rect">
            <a:avLst/>
          </a:prstGeom>
        </p:spPr>
      </p:pic>
      <p:pic>
        <p:nvPicPr>
          <p:cNvPr id="15" name="Picture 14" descr="A black and white logo&#10;&#10;Description automatically generated with medium confidence">
            <a:extLst>
              <a:ext uri="{FF2B5EF4-FFF2-40B4-BE49-F238E27FC236}">
                <a16:creationId xmlns:a16="http://schemas.microsoft.com/office/drawing/2014/main" id="{25BE0335-B349-4166-9C61-1B37412322A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4474" y="2032604"/>
            <a:ext cx="846888" cy="1396396"/>
          </a:xfrm>
          <a:prstGeom prst="rect">
            <a:avLst/>
          </a:prstGeom>
        </p:spPr>
      </p:pic>
      <p:pic>
        <p:nvPicPr>
          <p:cNvPr id="16" name="Picture 15" descr="A picture containing text, electronics, computer&#10;&#10;Description automatically generated">
            <a:extLst>
              <a:ext uri="{FF2B5EF4-FFF2-40B4-BE49-F238E27FC236}">
                <a16:creationId xmlns:a16="http://schemas.microsoft.com/office/drawing/2014/main" id="{9279980E-3CAB-47C1-87A6-2834DBC5C8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0812" y="922371"/>
            <a:ext cx="1187674" cy="952232"/>
          </a:xfrm>
          <a:prstGeom prst="rect">
            <a:avLst/>
          </a:prstGeom>
        </p:spPr>
      </p:pic>
      <p:pic>
        <p:nvPicPr>
          <p:cNvPr id="17" name="Picture 16" descr="A picture containing text, table&#10;&#10;Description automatically generated">
            <a:extLst>
              <a:ext uri="{FF2B5EF4-FFF2-40B4-BE49-F238E27FC236}">
                <a16:creationId xmlns:a16="http://schemas.microsoft.com/office/drawing/2014/main" id="{29248096-53F4-4AD0-B1C8-7DE5AD87B8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31239" y="911804"/>
            <a:ext cx="1850612" cy="2196661"/>
          </a:xfrm>
          <a:prstGeom prst="rect">
            <a:avLst/>
          </a:prstGeom>
        </p:spPr>
      </p:pic>
      <p:sp>
        <p:nvSpPr>
          <p:cNvPr id="18" name="TextBox 17">
            <a:extLst>
              <a:ext uri="{FF2B5EF4-FFF2-40B4-BE49-F238E27FC236}">
                <a16:creationId xmlns:a16="http://schemas.microsoft.com/office/drawing/2014/main" id="{ABDFA475-0F51-4C7E-AA33-07C21567A289}"/>
              </a:ext>
            </a:extLst>
          </p:cNvPr>
          <p:cNvSpPr txBox="1"/>
          <p:nvPr/>
        </p:nvSpPr>
        <p:spPr>
          <a:xfrm>
            <a:off x="10520097" y="1896269"/>
            <a:ext cx="1439413" cy="369332"/>
          </a:xfrm>
          <a:prstGeom prst="rect">
            <a:avLst/>
          </a:prstGeom>
          <a:noFill/>
        </p:spPr>
        <p:txBody>
          <a:bodyPr wrap="square" rtlCol="0">
            <a:spAutoFit/>
          </a:bodyPr>
          <a:lstStyle/>
          <a:p>
            <a:r>
              <a:rPr lang="en-IN" dirty="0"/>
              <a:t>Doctor </a:t>
            </a:r>
          </a:p>
        </p:txBody>
      </p:sp>
      <p:cxnSp>
        <p:nvCxnSpPr>
          <p:cNvPr id="19" name="Straight Arrow Connector 18">
            <a:extLst>
              <a:ext uri="{FF2B5EF4-FFF2-40B4-BE49-F238E27FC236}">
                <a16:creationId xmlns:a16="http://schemas.microsoft.com/office/drawing/2014/main" id="{2E29EE17-C321-4B37-9A38-33D34E5F828F}"/>
              </a:ext>
            </a:extLst>
          </p:cNvPr>
          <p:cNvCxnSpPr>
            <a:cxnSpLocks/>
          </p:cNvCxnSpPr>
          <p:nvPr/>
        </p:nvCxnSpPr>
        <p:spPr>
          <a:xfrm flipH="1" flipV="1">
            <a:off x="9681882" y="3481476"/>
            <a:ext cx="753158"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047B4B9-B22B-4431-A322-862FA532404A}"/>
              </a:ext>
            </a:extLst>
          </p:cNvPr>
          <p:cNvCxnSpPr/>
          <p:nvPr/>
        </p:nvCxnSpPr>
        <p:spPr>
          <a:xfrm flipH="1">
            <a:off x="9596893" y="4303059"/>
            <a:ext cx="316108" cy="582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A0AF2D4-94A2-4FAC-8D05-B9004B387233}"/>
              </a:ext>
            </a:extLst>
          </p:cNvPr>
          <p:cNvCxnSpPr/>
          <p:nvPr/>
        </p:nvCxnSpPr>
        <p:spPr>
          <a:xfrm>
            <a:off x="10461812" y="3912538"/>
            <a:ext cx="708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AC42DDD3-61BF-41AF-A58A-21CC0F5FB24C}"/>
              </a:ext>
            </a:extLst>
          </p:cNvPr>
          <p:cNvCxnSpPr/>
          <p:nvPr/>
        </p:nvCxnSpPr>
        <p:spPr>
          <a:xfrm rot="16200000" flipH="1">
            <a:off x="10373017" y="4160730"/>
            <a:ext cx="527313" cy="51108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EA66FE2-2244-4E98-9FA1-5813BE21A99F}"/>
              </a:ext>
            </a:extLst>
          </p:cNvPr>
          <p:cNvCxnSpPr>
            <a:cxnSpLocks/>
          </p:cNvCxnSpPr>
          <p:nvPr/>
        </p:nvCxnSpPr>
        <p:spPr>
          <a:xfrm flipV="1">
            <a:off x="8065580" y="3776686"/>
            <a:ext cx="1547712" cy="6329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Arc 23">
            <a:extLst>
              <a:ext uri="{FF2B5EF4-FFF2-40B4-BE49-F238E27FC236}">
                <a16:creationId xmlns:a16="http://schemas.microsoft.com/office/drawing/2014/main" id="{8B029B70-D06A-440B-87D4-4550A7ADAE6A}"/>
              </a:ext>
            </a:extLst>
          </p:cNvPr>
          <p:cNvSpPr/>
          <p:nvPr/>
        </p:nvSpPr>
        <p:spPr>
          <a:xfrm>
            <a:off x="4560936" y="3003176"/>
            <a:ext cx="2405018" cy="234004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5" name="Arc 24">
            <a:extLst>
              <a:ext uri="{FF2B5EF4-FFF2-40B4-BE49-F238E27FC236}">
                <a16:creationId xmlns:a16="http://schemas.microsoft.com/office/drawing/2014/main" id="{E4284DA8-35E3-480D-A93B-163AB652020C}"/>
              </a:ext>
            </a:extLst>
          </p:cNvPr>
          <p:cNvSpPr/>
          <p:nvPr/>
        </p:nvSpPr>
        <p:spPr>
          <a:xfrm rot="16828092">
            <a:off x="3429454" y="2511187"/>
            <a:ext cx="2363849" cy="272847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6" name="Arc 25">
            <a:extLst>
              <a:ext uri="{FF2B5EF4-FFF2-40B4-BE49-F238E27FC236}">
                <a16:creationId xmlns:a16="http://schemas.microsoft.com/office/drawing/2014/main" id="{0AB3B019-1C99-4947-BF19-B864C94CDA6C}"/>
              </a:ext>
            </a:extLst>
          </p:cNvPr>
          <p:cNvSpPr/>
          <p:nvPr/>
        </p:nvSpPr>
        <p:spPr>
          <a:xfrm rot="20567866">
            <a:off x="3293859" y="1010292"/>
            <a:ext cx="1612102" cy="235347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FE734DFC-2A08-4B64-A8D2-1430278B6878}"/>
              </a:ext>
            </a:extLst>
          </p:cNvPr>
          <p:cNvSpPr/>
          <p:nvPr/>
        </p:nvSpPr>
        <p:spPr>
          <a:xfrm rot="16200000">
            <a:off x="5616612" y="2908867"/>
            <a:ext cx="152347" cy="18861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0A2D6B8C-566C-4EEE-8C0C-D9E5AD031532}"/>
              </a:ext>
            </a:extLst>
          </p:cNvPr>
          <p:cNvSpPr/>
          <p:nvPr/>
        </p:nvSpPr>
        <p:spPr>
          <a:xfrm rot="9972595">
            <a:off x="4767361" y="1770869"/>
            <a:ext cx="152347" cy="18861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Isosceles Triangle 28">
            <a:extLst>
              <a:ext uri="{FF2B5EF4-FFF2-40B4-BE49-F238E27FC236}">
                <a16:creationId xmlns:a16="http://schemas.microsoft.com/office/drawing/2014/main" id="{E9C9642D-0136-4A69-856B-6836224ABFD8}"/>
              </a:ext>
            </a:extLst>
          </p:cNvPr>
          <p:cNvSpPr/>
          <p:nvPr/>
        </p:nvSpPr>
        <p:spPr>
          <a:xfrm rot="5762535">
            <a:off x="4674372" y="2603560"/>
            <a:ext cx="152347" cy="18861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C93B3839-9C57-4E42-8E1B-FFB3913902D1}"/>
              </a:ext>
            </a:extLst>
          </p:cNvPr>
          <p:cNvCxnSpPr/>
          <p:nvPr/>
        </p:nvCxnSpPr>
        <p:spPr>
          <a:xfrm flipV="1">
            <a:off x="5692784" y="1551639"/>
            <a:ext cx="756000" cy="68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CD0A5FD-977D-4FEF-A4FB-8B7129070C41}"/>
              </a:ext>
            </a:extLst>
          </p:cNvPr>
          <p:cNvCxnSpPr>
            <a:stCxn id="16" idx="3"/>
            <a:endCxn id="17" idx="1"/>
          </p:cNvCxnSpPr>
          <p:nvPr/>
        </p:nvCxnSpPr>
        <p:spPr>
          <a:xfrm>
            <a:off x="7678486" y="1398487"/>
            <a:ext cx="1252753" cy="611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4F78EC6C-CFFB-40D9-A2ED-5D2E76A0CB91}"/>
              </a:ext>
            </a:extLst>
          </p:cNvPr>
          <p:cNvSpPr txBox="1"/>
          <p:nvPr/>
        </p:nvSpPr>
        <p:spPr>
          <a:xfrm>
            <a:off x="6768960" y="1843089"/>
            <a:ext cx="1463528" cy="369332"/>
          </a:xfrm>
          <a:prstGeom prst="rect">
            <a:avLst/>
          </a:prstGeom>
          <a:noFill/>
        </p:spPr>
        <p:txBody>
          <a:bodyPr wrap="square" rtlCol="0">
            <a:spAutoFit/>
          </a:bodyPr>
          <a:lstStyle/>
          <a:p>
            <a:r>
              <a:rPr lang="en-IN" dirty="0"/>
              <a:t>Server</a:t>
            </a:r>
          </a:p>
        </p:txBody>
      </p:sp>
      <p:sp>
        <p:nvSpPr>
          <p:cNvPr id="33" name="TextBox 32">
            <a:extLst>
              <a:ext uri="{FF2B5EF4-FFF2-40B4-BE49-F238E27FC236}">
                <a16:creationId xmlns:a16="http://schemas.microsoft.com/office/drawing/2014/main" id="{ECA314F4-B130-4DB7-BF91-0D861644F977}"/>
              </a:ext>
            </a:extLst>
          </p:cNvPr>
          <p:cNvSpPr txBox="1"/>
          <p:nvPr/>
        </p:nvSpPr>
        <p:spPr>
          <a:xfrm>
            <a:off x="4572901" y="3385061"/>
            <a:ext cx="1675443" cy="369332"/>
          </a:xfrm>
          <a:prstGeom prst="rect">
            <a:avLst/>
          </a:prstGeom>
          <a:noFill/>
        </p:spPr>
        <p:txBody>
          <a:bodyPr wrap="square" rtlCol="0">
            <a:spAutoFit/>
          </a:bodyPr>
          <a:lstStyle/>
          <a:p>
            <a:r>
              <a:rPr lang="en-IN" dirty="0"/>
              <a:t>Base station</a:t>
            </a:r>
          </a:p>
        </p:txBody>
      </p:sp>
      <p:sp>
        <p:nvSpPr>
          <p:cNvPr id="34" name="TextBox 33">
            <a:extLst>
              <a:ext uri="{FF2B5EF4-FFF2-40B4-BE49-F238E27FC236}">
                <a16:creationId xmlns:a16="http://schemas.microsoft.com/office/drawing/2014/main" id="{FAE90C6B-6ECA-427D-86CB-7AA4352F1BE8}"/>
              </a:ext>
            </a:extLst>
          </p:cNvPr>
          <p:cNvSpPr txBox="1"/>
          <p:nvPr/>
        </p:nvSpPr>
        <p:spPr>
          <a:xfrm>
            <a:off x="5618509" y="4284011"/>
            <a:ext cx="1314211" cy="369332"/>
          </a:xfrm>
          <a:prstGeom prst="rect">
            <a:avLst/>
          </a:prstGeom>
          <a:noFill/>
        </p:spPr>
        <p:txBody>
          <a:bodyPr wrap="square" rtlCol="0">
            <a:spAutoFit/>
          </a:bodyPr>
          <a:lstStyle/>
          <a:p>
            <a:r>
              <a:rPr lang="en-IN" dirty="0"/>
              <a:t>Root node</a:t>
            </a:r>
          </a:p>
        </p:txBody>
      </p:sp>
      <p:sp>
        <p:nvSpPr>
          <p:cNvPr id="35" name="TextBox 34">
            <a:extLst>
              <a:ext uri="{FF2B5EF4-FFF2-40B4-BE49-F238E27FC236}">
                <a16:creationId xmlns:a16="http://schemas.microsoft.com/office/drawing/2014/main" id="{D9261B29-63BA-487F-9231-23347153A6E1}"/>
              </a:ext>
            </a:extLst>
          </p:cNvPr>
          <p:cNvSpPr txBox="1"/>
          <p:nvPr/>
        </p:nvSpPr>
        <p:spPr>
          <a:xfrm>
            <a:off x="3127631" y="1576844"/>
            <a:ext cx="1314211" cy="369332"/>
          </a:xfrm>
          <a:prstGeom prst="rect">
            <a:avLst/>
          </a:prstGeom>
          <a:noFill/>
        </p:spPr>
        <p:txBody>
          <a:bodyPr wrap="square" rtlCol="0">
            <a:spAutoFit/>
          </a:bodyPr>
          <a:lstStyle/>
          <a:p>
            <a:r>
              <a:rPr lang="en-IN" dirty="0"/>
              <a:t>Root node</a:t>
            </a:r>
          </a:p>
        </p:txBody>
      </p:sp>
      <p:sp>
        <p:nvSpPr>
          <p:cNvPr id="36" name="TextBox 35">
            <a:extLst>
              <a:ext uri="{FF2B5EF4-FFF2-40B4-BE49-F238E27FC236}">
                <a16:creationId xmlns:a16="http://schemas.microsoft.com/office/drawing/2014/main" id="{53E524F7-8EFB-4847-A410-C080B3261D26}"/>
              </a:ext>
            </a:extLst>
          </p:cNvPr>
          <p:cNvSpPr txBox="1"/>
          <p:nvPr/>
        </p:nvSpPr>
        <p:spPr>
          <a:xfrm>
            <a:off x="2958118" y="4118393"/>
            <a:ext cx="1314211" cy="369332"/>
          </a:xfrm>
          <a:prstGeom prst="rect">
            <a:avLst/>
          </a:prstGeom>
          <a:noFill/>
        </p:spPr>
        <p:txBody>
          <a:bodyPr wrap="square" rtlCol="0">
            <a:spAutoFit/>
          </a:bodyPr>
          <a:lstStyle/>
          <a:p>
            <a:r>
              <a:rPr lang="en-IN" dirty="0"/>
              <a:t>Root node</a:t>
            </a:r>
          </a:p>
        </p:txBody>
      </p:sp>
      <p:sp>
        <p:nvSpPr>
          <p:cNvPr id="37" name="TextBox 36">
            <a:extLst>
              <a:ext uri="{FF2B5EF4-FFF2-40B4-BE49-F238E27FC236}">
                <a16:creationId xmlns:a16="http://schemas.microsoft.com/office/drawing/2014/main" id="{BD2BB7BC-C639-46D8-9D4C-9150D9709B1F}"/>
              </a:ext>
            </a:extLst>
          </p:cNvPr>
          <p:cNvSpPr txBox="1"/>
          <p:nvPr/>
        </p:nvSpPr>
        <p:spPr>
          <a:xfrm>
            <a:off x="1406239" y="2760673"/>
            <a:ext cx="968278" cy="369332"/>
          </a:xfrm>
          <a:prstGeom prst="rect">
            <a:avLst/>
          </a:prstGeom>
          <a:noFill/>
        </p:spPr>
        <p:txBody>
          <a:bodyPr wrap="none" rtlCol="0">
            <a:spAutoFit/>
          </a:bodyPr>
          <a:lstStyle/>
          <a:p>
            <a:r>
              <a:rPr lang="en-IN" dirty="0"/>
              <a:t>BLOCK 3</a:t>
            </a:r>
          </a:p>
        </p:txBody>
      </p:sp>
      <p:sp>
        <p:nvSpPr>
          <p:cNvPr id="38" name="TextBox 37">
            <a:extLst>
              <a:ext uri="{FF2B5EF4-FFF2-40B4-BE49-F238E27FC236}">
                <a16:creationId xmlns:a16="http://schemas.microsoft.com/office/drawing/2014/main" id="{9B040C10-89F9-41E1-BB38-CA4E647E4B11}"/>
              </a:ext>
            </a:extLst>
          </p:cNvPr>
          <p:cNvSpPr txBox="1"/>
          <p:nvPr/>
        </p:nvSpPr>
        <p:spPr>
          <a:xfrm>
            <a:off x="1462544" y="5340921"/>
            <a:ext cx="968278" cy="369332"/>
          </a:xfrm>
          <a:prstGeom prst="rect">
            <a:avLst/>
          </a:prstGeom>
          <a:noFill/>
        </p:spPr>
        <p:txBody>
          <a:bodyPr wrap="none" rtlCol="0">
            <a:spAutoFit/>
          </a:bodyPr>
          <a:lstStyle/>
          <a:p>
            <a:r>
              <a:rPr lang="en-IN" dirty="0"/>
              <a:t>BLOCK 2</a:t>
            </a:r>
          </a:p>
        </p:txBody>
      </p:sp>
      <p:sp>
        <p:nvSpPr>
          <p:cNvPr id="39" name="TextBox 38">
            <a:extLst>
              <a:ext uri="{FF2B5EF4-FFF2-40B4-BE49-F238E27FC236}">
                <a16:creationId xmlns:a16="http://schemas.microsoft.com/office/drawing/2014/main" id="{B1F593A9-D16F-48F0-A643-850635721675}"/>
              </a:ext>
            </a:extLst>
          </p:cNvPr>
          <p:cNvSpPr txBox="1"/>
          <p:nvPr/>
        </p:nvSpPr>
        <p:spPr>
          <a:xfrm>
            <a:off x="7150797" y="5347642"/>
            <a:ext cx="968278" cy="369332"/>
          </a:xfrm>
          <a:prstGeom prst="rect">
            <a:avLst/>
          </a:prstGeom>
          <a:noFill/>
        </p:spPr>
        <p:txBody>
          <a:bodyPr wrap="none" rtlCol="0">
            <a:spAutoFit/>
          </a:bodyPr>
          <a:lstStyle/>
          <a:p>
            <a:r>
              <a:rPr lang="en-IN" dirty="0"/>
              <a:t>BLOCK 1</a:t>
            </a:r>
          </a:p>
        </p:txBody>
      </p:sp>
      <p:sp>
        <p:nvSpPr>
          <p:cNvPr id="40" name="TextBox 39">
            <a:extLst>
              <a:ext uri="{FF2B5EF4-FFF2-40B4-BE49-F238E27FC236}">
                <a16:creationId xmlns:a16="http://schemas.microsoft.com/office/drawing/2014/main" id="{77489759-FCEE-4192-BA4D-04918D3E5767}"/>
              </a:ext>
            </a:extLst>
          </p:cNvPr>
          <p:cNvSpPr txBox="1"/>
          <p:nvPr/>
        </p:nvSpPr>
        <p:spPr>
          <a:xfrm>
            <a:off x="8868474" y="3142966"/>
            <a:ext cx="1299782" cy="369332"/>
          </a:xfrm>
          <a:prstGeom prst="rect">
            <a:avLst/>
          </a:prstGeom>
          <a:noFill/>
        </p:spPr>
        <p:txBody>
          <a:bodyPr wrap="square" rtlCol="0">
            <a:spAutoFit/>
          </a:bodyPr>
          <a:lstStyle/>
          <a:p>
            <a:r>
              <a:rPr lang="en-IN" dirty="0"/>
              <a:t>ECG sensor</a:t>
            </a:r>
          </a:p>
        </p:txBody>
      </p:sp>
      <p:sp>
        <p:nvSpPr>
          <p:cNvPr id="41" name="TextBox 40">
            <a:extLst>
              <a:ext uri="{FF2B5EF4-FFF2-40B4-BE49-F238E27FC236}">
                <a16:creationId xmlns:a16="http://schemas.microsoft.com/office/drawing/2014/main" id="{B9C17FBF-83A9-4626-B17C-268B69DE9E63}"/>
              </a:ext>
            </a:extLst>
          </p:cNvPr>
          <p:cNvSpPr txBox="1"/>
          <p:nvPr/>
        </p:nvSpPr>
        <p:spPr>
          <a:xfrm>
            <a:off x="8678124" y="4763745"/>
            <a:ext cx="1479957" cy="646331"/>
          </a:xfrm>
          <a:prstGeom prst="rect">
            <a:avLst/>
          </a:prstGeom>
          <a:noFill/>
        </p:spPr>
        <p:txBody>
          <a:bodyPr wrap="none" rtlCol="0">
            <a:spAutoFit/>
          </a:bodyPr>
          <a:lstStyle/>
          <a:p>
            <a:r>
              <a:rPr lang="en-IN" dirty="0"/>
              <a:t>Temperature</a:t>
            </a:r>
          </a:p>
          <a:p>
            <a:r>
              <a:rPr lang="en-IN" dirty="0"/>
              <a:t>sensor</a:t>
            </a:r>
          </a:p>
        </p:txBody>
      </p:sp>
      <p:sp>
        <p:nvSpPr>
          <p:cNvPr id="42" name="TextBox 41">
            <a:extLst>
              <a:ext uri="{FF2B5EF4-FFF2-40B4-BE49-F238E27FC236}">
                <a16:creationId xmlns:a16="http://schemas.microsoft.com/office/drawing/2014/main" id="{8C093D0C-352F-44D8-B2D8-DC7BFFAE73EB}"/>
              </a:ext>
            </a:extLst>
          </p:cNvPr>
          <p:cNvSpPr txBox="1"/>
          <p:nvPr/>
        </p:nvSpPr>
        <p:spPr>
          <a:xfrm>
            <a:off x="10782417" y="3589372"/>
            <a:ext cx="1364316" cy="646331"/>
          </a:xfrm>
          <a:prstGeom prst="rect">
            <a:avLst/>
          </a:prstGeom>
          <a:noFill/>
        </p:spPr>
        <p:txBody>
          <a:bodyPr wrap="square" rtlCol="0">
            <a:spAutoFit/>
          </a:bodyPr>
          <a:lstStyle/>
          <a:p>
            <a:r>
              <a:rPr lang="en-IN"/>
              <a:t>Heart beat sensor</a:t>
            </a:r>
            <a:endParaRPr lang="en-IN" dirty="0"/>
          </a:p>
        </p:txBody>
      </p:sp>
      <p:sp>
        <p:nvSpPr>
          <p:cNvPr id="43" name="TextBox 42">
            <a:extLst>
              <a:ext uri="{FF2B5EF4-FFF2-40B4-BE49-F238E27FC236}">
                <a16:creationId xmlns:a16="http://schemas.microsoft.com/office/drawing/2014/main" id="{88F53A87-F523-41B2-B5DD-74EA17E62AB1}"/>
              </a:ext>
            </a:extLst>
          </p:cNvPr>
          <p:cNvSpPr txBox="1"/>
          <p:nvPr/>
        </p:nvSpPr>
        <p:spPr>
          <a:xfrm>
            <a:off x="10781851" y="4644721"/>
            <a:ext cx="1378503" cy="1200329"/>
          </a:xfrm>
          <a:prstGeom prst="rect">
            <a:avLst/>
          </a:prstGeom>
          <a:noFill/>
        </p:spPr>
        <p:txBody>
          <a:bodyPr wrap="square" rtlCol="0">
            <a:spAutoFit/>
          </a:bodyPr>
          <a:lstStyle/>
          <a:p>
            <a:r>
              <a:rPr lang="en-IN" dirty="0"/>
              <a:t>Body position sensor</a:t>
            </a:r>
          </a:p>
          <a:p>
            <a:endParaRPr lang="en-IN" dirty="0"/>
          </a:p>
        </p:txBody>
      </p:sp>
      <p:sp>
        <p:nvSpPr>
          <p:cNvPr id="2" name="TextBox 1">
            <a:extLst>
              <a:ext uri="{FF2B5EF4-FFF2-40B4-BE49-F238E27FC236}">
                <a16:creationId xmlns:a16="http://schemas.microsoft.com/office/drawing/2014/main" id="{FD9B9146-2B13-4DFD-8400-9A8E8B8FAE7F}"/>
              </a:ext>
            </a:extLst>
          </p:cNvPr>
          <p:cNvSpPr txBox="1"/>
          <p:nvPr/>
        </p:nvSpPr>
        <p:spPr>
          <a:xfrm>
            <a:off x="2277293" y="5997022"/>
            <a:ext cx="7019601" cy="369332"/>
          </a:xfrm>
          <a:prstGeom prst="rect">
            <a:avLst/>
          </a:prstGeom>
          <a:noFill/>
        </p:spPr>
        <p:txBody>
          <a:bodyPr wrap="square" rtlCol="0">
            <a:spAutoFit/>
          </a:bodyPr>
          <a:lstStyle/>
          <a:p>
            <a:r>
              <a:rPr lang="en-IN" b="1" dirty="0">
                <a:latin typeface="TimesNewRoman"/>
              </a:rPr>
              <a:t>Fig(1):Conceptual architecture of Real-time health monitoring system</a:t>
            </a:r>
          </a:p>
        </p:txBody>
      </p:sp>
    </p:spTree>
    <p:extLst>
      <p:ext uri="{BB962C8B-B14F-4D97-AF65-F5344CB8AC3E}">
        <p14:creationId xmlns:p14="http://schemas.microsoft.com/office/powerpoint/2010/main" val="176186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9FF8-DB53-450A-8557-6858E5E2F68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98D67914-3A10-47E1-BC33-65B9423A77CC}"/>
              </a:ext>
            </a:extLst>
          </p:cNvPr>
          <p:cNvSpPr>
            <a:spLocks noGrp="1"/>
          </p:cNvSpPr>
          <p:nvPr>
            <p:ph idx="1"/>
          </p:nvPr>
        </p:nvSpPr>
        <p:spPr>
          <a:xfrm>
            <a:off x="838200" y="1689700"/>
            <a:ext cx="10515600" cy="4805367"/>
          </a:xfrm>
        </p:spPr>
        <p:txBody>
          <a:bodyPr/>
          <a:lstStyle/>
          <a:p>
            <a:pPr marL="685800" indent="0">
              <a:lnSpc>
                <a:spcPct val="107000"/>
              </a:lnSpc>
              <a:buNone/>
            </a:pPr>
            <a:r>
              <a:rPr lang="en-IN" sz="2000" dirty="0">
                <a:effectLst/>
                <a:latin typeface="TimesNewRoman"/>
                <a:ea typeface="Calibri" panose="020F0502020204030204" pitchFamily="34" charset="0"/>
                <a:cs typeface="Times New Roman" panose="02020603050405020304" pitchFamily="18" charset="0"/>
              </a:rPr>
              <a:t>            </a:t>
            </a:r>
            <a:r>
              <a:rPr lang="en-IN" sz="2000" b="1" dirty="0">
                <a:effectLst/>
                <a:latin typeface="TimesNewRoman"/>
                <a:ea typeface="Calibri" panose="020F0502020204030204" pitchFamily="34" charset="0"/>
                <a:cs typeface="Times New Roman" panose="02020603050405020304" pitchFamily="18" charset="0"/>
              </a:rPr>
              <a:t>1</a:t>
            </a:r>
            <a:r>
              <a:rPr lang="en-IN" sz="2000" dirty="0">
                <a:effectLst/>
                <a:latin typeface="TimesNewRoman"/>
                <a:ea typeface="Calibri" panose="020F0502020204030204" pitchFamily="34" charset="0"/>
                <a:cs typeface="Times New Roman" panose="02020603050405020304" pitchFamily="18" charset="0"/>
              </a:rPr>
              <a:t>.</a:t>
            </a:r>
            <a:r>
              <a:rPr lang="en-IN" sz="2000" b="1" dirty="0">
                <a:effectLst/>
                <a:latin typeface="TimesNewRoman"/>
                <a:ea typeface="Calibri" panose="020F0502020204030204" pitchFamily="34" charset="0"/>
                <a:cs typeface="Times New Roman" panose="02020603050405020304" pitchFamily="18" charset="0"/>
              </a:rPr>
              <a:t>Secured Smart Healthcare Monitoring System Based on </a:t>
            </a:r>
            <a:r>
              <a:rPr lang="en-IN" sz="2000" b="1" dirty="0" err="1">
                <a:effectLst/>
                <a:latin typeface="TimesNewRoman"/>
                <a:ea typeface="Calibri" panose="020F0502020204030204" pitchFamily="34" charset="0"/>
                <a:cs typeface="Times New Roman" panose="02020603050405020304" pitchFamily="18" charset="0"/>
              </a:rPr>
              <a:t>Iot</a:t>
            </a:r>
            <a:r>
              <a:rPr lang="en-IN" sz="2000" dirty="0">
                <a:effectLst/>
                <a:latin typeface="TimesNewRoman"/>
                <a:ea typeface="Calibri" panose="020F0502020204030204" pitchFamily="34" charset="0"/>
                <a:cs typeface="Times New Roman" panose="02020603050405020304" pitchFamily="18" charset="0"/>
              </a:rPr>
              <a:t> </a:t>
            </a:r>
          </a:p>
          <a:p>
            <a:pPr marL="685800"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                 Authors:</a:t>
            </a:r>
            <a:r>
              <a:rPr lang="en-IN" sz="2000" dirty="0">
                <a:effectLst/>
                <a:latin typeface="TimesNewRoman"/>
                <a:ea typeface="Calibri" panose="020F0502020204030204" pitchFamily="34" charset="0"/>
                <a:cs typeface="Times New Roman" panose="02020603050405020304" pitchFamily="18" charset="0"/>
              </a:rPr>
              <a:t> Mara </a:t>
            </a:r>
            <a:r>
              <a:rPr lang="en-IN" sz="2000" dirty="0" err="1">
                <a:effectLst/>
                <a:latin typeface="TimesNewRoman"/>
                <a:ea typeface="Calibri" panose="020F0502020204030204" pitchFamily="34" charset="0"/>
                <a:cs typeface="Times New Roman" panose="02020603050405020304" pitchFamily="18" charset="0"/>
              </a:rPr>
              <a:t>Viqueira</a:t>
            </a:r>
            <a:r>
              <a:rPr lang="en-IN" sz="2000" dirty="0">
                <a:effectLst/>
                <a:latin typeface="TimesNewRoman"/>
                <a:ea typeface="Calibri" panose="020F0502020204030204" pitchFamily="34" charset="0"/>
                <a:cs typeface="Times New Roman" panose="02020603050405020304" pitchFamily="18" charset="0"/>
              </a:rPr>
              <a:t> </a:t>
            </a:r>
            <a:r>
              <a:rPr lang="en-IN" sz="2000" dirty="0" err="1">
                <a:effectLst/>
                <a:latin typeface="TimesNewRoman"/>
                <a:ea typeface="Calibri" panose="020F0502020204030204" pitchFamily="34" charset="0"/>
                <a:cs typeface="Times New Roman" panose="02020603050405020304" pitchFamily="18" charset="0"/>
              </a:rPr>
              <a:t>Villarejo</a:t>
            </a:r>
            <a:r>
              <a:rPr lang="en-IN" sz="2000" dirty="0">
                <a:effectLst/>
                <a:latin typeface="TimesNewRoman"/>
                <a:ea typeface="Calibri" panose="020F0502020204030204" pitchFamily="34" charset="0"/>
                <a:cs typeface="Times New Roman" panose="02020603050405020304" pitchFamily="18" charset="0"/>
              </a:rPr>
              <a:t> ,</a:t>
            </a:r>
            <a:r>
              <a:rPr lang="en-IN" sz="2000" dirty="0" err="1">
                <a:effectLst/>
                <a:latin typeface="TimesNewRoman"/>
                <a:ea typeface="Calibri" panose="020F0502020204030204" pitchFamily="34" charset="0"/>
                <a:cs typeface="Times New Roman" panose="02020603050405020304" pitchFamily="18" charset="0"/>
              </a:rPr>
              <a:t>Begoa</a:t>
            </a:r>
            <a:r>
              <a:rPr lang="en-IN" sz="2000" dirty="0">
                <a:effectLst/>
                <a:latin typeface="TimesNewRoman"/>
                <a:ea typeface="Calibri" panose="020F0502020204030204" pitchFamily="34" charset="0"/>
                <a:cs typeface="Times New Roman" panose="02020603050405020304" pitchFamily="18" charset="0"/>
              </a:rPr>
              <a:t> </a:t>
            </a:r>
            <a:r>
              <a:rPr lang="en-IN" sz="2000" dirty="0" err="1">
                <a:effectLst/>
                <a:latin typeface="TimesNewRoman"/>
                <a:ea typeface="Calibri" panose="020F0502020204030204" pitchFamily="34" charset="0"/>
                <a:cs typeface="Times New Roman" panose="02020603050405020304" pitchFamily="18" charset="0"/>
              </a:rPr>
              <a:t>Garca</a:t>
            </a:r>
            <a:r>
              <a:rPr lang="en-IN" sz="2000" dirty="0">
                <a:effectLst/>
                <a:latin typeface="TimesNewRoman"/>
                <a:ea typeface="Calibri" panose="020F0502020204030204" pitchFamily="34" charset="0"/>
                <a:cs typeface="Times New Roman" panose="02020603050405020304" pitchFamily="18" charset="0"/>
              </a:rPr>
              <a:t> </a:t>
            </a:r>
            <a:r>
              <a:rPr lang="en-IN" sz="2000" dirty="0" err="1">
                <a:effectLst/>
                <a:latin typeface="TimesNewRoman"/>
                <a:ea typeface="Calibri" panose="020F0502020204030204" pitchFamily="34" charset="0"/>
                <a:cs typeface="Times New Roman" panose="02020603050405020304" pitchFamily="18" charset="0"/>
              </a:rPr>
              <a:t>Zapirainetal</a:t>
            </a:r>
            <a:endParaRPr lang="en-IN" sz="2000" dirty="0">
              <a:effectLst/>
              <a:latin typeface="TimesNewRoman"/>
              <a:ea typeface="Calibri" panose="020F0502020204030204" pitchFamily="34" charset="0"/>
              <a:cs typeface="Times New Roman" panose="02020603050405020304" pitchFamily="18" charset="0"/>
            </a:endParaRPr>
          </a:p>
          <a:p>
            <a:pPr marL="685800"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               Dates:</a:t>
            </a:r>
            <a:r>
              <a:rPr lang="en-IN" sz="2000" dirty="0">
                <a:effectLst/>
                <a:latin typeface="TimesNewRoman"/>
                <a:ea typeface="Calibri" panose="020F0502020204030204" pitchFamily="34" charset="0"/>
                <a:cs typeface="Times New Roman" panose="02020603050405020304" pitchFamily="18" charset="0"/>
              </a:rPr>
              <a:t>  2016,Alterations and Stress Using an ECG and a SCR </a:t>
            </a:r>
          </a:p>
          <a:p>
            <a:pPr marL="342900" lvl="0" indent="-342900">
              <a:lnSpc>
                <a:spcPct val="107000"/>
              </a:lnSpc>
              <a:buFont typeface="Symbol" panose="05050102010706020507" pitchFamily="18" charset="2"/>
              <a:buChar char=""/>
            </a:pPr>
            <a:r>
              <a:rPr lang="en-IN" sz="2000" dirty="0">
                <a:effectLst/>
                <a:latin typeface="TimesNewRoman"/>
                <a:ea typeface="Calibri" panose="020F0502020204030204" pitchFamily="34" charset="0"/>
                <a:cs typeface="Times New Roman" panose="02020603050405020304" pitchFamily="18" charset="0"/>
              </a:rPr>
              <a:t>Technology plays the major role in healthcare not only for sensory devices but also in announcement, recording and display device.</a:t>
            </a:r>
          </a:p>
          <a:p>
            <a:pPr marL="342900" lvl="0" indent="-342900">
              <a:lnSpc>
                <a:spcPct val="107000"/>
              </a:lnSpc>
              <a:buFont typeface="Symbol" panose="05050102010706020507" pitchFamily="18" charset="2"/>
              <a:buChar char=""/>
            </a:pPr>
            <a:r>
              <a:rPr lang="en-IN" sz="2000" dirty="0">
                <a:effectLst/>
                <a:latin typeface="TimesNewRoman"/>
                <a:ea typeface="Calibri" panose="020F0502020204030204" pitchFamily="34" charset="0"/>
                <a:cs typeface="Times New Roman" panose="02020603050405020304" pitchFamily="18" charset="0"/>
              </a:rPr>
              <a:t>Internet of things serves as a compound for the healthcare and plays prominent role in wide range of healthcare applications. In this project the PIC18F46K22 micro-controller is used as a gateway to communicate to the various sensors such as ECG sensor and pulse oximeter sensor. </a:t>
            </a:r>
          </a:p>
          <a:p>
            <a:pPr marL="0" lvl="0" indent="0">
              <a:buNone/>
            </a:pPr>
            <a:r>
              <a:rPr lang="en-IN" sz="1800" b="1" dirty="0">
                <a:latin typeface="Times New Roman" panose="02020603050405020304" pitchFamily="18" charset="0"/>
                <a:cs typeface="Times New Roman" panose="02020603050405020304" pitchFamily="18" charset="0"/>
              </a:rPr>
              <a:t>Advantages: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Portable and user-friendly.</a:t>
            </a:r>
          </a:p>
          <a:p>
            <a:pPr marL="0" lvl="0" indent="0">
              <a:buNone/>
            </a:pPr>
            <a:r>
              <a:rPr lang="en-IN" sz="1800" b="1" dirty="0">
                <a:latin typeface="Times New Roman" panose="02020603050405020304" pitchFamily="18" charset="0"/>
                <a:cs typeface="Times New Roman" panose="02020603050405020304" pitchFamily="18" charset="0"/>
              </a:rPr>
              <a:t>Disadvantage:</a:t>
            </a:r>
          </a:p>
          <a:p>
            <a:pPr marL="0" lvl="0" indent="0">
              <a:buNone/>
            </a:pPr>
            <a:r>
              <a:rPr lang="en-IN" sz="1800" dirty="0">
                <a:effectLst/>
                <a:latin typeface="TimesNewRoman"/>
                <a:ea typeface="Calibri" panose="020F0502020204030204" pitchFamily="34" charset="0"/>
                <a:cs typeface="Times New Roman" panose="02020603050405020304" pitchFamily="18" charset="0"/>
              </a:rPr>
              <a:t>Inaccurate of data due to wrong positioning of devices.</a:t>
            </a:r>
            <a:endParaRPr lang="en-IN" sz="1800" dirty="0">
              <a:latin typeface="TimesNewRoman"/>
              <a:cs typeface="Times New Roman" panose="02020603050405020304" pitchFamily="18" charset="0"/>
            </a:endParaRPr>
          </a:p>
          <a:p>
            <a:pPr marL="0" indent="0">
              <a:buNone/>
            </a:pPr>
            <a:endParaRPr lang="en-US" sz="2000" dirty="0"/>
          </a:p>
        </p:txBody>
      </p:sp>
      <p:sp>
        <p:nvSpPr>
          <p:cNvPr id="4" name="Date Placeholder 3">
            <a:extLst>
              <a:ext uri="{FF2B5EF4-FFF2-40B4-BE49-F238E27FC236}">
                <a16:creationId xmlns:a16="http://schemas.microsoft.com/office/drawing/2014/main" id="{9490E9A2-1144-4689-8D26-DDA114843A80}"/>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315AACF6-8673-4923-BE95-34E6A4CBFC19}"/>
              </a:ext>
            </a:extLst>
          </p:cNvPr>
          <p:cNvSpPr>
            <a:spLocks noGrp="1"/>
          </p:cNvSpPr>
          <p:nvPr>
            <p:ph type="sldNum" sz="quarter" idx="12"/>
          </p:nvPr>
        </p:nvSpPr>
        <p:spPr/>
        <p:txBody>
          <a:bodyPr/>
          <a:lstStyle/>
          <a:p>
            <a:pPr>
              <a:defRPr/>
            </a:pPr>
            <a:fld id="{AAFC9A1D-E715-4FF0-BABF-4724B2795EE9}" type="slidenum">
              <a:rPr lang="en-IN" smtClean="0"/>
              <a:pPr>
                <a:defRPr/>
              </a:pPr>
              <a:t>5</a:t>
            </a:fld>
            <a:endParaRPr lang="en-IN" dirty="0"/>
          </a:p>
        </p:txBody>
      </p:sp>
    </p:spTree>
    <p:extLst>
      <p:ext uri="{BB962C8B-B14F-4D97-AF65-F5344CB8AC3E}">
        <p14:creationId xmlns:p14="http://schemas.microsoft.com/office/powerpoint/2010/main" val="388372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A8C3B-109B-4A11-A021-CC3B9862F35E}"/>
              </a:ext>
            </a:extLst>
          </p:cNvPr>
          <p:cNvSpPr>
            <a:spLocks noGrp="1"/>
          </p:cNvSpPr>
          <p:nvPr>
            <p:ph idx="1"/>
          </p:nvPr>
        </p:nvSpPr>
        <p:spPr>
          <a:xfrm>
            <a:off x="838200" y="992116"/>
            <a:ext cx="10515600" cy="4937343"/>
          </a:xfrm>
        </p:spPr>
        <p:txBody>
          <a:bodyPr/>
          <a:lstStyle/>
          <a:p>
            <a:pPr indent="0">
              <a:lnSpc>
                <a:spcPct val="107000"/>
              </a:lnSpc>
              <a:buNone/>
            </a:pPr>
            <a:r>
              <a:rPr lang="en-IN" sz="2000" b="1" dirty="0">
                <a:latin typeface="TimesNewRoman"/>
                <a:ea typeface="Calibri" panose="020F0502020204030204" pitchFamily="34" charset="0"/>
                <a:cs typeface="Times New Roman" panose="02020603050405020304" pitchFamily="18" charset="0"/>
              </a:rPr>
              <a:t>2</a:t>
            </a:r>
            <a:r>
              <a:rPr lang="en-IN" sz="2000" dirty="0">
                <a:effectLst/>
                <a:latin typeface="TimesNewRoman"/>
                <a:ea typeface="Calibri" panose="020F0502020204030204" pitchFamily="34" charset="0"/>
                <a:cs typeface="Times New Roman" panose="02020603050405020304" pitchFamily="18" charset="0"/>
              </a:rPr>
              <a:t>.</a:t>
            </a:r>
            <a:r>
              <a:rPr lang="en-IN" sz="2000" b="1" dirty="0">
                <a:effectLst/>
                <a:latin typeface="TimesNewRoman"/>
                <a:ea typeface="Calibri" panose="020F0502020204030204" pitchFamily="34" charset="0"/>
                <a:cs typeface="Times New Roman" panose="02020603050405020304" pitchFamily="18" charset="0"/>
              </a:rPr>
              <a:t>welbeing monitoring through wireless sensor network and cloud computing using </a:t>
            </a:r>
            <a:r>
              <a:rPr lang="en-IN" sz="2000" b="1" dirty="0" err="1">
                <a:effectLst/>
                <a:latin typeface="TimesNewRoman"/>
                <a:ea typeface="Calibri" panose="020F0502020204030204" pitchFamily="34" charset="0"/>
                <a:cs typeface="Times New Roman" panose="02020603050405020304" pitchFamily="18" charset="0"/>
              </a:rPr>
              <a:t>iot</a:t>
            </a:r>
            <a:r>
              <a:rPr lang="en-IN" sz="2000" b="1" dirty="0">
                <a:effectLst/>
                <a:latin typeface="TimesNewRoman"/>
                <a:ea typeface="Calibri" panose="020F0502020204030204" pitchFamily="34" charset="0"/>
                <a:cs typeface="Times New Roman" panose="02020603050405020304" pitchFamily="18" charset="0"/>
              </a:rPr>
              <a:t> </a:t>
            </a:r>
            <a:endParaRPr lang="en-IN" sz="2000" dirty="0">
              <a:effectLst/>
              <a:latin typeface="TimesNewRoman"/>
              <a:ea typeface="Calibri" panose="020F0502020204030204" pitchFamily="34" charset="0"/>
              <a:cs typeface="Times New Roman" panose="02020603050405020304" pitchFamily="18" charset="0"/>
            </a:endParaRPr>
          </a:p>
          <a:p>
            <a:pPr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Authors:</a:t>
            </a:r>
            <a:r>
              <a:rPr lang="en-IN" sz="2000" dirty="0">
                <a:effectLst/>
                <a:latin typeface="TimesNewRoman"/>
                <a:ea typeface="Calibri" panose="020F0502020204030204" pitchFamily="34" charset="0"/>
                <a:cs typeface="Times New Roman" panose="02020603050405020304" pitchFamily="18" charset="0"/>
              </a:rPr>
              <a:t>  Sunil L. Rahane, Prof. Ramesh </a:t>
            </a:r>
            <a:r>
              <a:rPr lang="en-IN" sz="2000" dirty="0" err="1">
                <a:effectLst/>
                <a:latin typeface="TimesNewRoman"/>
                <a:ea typeface="Calibri" panose="020F0502020204030204" pitchFamily="34" charset="0"/>
                <a:cs typeface="Times New Roman" panose="02020603050405020304" pitchFamily="18" charset="0"/>
              </a:rPr>
              <a:t>S.Pawase</a:t>
            </a:r>
            <a:r>
              <a:rPr lang="en-IN" sz="2000" dirty="0">
                <a:effectLst/>
                <a:latin typeface="TimesNewRoman"/>
                <a:ea typeface="Calibri" panose="020F0502020204030204" pitchFamily="34" charset="0"/>
                <a:cs typeface="Times New Roman" panose="02020603050405020304" pitchFamily="18" charset="0"/>
              </a:rPr>
              <a:t>, A Healthcare Monitoring System Using Wireless Sensor Network,.</a:t>
            </a:r>
          </a:p>
          <a:p>
            <a:pPr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Dates:</a:t>
            </a:r>
            <a:r>
              <a:rPr lang="en-IN" sz="2000" dirty="0">
                <a:effectLst/>
                <a:latin typeface="TimesNewRoman"/>
                <a:ea typeface="Calibri" panose="020F0502020204030204" pitchFamily="34" charset="0"/>
                <a:cs typeface="Times New Roman" panose="02020603050405020304" pitchFamily="18" charset="0"/>
              </a:rPr>
              <a:t> 7, July 2017 , International Journal of Advanced Research in Electrical, Electronics and Instrumentation </a:t>
            </a:r>
          </a:p>
          <a:p>
            <a:pPr marL="342900" lvl="0" indent="-342900">
              <a:lnSpc>
                <a:spcPct val="107000"/>
              </a:lnSpc>
              <a:buFont typeface="Symbol" panose="05050102010706020507" pitchFamily="18" charset="2"/>
              <a:buChar char=""/>
            </a:pPr>
            <a:r>
              <a:rPr lang="en-IN" sz="2000" dirty="0">
                <a:solidFill>
                  <a:srgbClr val="384554"/>
                </a:solidFill>
                <a:effectLst/>
                <a:latin typeface="TimesNewRoman"/>
                <a:ea typeface="Calibri" panose="020F0502020204030204" pitchFamily="34" charset="0"/>
                <a:cs typeface="Times New Roman" panose="02020603050405020304" pitchFamily="18" charset="0"/>
              </a:rPr>
              <a:t>In most of the hospitals health professionals use heart rate monitoring systems using manual methods to measure ECG by connecting lids to the chest of patient. The graph of ECG is monitored on the bedside monitor or special monitoring devices.</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384554"/>
                </a:solidFill>
                <a:effectLst/>
                <a:latin typeface="TimesNewRoman"/>
                <a:ea typeface="Calibri" panose="020F0502020204030204" pitchFamily="34" charset="0"/>
                <a:cs typeface="Times New Roman" panose="02020603050405020304" pitchFamily="18" charset="0"/>
              </a:rPr>
              <a:t>These devices are wired and bulky and do not support long distance communication. The systems have many disadvantages like requirement of costly hospital stays which is not affordable for longer periods, needs expert monitoring and high cost maintenance..</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solidFill>
                  <a:srgbClr val="384554"/>
                </a:solidFill>
                <a:effectLst/>
                <a:latin typeface="TimesNewRoman"/>
                <a:ea typeface="Calibri" panose="020F0502020204030204" pitchFamily="34" charset="0"/>
                <a:cs typeface="Times New Roman" panose="02020603050405020304" pitchFamily="18" charset="0"/>
              </a:rPr>
              <a:t>Many authors have reviewed the state of art systems available for monitoring different vital body parameters like temperature, ECG, heart rate &amp; pulse rate.</a:t>
            </a:r>
          </a:p>
          <a:p>
            <a:pPr marL="0" lvl="0" indent="0">
              <a:lnSpc>
                <a:spcPct val="107000"/>
              </a:lnSpc>
              <a:spcAft>
                <a:spcPts val="800"/>
              </a:spcAft>
              <a:buNone/>
            </a:pPr>
            <a:r>
              <a:rPr lang="en-IN" sz="2000" b="1" dirty="0">
                <a:solidFill>
                  <a:srgbClr val="384554"/>
                </a:solidFill>
                <a:effectLst/>
                <a:latin typeface="TimesNewRoman"/>
                <a:ea typeface="Calibri" panose="020F0502020204030204" pitchFamily="34" charset="0"/>
                <a:cs typeface="Times New Roman" panose="02020603050405020304" pitchFamily="18" charset="0"/>
              </a:rPr>
              <a:t>Limitations </a:t>
            </a:r>
            <a:r>
              <a:rPr lang="en-IN" sz="2000" dirty="0">
                <a:solidFill>
                  <a:srgbClr val="384554"/>
                </a:solidFill>
                <a:effectLst/>
                <a:latin typeface="TimesNewRoman"/>
                <a:ea typeface="Calibri" panose="020F0502020204030204" pitchFamily="34" charset="0"/>
                <a:cs typeface="Times New Roman" panose="02020603050405020304" pitchFamily="18" charset="0"/>
              </a:rPr>
              <a:t>: </a:t>
            </a:r>
            <a:r>
              <a:rPr lang="en-IN" sz="2000" dirty="0">
                <a:effectLst/>
                <a:latin typeface="TimesNewRoman"/>
                <a:ea typeface="Calibri" panose="020F0502020204030204" pitchFamily="34" charset="0"/>
                <a:cs typeface="Times New Roman" panose="02020603050405020304" pitchFamily="18" charset="0"/>
              </a:rPr>
              <a:t>Not easy to deploy wireless sensor network nodes compared to wired networks.</a:t>
            </a:r>
          </a:p>
          <a:p>
            <a:pPr marL="342900" lvl="0" indent="-342900">
              <a:lnSpc>
                <a:spcPct val="107000"/>
              </a:lnSpc>
              <a:spcAft>
                <a:spcPts val="800"/>
              </a:spcAft>
              <a:buFont typeface="Symbol" panose="05050102010706020507" pitchFamily="18" charset="2"/>
              <a:buChar char=""/>
            </a:pPr>
            <a:endParaRPr lang="en-IN" sz="2000" dirty="0">
              <a:effectLst/>
              <a:latin typeface="TimesNewRoman"/>
              <a:ea typeface="Calibri" panose="020F0502020204030204" pitchFamily="34" charset="0"/>
              <a:cs typeface="Times New Roman" panose="02020603050405020304" pitchFamily="18" charset="0"/>
            </a:endParaRPr>
          </a:p>
          <a:p>
            <a:pPr marL="0" lvl="0" indent="0">
              <a:buNone/>
            </a:pPr>
            <a:endParaRPr lang="en-IN" dirty="0">
              <a:latin typeface="TimesNewRoman"/>
            </a:endParaRPr>
          </a:p>
        </p:txBody>
      </p:sp>
      <p:sp>
        <p:nvSpPr>
          <p:cNvPr id="4" name="Date Placeholder 3">
            <a:extLst>
              <a:ext uri="{FF2B5EF4-FFF2-40B4-BE49-F238E27FC236}">
                <a16:creationId xmlns:a16="http://schemas.microsoft.com/office/drawing/2014/main" id="{AE1D26DD-6840-4598-BC85-0790C7A05BE9}"/>
              </a:ext>
            </a:extLst>
          </p:cNvPr>
          <p:cNvSpPr>
            <a:spLocks noGrp="1"/>
          </p:cNvSpPr>
          <p:nvPr>
            <p:ph type="dt" sz="half" idx="10"/>
          </p:nvPr>
        </p:nvSpPr>
        <p:spPr/>
        <p:txBody>
          <a:bodyPr/>
          <a:lstStyle/>
          <a:p>
            <a:pPr>
              <a:defRPr/>
            </a:pPr>
            <a:fld id="{9FCC6B52-9971-410F-B970-172C9ABC021C}" type="datetime8">
              <a:rPr lang="en-IN" smtClean="0"/>
              <a:t>04-10-2022 22:02</a:t>
            </a:fld>
            <a:endParaRPr lang="en-IN" dirty="0"/>
          </a:p>
        </p:txBody>
      </p:sp>
      <p:sp>
        <p:nvSpPr>
          <p:cNvPr id="5" name="Slide Number Placeholder 4">
            <a:extLst>
              <a:ext uri="{FF2B5EF4-FFF2-40B4-BE49-F238E27FC236}">
                <a16:creationId xmlns:a16="http://schemas.microsoft.com/office/drawing/2014/main" id="{3F0CEC84-7456-4E92-A2EA-69455BA34893}"/>
              </a:ext>
            </a:extLst>
          </p:cNvPr>
          <p:cNvSpPr>
            <a:spLocks noGrp="1"/>
          </p:cNvSpPr>
          <p:nvPr>
            <p:ph type="sldNum" sz="quarter" idx="12"/>
          </p:nvPr>
        </p:nvSpPr>
        <p:spPr/>
        <p:txBody>
          <a:bodyPr/>
          <a:lstStyle/>
          <a:p>
            <a:pPr>
              <a:defRPr/>
            </a:pPr>
            <a:fld id="{AAFC9A1D-E715-4FF0-BABF-4724B2795EE9}" type="slidenum">
              <a:rPr lang="en-IN" smtClean="0"/>
              <a:pPr>
                <a:defRPr/>
              </a:pPr>
              <a:t>6</a:t>
            </a:fld>
            <a:endParaRPr lang="en-IN" dirty="0"/>
          </a:p>
        </p:txBody>
      </p:sp>
    </p:spTree>
    <p:extLst>
      <p:ext uri="{BB962C8B-B14F-4D97-AF65-F5344CB8AC3E}">
        <p14:creationId xmlns:p14="http://schemas.microsoft.com/office/powerpoint/2010/main" val="283858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97B14-C11A-4F43-9D07-FE1558AA67B6}"/>
              </a:ext>
            </a:extLst>
          </p:cNvPr>
          <p:cNvSpPr>
            <a:spLocks noGrp="1"/>
          </p:cNvSpPr>
          <p:nvPr>
            <p:ph idx="1"/>
          </p:nvPr>
        </p:nvSpPr>
        <p:spPr>
          <a:xfrm>
            <a:off x="754144" y="940433"/>
            <a:ext cx="10844753" cy="5781042"/>
          </a:xfrm>
        </p:spPr>
        <p:txBody>
          <a:bodyPr/>
          <a:lstStyle/>
          <a:p>
            <a:pPr marL="0" indent="0">
              <a:lnSpc>
                <a:spcPct val="107000"/>
              </a:lnSpc>
              <a:spcAft>
                <a:spcPts val="800"/>
              </a:spcAft>
              <a:buNone/>
            </a:pPr>
            <a:r>
              <a:rPr lang="en-IN" sz="2000" b="1" dirty="0">
                <a:effectLst/>
                <a:latin typeface="TimesNewRoman"/>
                <a:ea typeface="Calibri" panose="020F0502020204030204" pitchFamily="34" charset="0"/>
                <a:cs typeface="Times New Roman" panose="02020603050405020304" pitchFamily="18" charset="0"/>
              </a:rPr>
              <a:t>                                                 3.Wearable Monitoring devices:</a:t>
            </a:r>
            <a:endParaRPr lang="en-IN" sz="2000" dirty="0">
              <a:latin typeface="TimesNewRoman"/>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TimesNewRoman"/>
                <a:ea typeface="Calibri" panose="020F0502020204030204" pitchFamily="34" charset="0"/>
                <a:cs typeface="Times New Roman" panose="02020603050405020304" pitchFamily="18" charset="0"/>
              </a:rPr>
              <a:t>                                   Authors:</a:t>
            </a:r>
            <a:r>
              <a:rPr lang="en-IN" sz="2000" dirty="0">
                <a:solidFill>
                  <a:srgbClr val="000000"/>
                </a:solidFill>
                <a:effectLst/>
                <a:latin typeface="TimesNewRoman"/>
                <a:ea typeface="Calibri" panose="020F0502020204030204" pitchFamily="34" charset="0"/>
                <a:cs typeface="Times New Roman" panose="02020603050405020304" pitchFamily="18" charset="0"/>
              </a:rPr>
              <a:t> Teng XF, Zhang YT, Poon CC, </a:t>
            </a:r>
            <a:r>
              <a:rPr lang="en-IN" sz="2000" dirty="0" err="1">
                <a:solidFill>
                  <a:srgbClr val="000000"/>
                </a:solidFill>
                <a:effectLst/>
                <a:latin typeface="TimesNewRoman"/>
                <a:ea typeface="Calibri" panose="020F0502020204030204" pitchFamily="34" charset="0"/>
                <a:cs typeface="Times New Roman" panose="02020603050405020304" pitchFamily="18" charset="0"/>
              </a:rPr>
              <a:t>Bonato</a:t>
            </a:r>
            <a:r>
              <a:rPr lang="en-IN" sz="2000" dirty="0">
                <a:solidFill>
                  <a:srgbClr val="000000"/>
                </a:solidFill>
                <a:effectLst/>
                <a:latin typeface="TimesNewRoman"/>
                <a:ea typeface="Calibri" panose="020F0502020204030204" pitchFamily="34" charset="0"/>
                <a:cs typeface="Times New Roman" panose="02020603050405020304" pitchFamily="18" charset="0"/>
              </a:rPr>
              <a:t> P</a:t>
            </a:r>
            <a:endParaRPr lang="en-IN" sz="2000" dirty="0">
              <a:effectLst/>
              <a:latin typeface="TimesNewRoman"/>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TimesNewRoman"/>
                <a:ea typeface="Calibri" panose="020F0502020204030204" pitchFamily="34" charset="0"/>
                <a:cs typeface="Times New Roman" panose="02020603050405020304" pitchFamily="18" charset="0"/>
              </a:rPr>
              <a:t>                                             Dates</a:t>
            </a:r>
            <a:r>
              <a:rPr lang="en-IN" sz="2000" dirty="0">
                <a:effectLst/>
                <a:latin typeface="TimesNewRoman"/>
                <a:ea typeface="Calibri" panose="020F0502020204030204" pitchFamily="34" charset="0"/>
                <a:cs typeface="Times New Roman" panose="02020603050405020304" pitchFamily="18" charset="0"/>
              </a:rPr>
              <a:t>:</a:t>
            </a:r>
            <a:r>
              <a:rPr lang="en-IN" sz="2000" dirty="0">
                <a:solidFill>
                  <a:srgbClr val="000000"/>
                </a:solidFill>
                <a:effectLst/>
                <a:latin typeface="TimesNewRoman"/>
                <a:ea typeface="Calibri" panose="020F0502020204030204" pitchFamily="34" charset="0"/>
                <a:cs typeface="Times New Roman" panose="02020603050405020304" pitchFamily="18" charset="0"/>
              </a:rPr>
              <a:t> IEEE Rev Biomed Eng. 2017</a:t>
            </a:r>
            <a:endParaRPr lang="en-IN" sz="2000" dirty="0">
              <a:solidFill>
                <a:srgbClr val="000000"/>
              </a:solidFill>
              <a:latin typeface="TimesNewRoman"/>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u="sng" dirty="0">
                <a:effectLst/>
                <a:latin typeface="TimesNewRoman"/>
                <a:ea typeface="Calibri" panose="020F0502020204030204" pitchFamily="34" charset="0"/>
                <a:cs typeface="Times New Roman" panose="02020603050405020304" pitchFamily="18" charset="0"/>
              </a:rPr>
              <a:t>ECGs:</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IN" sz="2000" dirty="0">
                <a:solidFill>
                  <a:srgbClr val="000000"/>
                </a:solidFill>
                <a:effectLst/>
                <a:latin typeface="TimesNewRoman"/>
                <a:ea typeface="Calibri" panose="020F0502020204030204" pitchFamily="34" charset="0"/>
                <a:cs typeface="Times New Roman" panose="02020603050405020304" pitchFamily="18" charset="0"/>
              </a:rPr>
              <a:t>Electrocardiograms (ECGs) are among the most widely used </a:t>
            </a:r>
            <a:r>
              <a:rPr lang="en-IN" sz="2000" dirty="0" err="1">
                <a:solidFill>
                  <a:srgbClr val="000000"/>
                </a:solidFill>
                <a:effectLst/>
                <a:latin typeface="TimesNewRoman"/>
                <a:ea typeface="Calibri" panose="020F0502020204030204" pitchFamily="34" charset="0"/>
                <a:cs typeface="Times New Roman" panose="02020603050405020304" pitchFamily="18" charset="0"/>
              </a:rPr>
              <a:t>biosignals</a:t>
            </a:r>
            <a:r>
              <a:rPr lang="en-IN" sz="2000" dirty="0">
                <a:solidFill>
                  <a:srgbClr val="000000"/>
                </a:solidFill>
                <a:effectLst/>
                <a:latin typeface="TimesNewRoman"/>
                <a:ea typeface="Calibri" panose="020F0502020204030204" pitchFamily="34" charset="0"/>
                <a:cs typeface="Times New Roman" panose="02020603050405020304" pitchFamily="18" charset="0"/>
              </a:rPr>
              <a:t>, as a diagnostic tool in healthcare environment, providing information of the cardiac electrical cycle.</a:t>
            </a:r>
            <a:endParaRPr lang="en-IN" sz="2000" dirty="0">
              <a:effectLst/>
              <a:latin typeface="TimesNewRoman"/>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2000" b="1" u="sng" dirty="0">
                <a:effectLst/>
                <a:latin typeface="TimesNewRoman"/>
                <a:ea typeface="Calibri" panose="020F0502020204030204" pitchFamily="34" charset="0"/>
                <a:cs typeface="Times New Roman" panose="02020603050405020304" pitchFamily="18" charset="0"/>
              </a:rPr>
              <a:t>Heart rate:</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IN" sz="2000" dirty="0">
                <a:solidFill>
                  <a:srgbClr val="000000"/>
                </a:solidFill>
                <a:effectLst/>
                <a:latin typeface="TimesNewRoman"/>
                <a:ea typeface="Calibri" panose="020F0502020204030204" pitchFamily="34" charset="0"/>
                <a:cs typeface="Times New Roman" panose="02020603050405020304" pitchFamily="18" charset="0"/>
              </a:rPr>
              <a:t>Heart rate (HR) is a standard vital sign and has become a routine measurement in both healthcare and fitness/sport activities.</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IN" sz="2000" dirty="0">
                <a:solidFill>
                  <a:srgbClr val="000000"/>
                </a:solidFill>
                <a:effectLst/>
                <a:latin typeface="TimesNewRoman"/>
                <a:ea typeface="Calibri" panose="020F0502020204030204" pitchFamily="34" charset="0"/>
                <a:cs typeface="Times New Roman" panose="02020603050405020304" pitchFamily="18" charset="0"/>
              </a:rPr>
              <a:t>It is also a human psychophysiological status indicator, such as in stress and fatigue measurements </a:t>
            </a:r>
            <a:endParaRPr lang="en-IN" sz="2000" dirty="0">
              <a:latin typeface="TimesNewRoman"/>
              <a:ea typeface="Calibri" panose="020F0502020204030204" pitchFamily="34" charset="0"/>
              <a:cs typeface="Times New Roman" panose="02020603050405020304" pitchFamily="18" charset="0"/>
            </a:endParaRPr>
          </a:p>
          <a:p>
            <a:pPr marL="0" lvl="0" indent="0">
              <a:lnSpc>
                <a:spcPct val="100000"/>
              </a:lnSpc>
              <a:buNone/>
            </a:pPr>
            <a:r>
              <a:rPr lang="en-IN" sz="2000" b="1" dirty="0">
                <a:solidFill>
                  <a:srgbClr val="000000"/>
                </a:solidFill>
                <a:effectLst/>
                <a:latin typeface="TimesNewRoman"/>
                <a:ea typeface="Calibri" panose="020F0502020204030204" pitchFamily="34" charset="0"/>
                <a:cs typeface="Times New Roman" panose="02020603050405020304" pitchFamily="18" charset="0"/>
              </a:rPr>
              <a:t>Advantages : </a:t>
            </a:r>
            <a:r>
              <a:rPr lang="en-IN" sz="2000" dirty="0">
                <a:effectLst/>
                <a:latin typeface="TimesNewRoman"/>
                <a:ea typeface="Calibri" panose="020F0502020204030204" pitchFamily="34" charset="0"/>
                <a:cs typeface="Times New Roman" panose="02020603050405020304" pitchFamily="18" charset="0"/>
              </a:rPr>
              <a:t>Widely recognized technologies to be used for easy access.</a:t>
            </a:r>
          </a:p>
          <a:p>
            <a:pPr marL="0" lvl="0" indent="0">
              <a:lnSpc>
                <a:spcPct val="100000"/>
              </a:lnSpc>
              <a:buNone/>
            </a:pPr>
            <a:r>
              <a:rPr lang="en-IN" sz="2000" b="1" dirty="0">
                <a:effectLst/>
                <a:latin typeface="TimesNewRoman"/>
                <a:ea typeface="Calibri" panose="020F0502020204030204" pitchFamily="34" charset="0"/>
                <a:cs typeface="Times New Roman" panose="02020603050405020304" pitchFamily="18" charset="0"/>
              </a:rPr>
              <a:t>Disadvantage : </a:t>
            </a:r>
            <a:r>
              <a:rPr lang="en-IN" sz="2000" dirty="0">
                <a:effectLst/>
                <a:latin typeface="TimesNewRoman"/>
                <a:ea typeface="Calibri" panose="020F0502020204030204" pitchFamily="34" charset="0"/>
                <a:cs typeface="Times New Roman" panose="02020603050405020304" pitchFamily="18" charset="0"/>
              </a:rPr>
              <a:t>Adoption of new technologies is difficult to equip with for elders. </a:t>
            </a:r>
          </a:p>
          <a:p>
            <a:pPr marL="0" indent="0">
              <a:buNone/>
            </a:pPr>
            <a:endParaRPr lang="en-IN" sz="2000" dirty="0">
              <a:latin typeface="TimesNewRoman"/>
            </a:endParaRPr>
          </a:p>
        </p:txBody>
      </p:sp>
      <p:sp>
        <p:nvSpPr>
          <p:cNvPr id="5" name="Slide Number Placeholder 4">
            <a:extLst>
              <a:ext uri="{FF2B5EF4-FFF2-40B4-BE49-F238E27FC236}">
                <a16:creationId xmlns:a16="http://schemas.microsoft.com/office/drawing/2014/main" id="{2533488E-F37C-4972-BEFB-DE1A9A13B06A}"/>
              </a:ext>
            </a:extLst>
          </p:cNvPr>
          <p:cNvSpPr>
            <a:spLocks noGrp="1"/>
          </p:cNvSpPr>
          <p:nvPr>
            <p:ph type="sldNum" sz="quarter" idx="12"/>
          </p:nvPr>
        </p:nvSpPr>
        <p:spPr/>
        <p:txBody>
          <a:bodyPr/>
          <a:lstStyle/>
          <a:p>
            <a:pPr>
              <a:defRPr/>
            </a:pPr>
            <a:fld id="{AAFC9A1D-E715-4FF0-BABF-4724B2795EE9}" type="slidenum">
              <a:rPr lang="en-IN" smtClean="0"/>
              <a:pPr>
                <a:defRPr/>
              </a:pPr>
              <a:t>7</a:t>
            </a:fld>
            <a:endParaRPr lang="en-IN"/>
          </a:p>
        </p:txBody>
      </p:sp>
    </p:spTree>
    <p:extLst>
      <p:ext uri="{BB962C8B-B14F-4D97-AF65-F5344CB8AC3E}">
        <p14:creationId xmlns:p14="http://schemas.microsoft.com/office/powerpoint/2010/main" val="305960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30D95-93EE-4DB2-A6AD-A946C874271E}"/>
              </a:ext>
            </a:extLst>
          </p:cNvPr>
          <p:cNvSpPr>
            <a:spLocks noGrp="1"/>
          </p:cNvSpPr>
          <p:nvPr>
            <p:ph idx="1"/>
          </p:nvPr>
        </p:nvSpPr>
        <p:spPr>
          <a:xfrm>
            <a:off x="838199" y="1284347"/>
            <a:ext cx="10662501" cy="4654539"/>
          </a:xfrm>
        </p:spPr>
        <p:txBody>
          <a:bodyPr/>
          <a:lstStyle/>
          <a:p>
            <a:pPr marL="457200" indent="0">
              <a:lnSpc>
                <a:spcPct val="107000"/>
              </a:lnSpc>
              <a:buNone/>
            </a:pPr>
            <a:r>
              <a:rPr lang="en-IN" sz="2000" b="1" dirty="0">
                <a:solidFill>
                  <a:srgbClr val="000000"/>
                </a:solidFill>
                <a:effectLst/>
                <a:latin typeface="TimesNewRoman"/>
                <a:ea typeface="Calibri" panose="020F0502020204030204" pitchFamily="34" charset="0"/>
                <a:cs typeface="Times New Roman" panose="02020603050405020304" pitchFamily="18" charset="0"/>
              </a:rPr>
              <a:t>                      4.Continuous  Heart  rate  Monitoring  System  using  IoT: </a:t>
            </a:r>
            <a:endParaRPr lang="en-IN" sz="2000" dirty="0">
              <a:effectLst/>
              <a:latin typeface="TimesNewRoman"/>
              <a:ea typeface="Calibri" panose="020F0502020204030204" pitchFamily="34" charset="0"/>
              <a:cs typeface="Times New Roman" panose="02020603050405020304" pitchFamily="18" charset="0"/>
            </a:endParaRPr>
          </a:p>
          <a:p>
            <a:pPr marL="457200" indent="0">
              <a:lnSpc>
                <a:spcPct val="107000"/>
              </a:lnSpc>
              <a:buNone/>
            </a:pPr>
            <a:r>
              <a:rPr lang="en-IN" sz="2000" b="1" dirty="0">
                <a:solidFill>
                  <a:srgbClr val="000000"/>
                </a:solidFill>
                <a:latin typeface="TimesNewRoman"/>
                <a:ea typeface="Calibri" panose="020F0502020204030204" pitchFamily="34" charset="0"/>
                <a:cs typeface="Times New Roman" panose="02020603050405020304" pitchFamily="18" charset="0"/>
              </a:rPr>
              <a:t>      </a:t>
            </a:r>
            <a:r>
              <a:rPr lang="en-IN" sz="2000" b="1" dirty="0">
                <a:solidFill>
                  <a:srgbClr val="000000"/>
                </a:solidFill>
                <a:effectLst/>
                <a:latin typeface="TimesNewRoman"/>
                <a:ea typeface="Calibri" panose="020F0502020204030204" pitchFamily="34" charset="0"/>
                <a:cs typeface="Times New Roman" panose="02020603050405020304" pitchFamily="18" charset="0"/>
              </a:rPr>
              <a:t>Authors</a:t>
            </a:r>
            <a:r>
              <a:rPr lang="en-IN" sz="2000" i="1" dirty="0">
                <a:solidFill>
                  <a:srgbClr val="000000"/>
                </a:solidFill>
                <a:effectLst/>
                <a:latin typeface="TimesNewRoman"/>
                <a:ea typeface="Calibri" panose="020F0502020204030204" pitchFamily="34" charset="0"/>
                <a:cs typeface="Times New Roman" panose="02020603050405020304" pitchFamily="18" charset="0"/>
              </a:rPr>
              <a:t>:</a:t>
            </a:r>
            <a:r>
              <a:rPr lang="en-IN" sz="2000" i="1" kern="12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000" dirty="0">
                <a:solidFill>
                  <a:srgbClr val="000000"/>
                </a:solidFill>
                <a:effectLst/>
                <a:latin typeface="TimesNewRoman"/>
                <a:ea typeface="Calibri" panose="020F0502020204030204" pitchFamily="34" charset="0"/>
                <a:cs typeface="Times New Roman" panose="02020603050405020304" pitchFamily="18" charset="0"/>
              </a:rPr>
              <a:t>Johan </a:t>
            </a:r>
            <a:r>
              <a:rPr lang="en-IN" sz="2000" dirty="0" err="1">
                <a:solidFill>
                  <a:srgbClr val="000000"/>
                </a:solidFill>
                <a:effectLst/>
                <a:latin typeface="TimesNewRoman"/>
                <a:ea typeface="Calibri" panose="020F0502020204030204" pitchFamily="34" charset="0"/>
                <a:cs typeface="Times New Roman" panose="02020603050405020304" pitchFamily="18" charset="0"/>
              </a:rPr>
              <a:t>Bhurny</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Bathilde</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Rajith</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Chameera</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Dyg</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Norkhairunnisa</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Abang</a:t>
            </a:r>
            <a:r>
              <a:rPr lang="en-IN" sz="2000" dirty="0">
                <a:solidFill>
                  <a:srgbClr val="000000"/>
                </a:solidFill>
                <a:effectLst/>
                <a:latin typeface="TimesNewRoman"/>
                <a:ea typeface="Calibri" panose="020F0502020204030204" pitchFamily="34" charset="0"/>
                <a:cs typeface="Times New Roman" panose="02020603050405020304" pitchFamily="18" charset="0"/>
              </a:rPr>
              <a:t> </a:t>
            </a:r>
            <a:r>
              <a:rPr lang="en-IN" sz="2000" dirty="0" err="1">
                <a:solidFill>
                  <a:srgbClr val="000000"/>
                </a:solidFill>
                <a:effectLst/>
                <a:latin typeface="TimesNewRoman"/>
                <a:ea typeface="Calibri" panose="020F0502020204030204" pitchFamily="34" charset="0"/>
                <a:cs typeface="Times New Roman" panose="02020603050405020304" pitchFamily="18" charset="0"/>
              </a:rPr>
              <a:t>Zaidel</a:t>
            </a:r>
            <a:r>
              <a:rPr lang="en-IN" sz="2000" dirty="0">
                <a:solidFill>
                  <a:srgbClr val="000000"/>
                </a:solidFill>
                <a:effectLst/>
                <a:latin typeface="TimesNewRoman"/>
                <a:ea typeface="Calibri" panose="020F0502020204030204" pitchFamily="34" charset="0"/>
                <a:cs typeface="Times New Roman" panose="02020603050405020304" pitchFamily="18" charset="0"/>
              </a:rPr>
              <a:t>.</a:t>
            </a:r>
            <a:endParaRPr lang="en-IN" sz="2000" dirty="0">
              <a:effectLst/>
              <a:latin typeface="TimesNewRoman"/>
              <a:ea typeface="Calibri" panose="020F0502020204030204" pitchFamily="34" charset="0"/>
              <a:cs typeface="Times New Roman" panose="02020603050405020304" pitchFamily="18" charset="0"/>
            </a:endParaRPr>
          </a:p>
          <a:p>
            <a:pPr marL="457200" indent="0">
              <a:lnSpc>
                <a:spcPct val="107000"/>
              </a:lnSpc>
              <a:buNone/>
            </a:pPr>
            <a:r>
              <a:rPr lang="en-IN" sz="2000" b="1" dirty="0">
                <a:solidFill>
                  <a:srgbClr val="000000"/>
                </a:solidFill>
                <a:effectLst/>
                <a:latin typeface="TimesNewRoman"/>
                <a:ea typeface="Calibri" panose="020F0502020204030204" pitchFamily="34" charset="0"/>
                <a:cs typeface="Times New Roman" panose="02020603050405020304" pitchFamily="18" charset="0"/>
              </a:rPr>
              <a:t>                                                    Dates:</a:t>
            </a:r>
            <a:r>
              <a:rPr lang="en-IN" sz="2000" dirty="0">
                <a:solidFill>
                  <a:srgbClr val="000000"/>
                </a:solidFill>
                <a:effectLst/>
                <a:latin typeface="TimesNewRoman"/>
                <a:ea typeface="Calibri" panose="020F0502020204030204" pitchFamily="34" charset="0"/>
                <a:cs typeface="Times New Roman" panose="02020603050405020304" pitchFamily="18" charset="0"/>
              </a:rPr>
              <a:t>2018</a:t>
            </a:r>
            <a:r>
              <a:rPr lang="en-IN" sz="2000" b="1" dirty="0">
                <a:solidFill>
                  <a:srgbClr val="000000"/>
                </a:solidFill>
                <a:effectLst/>
                <a:latin typeface="TimesNewRoman"/>
                <a:ea typeface="Calibri" panose="020F0502020204030204" pitchFamily="34" charset="0"/>
                <a:cs typeface="Times New Roman" panose="02020603050405020304" pitchFamily="18" charset="0"/>
              </a:rPr>
              <a:t> </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000000"/>
                </a:solidFill>
                <a:effectLst/>
                <a:latin typeface="TimesNewRoman"/>
                <a:ea typeface="Calibri" panose="020F0502020204030204" pitchFamily="34" charset="0"/>
                <a:cs typeface="Times New Roman" panose="02020603050405020304" pitchFamily="18" charset="0"/>
              </a:rPr>
              <a:t>The author’s proposed an practical research to create a less expensive PPG sensor and this is achieved by using a combination of LED-photodiode to emit light and receive reflected light. </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000000"/>
                </a:solidFill>
                <a:effectLst/>
                <a:latin typeface="TimesNewRoman"/>
                <a:ea typeface="Calibri" panose="020F0502020204030204" pitchFamily="34" charset="0"/>
                <a:cs typeface="Times New Roman" panose="02020603050405020304" pitchFamily="18" charset="0"/>
              </a:rPr>
              <a:t>It penetrates into the tissues deep enough to detect a variety of blood volume.</a:t>
            </a:r>
            <a:endParaRPr lang="en-IN" sz="2000" dirty="0">
              <a:effectLst/>
              <a:latin typeface="TimesNewRoman"/>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000000"/>
                </a:solidFill>
                <a:effectLst/>
                <a:latin typeface="TimesNewRoman"/>
                <a:ea typeface="Calibri" panose="020F0502020204030204" pitchFamily="34" charset="0"/>
                <a:cs typeface="Times New Roman" panose="02020603050405020304" pitchFamily="18" charset="0"/>
              </a:rPr>
              <a:t>A light-based sensor can be used to detect this variety of heartbeats, this is done using a non-invasive Photoplethysmography (PPG) sensor. </a:t>
            </a:r>
            <a:endParaRPr lang="en-IN" sz="2000" dirty="0">
              <a:latin typeface="TimesNewRoman"/>
              <a:ea typeface="Calibri" panose="020F0502020204030204" pitchFamily="34" charset="0"/>
              <a:cs typeface="Times New Roman" panose="02020603050405020304" pitchFamily="18" charset="0"/>
            </a:endParaRPr>
          </a:p>
          <a:p>
            <a:pPr marL="0" lvl="0" indent="0">
              <a:lnSpc>
                <a:spcPct val="107000"/>
              </a:lnSpc>
              <a:buNone/>
            </a:pPr>
            <a:r>
              <a:rPr lang="en-IN" sz="2000" b="1" dirty="0">
                <a:solidFill>
                  <a:srgbClr val="000000"/>
                </a:solidFill>
                <a:effectLst/>
                <a:latin typeface="TimesNewRoman"/>
                <a:ea typeface="Calibri" panose="020F0502020204030204" pitchFamily="34" charset="0"/>
                <a:cs typeface="Times New Roman" panose="02020603050405020304" pitchFamily="18" charset="0"/>
              </a:rPr>
              <a:t> Advantages : </a:t>
            </a:r>
            <a:r>
              <a:rPr lang="en-IN" sz="2000" dirty="0">
                <a:solidFill>
                  <a:srgbClr val="000000"/>
                </a:solidFill>
                <a:effectLst/>
                <a:latin typeface="TimesNewRoman"/>
                <a:ea typeface="Calibri" panose="020F0502020204030204" pitchFamily="34" charset="0"/>
                <a:cs typeface="Times New Roman" panose="02020603050405020304" pitchFamily="18" charset="0"/>
              </a:rPr>
              <a:t>Monitoring through single platform of hardware and software. </a:t>
            </a:r>
            <a:endParaRPr lang="en-IN" sz="2000" dirty="0">
              <a:latin typeface="TimesNewRoman"/>
              <a:ea typeface="Calibri" panose="020F0502020204030204" pitchFamily="34" charset="0"/>
              <a:cs typeface="Times New Roman" panose="02020603050405020304" pitchFamily="18" charset="0"/>
            </a:endParaRPr>
          </a:p>
          <a:p>
            <a:pPr marL="0" lvl="0" indent="0">
              <a:lnSpc>
                <a:spcPct val="107000"/>
              </a:lnSpc>
              <a:buNone/>
            </a:pPr>
            <a:r>
              <a:rPr lang="en-IN" sz="2000" b="1" dirty="0">
                <a:solidFill>
                  <a:srgbClr val="000000"/>
                </a:solidFill>
                <a:effectLst/>
                <a:latin typeface="TimesNewRoman"/>
                <a:ea typeface="Calibri" panose="020F0502020204030204" pitchFamily="34" charset="0"/>
                <a:cs typeface="Times New Roman" panose="02020603050405020304" pitchFamily="18" charset="0"/>
              </a:rPr>
              <a:t>Limitations : </a:t>
            </a:r>
            <a:r>
              <a:rPr lang="en-IN" sz="2000" dirty="0">
                <a:solidFill>
                  <a:srgbClr val="000000"/>
                </a:solidFill>
                <a:effectLst/>
                <a:latin typeface="TimesNewRoman"/>
                <a:ea typeface="Calibri" panose="020F0502020204030204" pitchFamily="34" charset="0"/>
                <a:cs typeface="Times New Roman" panose="02020603050405020304" pitchFamily="18" charset="0"/>
              </a:rPr>
              <a:t>Multiple applications lead to complexity.</a:t>
            </a:r>
            <a:endParaRPr lang="en-IN" sz="2000" dirty="0">
              <a:effectLst/>
              <a:latin typeface="TimesNewRoman"/>
              <a:ea typeface="Calibri" panose="020F0502020204030204" pitchFamily="34" charset="0"/>
              <a:cs typeface="Times New Roman" panose="02020603050405020304" pitchFamily="18" charset="0"/>
            </a:endParaRPr>
          </a:p>
          <a:p>
            <a:pPr marL="0" indent="0">
              <a:buNone/>
            </a:pPr>
            <a:endParaRPr lang="en-IN" sz="2000" dirty="0">
              <a:latin typeface="TimesNewRoman"/>
            </a:endParaRPr>
          </a:p>
        </p:txBody>
      </p:sp>
      <p:sp>
        <p:nvSpPr>
          <p:cNvPr id="4" name="Date Placeholder 3">
            <a:extLst>
              <a:ext uri="{FF2B5EF4-FFF2-40B4-BE49-F238E27FC236}">
                <a16:creationId xmlns:a16="http://schemas.microsoft.com/office/drawing/2014/main" id="{71E09E8E-D83D-482C-84F5-6B221C127EA4}"/>
              </a:ext>
            </a:extLst>
          </p:cNvPr>
          <p:cNvSpPr>
            <a:spLocks noGrp="1"/>
          </p:cNvSpPr>
          <p:nvPr>
            <p:ph type="dt" sz="half" idx="10"/>
          </p:nvPr>
        </p:nvSpPr>
        <p:spPr/>
        <p:txBody>
          <a:bodyPr/>
          <a:lstStyle/>
          <a:p>
            <a:pPr>
              <a:defRPr/>
            </a:pPr>
            <a:endParaRPr lang="en-IN" dirty="0"/>
          </a:p>
        </p:txBody>
      </p:sp>
      <p:sp>
        <p:nvSpPr>
          <p:cNvPr id="5" name="Slide Number Placeholder 4">
            <a:extLst>
              <a:ext uri="{FF2B5EF4-FFF2-40B4-BE49-F238E27FC236}">
                <a16:creationId xmlns:a16="http://schemas.microsoft.com/office/drawing/2014/main" id="{43EDADB4-4E61-448E-9EB6-76B557C8B91B}"/>
              </a:ext>
            </a:extLst>
          </p:cNvPr>
          <p:cNvSpPr>
            <a:spLocks noGrp="1"/>
          </p:cNvSpPr>
          <p:nvPr>
            <p:ph type="sldNum" sz="quarter" idx="12"/>
          </p:nvPr>
        </p:nvSpPr>
        <p:spPr/>
        <p:txBody>
          <a:bodyPr/>
          <a:lstStyle/>
          <a:p>
            <a:pPr>
              <a:defRPr/>
            </a:pPr>
            <a:fld id="{AAFC9A1D-E715-4FF0-BABF-4724B2795EE9}" type="slidenum">
              <a:rPr lang="en-IN" smtClean="0"/>
              <a:pPr>
                <a:defRPr/>
              </a:pPr>
              <a:t>8</a:t>
            </a:fld>
            <a:endParaRPr lang="en-IN"/>
          </a:p>
        </p:txBody>
      </p:sp>
    </p:spTree>
    <p:extLst>
      <p:ext uri="{BB962C8B-B14F-4D97-AF65-F5344CB8AC3E}">
        <p14:creationId xmlns:p14="http://schemas.microsoft.com/office/powerpoint/2010/main" val="269024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48347-E447-489F-850A-0A21B192793C}"/>
              </a:ext>
            </a:extLst>
          </p:cNvPr>
          <p:cNvSpPr>
            <a:spLocks noGrp="1"/>
          </p:cNvSpPr>
          <p:nvPr>
            <p:ph idx="1"/>
          </p:nvPr>
        </p:nvSpPr>
        <p:spPr>
          <a:xfrm>
            <a:off x="838200" y="1272619"/>
            <a:ext cx="10719062" cy="4480137"/>
          </a:xfrm>
        </p:spPr>
        <p:txBody>
          <a:bodyPr/>
          <a:lstStyle/>
          <a:p>
            <a:pPr indent="0">
              <a:lnSpc>
                <a:spcPct val="107000"/>
              </a:lnSpc>
              <a:buNone/>
            </a:pPr>
            <a:r>
              <a:rPr lang="en-IN" sz="2000" b="1" dirty="0">
                <a:latin typeface="TimesNewRoman"/>
                <a:ea typeface="Calibri" panose="020F0502020204030204" pitchFamily="34" charset="0"/>
                <a:cs typeface="Times New Roman" panose="02020603050405020304" pitchFamily="18" charset="0"/>
              </a:rPr>
              <a:t>                             5</a:t>
            </a:r>
            <a:r>
              <a:rPr lang="en-IN" sz="2000" b="1" dirty="0">
                <a:effectLst/>
                <a:latin typeface="TimesNewRoman"/>
                <a:ea typeface="Calibri" panose="020F0502020204030204" pitchFamily="34" charset="0"/>
                <a:cs typeface="Times New Roman" panose="02020603050405020304" pitchFamily="18" charset="0"/>
              </a:rPr>
              <a:t>.Smart-phone Based Health Monitoring System:</a:t>
            </a:r>
            <a:endParaRPr lang="en-IN" sz="2000" dirty="0">
              <a:effectLst/>
              <a:latin typeface="TimesNewRoman"/>
              <a:ea typeface="Calibri" panose="020F0502020204030204" pitchFamily="34" charset="0"/>
              <a:cs typeface="Times New Roman" panose="02020603050405020304" pitchFamily="18" charset="0"/>
            </a:endParaRPr>
          </a:p>
          <a:p>
            <a:pPr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 </a:t>
            </a:r>
            <a:r>
              <a:rPr lang="en-IN" sz="2000" dirty="0">
                <a:latin typeface="TimesNewRoman"/>
                <a:ea typeface="Calibri" panose="020F0502020204030204" pitchFamily="34" charset="0"/>
                <a:cs typeface="Times New Roman" panose="02020603050405020304" pitchFamily="18" charset="0"/>
              </a:rPr>
              <a:t>                               </a:t>
            </a:r>
            <a:r>
              <a:rPr lang="en-IN" sz="2000" b="1" dirty="0">
                <a:effectLst/>
                <a:latin typeface="TimesNewRoman"/>
                <a:ea typeface="Calibri" panose="020F0502020204030204" pitchFamily="34" charset="0"/>
                <a:cs typeface="Times New Roman" panose="02020603050405020304" pitchFamily="18" charset="0"/>
              </a:rPr>
              <a:t>Authors:</a:t>
            </a:r>
            <a:r>
              <a:rPr lang="en-IN" sz="2000" i="1" kern="12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000" dirty="0">
                <a:effectLst/>
                <a:latin typeface="TimesNewRoman"/>
                <a:ea typeface="Calibri" panose="020F0502020204030204" pitchFamily="34" charset="0"/>
                <a:cs typeface="Times New Roman" panose="02020603050405020304" pitchFamily="18" charset="0"/>
              </a:rPr>
              <a:t>Md. </a:t>
            </a:r>
            <a:r>
              <a:rPr lang="en-IN" sz="2000" dirty="0" err="1">
                <a:effectLst/>
                <a:latin typeface="TimesNewRoman"/>
                <a:ea typeface="Calibri" panose="020F0502020204030204" pitchFamily="34" charset="0"/>
                <a:cs typeface="Times New Roman" panose="02020603050405020304" pitchFamily="18" charset="0"/>
              </a:rPr>
              <a:t>Milon</a:t>
            </a:r>
            <a:r>
              <a:rPr lang="en-IN" sz="2000" dirty="0">
                <a:effectLst/>
                <a:latin typeface="TimesNewRoman"/>
                <a:ea typeface="Calibri" panose="020F0502020204030204" pitchFamily="34" charset="0"/>
                <a:cs typeface="Times New Roman" panose="02020603050405020304" pitchFamily="18" charset="0"/>
              </a:rPr>
              <a:t> Islam, Md. </a:t>
            </a:r>
            <a:r>
              <a:rPr lang="en-IN" sz="2000" dirty="0" err="1">
                <a:effectLst/>
                <a:latin typeface="TimesNewRoman"/>
                <a:ea typeface="Calibri" panose="020F0502020204030204" pitchFamily="34" charset="0"/>
                <a:cs typeface="Times New Roman" panose="02020603050405020304" pitchFamily="18" charset="0"/>
              </a:rPr>
              <a:t>Rashedul</a:t>
            </a:r>
            <a:r>
              <a:rPr lang="en-IN" sz="2000" dirty="0">
                <a:effectLst/>
                <a:latin typeface="TimesNewRoman"/>
                <a:ea typeface="Calibri" panose="020F0502020204030204" pitchFamily="34" charset="0"/>
                <a:cs typeface="Times New Roman" panose="02020603050405020304" pitchFamily="18" charset="0"/>
              </a:rPr>
              <a:t> Islam</a:t>
            </a:r>
          </a:p>
          <a:p>
            <a:pPr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                                                       Dates:</a:t>
            </a:r>
            <a:r>
              <a:rPr lang="en-IN" sz="2000" i="1" kern="12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000" dirty="0">
                <a:effectLst/>
                <a:latin typeface="TimesNewRoman"/>
                <a:ea typeface="Calibri" panose="020F0502020204030204" pitchFamily="34" charset="0"/>
                <a:cs typeface="Times New Roman" panose="02020603050405020304" pitchFamily="18" charset="0"/>
              </a:rPr>
              <a:t>2019</a:t>
            </a:r>
          </a:p>
          <a:p>
            <a:pPr marL="342900" lvl="0" indent="-342900">
              <a:lnSpc>
                <a:spcPct val="107000"/>
              </a:lnSpc>
              <a:buFont typeface="Symbol" panose="05050102010706020507" pitchFamily="18" charset="2"/>
              <a:buChar char=""/>
            </a:pPr>
            <a:r>
              <a:rPr lang="en-IN" sz="2000" dirty="0">
                <a:effectLst/>
                <a:latin typeface="TimesNewRoman"/>
                <a:ea typeface="Calibri" panose="020F0502020204030204" pitchFamily="34" charset="0"/>
                <a:cs typeface="Times New Roman" panose="02020603050405020304" pitchFamily="18" charset="0"/>
              </a:rPr>
              <a:t>The author’s proposed an effective approach, Smart phones are one of the most useful devices in the world. </a:t>
            </a:r>
          </a:p>
          <a:p>
            <a:pPr marL="342900" lvl="0" indent="-342900">
              <a:lnSpc>
                <a:spcPct val="107000"/>
              </a:lnSpc>
              <a:buFont typeface="Symbol" panose="05050102010706020507" pitchFamily="18" charset="2"/>
              <a:buChar char=""/>
            </a:pPr>
            <a:r>
              <a:rPr lang="en-IN" sz="2000" dirty="0">
                <a:effectLst/>
                <a:latin typeface="TimesNewRoman"/>
                <a:ea typeface="Calibri" panose="020F0502020204030204" pitchFamily="34" charset="0"/>
                <a:cs typeface="Times New Roman" panose="02020603050405020304" pitchFamily="18" charset="0"/>
              </a:rPr>
              <a:t>A smart phone usually contains many types of sensors and many sensors to be added in the future.</a:t>
            </a:r>
          </a:p>
          <a:p>
            <a:pPr marL="342900" lvl="0" indent="-342900">
              <a:lnSpc>
                <a:spcPct val="107000"/>
              </a:lnSpc>
              <a:buFont typeface="Symbol" panose="05050102010706020507" pitchFamily="18" charset="2"/>
              <a:buChar char=""/>
            </a:pPr>
            <a:r>
              <a:rPr lang="en-IN" sz="2000" dirty="0">
                <a:effectLst/>
                <a:latin typeface="TimesNewRoman"/>
                <a:ea typeface="Calibri" panose="020F0502020204030204" pitchFamily="34" charset="0"/>
                <a:cs typeface="Times New Roman" panose="02020603050405020304" pitchFamily="18" charset="0"/>
              </a:rPr>
              <a:t>Other sensors included in the smart-phone are wireless sensors, Bluetooth module, Accelerometer, Fingerprint sensor, Gyroscope, Magnetometer, Barometer, Proximity, GPS tracker, Camera, NFC - next to the field sensor most commonly used for health programs monitoring.  </a:t>
            </a:r>
            <a:endParaRPr lang="en-IN" sz="2000" dirty="0">
              <a:latin typeface="TimesNewRoman"/>
              <a:ea typeface="Calibri" panose="020F0502020204030204" pitchFamily="34" charset="0"/>
              <a:cs typeface="Times New Roman" panose="02020603050405020304" pitchFamily="18" charset="0"/>
            </a:endParaRPr>
          </a:p>
          <a:p>
            <a:pPr marL="0" lvl="0" indent="0">
              <a:lnSpc>
                <a:spcPct val="107000"/>
              </a:lnSpc>
              <a:buNone/>
            </a:pPr>
            <a:r>
              <a:rPr lang="en-IN" sz="2000" dirty="0">
                <a:effectLst/>
                <a:latin typeface="TimesNewRoman"/>
                <a:ea typeface="Calibri" panose="020F0502020204030204" pitchFamily="34" charset="0"/>
                <a:cs typeface="Times New Roman" panose="02020603050405020304" pitchFamily="18" charset="0"/>
              </a:rPr>
              <a:t> </a:t>
            </a:r>
            <a:r>
              <a:rPr lang="en-IN" sz="2000" b="1" dirty="0">
                <a:effectLst/>
                <a:latin typeface="TimesNewRoman"/>
                <a:ea typeface="Calibri" panose="020F0502020204030204" pitchFamily="34" charset="0"/>
                <a:cs typeface="Times New Roman" panose="02020603050405020304" pitchFamily="18" charset="0"/>
              </a:rPr>
              <a:t>Advantages : </a:t>
            </a:r>
            <a:r>
              <a:rPr lang="en-IN" sz="2000" dirty="0" err="1">
                <a:effectLst/>
                <a:latin typeface="TimesNewRoman"/>
                <a:ea typeface="Calibri" panose="020F0502020204030204" pitchFamily="34" charset="0"/>
                <a:cs typeface="Times New Roman" panose="02020603050405020304" pitchFamily="18" charset="0"/>
              </a:rPr>
              <a:t>Wifi</a:t>
            </a:r>
            <a:r>
              <a:rPr lang="en-IN" sz="2000" dirty="0">
                <a:effectLst/>
                <a:latin typeface="TimesNewRoman"/>
                <a:ea typeface="Calibri" panose="020F0502020204030204" pitchFamily="34" charset="0"/>
                <a:cs typeface="Times New Roman" panose="02020603050405020304" pitchFamily="18" charset="0"/>
              </a:rPr>
              <a:t>-fingerprints are used to find the locations of patients in indoor environment during emergency situations. </a:t>
            </a:r>
          </a:p>
          <a:p>
            <a:pPr marL="0" lvl="0" indent="0">
              <a:lnSpc>
                <a:spcPct val="107000"/>
              </a:lnSpc>
              <a:buNone/>
            </a:pPr>
            <a:r>
              <a:rPr lang="en-IN" sz="2000" b="1" dirty="0">
                <a:effectLst/>
                <a:latin typeface="TimesNewRoman"/>
                <a:ea typeface="Calibri" panose="020F0502020204030204" pitchFamily="34" charset="0"/>
                <a:cs typeface="Times New Roman" panose="02020603050405020304" pitchFamily="18" charset="0"/>
              </a:rPr>
              <a:t>Disadvantages : </a:t>
            </a:r>
            <a:r>
              <a:rPr lang="en-IN" sz="2000" dirty="0">
                <a:effectLst/>
                <a:latin typeface="TimesNewRoman"/>
                <a:ea typeface="Calibri" panose="020F0502020204030204" pitchFamily="34" charset="0"/>
                <a:cs typeface="Times New Roman" panose="02020603050405020304" pitchFamily="18" charset="0"/>
              </a:rPr>
              <a:t>Data may not be accurate always due to environment interface by signals.</a:t>
            </a:r>
          </a:p>
        </p:txBody>
      </p:sp>
      <p:sp>
        <p:nvSpPr>
          <p:cNvPr id="4" name="Date Placeholder 3">
            <a:extLst>
              <a:ext uri="{FF2B5EF4-FFF2-40B4-BE49-F238E27FC236}">
                <a16:creationId xmlns:a16="http://schemas.microsoft.com/office/drawing/2014/main" id="{3B13761F-C6D6-4211-970A-8B12F5743983}"/>
              </a:ext>
            </a:extLst>
          </p:cNvPr>
          <p:cNvSpPr>
            <a:spLocks noGrp="1"/>
          </p:cNvSpPr>
          <p:nvPr>
            <p:ph type="dt" sz="half" idx="10"/>
          </p:nvPr>
        </p:nvSpPr>
        <p:spPr/>
        <p:txBody>
          <a:bodyPr/>
          <a:lstStyle/>
          <a:p>
            <a:pPr>
              <a:defRPr/>
            </a:pPr>
            <a:fld id="{9FCC6B52-9971-410F-B970-172C9ABC021C}" type="datetime8">
              <a:rPr lang="en-IN" smtClean="0"/>
              <a:t>04-10-2022 22:02</a:t>
            </a:fld>
            <a:endParaRPr lang="en-IN"/>
          </a:p>
        </p:txBody>
      </p:sp>
      <p:sp>
        <p:nvSpPr>
          <p:cNvPr id="5" name="Slide Number Placeholder 4">
            <a:extLst>
              <a:ext uri="{FF2B5EF4-FFF2-40B4-BE49-F238E27FC236}">
                <a16:creationId xmlns:a16="http://schemas.microsoft.com/office/drawing/2014/main" id="{8A4CC6FA-63F5-496E-90E7-E0D8F108249D}"/>
              </a:ext>
            </a:extLst>
          </p:cNvPr>
          <p:cNvSpPr>
            <a:spLocks noGrp="1"/>
          </p:cNvSpPr>
          <p:nvPr>
            <p:ph type="sldNum" sz="quarter" idx="12"/>
          </p:nvPr>
        </p:nvSpPr>
        <p:spPr/>
        <p:txBody>
          <a:bodyPr/>
          <a:lstStyle/>
          <a:p>
            <a:pPr>
              <a:defRPr/>
            </a:pPr>
            <a:fld id="{AAFC9A1D-E715-4FF0-BABF-4724B2795EE9}" type="slidenum">
              <a:rPr lang="en-IN" smtClean="0"/>
              <a:pPr>
                <a:defRPr/>
              </a:pPr>
              <a:t>9</a:t>
            </a:fld>
            <a:endParaRPr lang="en-IN"/>
          </a:p>
        </p:txBody>
      </p:sp>
    </p:spTree>
    <p:extLst>
      <p:ext uri="{BB962C8B-B14F-4D97-AF65-F5344CB8AC3E}">
        <p14:creationId xmlns:p14="http://schemas.microsoft.com/office/powerpoint/2010/main" val="4020375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11536</TotalTime>
  <Words>2318</Words>
  <Application>Microsoft Office PowerPoint</Application>
  <PresentationFormat>Widescreen</PresentationFormat>
  <Paragraphs>287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(Body)</vt:lpstr>
      <vt:lpstr>Calibri Light</vt:lpstr>
      <vt:lpstr>Symbol</vt:lpstr>
      <vt:lpstr>Times New Roman</vt:lpstr>
      <vt:lpstr>TimesNewRoman</vt:lpstr>
      <vt:lpstr>TimesNewRomanPSMT</vt:lpstr>
      <vt:lpstr>Office Theme</vt:lpstr>
      <vt:lpstr>Visvesvaraya Technological University Belagavi</vt:lpstr>
      <vt:lpstr>Presentation Flow</vt:lpstr>
      <vt:lpstr>Introduction</vt:lpstr>
      <vt:lpstr>PowerPoint Presentation</vt:lpstr>
      <vt:lpstr>Literature survey</vt:lpstr>
      <vt:lpstr>PowerPoint Presentation</vt:lpstr>
      <vt:lpstr>PowerPoint Presentation</vt:lpstr>
      <vt:lpstr>PowerPoint Presentation</vt:lpstr>
      <vt:lpstr>PowerPoint Presentation</vt:lpstr>
      <vt:lpstr>Aim of the Project </vt:lpstr>
      <vt:lpstr>Objectives</vt:lpstr>
      <vt:lpstr>                                                fig(1) Block diagram of smart health monitoring system</vt:lpstr>
      <vt:lpstr>Methodology</vt:lpstr>
      <vt:lpstr>PowerPoint Presentation</vt:lpstr>
      <vt:lpstr>PowerPoint Presentation</vt:lpstr>
      <vt:lpstr>PowerPoint Presentation</vt:lpstr>
      <vt:lpstr>PowerPoint Presentation</vt:lpstr>
      <vt:lpstr>Hardware Specification </vt:lpstr>
      <vt:lpstr>PowerPoint Presentation</vt:lpstr>
      <vt:lpstr>Expected Results </vt:lpstr>
      <vt:lpstr>Conclusion</vt:lpstr>
      <vt:lpstr>Action Plan:</vt:lpstr>
      <vt:lpstr>References</vt:lpstr>
      <vt:lpstr>PowerPoint Presentation</vt:lpstr>
      <vt:lpstr>Thank you Questions?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HRM</dc:creator>
  <cp:lastModifiedBy>AMITH SHETTY</cp:lastModifiedBy>
  <cp:revision>1795</cp:revision>
  <dcterms:created xsi:type="dcterms:W3CDTF">2016-07-21T09:12:51Z</dcterms:created>
  <dcterms:modified xsi:type="dcterms:W3CDTF">2022-10-04T16:33:10Z</dcterms:modified>
</cp:coreProperties>
</file>