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7" r:id="rId11"/>
    <p:sldId id="268" r:id="rId12"/>
    <p:sldId id="265" r:id="rId13"/>
  </p:sldIdLst>
  <p:sldSz cx="18288000" cy="10287000"/>
  <p:notesSz cx="6858000" cy="9144000"/>
  <p:embeddedFontLst>
    <p:embeddedFont>
      <p:font typeface="League Spartan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62050"/>
            <a:ext cx="5577145" cy="8229600"/>
            <a:chOff x="0" y="0"/>
            <a:chExt cx="2034558" cy="30021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4558" cy="3002180"/>
            </a:xfrm>
            <a:custGeom>
              <a:avLst/>
              <a:gdLst/>
              <a:ahLst/>
              <a:cxnLst/>
              <a:rect l="l" t="t" r="r" b="b"/>
              <a:pathLst>
                <a:path w="2034558" h="3002180">
                  <a:moveTo>
                    <a:pt x="0" y="0"/>
                  </a:moveTo>
                  <a:lnTo>
                    <a:pt x="2034558" y="0"/>
                  </a:lnTo>
                  <a:lnTo>
                    <a:pt x="2034558" y="3002180"/>
                  </a:lnTo>
                  <a:lnTo>
                    <a:pt x="0" y="3002180"/>
                  </a:lnTo>
                  <a:close/>
                </a:path>
              </a:pathLst>
            </a:custGeom>
            <a:solidFill>
              <a:srgbClr val="E4DCD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8700" y="8587956"/>
            <a:ext cx="5577145" cy="803694"/>
            <a:chOff x="0" y="0"/>
            <a:chExt cx="2034558" cy="2931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34558" cy="293190"/>
            </a:xfrm>
            <a:custGeom>
              <a:avLst/>
              <a:gdLst/>
              <a:ahLst/>
              <a:cxnLst/>
              <a:rect l="l" t="t" r="r" b="b"/>
              <a:pathLst>
                <a:path w="2034558" h="293190">
                  <a:moveTo>
                    <a:pt x="0" y="0"/>
                  </a:moveTo>
                  <a:lnTo>
                    <a:pt x="2034558" y="0"/>
                  </a:lnTo>
                  <a:lnTo>
                    <a:pt x="2034558" y="293190"/>
                  </a:lnTo>
                  <a:lnTo>
                    <a:pt x="0" y="293190"/>
                  </a:lnTo>
                  <a:close/>
                </a:path>
              </a:pathLst>
            </a:custGeom>
            <a:solidFill>
              <a:srgbClr val="A9804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6770684" y="1162050"/>
            <a:ext cx="13322793" cy="8229600"/>
          </a:xfrm>
          <a:custGeom>
            <a:avLst/>
            <a:gdLst/>
            <a:ahLst/>
            <a:cxnLst/>
            <a:rect l="l" t="t" r="r" b="b"/>
            <a:pathLst>
              <a:path w="13322793" h="8229600">
                <a:moveTo>
                  <a:pt x="0" y="0"/>
                </a:moveTo>
                <a:lnTo>
                  <a:pt x="13322793" y="0"/>
                </a:lnTo>
                <a:lnTo>
                  <a:pt x="133227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3377" y="4147185"/>
            <a:ext cx="5047791" cy="218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23"/>
              </a:lnSpc>
            </a:pPr>
            <a:r>
              <a:rPr lang="en-US" sz="809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NEST</a:t>
            </a:r>
          </a:p>
          <a:p>
            <a:pPr algn="ctr">
              <a:lnSpc>
                <a:spcPts val="8423"/>
              </a:lnSpc>
            </a:pPr>
            <a:endParaRPr lang="en-US" sz="8099">
              <a:solidFill>
                <a:srgbClr val="77583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70871" y="5229225"/>
            <a:ext cx="5292804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MODERN LIVING SIMPLIFIED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C20F-B0AB-8FFF-8CDF-78323E1B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51EB3F7-BBA6-93C6-0A5B-8B414AD0D0DE}"/>
              </a:ext>
            </a:extLst>
          </p:cNvPr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C00B540-B5D7-0CE2-0D2E-7F986C56E3B0}"/>
                </a:ext>
              </a:extLst>
            </p:cNvPr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0F5690E-CD13-6150-B105-711B7BE35925}"/>
              </a:ext>
            </a:extLst>
          </p:cNvPr>
          <p:cNvSpPr txBox="1"/>
          <p:nvPr/>
        </p:nvSpPr>
        <p:spPr>
          <a:xfrm>
            <a:off x="1614009" y="1123950"/>
            <a:ext cx="15059981" cy="90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LLM INTEGRATION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4AC2231-F428-4710-4E36-11084E2B4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66900"/>
            <a:ext cx="13918799" cy="77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5B1AD-84EE-C197-346E-5B8490DAE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2DAE526-0B77-B5E4-B26F-F4B294F17F20}"/>
              </a:ext>
            </a:extLst>
          </p:cNvPr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15FD75B-F481-1C4C-10F4-45A85B7544DB}"/>
                </a:ext>
              </a:extLst>
            </p:cNvPr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4F8B62D-5B56-6393-E163-AB9BDD08939F}"/>
              </a:ext>
            </a:extLst>
          </p:cNvPr>
          <p:cNvSpPr txBox="1"/>
          <p:nvPr/>
        </p:nvSpPr>
        <p:spPr>
          <a:xfrm>
            <a:off x="1614009" y="1123950"/>
            <a:ext cx="15059981" cy="90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LLM INTEGRATION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C34C887-9087-1161-52A8-9514269CE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73" y="1943100"/>
            <a:ext cx="14135652" cy="78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8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5138126" y="4072839"/>
            <a:ext cx="8011748" cy="2141322"/>
          </a:xfrm>
          <a:custGeom>
            <a:avLst/>
            <a:gdLst/>
            <a:ahLst/>
            <a:cxnLst/>
            <a:rect l="l" t="t" r="r" b="b"/>
            <a:pathLst>
              <a:path w="8011748" h="2141322">
                <a:moveTo>
                  <a:pt x="0" y="0"/>
                </a:moveTo>
                <a:lnTo>
                  <a:pt x="8011748" y="0"/>
                </a:lnTo>
                <a:lnTo>
                  <a:pt x="8011748" y="2141322"/>
                </a:lnTo>
                <a:lnTo>
                  <a:pt x="0" y="214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171516"/>
            <a:chOff x="0" y="0"/>
            <a:chExt cx="24384000" cy="4228688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4228688"/>
            </a:xfrm>
            <a:prstGeom prst="rect">
              <a:avLst/>
            </a:prstGeom>
            <a:solidFill>
              <a:srgbClr val="F4F0E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62626" y="3171516"/>
            <a:ext cx="3573920" cy="3559959"/>
            <a:chOff x="0" y="0"/>
            <a:chExt cx="6502400" cy="6477000"/>
          </a:xfrm>
        </p:grpSpPr>
        <p:sp>
          <p:nvSpPr>
            <p:cNvPr id="5" name="Freeform 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-25135" r="223" b="-2513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379789" y="3171516"/>
            <a:ext cx="3573920" cy="3559959"/>
            <a:chOff x="0" y="0"/>
            <a:chExt cx="6502400" cy="6477000"/>
          </a:xfrm>
        </p:grpSpPr>
        <p:sp>
          <p:nvSpPr>
            <p:cNvPr id="10" name="Freeform 1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t="-25135" r="223" b="-2513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221113" y="3171516"/>
            <a:ext cx="3573920" cy="3559959"/>
            <a:chOff x="0" y="0"/>
            <a:chExt cx="6502400" cy="6477000"/>
          </a:xfrm>
        </p:grpSpPr>
        <p:sp>
          <p:nvSpPr>
            <p:cNvPr id="13" name="Freeform 1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223" t="-25135" r="223" b="-2513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538465" y="3171516"/>
            <a:ext cx="3573920" cy="3559959"/>
            <a:chOff x="0" y="0"/>
            <a:chExt cx="6502400" cy="6477000"/>
          </a:xfrm>
        </p:grpSpPr>
        <p:sp>
          <p:nvSpPr>
            <p:cNvPr id="16" name="Freeform 1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25135" r="223" b="-2513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31893" y="7136565"/>
            <a:ext cx="3664908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Aishwarya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Elizabeth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13369" y="7136565"/>
            <a:ext cx="3706759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Lubaina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Raja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75619" y="7136565"/>
            <a:ext cx="3664908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Amith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Wilson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25476" y="7136565"/>
            <a:ext cx="3799898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Sharvari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Dethe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72271" y="1123950"/>
            <a:ext cx="9284396" cy="89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10665" y="3878850"/>
            <a:ext cx="4455544" cy="5483746"/>
            <a:chOff x="0" y="0"/>
            <a:chExt cx="6604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7583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6604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65597" y="2677435"/>
            <a:ext cx="1345679" cy="134567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583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6884950" y="2677435"/>
            <a:ext cx="4455544" cy="5483746"/>
            <a:chOff x="0" y="0"/>
            <a:chExt cx="660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7583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604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439882" y="8016917"/>
            <a:ext cx="1345679" cy="134567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583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459235" y="3878850"/>
            <a:ext cx="4455544" cy="5483746"/>
            <a:chOff x="0" y="0"/>
            <a:chExt cx="660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7583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660400" cy="742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014168" y="2677435"/>
            <a:ext cx="1345679" cy="134567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583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1473561">
            <a:off x="5884059" y="5450222"/>
            <a:ext cx="1042535" cy="104253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A9804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377821" y="1259480"/>
            <a:ext cx="9532359" cy="89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EXECUTIVE SUMMARY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04640" y="4095023"/>
            <a:ext cx="3267594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9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083569" y="4095023"/>
            <a:ext cx="3267594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9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510203" y="3996211"/>
            <a:ext cx="3267594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9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Creation 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152758" y="5713209"/>
            <a:ext cx="2771358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05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 apartment searching using digital tools for a better prospective tenants experience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12027" y="5713208"/>
            <a:ext cx="3275072" cy="22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spc="104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Simplifies property search and comparison for tenants with detailed listings and interactive maps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706205" y="5713209"/>
            <a:ext cx="3071592" cy="185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05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 was refined based on user feedback, featuring intuitive design and scalable technology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10665" y="2993616"/>
            <a:ext cx="4455544" cy="646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3"/>
              </a:lnSpc>
              <a:spcBef>
                <a:spcPct val="0"/>
              </a:spcBef>
            </a:pPr>
            <a:r>
              <a:rPr lang="en-US" sz="3845" spc="192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521791" y="2993616"/>
            <a:ext cx="4455544" cy="646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3"/>
              </a:lnSpc>
              <a:spcBef>
                <a:spcPct val="0"/>
              </a:spcBef>
            </a:pPr>
            <a:r>
              <a:rPr lang="en-US" sz="3845" spc="192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884950" y="8333099"/>
            <a:ext cx="4455544" cy="646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3"/>
              </a:lnSpc>
              <a:spcBef>
                <a:spcPct val="0"/>
              </a:spcBef>
            </a:pPr>
            <a:r>
              <a:rPr lang="en-US" sz="3845" spc="192">
                <a:solidFill>
                  <a:srgbClr val="F4F0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grpSp>
        <p:nvGrpSpPr>
          <p:cNvPr id="35" name="Group 35"/>
          <p:cNvGrpSpPr/>
          <p:nvPr/>
        </p:nvGrpSpPr>
        <p:grpSpPr>
          <a:xfrm rot="2095811">
            <a:off x="11482729" y="5611184"/>
            <a:ext cx="1042535" cy="1042535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A9804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219200" y="2520950"/>
            <a:ext cx="2594180" cy="6667286"/>
          </a:xfrm>
          <a:custGeom>
            <a:avLst/>
            <a:gdLst/>
            <a:ahLst/>
            <a:cxnLst/>
            <a:rect l="l" t="t" r="r" b="b"/>
            <a:pathLst>
              <a:path w="2594180" h="6667286">
                <a:moveTo>
                  <a:pt x="0" y="0"/>
                </a:moveTo>
                <a:lnTo>
                  <a:pt x="2594180" y="0"/>
                </a:lnTo>
                <a:lnTo>
                  <a:pt x="2594180" y="6667286"/>
                </a:lnTo>
                <a:lnTo>
                  <a:pt x="0" y="6667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499180" y="2719264"/>
            <a:ext cx="5669603" cy="1515330"/>
          </a:xfrm>
          <a:custGeom>
            <a:avLst/>
            <a:gdLst/>
            <a:ahLst/>
            <a:cxnLst/>
            <a:rect l="l" t="t" r="r" b="b"/>
            <a:pathLst>
              <a:path w="5669603" h="1515330">
                <a:moveTo>
                  <a:pt x="0" y="0"/>
                </a:moveTo>
                <a:lnTo>
                  <a:pt x="5669603" y="0"/>
                </a:lnTo>
                <a:lnTo>
                  <a:pt x="5669603" y="1515330"/>
                </a:lnTo>
                <a:lnTo>
                  <a:pt x="0" y="1515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92293" y="990600"/>
            <a:ext cx="16333020" cy="102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25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PROSPECTIVE TENANTS CHALLENGES</a:t>
            </a:r>
          </a:p>
        </p:txBody>
      </p:sp>
      <p:sp>
        <p:nvSpPr>
          <p:cNvPr id="7" name="Freeform 7"/>
          <p:cNvSpPr/>
          <p:nvPr/>
        </p:nvSpPr>
        <p:spPr>
          <a:xfrm>
            <a:off x="10870514" y="5218631"/>
            <a:ext cx="5669603" cy="1515330"/>
          </a:xfrm>
          <a:custGeom>
            <a:avLst/>
            <a:gdLst/>
            <a:ahLst/>
            <a:cxnLst/>
            <a:rect l="l" t="t" r="r" b="b"/>
            <a:pathLst>
              <a:path w="5669603" h="1515330">
                <a:moveTo>
                  <a:pt x="0" y="0"/>
                </a:moveTo>
                <a:lnTo>
                  <a:pt x="5669602" y="0"/>
                </a:lnTo>
                <a:lnTo>
                  <a:pt x="5669602" y="1515330"/>
                </a:lnTo>
                <a:lnTo>
                  <a:pt x="0" y="1515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870514" y="2719264"/>
            <a:ext cx="5669603" cy="1515330"/>
          </a:xfrm>
          <a:custGeom>
            <a:avLst/>
            <a:gdLst/>
            <a:ahLst/>
            <a:cxnLst/>
            <a:rect l="l" t="t" r="r" b="b"/>
            <a:pathLst>
              <a:path w="5669603" h="1515330">
                <a:moveTo>
                  <a:pt x="0" y="0"/>
                </a:moveTo>
                <a:lnTo>
                  <a:pt x="5669602" y="0"/>
                </a:lnTo>
                <a:lnTo>
                  <a:pt x="5669602" y="1515330"/>
                </a:lnTo>
                <a:lnTo>
                  <a:pt x="0" y="1515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516087" y="5198284"/>
            <a:ext cx="5669603" cy="1515330"/>
          </a:xfrm>
          <a:custGeom>
            <a:avLst/>
            <a:gdLst/>
            <a:ahLst/>
            <a:cxnLst/>
            <a:rect l="l" t="t" r="r" b="b"/>
            <a:pathLst>
              <a:path w="5669603" h="1515330">
                <a:moveTo>
                  <a:pt x="0" y="0"/>
                </a:moveTo>
                <a:lnTo>
                  <a:pt x="5669603" y="0"/>
                </a:lnTo>
                <a:lnTo>
                  <a:pt x="5669603" y="1515331"/>
                </a:lnTo>
                <a:lnTo>
                  <a:pt x="0" y="1515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035712" y="7695986"/>
            <a:ext cx="5669603" cy="1515330"/>
          </a:xfrm>
          <a:custGeom>
            <a:avLst/>
            <a:gdLst/>
            <a:ahLst/>
            <a:cxnLst/>
            <a:rect l="l" t="t" r="r" b="b"/>
            <a:pathLst>
              <a:path w="5669603" h="1515330">
                <a:moveTo>
                  <a:pt x="0" y="0"/>
                </a:moveTo>
                <a:lnTo>
                  <a:pt x="5669603" y="0"/>
                </a:lnTo>
                <a:lnTo>
                  <a:pt x="5669603" y="1515330"/>
                </a:lnTo>
                <a:lnTo>
                  <a:pt x="0" y="1515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753957" y="3233724"/>
            <a:ext cx="516005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Inefficient Search Processes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34223" y="5773824"/>
            <a:ext cx="4142184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Poor Location Insights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1768" y="3233724"/>
            <a:ext cx="532709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Lack of Detailed Information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161463" y="8210446"/>
            <a:ext cx="524684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Inconsistent Communication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47470" y="5773824"/>
            <a:ext cx="5101382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Limited Rating Comparison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3384871" y="2989875"/>
            <a:ext cx="2325780" cy="2325780"/>
          </a:xfrm>
          <a:custGeom>
            <a:avLst/>
            <a:gdLst/>
            <a:ahLst/>
            <a:cxnLst/>
            <a:rect l="l" t="t" r="r" b="b"/>
            <a:pathLst>
              <a:path w="2325780" h="2325780">
                <a:moveTo>
                  <a:pt x="0" y="0"/>
                </a:moveTo>
                <a:lnTo>
                  <a:pt x="2325780" y="0"/>
                </a:lnTo>
                <a:lnTo>
                  <a:pt x="2325780" y="2325780"/>
                </a:lnTo>
                <a:lnTo>
                  <a:pt x="0" y="2325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261600" y="2825341"/>
            <a:ext cx="2249138" cy="2249138"/>
          </a:xfrm>
          <a:custGeom>
            <a:avLst/>
            <a:gdLst/>
            <a:ahLst/>
            <a:cxnLst/>
            <a:rect l="l" t="t" r="r" b="b"/>
            <a:pathLst>
              <a:path w="2249138" h="2249138">
                <a:moveTo>
                  <a:pt x="0" y="0"/>
                </a:moveTo>
                <a:lnTo>
                  <a:pt x="2249137" y="0"/>
                </a:lnTo>
                <a:lnTo>
                  <a:pt x="2249137" y="2249138"/>
                </a:lnTo>
                <a:lnTo>
                  <a:pt x="0" y="2249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944122" y="2986229"/>
            <a:ext cx="2193159" cy="2157271"/>
          </a:xfrm>
          <a:custGeom>
            <a:avLst/>
            <a:gdLst/>
            <a:ahLst/>
            <a:cxnLst/>
            <a:rect l="l" t="t" r="r" b="b"/>
            <a:pathLst>
              <a:path w="2193159" h="2157271">
                <a:moveTo>
                  <a:pt x="0" y="0"/>
                </a:moveTo>
                <a:lnTo>
                  <a:pt x="2193160" y="0"/>
                </a:lnTo>
                <a:lnTo>
                  <a:pt x="2193160" y="2157271"/>
                </a:lnTo>
                <a:lnTo>
                  <a:pt x="0" y="2157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14009" y="1123950"/>
            <a:ext cx="15059981" cy="89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NEST CUSTOMIZABLE SEARCH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1894" y="5248980"/>
            <a:ext cx="339627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Search Parameters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42563" y="5248980"/>
            <a:ext cx="339627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Availability Status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37246" y="5248980"/>
            <a:ext cx="339627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Location and Proximity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1875" y="6962887"/>
            <a:ext cx="3336316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0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Search by type, budget, and furnishing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24664" y="6962887"/>
            <a:ext cx="4021442" cy="185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0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View properties in desired neighborhoods with proximity to workplaces, schools, or essential services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20011" y="6962887"/>
            <a:ext cx="373539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Filter apartments based on move-in availability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 spc="105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 rot="-24000">
            <a:off x="4686307" y="1827181"/>
            <a:ext cx="8915385" cy="8093659"/>
          </a:xfrm>
          <a:custGeom>
            <a:avLst/>
            <a:gdLst/>
            <a:ahLst/>
            <a:cxnLst/>
            <a:rect l="l" t="t" r="r" b="b"/>
            <a:pathLst>
              <a:path w="8915385" h="8093659">
                <a:moveTo>
                  <a:pt x="56074" y="0"/>
                </a:moveTo>
                <a:lnTo>
                  <a:pt x="8915386" y="61851"/>
                </a:lnTo>
                <a:lnTo>
                  <a:pt x="8859312" y="8093659"/>
                </a:lnTo>
                <a:lnTo>
                  <a:pt x="0" y="8031808"/>
                </a:lnTo>
                <a:lnTo>
                  <a:pt x="56074" y="0"/>
                </a:lnTo>
                <a:close/>
              </a:path>
            </a:pathLst>
          </a:custGeom>
          <a:blipFill>
            <a:blip r:embed="rId2"/>
            <a:stretch>
              <a:fillRect l="-10505" t="-4284" r="-530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614009" y="1123950"/>
            <a:ext cx="15059981" cy="89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ERD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198793" y="2520950"/>
            <a:ext cx="5180392" cy="1384578"/>
          </a:xfrm>
          <a:custGeom>
            <a:avLst/>
            <a:gdLst/>
            <a:ahLst/>
            <a:cxnLst/>
            <a:rect l="l" t="t" r="r" b="b"/>
            <a:pathLst>
              <a:path w="5180392" h="1384578">
                <a:moveTo>
                  <a:pt x="0" y="0"/>
                </a:moveTo>
                <a:lnTo>
                  <a:pt x="5180393" y="0"/>
                </a:lnTo>
                <a:lnTo>
                  <a:pt x="5180393" y="1384578"/>
                </a:lnTo>
                <a:lnTo>
                  <a:pt x="0" y="138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47884" y="1095375"/>
            <a:ext cx="14792233" cy="102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5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C.R.U.D</a:t>
            </a:r>
          </a:p>
        </p:txBody>
      </p:sp>
      <p:sp>
        <p:nvSpPr>
          <p:cNvPr id="6" name="Freeform 6"/>
          <p:cNvSpPr/>
          <p:nvPr/>
        </p:nvSpPr>
        <p:spPr>
          <a:xfrm>
            <a:off x="12169268" y="2657131"/>
            <a:ext cx="5180392" cy="1384578"/>
          </a:xfrm>
          <a:custGeom>
            <a:avLst/>
            <a:gdLst/>
            <a:ahLst/>
            <a:cxnLst/>
            <a:rect l="l" t="t" r="r" b="b"/>
            <a:pathLst>
              <a:path w="5180392" h="1384578">
                <a:moveTo>
                  <a:pt x="0" y="0"/>
                </a:moveTo>
                <a:lnTo>
                  <a:pt x="5180393" y="0"/>
                </a:lnTo>
                <a:lnTo>
                  <a:pt x="5180393" y="1384578"/>
                </a:lnTo>
                <a:lnTo>
                  <a:pt x="0" y="138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590800" y="2873196"/>
            <a:ext cx="2074907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44600" y="3009377"/>
            <a:ext cx="1474411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8339" y="4156526"/>
            <a:ext cx="5701301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Add tenant accounts and new property listings with details like pricing and features</a:t>
            </a:r>
          </a:p>
        </p:txBody>
      </p:sp>
      <p:sp>
        <p:nvSpPr>
          <p:cNvPr id="10" name="Freeform 10"/>
          <p:cNvSpPr/>
          <p:nvPr/>
        </p:nvSpPr>
        <p:spPr>
          <a:xfrm>
            <a:off x="3632702" y="5741763"/>
            <a:ext cx="5180392" cy="1384578"/>
          </a:xfrm>
          <a:custGeom>
            <a:avLst/>
            <a:gdLst/>
            <a:ahLst/>
            <a:cxnLst/>
            <a:rect l="l" t="t" r="r" b="b"/>
            <a:pathLst>
              <a:path w="5180392" h="1384578">
                <a:moveTo>
                  <a:pt x="0" y="0"/>
                </a:moveTo>
                <a:lnTo>
                  <a:pt x="5180392" y="0"/>
                </a:lnTo>
                <a:lnTo>
                  <a:pt x="5180392" y="1384578"/>
                </a:lnTo>
                <a:lnTo>
                  <a:pt x="0" y="1384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033170" y="5741763"/>
            <a:ext cx="5180392" cy="1384578"/>
          </a:xfrm>
          <a:custGeom>
            <a:avLst/>
            <a:gdLst/>
            <a:ahLst/>
            <a:cxnLst/>
            <a:rect l="l" t="t" r="r" b="b"/>
            <a:pathLst>
              <a:path w="5180392" h="1384578">
                <a:moveTo>
                  <a:pt x="0" y="0"/>
                </a:moveTo>
                <a:lnTo>
                  <a:pt x="5180392" y="0"/>
                </a:lnTo>
                <a:lnTo>
                  <a:pt x="5180392" y="1384578"/>
                </a:lnTo>
                <a:lnTo>
                  <a:pt x="0" y="1384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953000" y="6126340"/>
            <a:ext cx="2156956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Update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06200" y="6057216"/>
            <a:ext cx="1926195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Delete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37201" y="4156526"/>
            <a:ext cx="5244527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Browse property details and community information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32540" y="7307316"/>
            <a:ext cx="6084360" cy="135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1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Add tenant accounts and new property listings with details like pricing and 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0388" y="7240641"/>
            <a:ext cx="3925955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1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Remove outdated property and community listings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028700" y="2752559"/>
            <a:ext cx="5180392" cy="1384578"/>
          </a:xfrm>
          <a:custGeom>
            <a:avLst/>
            <a:gdLst/>
            <a:ahLst/>
            <a:cxnLst/>
            <a:rect l="l" t="t" r="r" b="b"/>
            <a:pathLst>
              <a:path w="5180392" h="1384578">
                <a:moveTo>
                  <a:pt x="0" y="0"/>
                </a:moveTo>
                <a:lnTo>
                  <a:pt x="5180392" y="0"/>
                </a:lnTo>
                <a:lnTo>
                  <a:pt x="5180392" y="1384577"/>
                </a:lnTo>
                <a:lnTo>
                  <a:pt x="0" y="1384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47884" y="1095375"/>
            <a:ext cx="14792233" cy="102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5"/>
              </a:lnSpc>
            </a:pPr>
            <a:r>
              <a:rPr lang="en-US" sz="65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APPROACH &amp; CHALLENGES</a:t>
            </a:r>
          </a:p>
        </p:txBody>
      </p:sp>
      <p:sp>
        <p:nvSpPr>
          <p:cNvPr id="6" name="Freeform 6"/>
          <p:cNvSpPr/>
          <p:nvPr/>
        </p:nvSpPr>
        <p:spPr>
          <a:xfrm>
            <a:off x="12078908" y="2752559"/>
            <a:ext cx="5180392" cy="1384578"/>
          </a:xfrm>
          <a:custGeom>
            <a:avLst/>
            <a:gdLst/>
            <a:ahLst/>
            <a:cxnLst/>
            <a:rect l="l" t="t" r="r" b="b"/>
            <a:pathLst>
              <a:path w="5180392" h="1384578">
                <a:moveTo>
                  <a:pt x="0" y="0"/>
                </a:moveTo>
                <a:lnTo>
                  <a:pt x="5180392" y="0"/>
                </a:lnTo>
                <a:lnTo>
                  <a:pt x="5180392" y="1384577"/>
                </a:lnTo>
                <a:lnTo>
                  <a:pt x="0" y="1384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351535" y="3137135"/>
            <a:ext cx="2534722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Approach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44223" y="3137135"/>
            <a:ext cx="284976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75955"/>
            <a:ext cx="6294460" cy="1757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2"/>
              </a:lnSpc>
            </a:pPr>
            <a:r>
              <a:rPr lang="en-US" sz="2601" spc="1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Built the app using an ERD, sample database, and R Shiny</a:t>
            </a:r>
          </a:p>
          <a:p>
            <a:pPr algn="l">
              <a:lnSpc>
                <a:spcPts val="3642"/>
              </a:lnSpc>
            </a:pPr>
            <a:endParaRPr lang="en-US" sz="2601" spc="13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3222"/>
              </a:lnSpc>
              <a:spcBef>
                <a:spcPct val="0"/>
              </a:spcBef>
            </a:pPr>
            <a:endParaRPr lang="en-US" sz="2601" spc="13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553804" y="5972879"/>
            <a:ext cx="5180392" cy="1384578"/>
          </a:xfrm>
          <a:custGeom>
            <a:avLst/>
            <a:gdLst/>
            <a:ahLst/>
            <a:cxnLst/>
            <a:rect l="l" t="t" r="r" b="b"/>
            <a:pathLst>
              <a:path w="5180392" h="1384578">
                <a:moveTo>
                  <a:pt x="0" y="0"/>
                </a:moveTo>
                <a:lnTo>
                  <a:pt x="5180392" y="0"/>
                </a:lnTo>
                <a:lnTo>
                  <a:pt x="5180392" y="1384577"/>
                </a:lnTo>
                <a:lnTo>
                  <a:pt x="0" y="1384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7657802" y="6059378"/>
            <a:ext cx="2972395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7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Experience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11063" y="7500331"/>
            <a:ext cx="5767845" cy="230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1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Learned to adapt visions into functional apps with innovative interfaces</a:t>
            </a:r>
          </a:p>
          <a:p>
            <a:pPr algn="ctr">
              <a:lnSpc>
                <a:spcPts val="3780"/>
              </a:lnSpc>
            </a:pPr>
            <a:endParaRPr lang="en-US" sz="2600" spc="13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3780"/>
              </a:lnSpc>
              <a:spcBef>
                <a:spcPct val="0"/>
              </a:spcBef>
            </a:pPr>
            <a:endParaRPr lang="en-US" sz="2600" spc="13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47932" y="4242003"/>
            <a:ext cx="6808752" cy="173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1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Translate ideas into an ERD, normalize relationships, and create a functional app in R Shiny</a:t>
            </a:r>
          </a:p>
          <a:p>
            <a:pPr algn="ctr">
              <a:lnSpc>
                <a:spcPts val="2954"/>
              </a:lnSpc>
              <a:spcBef>
                <a:spcPct val="0"/>
              </a:spcBef>
            </a:pPr>
            <a:endParaRPr lang="en-US" sz="2599" spc="129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7500"/>
            <a:ext cx="18288000" cy="417760"/>
            <a:chOff x="0" y="0"/>
            <a:chExt cx="6671512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400"/>
            </a:xfrm>
            <a:custGeom>
              <a:avLst/>
              <a:gdLst/>
              <a:ahLst/>
              <a:cxnLst/>
              <a:rect l="l" t="t" r="r" b="b"/>
              <a:pathLst>
                <a:path w="6671512" h="152400">
                  <a:moveTo>
                    <a:pt x="0" y="0"/>
                  </a:moveTo>
                  <a:lnTo>
                    <a:pt x="6671512" y="0"/>
                  </a:lnTo>
                  <a:lnTo>
                    <a:pt x="667151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7863" y="1703257"/>
            <a:ext cx="6962891" cy="7253011"/>
          </a:xfrm>
          <a:custGeom>
            <a:avLst/>
            <a:gdLst/>
            <a:ahLst/>
            <a:cxnLst/>
            <a:rect l="l" t="t" r="r" b="b"/>
            <a:pathLst>
              <a:path w="6962891" h="7253011">
                <a:moveTo>
                  <a:pt x="0" y="0"/>
                </a:moveTo>
                <a:lnTo>
                  <a:pt x="6962891" y="0"/>
                </a:lnTo>
                <a:lnTo>
                  <a:pt x="6962891" y="7253012"/>
                </a:lnTo>
                <a:lnTo>
                  <a:pt x="0" y="7253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994903" y="4546080"/>
            <a:ext cx="9204752" cy="236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51"/>
              </a:lnSpc>
            </a:pPr>
            <a:r>
              <a:rPr lang="en-US" sz="8799">
                <a:solidFill>
                  <a:srgbClr val="77583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229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League Spartan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NEST</dc:title>
  <cp:lastModifiedBy>Wilson, Amith</cp:lastModifiedBy>
  <cp:revision>3</cp:revision>
  <dcterms:created xsi:type="dcterms:W3CDTF">2006-08-16T00:00:00Z</dcterms:created>
  <dcterms:modified xsi:type="dcterms:W3CDTF">2024-12-12T02:23:37Z</dcterms:modified>
  <dc:identifier>DAGYK2NXn20</dc:identifier>
</cp:coreProperties>
</file>