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4"/>
  </p:sldMasterIdLst>
  <p:notesMasterIdLst>
    <p:notesMasterId r:id="rId28"/>
  </p:notesMasterIdLst>
  <p:sldIdLst>
    <p:sldId id="256" r:id="rId5"/>
    <p:sldId id="257" r:id="rId6"/>
    <p:sldId id="258" r:id="rId7"/>
    <p:sldId id="276" r:id="rId8"/>
    <p:sldId id="261"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7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718"/>
  </p:normalViewPr>
  <p:slideViewPr>
    <p:cSldViewPr snapToGrid="0">
      <p:cViewPr varScale="1">
        <p:scale>
          <a:sx n="90" d="100"/>
          <a:sy n="90" d="100"/>
        </p:scale>
        <p:origin x="576" y="78"/>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a:extLst>
              <a:ext uri="{FF2B5EF4-FFF2-40B4-BE49-F238E27FC236}">
                <a16:creationId xmlns:a16="http://schemas.microsoft.com/office/drawing/2014/main" id="{46C1319A-B49F-4E47-878D-C4D47423DFED}"/>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8355AABD-B42F-4CE8-AAB8-685A037B1E62}"/>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ECCC90FA-423E-4E3D-B6F9-10460C804DBA}"/>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8">
            <a:extLst>
              <a:ext uri="{FF2B5EF4-FFF2-40B4-BE49-F238E27FC236}">
                <a16:creationId xmlns:a16="http://schemas.microsoft.com/office/drawing/2014/main" id="{DC14ECAB-FDC1-4EE2-B3C9-35CE6F2973E0}"/>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986BF470-008D-4A78-BFA1-D141FA096422}"/>
              </a:ext>
            </a:extLst>
          </p:cNvPr>
          <p:cNvGrpSpPr/>
          <p:nvPr userDrawn="1"/>
        </p:nvGrpSpPr>
        <p:grpSpPr>
          <a:xfrm>
            <a:off x="8264427" y="-3419"/>
            <a:ext cx="3927573" cy="3165022"/>
            <a:chOff x="9857014" y="13834"/>
            <a:chExt cx="2334986" cy="1881641"/>
          </a:xfrm>
        </p:grpSpPr>
        <p:sp>
          <p:nvSpPr>
            <p:cNvPr id="12" name="Freeform 14">
              <a:extLst>
                <a:ext uri="{FF2B5EF4-FFF2-40B4-BE49-F238E27FC236}">
                  <a16:creationId xmlns:a16="http://schemas.microsoft.com/office/drawing/2014/main" id="{B3765BFC-4793-4A70-9525-A2383840B019}"/>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5">
              <a:extLst>
                <a:ext uri="{FF2B5EF4-FFF2-40B4-BE49-F238E27FC236}">
                  <a16:creationId xmlns:a16="http://schemas.microsoft.com/office/drawing/2014/main" id="{23406BE8-D555-4BBD-9B8D-A0A52BA6BD51}"/>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4" name="Freeform 21">
            <a:extLst>
              <a:ext uri="{FF2B5EF4-FFF2-40B4-BE49-F238E27FC236}">
                <a16:creationId xmlns:a16="http://schemas.microsoft.com/office/drawing/2014/main" id="{76B324F2-0C75-4DB0-A87C-BDD9BB6CDFAB}"/>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F6247C-C7FF-4B11-8829-37B74AA5AD02}"/>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561647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2DF68-3089-814D-8A14-C651FE91885E}" type="datetime1">
              <a:rPr lang="en-US" smtClean="0"/>
              <a:pPr/>
              <a:t>10/29/2022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24598931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2DF68-3089-814D-8A14-C651FE91885E}" type="datetime1">
              <a:rPr lang="en-US" smtClean="0"/>
              <a:pPr/>
              <a:t>10/29/2022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265805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10/29/2022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C8446-696E-6942-B6C8-CC9CAD0B34E0}" type="datetime1">
              <a:rPr lang="en-US" smtClean="0"/>
              <a:pPr/>
              <a:t>10/29/2022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Freeform 3">
            <a:extLst>
              <a:ext uri="{FF2B5EF4-FFF2-40B4-BE49-F238E27FC236}">
                <a16:creationId xmlns:a16="http://schemas.microsoft.com/office/drawing/2014/main" id="{119D7ED2-CF06-48DF-931C-D803EC97E0DA}"/>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
            <a:extLst>
              <a:ext uri="{FF2B5EF4-FFF2-40B4-BE49-F238E27FC236}">
                <a16:creationId xmlns:a16="http://schemas.microsoft.com/office/drawing/2014/main" id="{26BA152B-B986-41A4-8E5D-8B9660843AE2}"/>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9" name="Freeform 5">
            <a:extLst>
              <a:ext uri="{FF2B5EF4-FFF2-40B4-BE49-F238E27FC236}">
                <a16:creationId xmlns:a16="http://schemas.microsoft.com/office/drawing/2014/main" id="{820FA8DA-3660-4C25-8B2B-706BC745794C}"/>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 name="Group 9">
            <a:extLst>
              <a:ext uri="{FF2B5EF4-FFF2-40B4-BE49-F238E27FC236}">
                <a16:creationId xmlns:a16="http://schemas.microsoft.com/office/drawing/2014/main" id="{FA10C5AD-E5E4-4B68-B7D0-A27D9E5723F6}"/>
              </a:ext>
            </a:extLst>
          </p:cNvPr>
          <p:cNvGrpSpPr/>
          <p:nvPr userDrawn="1"/>
        </p:nvGrpSpPr>
        <p:grpSpPr>
          <a:xfrm>
            <a:off x="8082092" y="5590903"/>
            <a:ext cx="1572380" cy="1267097"/>
            <a:chOff x="7413403" y="4976359"/>
            <a:chExt cx="2334986" cy="1881641"/>
          </a:xfrm>
        </p:grpSpPr>
        <p:sp>
          <p:nvSpPr>
            <p:cNvPr id="11" name="Freeform 6">
              <a:extLst>
                <a:ext uri="{FF2B5EF4-FFF2-40B4-BE49-F238E27FC236}">
                  <a16:creationId xmlns:a16="http://schemas.microsoft.com/office/drawing/2014/main" id="{0940DBC0-C010-4143-B2E5-D3611E544FB1}"/>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2" name="Freeform 7">
              <a:extLst>
                <a:ext uri="{FF2B5EF4-FFF2-40B4-BE49-F238E27FC236}">
                  <a16:creationId xmlns:a16="http://schemas.microsoft.com/office/drawing/2014/main" id="{9AB184A8-A759-43E3-8540-3506D3387D3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Tree>
    <p:extLst>
      <p:ext uri="{BB962C8B-B14F-4D97-AF65-F5344CB8AC3E}">
        <p14:creationId xmlns:p14="http://schemas.microsoft.com/office/powerpoint/2010/main" val="1269856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92931-05C6-8543-8B6E-A8BD29BD5C2B}" type="datetime1">
              <a:rPr lang="en-US" smtClean="0"/>
              <a:pPr/>
              <a:t>10/29/2022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Rectangle 6">
            <a:extLst>
              <a:ext uri="{FF2B5EF4-FFF2-40B4-BE49-F238E27FC236}">
                <a16:creationId xmlns:a16="http://schemas.microsoft.com/office/drawing/2014/main" id="{50305DCF-A259-4D91-9FD2-6F5384F5CF90}"/>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11">
            <a:extLst>
              <a:ext uri="{FF2B5EF4-FFF2-40B4-BE49-F238E27FC236}">
                <a16:creationId xmlns:a16="http://schemas.microsoft.com/office/drawing/2014/main" id="{0C94E926-66EE-4E2A-9AFA-D389764D7C4E}"/>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3">
            <a:extLst>
              <a:ext uri="{FF2B5EF4-FFF2-40B4-BE49-F238E27FC236}">
                <a16:creationId xmlns:a16="http://schemas.microsoft.com/office/drawing/2014/main" id="{55FB5069-CEB1-4F88-BBD3-DEB9FCBFDFA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14">
            <a:extLst>
              <a:ext uri="{FF2B5EF4-FFF2-40B4-BE49-F238E27FC236}">
                <a16:creationId xmlns:a16="http://schemas.microsoft.com/office/drawing/2014/main" id="{C8036C12-E792-4C62-92A5-203667CED5DB}"/>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305748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62DF68-3089-814D-8A14-C651FE91885E}" type="datetime1">
              <a:rPr lang="en-US" smtClean="0"/>
              <a:pPr/>
              <a:t>10/29/2022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59982277"/>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62DF68-3089-814D-8A14-C651FE91885E}" type="datetime1">
              <a:rPr lang="en-US" smtClean="0"/>
              <a:pPr/>
              <a:t>10/29/2022</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74489585"/>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62DF68-3089-814D-8A14-C651FE91885E}" type="datetime1">
              <a:rPr lang="en-US" smtClean="0"/>
              <a:pPr/>
              <a:t>10/29/2022</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64740862"/>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62DF68-3089-814D-8A14-C651FE91885E}" type="datetime1">
              <a:rPr lang="en-US" smtClean="0"/>
              <a:pPr/>
              <a:t>10/29/2022</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05039876"/>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10/29/2022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3611239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10/29/2022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90905591"/>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62DF68-3089-814D-8A14-C651FE91885E}" type="datetime1">
              <a:rPr lang="en-US" smtClean="0"/>
              <a:pPr/>
              <a:t>10/29/2022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1261351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651"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public.tableau.com/app/profile/amit.jain1678/viz/MRS_Project_week_1/Monthly_Sales?publish=y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771720"/>
            <a:ext cx="7096933" cy="1249775"/>
          </a:xfrm>
        </p:spPr>
        <p:txBody>
          <a:bodyPr>
            <a:normAutofit fontScale="90000"/>
          </a:bodyPr>
          <a:lstStyle/>
          <a:p>
            <a:r>
              <a:rPr lang="en-US" dirty="0"/>
              <a:t>MRA Project Week-1</a:t>
            </a:r>
            <a:br>
              <a:rPr lang="en-US" dirty="0"/>
            </a:br>
            <a:r>
              <a:rPr lang="en-US" sz="3000" dirty="0"/>
              <a:t>Great Learning</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normAutofit/>
          </a:bodyPr>
          <a:lstStyle/>
          <a:p>
            <a:r>
              <a:rPr lang="en-US" dirty="0"/>
              <a:t>Amit Jain</a:t>
            </a:r>
          </a:p>
          <a:p>
            <a:r>
              <a:rPr lang="en-US" sz="1500" dirty="0"/>
              <a:t>30-Oct-2022</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10/29/2022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10</a:t>
            </a:fld>
            <a:endParaRPr lang="en-US" dirty="0"/>
          </a:p>
        </p:txBody>
      </p:sp>
      <p:sp>
        <p:nvSpPr>
          <p:cNvPr id="10" name="Content Placeholder 2">
            <a:extLst>
              <a:ext uri="{FF2B5EF4-FFF2-40B4-BE49-F238E27FC236}">
                <a16:creationId xmlns:a16="http://schemas.microsoft.com/office/drawing/2014/main" id="{1276D14C-2CED-4C35-925D-C8962108D761}"/>
              </a:ext>
            </a:extLst>
          </p:cNvPr>
          <p:cNvSpPr txBox="1">
            <a:spLocks/>
          </p:cNvSpPr>
          <p:nvPr/>
        </p:nvSpPr>
        <p:spPr>
          <a:xfrm>
            <a:off x="332119" y="2052084"/>
            <a:ext cx="10515600" cy="38249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1" name="Title 1">
            <a:extLst>
              <a:ext uri="{FF2B5EF4-FFF2-40B4-BE49-F238E27FC236}">
                <a16:creationId xmlns:a16="http://schemas.microsoft.com/office/drawing/2014/main" id="{B8558931-5053-4962-849B-F6A2B15814D8}"/>
              </a:ext>
            </a:extLst>
          </p:cNvPr>
          <p:cNvSpPr txBox="1">
            <a:spLocks/>
          </p:cNvSpPr>
          <p:nvPr/>
        </p:nvSpPr>
        <p:spPr>
          <a:xfrm>
            <a:off x="838200" y="237092"/>
            <a:ext cx="10515600" cy="8072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Exploratory data analysis</a:t>
            </a:r>
          </a:p>
        </p:txBody>
      </p:sp>
      <p:sp>
        <p:nvSpPr>
          <p:cNvPr id="12" name="Title 1">
            <a:extLst>
              <a:ext uri="{FF2B5EF4-FFF2-40B4-BE49-F238E27FC236}">
                <a16:creationId xmlns:a16="http://schemas.microsoft.com/office/drawing/2014/main" id="{A3879C7D-9F35-49D3-BC2B-B0E57CBFEE89}"/>
              </a:ext>
            </a:extLst>
          </p:cNvPr>
          <p:cNvSpPr txBox="1">
            <a:spLocks/>
          </p:cNvSpPr>
          <p:nvPr/>
        </p:nvSpPr>
        <p:spPr>
          <a:xfrm>
            <a:off x="7708605" y="481253"/>
            <a:ext cx="3934045" cy="3189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Bi-variate Analysis </a:t>
            </a:r>
            <a:r>
              <a:rPr lang="en-US" sz="2000" b="1" dirty="0" err="1"/>
              <a:t>BoxPlot</a:t>
            </a:r>
            <a:endParaRPr lang="en-US" sz="2000" b="1" dirty="0"/>
          </a:p>
        </p:txBody>
      </p:sp>
      <p:pic>
        <p:nvPicPr>
          <p:cNvPr id="4100" name="Picture 4">
            <a:extLst>
              <a:ext uri="{FF2B5EF4-FFF2-40B4-BE49-F238E27FC236}">
                <a16:creationId xmlns:a16="http://schemas.microsoft.com/office/drawing/2014/main" id="{73B1058B-AA5C-4D9C-A074-0E693D59E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34" y="981001"/>
            <a:ext cx="7747220" cy="557596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7D27B69-6A7C-4A13-9BBB-1DC8875991DE}"/>
              </a:ext>
            </a:extLst>
          </p:cNvPr>
          <p:cNvSpPr/>
          <p:nvPr/>
        </p:nvSpPr>
        <p:spPr>
          <a:xfrm>
            <a:off x="8333772" y="1372116"/>
            <a:ext cx="2640133" cy="3333220"/>
          </a:xfrm>
          <a:prstGeom prst="rect">
            <a:avLst/>
          </a:prstGeom>
        </p:spPr>
        <p:txBody>
          <a:bodyPr wrap="square">
            <a:spAutoFit/>
          </a:bodyPr>
          <a:lstStyle/>
          <a:p>
            <a:pPr defTabSz="914400">
              <a:lnSpc>
                <a:spcPct val="90000"/>
              </a:lnSpc>
              <a:spcBef>
                <a:spcPct val="0"/>
              </a:spcBef>
            </a:pPr>
            <a:r>
              <a:rPr lang="en-US" sz="1300" dirty="0">
                <a:latin typeface="+mj-lt"/>
                <a:ea typeface="+mj-ea"/>
                <a:cs typeface="+mj-cs"/>
              </a:rPr>
              <a:t>Insights:</a:t>
            </a:r>
          </a:p>
          <a:p>
            <a:pPr defTabSz="914400">
              <a:lnSpc>
                <a:spcPct val="90000"/>
              </a:lnSpc>
              <a:spcBef>
                <a:spcPct val="0"/>
              </a:spcBef>
            </a:pPr>
            <a:endParaRPr lang="en-US" sz="1300" dirty="0">
              <a:latin typeface="+mj-lt"/>
              <a:ea typeface="+mj-ea"/>
              <a:cs typeface="+mj-cs"/>
            </a:endParaRPr>
          </a:p>
          <a:p>
            <a:pPr defTabSz="914400">
              <a:lnSpc>
                <a:spcPct val="90000"/>
              </a:lnSpc>
              <a:spcBef>
                <a:spcPct val="0"/>
              </a:spcBef>
            </a:pPr>
            <a:r>
              <a:rPr lang="en-US" sz="1300" dirty="0">
                <a:latin typeface="+mj-lt"/>
                <a:ea typeface="+mj-ea"/>
                <a:cs typeface="+mj-cs"/>
              </a:rPr>
              <a:t>We took X axis for Categorical fields and check for it's Sales in Y Axis, and created Box plot for this.</a:t>
            </a:r>
          </a:p>
          <a:p>
            <a:pPr defTabSz="914400">
              <a:lnSpc>
                <a:spcPct val="90000"/>
              </a:lnSpc>
              <a:spcBef>
                <a:spcPct val="0"/>
              </a:spcBef>
            </a:pPr>
            <a:endParaRPr lang="en-US" sz="1300" dirty="0">
              <a:latin typeface="+mj-lt"/>
              <a:ea typeface="+mj-ea"/>
              <a:cs typeface="+mj-cs"/>
            </a:endParaRPr>
          </a:p>
          <a:p>
            <a:pPr defTabSz="914400">
              <a:lnSpc>
                <a:spcPct val="90000"/>
              </a:lnSpc>
              <a:spcBef>
                <a:spcPct val="0"/>
              </a:spcBef>
            </a:pPr>
            <a:r>
              <a:rPr lang="en-US" sz="1300" dirty="0">
                <a:latin typeface="+mj-lt"/>
                <a:ea typeface="+mj-ea"/>
                <a:cs typeface="+mj-cs"/>
              </a:rPr>
              <a:t>Following are some of insights from this activity:</a:t>
            </a:r>
          </a:p>
          <a:p>
            <a:pPr defTabSz="914400">
              <a:lnSpc>
                <a:spcPct val="90000"/>
              </a:lnSpc>
              <a:spcBef>
                <a:spcPct val="0"/>
              </a:spcBef>
            </a:pPr>
            <a:endParaRPr lang="en-US" sz="1300" dirty="0">
              <a:latin typeface="+mj-lt"/>
              <a:ea typeface="+mj-ea"/>
              <a:cs typeface="+mj-cs"/>
            </a:endParaRPr>
          </a:p>
          <a:p>
            <a:pPr marL="342900" indent="-342900" defTabSz="914400">
              <a:lnSpc>
                <a:spcPct val="90000"/>
              </a:lnSpc>
              <a:spcBef>
                <a:spcPct val="0"/>
              </a:spcBef>
              <a:buAutoNum type="arabicPeriod"/>
            </a:pPr>
            <a:r>
              <a:rPr lang="en-US" sz="1300" dirty="0">
                <a:latin typeface="+mj-lt"/>
                <a:ea typeface="+mj-ea"/>
                <a:cs typeface="+mj-cs"/>
              </a:rPr>
              <a:t>We see Highest Median in Sales for Disputed Records, Classic car product segment, Switzerland Country and Large </a:t>
            </a:r>
            <a:r>
              <a:rPr lang="en-US" sz="1300" dirty="0" err="1">
                <a:latin typeface="+mj-lt"/>
                <a:ea typeface="+mj-ea"/>
                <a:cs typeface="+mj-cs"/>
              </a:rPr>
              <a:t>DealSize</a:t>
            </a:r>
            <a:endParaRPr lang="en-US" sz="1300" dirty="0">
              <a:latin typeface="+mj-lt"/>
              <a:ea typeface="+mj-ea"/>
              <a:cs typeface="+mj-cs"/>
            </a:endParaRPr>
          </a:p>
          <a:p>
            <a:pPr marL="342900" indent="-342900" defTabSz="914400">
              <a:lnSpc>
                <a:spcPct val="90000"/>
              </a:lnSpc>
              <a:spcBef>
                <a:spcPct val="0"/>
              </a:spcBef>
              <a:buAutoNum type="arabicPeriod"/>
            </a:pPr>
            <a:endParaRPr lang="en-US" sz="1300" dirty="0">
              <a:latin typeface="+mj-lt"/>
              <a:ea typeface="+mj-ea"/>
              <a:cs typeface="+mj-cs"/>
            </a:endParaRPr>
          </a:p>
          <a:p>
            <a:pPr defTabSz="914400">
              <a:lnSpc>
                <a:spcPct val="90000"/>
              </a:lnSpc>
              <a:spcBef>
                <a:spcPct val="0"/>
              </a:spcBef>
            </a:pPr>
            <a:r>
              <a:rPr lang="en-US" sz="1300" dirty="0">
                <a:latin typeface="+mj-lt"/>
                <a:ea typeface="+mj-ea"/>
                <a:cs typeface="+mj-cs"/>
              </a:rPr>
              <a:t>2. Least median is for Resolved Categories of product , Train </a:t>
            </a:r>
            <a:r>
              <a:rPr lang="en-US" sz="1300" dirty="0" err="1">
                <a:latin typeface="+mj-lt"/>
                <a:ea typeface="+mj-ea"/>
                <a:cs typeface="+mj-cs"/>
              </a:rPr>
              <a:t>ProductLine</a:t>
            </a:r>
            <a:r>
              <a:rPr lang="en-US" sz="1300" dirty="0">
                <a:latin typeface="+mj-lt"/>
                <a:ea typeface="+mj-ea"/>
                <a:cs typeface="+mj-cs"/>
              </a:rPr>
              <a:t> and Belgium Country</a:t>
            </a:r>
          </a:p>
        </p:txBody>
      </p:sp>
    </p:spTree>
    <p:extLst>
      <p:ext uri="{BB962C8B-B14F-4D97-AF65-F5344CB8AC3E}">
        <p14:creationId xmlns:p14="http://schemas.microsoft.com/office/powerpoint/2010/main" val="2569904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10/29/2022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
        <p:nvSpPr>
          <p:cNvPr id="10" name="Content Placeholder 2">
            <a:extLst>
              <a:ext uri="{FF2B5EF4-FFF2-40B4-BE49-F238E27FC236}">
                <a16:creationId xmlns:a16="http://schemas.microsoft.com/office/drawing/2014/main" id="{1276D14C-2CED-4C35-925D-C8962108D761}"/>
              </a:ext>
            </a:extLst>
          </p:cNvPr>
          <p:cNvSpPr txBox="1">
            <a:spLocks/>
          </p:cNvSpPr>
          <p:nvPr/>
        </p:nvSpPr>
        <p:spPr>
          <a:xfrm>
            <a:off x="332119" y="2052084"/>
            <a:ext cx="10515600" cy="38249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1" name="Title 1">
            <a:extLst>
              <a:ext uri="{FF2B5EF4-FFF2-40B4-BE49-F238E27FC236}">
                <a16:creationId xmlns:a16="http://schemas.microsoft.com/office/drawing/2014/main" id="{B8558931-5053-4962-849B-F6A2B15814D8}"/>
              </a:ext>
            </a:extLst>
          </p:cNvPr>
          <p:cNvSpPr txBox="1">
            <a:spLocks/>
          </p:cNvSpPr>
          <p:nvPr/>
        </p:nvSpPr>
        <p:spPr>
          <a:xfrm>
            <a:off x="838200" y="237092"/>
            <a:ext cx="10515600" cy="8072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Exploratory data analysis</a:t>
            </a:r>
          </a:p>
        </p:txBody>
      </p:sp>
      <p:sp>
        <p:nvSpPr>
          <p:cNvPr id="12" name="Title 1">
            <a:extLst>
              <a:ext uri="{FF2B5EF4-FFF2-40B4-BE49-F238E27FC236}">
                <a16:creationId xmlns:a16="http://schemas.microsoft.com/office/drawing/2014/main" id="{A3879C7D-9F35-49D3-BC2B-B0E57CBFEE89}"/>
              </a:ext>
            </a:extLst>
          </p:cNvPr>
          <p:cNvSpPr txBox="1">
            <a:spLocks/>
          </p:cNvSpPr>
          <p:nvPr/>
        </p:nvSpPr>
        <p:spPr>
          <a:xfrm>
            <a:off x="7708605" y="481253"/>
            <a:ext cx="3934045" cy="3189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Multivariate Analysis </a:t>
            </a:r>
            <a:r>
              <a:rPr lang="en-US" sz="2000" b="1" dirty="0" err="1"/>
              <a:t>PairPlot</a:t>
            </a:r>
            <a:endParaRPr lang="en-US" sz="2000" b="1" dirty="0"/>
          </a:p>
        </p:txBody>
      </p:sp>
      <p:sp>
        <p:nvSpPr>
          <p:cNvPr id="4" name="Rectangle 3">
            <a:extLst>
              <a:ext uri="{FF2B5EF4-FFF2-40B4-BE49-F238E27FC236}">
                <a16:creationId xmlns:a16="http://schemas.microsoft.com/office/drawing/2014/main" id="{17D27B69-6A7C-4A13-9BBB-1DC8875991DE}"/>
              </a:ext>
            </a:extLst>
          </p:cNvPr>
          <p:cNvSpPr/>
          <p:nvPr/>
        </p:nvSpPr>
        <p:spPr>
          <a:xfrm>
            <a:off x="8333772" y="1372116"/>
            <a:ext cx="2640133" cy="1532727"/>
          </a:xfrm>
          <a:prstGeom prst="rect">
            <a:avLst/>
          </a:prstGeom>
        </p:spPr>
        <p:txBody>
          <a:bodyPr wrap="square">
            <a:spAutoFit/>
          </a:bodyPr>
          <a:lstStyle/>
          <a:p>
            <a:pPr defTabSz="914400">
              <a:lnSpc>
                <a:spcPct val="90000"/>
              </a:lnSpc>
              <a:spcBef>
                <a:spcPct val="0"/>
              </a:spcBef>
            </a:pPr>
            <a:r>
              <a:rPr lang="en-US" sz="1300" dirty="0">
                <a:latin typeface="+mj-lt"/>
                <a:ea typeface="+mj-ea"/>
                <a:cs typeface="+mj-cs"/>
              </a:rPr>
              <a:t>Insights:</a:t>
            </a:r>
          </a:p>
          <a:p>
            <a:pPr defTabSz="914400">
              <a:lnSpc>
                <a:spcPct val="90000"/>
              </a:lnSpc>
              <a:spcBef>
                <a:spcPct val="0"/>
              </a:spcBef>
            </a:pPr>
            <a:endParaRPr lang="en-US" sz="1300" dirty="0">
              <a:latin typeface="+mj-lt"/>
              <a:ea typeface="+mj-ea"/>
              <a:cs typeface="+mj-cs"/>
            </a:endParaRPr>
          </a:p>
          <a:p>
            <a:pPr defTabSz="914400">
              <a:lnSpc>
                <a:spcPct val="90000"/>
              </a:lnSpc>
              <a:spcBef>
                <a:spcPct val="0"/>
              </a:spcBef>
            </a:pPr>
            <a:r>
              <a:rPr lang="en-US" sz="1300" dirty="0">
                <a:latin typeface="+mj-lt"/>
                <a:ea typeface="+mj-ea"/>
                <a:cs typeface="+mj-cs"/>
              </a:rPr>
              <a:t>There is no clear separation of the target Column Vote data is not easily separable by Straight Line, which give us a clear picture, we need to perform further analysis for predicting the classes</a:t>
            </a:r>
          </a:p>
        </p:txBody>
      </p:sp>
      <p:pic>
        <p:nvPicPr>
          <p:cNvPr id="5122" name="Picture 2">
            <a:extLst>
              <a:ext uri="{FF2B5EF4-FFF2-40B4-BE49-F238E27FC236}">
                <a16:creationId xmlns:a16="http://schemas.microsoft.com/office/drawing/2014/main" id="{553BA26F-050F-4197-84D4-D5078CE3FF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053" y="1044354"/>
            <a:ext cx="7438007" cy="5229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398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10/29/2022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12</a:t>
            </a:fld>
            <a:endParaRPr lang="en-US" dirty="0"/>
          </a:p>
        </p:txBody>
      </p:sp>
      <p:sp>
        <p:nvSpPr>
          <p:cNvPr id="10" name="Content Placeholder 2">
            <a:extLst>
              <a:ext uri="{FF2B5EF4-FFF2-40B4-BE49-F238E27FC236}">
                <a16:creationId xmlns:a16="http://schemas.microsoft.com/office/drawing/2014/main" id="{1276D14C-2CED-4C35-925D-C8962108D761}"/>
              </a:ext>
            </a:extLst>
          </p:cNvPr>
          <p:cNvSpPr txBox="1">
            <a:spLocks/>
          </p:cNvSpPr>
          <p:nvPr/>
        </p:nvSpPr>
        <p:spPr>
          <a:xfrm>
            <a:off x="332119" y="2052084"/>
            <a:ext cx="10515600" cy="38249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1" name="Title 1">
            <a:extLst>
              <a:ext uri="{FF2B5EF4-FFF2-40B4-BE49-F238E27FC236}">
                <a16:creationId xmlns:a16="http://schemas.microsoft.com/office/drawing/2014/main" id="{B8558931-5053-4962-849B-F6A2B15814D8}"/>
              </a:ext>
            </a:extLst>
          </p:cNvPr>
          <p:cNvSpPr txBox="1">
            <a:spLocks/>
          </p:cNvSpPr>
          <p:nvPr/>
        </p:nvSpPr>
        <p:spPr>
          <a:xfrm>
            <a:off x="838200" y="237092"/>
            <a:ext cx="10515600" cy="8072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Exploratory data analysis</a:t>
            </a:r>
          </a:p>
        </p:txBody>
      </p:sp>
      <p:sp>
        <p:nvSpPr>
          <p:cNvPr id="12" name="Title 1">
            <a:extLst>
              <a:ext uri="{FF2B5EF4-FFF2-40B4-BE49-F238E27FC236}">
                <a16:creationId xmlns:a16="http://schemas.microsoft.com/office/drawing/2014/main" id="{A3879C7D-9F35-49D3-BC2B-B0E57CBFEE89}"/>
              </a:ext>
            </a:extLst>
          </p:cNvPr>
          <p:cNvSpPr txBox="1">
            <a:spLocks/>
          </p:cNvSpPr>
          <p:nvPr/>
        </p:nvSpPr>
        <p:spPr>
          <a:xfrm>
            <a:off x="7708605" y="481253"/>
            <a:ext cx="3934045" cy="3189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Multivariate Analysis Heatmap</a:t>
            </a:r>
          </a:p>
        </p:txBody>
      </p:sp>
      <p:sp>
        <p:nvSpPr>
          <p:cNvPr id="4" name="Rectangle 3">
            <a:extLst>
              <a:ext uri="{FF2B5EF4-FFF2-40B4-BE49-F238E27FC236}">
                <a16:creationId xmlns:a16="http://schemas.microsoft.com/office/drawing/2014/main" id="{17D27B69-6A7C-4A13-9BBB-1DC8875991DE}"/>
              </a:ext>
            </a:extLst>
          </p:cNvPr>
          <p:cNvSpPr/>
          <p:nvPr/>
        </p:nvSpPr>
        <p:spPr>
          <a:xfrm>
            <a:off x="6567490" y="1372116"/>
            <a:ext cx="4406416" cy="2072875"/>
          </a:xfrm>
          <a:prstGeom prst="rect">
            <a:avLst/>
          </a:prstGeom>
        </p:spPr>
        <p:txBody>
          <a:bodyPr wrap="square">
            <a:spAutoFit/>
          </a:bodyPr>
          <a:lstStyle/>
          <a:p>
            <a:pPr defTabSz="914400">
              <a:lnSpc>
                <a:spcPct val="90000"/>
              </a:lnSpc>
              <a:spcBef>
                <a:spcPct val="0"/>
              </a:spcBef>
            </a:pPr>
            <a:r>
              <a:rPr lang="en-US" sz="1300" dirty="0">
                <a:latin typeface="+mj-lt"/>
                <a:ea typeface="+mj-ea"/>
                <a:cs typeface="+mj-cs"/>
              </a:rPr>
              <a:t>Insights:</a:t>
            </a:r>
          </a:p>
          <a:p>
            <a:pPr defTabSz="914400">
              <a:lnSpc>
                <a:spcPct val="90000"/>
              </a:lnSpc>
              <a:spcBef>
                <a:spcPct val="0"/>
              </a:spcBef>
            </a:pPr>
            <a:endParaRPr lang="en-US" sz="1300" dirty="0">
              <a:latin typeface="+mj-lt"/>
              <a:ea typeface="+mj-ea"/>
              <a:cs typeface="+mj-cs"/>
            </a:endParaRPr>
          </a:p>
          <a:p>
            <a:pPr indent="-342900" defTabSz="914400">
              <a:lnSpc>
                <a:spcPct val="90000"/>
              </a:lnSpc>
              <a:spcBef>
                <a:spcPct val="0"/>
              </a:spcBef>
              <a:buAutoNum type="arabicPeriod"/>
            </a:pPr>
            <a:r>
              <a:rPr lang="en-US" sz="1300" dirty="0">
                <a:latin typeface="+mj-lt"/>
                <a:ea typeface="+mj-ea"/>
                <a:cs typeface="+mj-cs"/>
              </a:rPr>
              <a:t>There is Strong co-relation between </a:t>
            </a:r>
            <a:r>
              <a:rPr lang="en-US" sz="1300" dirty="0" err="1">
                <a:latin typeface="+mj-lt"/>
                <a:ea typeface="+mj-ea"/>
                <a:cs typeface="+mj-cs"/>
              </a:rPr>
              <a:t>QuantityOrdered</a:t>
            </a:r>
            <a:r>
              <a:rPr lang="en-US" sz="1300" dirty="0">
                <a:latin typeface="+mj-lt"/>
                <a:ea typeface="+mj-ea"/>
                <a:cs typeface="+mj-cs"/>
              </a:rPr>
              <a:t> and Sales field with 0.553359 Co-relation point  . Also strong co-relation between Sales and </a:t>
            </a:r>
            <a:r>
              <a:rPr lang="en-US" sz="1300" dirty="0" err="1">
                <a:latin typeface="+mj-lt"/>
                <a:ea typeface="+mj-ea"/>
                <a:cs typeface="+mj-cs"/>
              </a:rPr>
              <a:t>PriceEach</a:t>
            </a:r>
            <a:r>
              <a:rPr lang="en-US" sz="1300" dirty="0">
                <a:latin typeface="+mj-lt"/>
                <a:ea typeface="+mj-ea"/>
                <a:cs typeface="+mj-cs"/>
              </a:rPr>
              <a:t> field with 0.808287 point.</a:t>
            </a:r>
          </a:p>
          <a:p>
            <a:pPr indent="-342900" defTabSz="914400">
              <a:lnSpc>
                <a:spcPct val="90000"/>
              </a:lnSpc>
              <a:spcBef>
                <a:spcPct val="0"/>
              </a:spcBef>
              <a:buAutoNum type="arabicPeriod"/>
            </a:pPr>
            <a:endParaRPr lang="en-US" sz="1300" dirty="0">
              <a:latin typeface="+mj-lt"/>
              <a:ea typeface="+mj-ea"/>
              <a:cs typeface="+mj-cs"/>
            </a:endParaRPr>
          </a:p>
          <a:p>
            <a:pPr indent="-342900" defTabSz="914400">
              <a:lnSpc>
                <a:spcPct val="90000"/>
              </a:lnSpc>
              <a:spcBef>
                <a:spcPct val="0"/>
              </a:spcBef>
              <a:buAutoNum type="arabicPeriod"/>
            </a:pPr>
            <a:r>
              <a:rPr lang="en-US" sz="1300" dirty="0">
                <a:latin typeface="+mj-lt"/>
                <a:ea typeface="+mj-ea"/>
                <a:cs typeface="+mj-cs"/>
              </a:rPr>
              <a:t>We can ignore </a:t>
            </a:r>
            <a:r>
              <a:rPr lang="en-US" sz="1300" dirty="0" err="1">
                <a:latin typeface="+mj-lt"/>
                <a:ea typeface="+mj-ea"/>
                <a:cs typeface="+mj-cs"/>
              </a:rPr>
              <a:t>orderNumber</a:t>
            </a:r>
            <a:r>
              <a:rPr lang="en-US" sz="1300" dirty="0">
                <a:latin typeface="+mj-lt"/>
                <a:ea typeface="+mj-ea"/>
                <a:cs typeface="+mj-cs"/>
              </a:rPr>
              <a:t> field from this analysis, as it is of no Use, just check for </a:t>
            </a:r>
            <a:r>
              <a:rPr lang="en-US" sz="1300" dirty="0" err="1">
                <a:latin typeface="+mj-lt"/>
                <a:ea typeface="+mj-ea"/>
                <a:cs typeface="+mj-cs"/>
              </a:rPr>
              <a:t>QunatityOrdered</a:t>
            </a:r>
            <a:r>
              <a:rPr lang="en-US" sz="1300" dirty="0">
                <a:latin typeface="+mj-lt"/>
                <a:ea typeface="+mj-ea"/>
                <a:cs typeface="+mj-cs"/>
              </a:rPr>
              <a:t>, </a:t>
            </a:r>
            <a:r>
              <a:rPr lang="en-US" sz="1300" dirty="0" err="1">
                <a:latin typeface="+mj-lt"/>
                <a:ea typeface="+mj-ea"/>
                <a:cs typeface="+mj-cs"/>
              </a:rPr>
              <a:t>Priceeach</a:t>
            </a:r>
            <a:r>
              <a:rPr lang="en-US" sz="1300" dirty="0">
                <a:latin typeface="+mj-lt"/>
                <a:ea typeface="+mj-ea"/>
                <a:cs typeface="+mj-cs"/>
              </a:rPr>
              <a:t>, Sales and MSRP might be useful.</a:t>
            </a:r>
          </a:p>
          <a:p>
            <a:pPr indent="-342900" defTabSz="914400">
              <a:lnSpc>
                <a:spcPct val="90000"/>
              </a:lnSpc>
              <a:spcBef>
                <a:spcPct val="0"/>
              </a:spcBef>
              <a:buAutoNum type="arabicPeriod"/>
            </a:pPr>
            <a:endParaRPr lang="en-US" sz="1300" dirty="0">
              <a:latin typeface="+mj-lt"/>
              <a:ea typeface="+mj-ea"/>
              <a:cs typeface="+mj-cs"/>
            </a:endParaRPr>
          </a:p>
          <a:p>
            <a:pPr indent="-342900" defTabSz="914400">
              <a:lnSpc>
                <a:spcPct val="90000"/>
              </a:lnSpc>
              <a:spcBef>
                <a:spcPct val="0"/>
              </a:spcBef>
              <a:buAutoNum type="arabicPeriod"/>
            </a:pPr>
            <a:endParaRPr lang="en-US" sz="1300" dirty="0">
              <a:latin typeface="+mj-lt"/>
              <a:ea typeface="+mj-ea"/>
              <a:cs typeface="+mj-cs"/>
            </a:endParaRPr>
          </a:p>
        </p:txBody>
      </p:sp>
      <p:pic>
        <p:nvPicPr>
          <p:cNvPr id="6146" name="Picture 2">
            <a:extLst>
              <a:ext uri="{FF2B5EF4-FFF2-40B4-BE49-F238E27FC236}">
                <a16:creationId xmlns:a16="http://schemas.microsoft.com/office/drawing/2014/main" id="{FA5C1C49-F8C4-4DB3-823E-679487F8B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8" y="981001"/>
            <a:ext cx="5514975" cy="546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716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10/29/2022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13</a:t>
            </a:fld>
            <a:endParaRPr lang="en-US" dirty="0"/>
          </a:p>
        </p:txBody>
      </p:sp>
      <p:sp>
        <p:nvSpPr>
          <p:cNvPr id="10" name="Content Placeholder 2">
            <a:extLst>
              <a:ext uri="{FF2B5EF4-FFF2-40B4-BE49-F238E27FC236}">
                <a16:creationId xmlns:a16="http://schemas.microsoft.com/office/drawing/2014/main" id="{1276D14C-2CED-4C35-925D-C8962108D761}"/>
              </a:ext>
            </a:extLst>
          </p:cNvPr>
          <p:cNvSpPr txBox="1">
            <a:spLocks/>
          </p:cNvSpPr>
          <p:nvPr/>
        </p:nvSpPr>
        <p:spPr>
          <a:xfrm>
            <a:off x="332119" y="2052084"/>
            <a:ext cx="10515600" cy="38249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1" name="Title 1">
            <a:extLst>
              <a:ext uri="{FF2B5EF4-FFF2-40B4-BE49-F238E27FC236}">
                <a16:creationId xmlns:a16="http://schemas.microsoft.com/office/drawing/2014/main" id="{B8558931-5053-4962-849B-F6A2B15814D8}"/>
              </a:ext>
            </a:extLst>
          </p:cNvPr>
          <p:cNvSpPr txBox="1">
            <a:spLocks/>
          </p:cNvSpPr>
          <p:nvPr/>
        </p:nvSpPr>
        <p:spPr>
          <a:xfrm>
            <a:off x="838200" y="237092"/>
            <a:ext cx="10515600" cy="8072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Exploratory data analysis</a:t>
            </a:r>
          </a:p>
        </p:txBody>
      </p:sp>
      <p:sp>
        <p:nvSpPr>
          <p:cNvPr id="12" name="Title 1">
            <a:extLst>
              <a:ext uri="{FF2B5EF4-FFF2-40B4-BE49-F238E27FC236}">
                <a16:creationId xmlns:a16="http://schemas.microsoft.com/office/drawing/2014/main" id="{A3879C7D-9F35-49D3-BC2B-B0E57CBFEE89}"/>
              </a:ext>
            </a:extLst>
          </p:cNvPr>
          <p:cNvSpPr txBox="1">
            <a:spLocks/>
          </p:cNvSpPr>
          <p:nvPr/>
        </p:nvSpPr>
        <p:spPr>
          <a:xfrm>
            <a:off x="7708605" y="481253"/>
            <a:ext cx="3934045" cy="3189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Sales Counts per Categorical field</a:t>
            </a:r>
          </a:p>
        </p:txBody>
      </p:sp>
      <p:pic>
        <p:nvPicPr>
          <p:cNvPr id="2" name="Picture 1">
            <a:extLst>
              <a:ext uri="{FF2B5EF4-FFF2-40B4-BE49-F238E27FC236}">
                <a16:creationId xmlns:a16="http://schemas.microsoft.com/office/drawing/2014/main" id="{746DEAEE-43B1-4FFC-AF1C-475C176675A5}"/>
              </a:ext>
            </a:extLst>
          </p:cNvPr>
          <p:cNvPicPr>
            <a:picLocks noChangeAspect="1"/>
          </p:cNvPicPr>
          <p:nvPr/>
        </p:nvPicPr>
        <p:blipFill>
          <a:blip r:embed="rId2"/>
          <a:stretch>
            <a:fillRect/>
          </a:stretch>
        </p:blipFill>
        <p:spPr>
          <a:xfrm>
            <a:off x="1" y="981001"/>
            <a:ext cx="12036055" cy="5914231"/>
          </a:xfrm>
          <a:prstGeom prst="rect">
            <a:avLst/>
          </a:prstGeom>
        </p:spPr>
      </p:pic>
    </p:spTree>
    <p:extLst>
      <p:ext uri="{BB962C8B-B14F-4D97-AF65-F5344CB8AC3E}">
        <p14:creationId xmlns:p14="http://schemas.microsoft.com/office/powerpoint/2010/main" val="183981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10/29/2022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14</a:t>
            </a:fld>
            <a:endParaRPr lang="en-US" dirty="0"/>
          </a:p>
        </p:txBody>
      </p:sp>
      <p:sp>
        <p:nvSpPr>
          <p:cNvPr id="10" name="Content Placeholder 2">
            <a:extLst>
              <a:ext uri="{FF2B5EF4-FFF2-40B4-BE49-F238E27FC236}">
                <a16:creationId xmlns:a16="http://schemas.microsoft.com/office/drawing/2014/main" id="{1276D14C-2CED-4C35-925D-C8962108D761}"/>
              </a:ext>
            </a:extLst>
          </p:cNvPr>
          <p:cNvSpPr txBox="1">
            <a:spLocks/>
          </p:cNvSpPr>
          <p:nvPr/>
        </p:nvSpPr>
        <p:spPr>
          <a:xfrm>
            <a:off x="332119" y="2052084"/>
            <a:ext cx="10515600" cy="38249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1" name="Title 1">
            <a:extLst>
              <a:ext uri="{FF2B5EF4-FFF2-40B4-BE49-F238E27FC236}">
                <a16:creationId xmlns:a16="http://schemas.microsoft.com/office/drawing/2014/main" id="{B8558931-5053-4962-849B-F6A2B15814D8}"/>
              </a:ext>
            </a:extLst>
          </p:cNvPr>
          <p:cNvSpPr txBox="1">
            <a:spLocks/>
          </p:cNvSpPr>
          <p:nvPr/>
        </p:nvSpPr>
        <p:spPr>
          <a:xfrm>
            <a:off x="838200" y="237092"/>
            <a:ext cx="10515600" cy="8072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Exploratory data analysis</a:t>
            </a:r>
          </a:p>
        </p:txBody>
      </p:sp>
      <p:sp>
        <p:nvSpPr>
          <p:cNvPr id="12" name="Title 1">
            <a:extLst>
              <a:ext uri="{FF2B5EF4-FFF2-40B4-BE49-F238E27FC236}">
                <a16:creationId xmlns:a16="http://schemas.microsoft.com/office/drawing/2014/main" id="{A3879C7D-9F35-49D3-BC2B-B0E57CBFEE89}"/>
              </a:ext>
            </a:extLst>
          </p:cNvPr>
          <p:cNvSpPr txBox="1">
            <a:spLocks/>
          </p:cNvSpPr>
          <p:nvPr/>
        </p:nvSpPr>
        <p:spPr>
          <a:xfrm>
            <a:off x="7523545" y="481253"/>
            <a:ext cx="4668456" cy="3189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Timeseries analysis : Yearly/Quarterly  trend</a:t>
            </a:r>
          </a:p>
        </p:txBody>
      </p:sp>
      <p:sp>
        <p:nvSpPr>
          <p:cNvPr id="4" name="Rectangle 3">
            <a:extLst>
              <a:ext uri="{FF2B5EF4-FFF2-40B4-BE49-F238E27FC236}">
                <a16:creationId xmlns:a16="http://schemas.microsoft.com/office/drawing/2014/main" id="{17D27B69-6A7C-4A13-9BBB-1DC8875991DE}"/>
              </a:ext>
            </a:extLst>
          </p:cNvPr>
          <p:cNvSpPr/>
          <p:nvPr/>
        </p:nvSpPr>
        <p:spPr>
          <a:xfrm>
            <a:off x="594953" y="4401643"/>
            <a:ext cx="4406416" cy="1532727"/>
          </a:xfrm>
          <a:prstGeom prst="rect">
            <a:avLst/>
          </a:prstGeom>
        </p:spPr>
        <p:txBody>
          <a:bodyPr wrap="square">
            <a:spAutoFit/>
          </a:bodyPr>
          <a:lstStyle/>
          <a:p>
            <a:pPr defTabSz="914400">
              <a:lnSpc>
                <a:spcPct val="90000"/>
              </a:lnSpc>
              <a:spcBef>
                <a:spcPct val="0"/>
              </a:spcBef>
            </a:pPr>
            <a:r>
              <a:rPr lang="en-US" sz="1300" dirty="0">
                <a:latin typeface="+mj-lt"/>
                <a:ea typeface="+mj-ea"/>
                <a:cs typeface="+mj-cs"/>
              </a:rPr>
              <a:t>Insights:</a:t>
            </a:r>
          </a:p>
          <a:p>
            <a:pPr defTabSz="914400">
              <a:lnSpc>
                <a:spcPct val="90000"/>
              </a:lnSpc>
              <a:spcBef>
                <a:spcPct val="0"/>
              </a:spcBef>
            </a:pPr>
            <a:endParaRPr lang="en-US" sz="1300" dirty="0">
              <a:latin typeface="+mj-lt"/>
              <a:ea typeface="+mj-ea"/>
              <a:cs typeface="+mj-cs"/>
            </a:endParaRPr>
          </a:p>
          <a:p>
            <a:pPr indent="-342900" defTabSz="914400">
              <a:lnSpc>
                <a:spcPct val="90000"/>
              </a:lnSpc>
              <a:spcBef>
                <a:spcPct val="0"/>
              </a:spcBef>
              <a:buAutoNum type="arabicPeriod"/>
            </a:pPr>
            <a:r>
              <a:rPr lang="en-US" sz="1300" dirty="0">
                <a:latin typeface="+mj-lt"/>
                <a:ea typeface="+mj-ea"/>
                <a:cs typeface="+mj-cs"/>
              </a:rPr>
              <a:t>Trends seems going down, year by year, though we don’t have full data points for last year, so can not decide on this conclusions.</a:t>
            </a:r>
          </a:p>
          <a:p>
            <a:pPr indent="-342900" defTabSz="914400">
              <a:lnSpc>
                <a:spcPct val="90000"/>
              </a:lnSpc>
              <a:spcBef>
                <a:spcPct val="0"/>
              </a:spcBef>
              <a:buAutoNum type="arabicPeriod"/>
            </a:pPr>
            <a:endParaRPr lang="en-US" sz="1300" dirty="0">
              <a:latin typeface="+mj-lt"/>
              <a:ea typeface="+mj-ea"/>
              <a:cs typeface="+mj-cs"/>
            </a:endParaRPr>
          </a:p>
          <a:p>
            <a:pPr indent="-342900" defTabSz="914400">
              <a:lnSpc>
                <a:spcPct val="90000"/>
              </a:lnSpc>
              <a:spcBef>
                <a:spcPct val="0"/>
              </a:spcBef>
              <a:buAutoNum type="arabicPeriod"/>
            </a:pPr>
            <a:r>
              <a:rPr lang="en-US" sz="1300" dirty="0">
                <a:latin typeface="+mj-lt"/>
                <a:ea typeface="+mj-ea"/>
                <a:cs typeface="+mj-cs"/>
              </a:rPr>
              <a:t>Whereas we can clearly see some growth in Quarterly Sales plot </a:t>
            </a:r>
          </a:p>
        </p:txBody>
      </p:sp>
      <p:pic>
        <p:nvPicPr>
          <p:cNvPr id="6" name="Picture 5">
            <a:extLst>
              <a:ext uri="{FF2B5EF4-FFF2-40B4-BE49-F238E27FC236}">
                <a16:creationId xmlns:a16="http://schemas.microsoft.com/office/drawing/2014/main" id="{9BCCAB0A-42D7-4DEF-B572-7DB89AC06665}"/>
              </a:ext>
            </a:extLst>
          </p:cNvPr>
          <p:cNvPicPr>
            <a:picLocks noChangeAspect="1"/>
          </p:cNvPicPr>
          <p:nvPr/>
        </p:nvPicPr>
        <p:blipFill>
          <a:blip r:embed="rId2"/>
          <a:stretch>
            <a:fillRect/>
          </a:stretch>
        </p:blipFill>
        <p:spPr>
          <a:xfrm>
            <a:off x="331334" y="1175268"/>
            <a:ext cx="4793258" cy="2887446"/>
          </a:xfrm>
          <a:prstGeom prst="rect">
            <a:avLst/>
          </a:prstGeom>
        </p:spPr>
      </p:pic>
      <p:pic>
        <p:nvPicPr>
          <p:cNvPr id="8" name="Picture 7">
            <a:extLst>
              <a:ext uri="{FF2B5EF4-FFF2-40B4-BE49-F238E27FC236}">
                <a16:creationId xmlns:a16="http://schemas.microsoft.com/office/drawing/2014/main" id="{A3E572AD-AE0F-44AF-8911-D5E52036EF94}"/>
              </a:ext>
            </a:extLst>
          </p:cNvPr>
          <p:cNvPicPr>
            <a:picLocks noChangeAspect="1"/>
          </p:cNvPicPr>
          <p:nvPr/>
        </p:nvPicPr>
        <p:blipFill>
          <a:blip r:embed="rId3"/>
          <a:stretch>
            <a:fillRect/>
          </a:stretch>
        </p:blipFill>
        <p:spPr>
          <a:xfrm>
            <a:off x="5264203" y="1044354"/>
            <a:ext cx="6812682" cy="4218954"/>
          </a:xfrm>
          <a:prstGeom prst="rect">
            <a:avLst/>
          </a:prstGeom>
        </p:spPr>
      </p:pic>
    </p:spTree>
    <p:extLst>
      <p:ext uri="{BB962C8B-B14F-4D97-AF65-F5344CB8AC3E}">
        <p14:creationId xmlns:p14="http://schemas.microsoft.com/office/powerpoint/2010/main" val="2091833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10/29/2022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15</a:t>
            </a:fld>
            <a:endParaRPr lang="en-US" dirty="0"/>
          </a:p>
        </p:txBody>
      </p:sp>
      <p:sp>
        <p:nvSpPr>
          <p:cNvPr id="10" name="Content Placeholder 2">
            <a:extLst>
              <a:ext uri="{FF2B5EF4-FFF2-40B4-BE49-F238E27FC236}">
                <a16:creationId xmlns:a16="http://schemas.microsoft.com/office/drawing/2014/main" id="{1276D14C-2CED-4C35-925D-C8962108D761}"/>
              </a:ext>
            </a:extLst>
          </p:cNvPr>
          <p:cNvSpPr txBox="1">
            <a:spLocks/>
          </p:cNvSpPr>
          <p:nvPr/>
        </p:nvSpPr>
        <p:spPr>
          <a:xfrm>
            <a:off x="332119" y="2052084"/>
            <a:ext cx="10515600" cy="38249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1" name="Title 1">
            <a:extLst>
              <a:ext uri="{FF2B5EF4-FFF2-40B4-BE49-F238E27FC236}">
                <a16:creationId xmlns:a16="http://schemas.microsoft.com/office/drawing/2014/main" id="{B8558931-5053-4962-849B-F6A2B15814D8}"/>
              </a:ext>
            </a:extLst>
          </p:cNvPr>
          <p:cNvSpPr txBox="1">
            <a:spLocks/>
          </p:cNvSpPr>
          <p:nvPr/>
        </p:nvSpPr>
        <p:spPr>
          <a:xfrm>
            <a:off x="838200" y="237092"/>
            <a:ext cx="10515600" cy="8072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Exploratory data analysis</a:t>
            </a:r>
          </a:p>
        </p:txBody>
      </p:sp>
      <p:sp>
        <p:nvSpPr>
          <p:cNvPr id="12" name="Title 1">
            <a:extLst>
              <a:ext uri="{FF2B5EF4-FFF2-40B4-BE49-F238E27FC236}">
                <a16:creationId xmlns:a16="http://schemas.microsoft.com/office/drawing/2014/main" id="{A3879C7D-9F35-49D3-BC2B-B0E57CBFEE89}"/>
              </a:ext>
            </a:extLst>
          </p:cNvPr>
          <p:cNvSpPr txBox="1">
            <a:spLocks/>
          </p:cNvSpPr>
          <p:nvPr/>
        </p:nvSpPr>
        <p:spPr>
          <a:xfrm>
            <a:off x="7523545" y="481253"/>
            <a:ext cx="4668456" cy="3189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Timeseries analysis : Monthly  trend</a:t>
            </a:r>
          </a:p>
        </p:txBody>
      </p:sp>
      <p:sp>
        <p:nvSpPr>
          <p:cNvPr id="4" name="Rectangle 3">
            <a:extLst>
              <a:ext uri="{FF2B5EF4-FFF2-40B4-BE49-F238E27FC236}">
                <a16:creationId xmlns:a16="http://schemas.microsoft.com/office/drawing/2014/main" id="{17D27B69-6A7C-4A13-9BBB-1DC8875991DE}"/>
              </a:ext>
            </a:extLst>
          </p:cNvPr>
          <p:cNvSpPr/>
          <p:nvPr/>
        </p:nvSpPr>
        <p:spPr>
          <a:xfrm>
            <a:off x="8516678" y="1371600"/>
            <a:ext cx="3343203" cy="3167021"/>
          </a:xfrm>
          <a:prstGeom prst="rect">
            <a:avLst/>
          </a:prstGeom>
        </p:spPr>
        <p:txBody>
          <a:bodyPr wrap="square">
            <a:spAutoFit/>
          </a:bodyPr>
          <a:lstStyle/>
          <a:p>
            <a:pPr defTabSz="914400">
              <a:lnSpc>
                <a:spcPct val="90000"/>
              </a:lnSpc>
              <a:spcBef>
                <a:spcPct val="0"/>
              </a:spcBef>
            </a:pPr>
            <a:r>
              <a:rPr lang="en-US" sz="1300" dirty="0">
                <a:latin typeface="+mj-lt"/>
                <a:ea typeface="+mj-ea"/>
                <a:cs typeface="+mj-cs"/>
              </a:rPr>
              <a:t>Insights:</a:t>
            </a:r>
          </a:p>
          <a:p>
            <a:pPr defTabSz="914400">
              <a:lnSpc>
                <a:spcPct val="90000"/>
              </a:lnSpc>
              <a:spcBef>
                <a:spcPct val="0"/>
              </a:spcBef>
            </a:pPr>
            <a:endParaRPr lang="en-US" sz="1300" dirty="0">
              <a:latin typeface="+mj-lt"/>
              <a:ea typeface="+mj-ea"/>
              <a:cs typeface="+mj-cs"/>
            </a:endParaRPr>
          </a:p>
          <a:p>
            <a:pPr indent="-342900" defTabSz="914400">
              <a:lnSpc>
                <a:spcPct val="90000"/>
              </a:lnSpc>
              <a:spcBef>
                <a:spcPct val="0"/>
              </a:spcBef>
              <a:buAutoNum type="arabicPeriod"/>
            </a:pPr>
            <a:r>
              <a:rPr lang="en-US" sz="1300" dirty="0">
                <a:latin typeface="+mj-lt"/>
                <a:ea typeface="+mj-ea"/>
                <a:cs typeface="+mj-cs"/>
              </a:rPr>
              <a:t>When we checked for Monthly sales data, upward  sales trend is clearly visible . We also see Year end seasonality in the data .</a:t>
            </a:r>
          </a:p>
          <a:p>
            <a:pPr indent="-342900" defTabSz="914400">
              <a:lnSpc>
                <a:spcPct val="90000"/>
              </a:lnSpc>
              <a:spcBef>
                <a:spcPct val="0"/>
              </a:spcBef>
              <a:buAutoNum type="arabicPeriod"/>
            </a:pPr>
            <a:endParaRPr lang="en-US" sz="1300" dirty="0">
              <a:latin typeface="+mj-lt"/>
              <a:ea typeface="+mj-ea"/>
              <a:cs typeface="+mj-cs"/>
            </a:endParaRPr>
          </a:p>
          <a:p>
            <a:pPr indent="-342900" defTabSz="914400">
              <a:lnSpc>
                <a:spcPct val="90000"/>
              </a:lnSpc>
              <a:spcBef>
                <a:spcPct val="0"/>
              </a:spcBef>
              <a:buAutoNum type="arabicPeriod"/>
            </a:pPr>
            <a:r>
              <a:rPr lang="en-US" sz="1300" dirty="0">
                <a:latin typeface="+mj-lt"/>
                <a:ea typeface="+mj-ea"/>
                <a:cs typeface="+mj-cs"/>
              </a:rPr>
              <a:t>Every year Sales goes up in the last quarter and comes down in first quarter.</a:t>
            </a:r>
          </a:p>
          <a:p>
            <a:pPr indent="-342900" defTabSz="914400">
              <a:lnSpc>
                <a:spcPct val="90000"/>
              </a:lnSpc>
              <a:spcBef>
                <a:spcPct val="0"/>
              </a:spcBef>
              <a:buAutoNum type="arabicPeriod"/>
            </a:pPr>
            <a:endParaRPr lang="en-US" sz="1300" dirty="0">
              <a:latin typeface="+mj-lt"/>
              <a:ea typeface="+mj-ea"/>
              <a:cs typeface="+mj-cs"/>
            </a:endParaRPr>
          </a:p>
          <a:p>
            <a:pPr indent="-342900" defTabSz="914400">
              <a:lnSpc>
                <a:spcPct val="90000"/>
              </a:lnSpc>
              <a:spcBef>
                <a:spcPct val="0"/>
              </a:spcBef>
              <a:buAutoNum type="arabicPeriod"/>
            </a:pPr>
            <a:r>
              <a:rPr lang="en-US" sz="1300" dirty="0">
                <a:latin typeface="+mj-lt"/>
                <a:ea typeface="+mj-ea"/>
                <a:cs typeface="+mj-cs"/>
              </a:rPr>
              <a:t>Numbers are showing Total sales for that Quarter period.</a:t>
            </a:r>
          </a:p>
          <a:p>
            <a:pPr indent="-342900" defTabSz="914400">
              <a:lnSpc>
                <a:spcPct val="90000"/>
              </a:lnSpc>
              <a:spcBef>
                <a:spcPct val="0"/>
              </a:spcBef>
              <a:buAutoNum type="arabicPeriod"/>
            </a:pPr>
            <a:endParaRPr lang="en-US" sz="1300" dirty="0">
              <a:latin typeface="+mj-lt"/>
              <a:ea typeface="+mj-ea"/>
              <a:cs typeface="+mj-cs"/>
            </a:endParaRPr>
          </a:p>
          <a:p>
            <a:pPr indent="-342900" defTabSz="914400">
              <a:lnSpc>
                <a:spcPct val="90000"/>
              </a:lnSpc>
              <a:spcBef>
                <a:spcPct val="0"/>
              </a:spcBef>
              <a:buAutoNum type="arabicPeriod"/>
            </a:pPr>
            <a:endParaRPr lang="en-US" sz="1300" dirty="0">
              <a:latin typeface="+mj-lt"/>
              <a:ea typeface="+mj-ea"/>
              <a:cs typeface="+mj-cs"/>
            </a:endParaRPr>
          </a:p>
          <a:p>
            <a:pPr indent="-342900" defTabSz="914400">
              <a:lnSpc>
                <a:spcPct val="90000"/>
              </a:lnSpc>
              <a:spcBef>
                <a:spcPct val="0"/>
              </a:spcBef>
              <a:buAutoNum type="arabicPeriod"/>
            </a:pPr>
            <a:r>
              <a:rPr lang="en-US" sz="1300" dirty="0">
                <a:latin typeface="+mj-lt"/>
                <a:ea typeface="+mj-ea"/>
                <a:cs typeface="+mj-cs"/>
              </a:rPr>
              <a:t>Reference tableau data analysis can be found over here:</a:t>
            </a:r>
          </a:p>
          <a:p>
            <a:pPr indent="-342900" defTabSz="914400">
              <a:lnSpc>
                <a:spcPct val="90000"/>
              </a:lnSpc>
              <a:spcBef>
                <a:spcPct val="0"/>
              </a:spcBef>
              <a:buAutoNum type="arabicPeriod"/>
            </a:pPr>
            <a:endParaRPr lang="en-US" sz="1300" dirty="0">
              <a:latin typeface="+mj-lt"/>
              <a:ea typeface="+mj-ea"/>
              <a:cs typeface="+mj-cs"/>
            </a:endParaRPr>
          </a:p>
          <a:p>
            <a:pPr defTabSz="914400">
              <a:lnSpc>
                <a:spcPct val="90000"/>
              </a:lnSpc>
              <a:spcBef>
                <a:spcPct val="0"/>
              </a:spcBef>
            </a:pPr>
            <a:r>
              <a:rPr lang="en-US" sz="1400" dirty="0">
                <a:hlinkClick r:id="rId2"/>
              </a:rPr>
              <a:t>MRS_Project_week_1 | Tableau Public</a:t>
            </a:r>
            <a:endParaRPr lang="en-US" sz="1300" dirty="0">
              <a:latin typeface="+mj-lt"/>
              <a:ea typeface="+mj-ea"/>
              <a:cs typeface="+mj-cs"/>
            </a:endParaRPr>
          </a:p>
        </p:txBody>
      </p:sp>
      <p:pic>
        <p:nvPicPr>
          <p:cNvPr id="2" name="Picture 1">
            <a:extLst>
              <a:ext uri="{FF2B5EF4-FFF2-40B4-BE49-F238E27FC236}">
                <a16:creationId xmlns:a16="http://schemas.microsoft.com/office/drawing/2014/main" id="{D53A5AC9-C639-49A2-9636-AF80764CBB89}"/>
              </a:ext>
            </a:extLst>
          </p:cNvPr>
          <p:cNvPicPr>
            <a:picLocks noChangeAspect="1"/>
          </p:cNvPicPr>
          <p:nvPr/>
        </p:nvPicPr>
        <p:blipFill>
          <a:blip r:embed="rId3"/>
          <a:stretch>
            <a:fillRect/>
          </a:stretch>
        </p:blipFill>
        <p:spPr>
          <a:xfrm>
            <a:off x="218473" y="981001"/>
            <a:ext cx="7851639" cy="4880119"/>
          </a:xfrm>
          <a:prstGeom prst="rect">
            <a:avLst/>
          </a:prstGeom>
        </p:spPr>
      </p:pic>
    </p:spTree>
    <p:extLst>
      <p:ext uri="{BB962C8B-B14F-4D97-AF65-F5344CB8AC3E}">
        <p14:creationId xmlns:p14="http://schemas.microsoft.com/office/powerpoint/2010/main" val="1277530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595423" y="1810341"/>
            <a:ext cx="4488016" cy="3000690"/>
          </a:xfrm>
        </p:spPr>
        <p:txBody>
          <a:bodyPr>
            <a:normAutofit/>
          </a:bodyPr>
          <a:lstStyle/>
          <a:p>
            <a:r>
              <a:rPr lang="en-US" sz="1200" dirty="0"/>
              <a:t>RFM Stand for Recency frequency and Monitory Matrix</a:t>
            </a:r>
            <a:br>
              <a:rPr lang="en-US" sz="1200" dirty="0"/>
            </a:br>
            <a:r>
              <a:rPr lang="en-US" sz="1200" dirty="0"/>
              <a:t>RFM factors illustrate these facts:</a:t>
            </a:r>
            <a:br>
              <a:rPr lang="en-US" sz="1200" dirty="0"/>
            </a:br>
            <a:br>
              <a:rPr lang="en-US" sz="1200" dirty="0"/>
            </a:br>
            <a:br>
              <a:rPr lang="en-US" sz="1200" dirty="0"/>
            </a:br>
            <a:r>
              <a:rPr lang="en-US" sz="1200" dirty="0"/>
              <a:t>Recency: The more recent the purchase, the more responsive the customer is to promotions</a:t>
            </a:r>
            <a:br>
              <a:rPr lang="en-US" sz="1200" dirty="0"/>
            </a:br>
            <a:br>
              <a:rPr lang="en-US" sz="1200" dirty="0"/>
            </a:br>
            <a:r>
              <a:rPr lang="en-US" sz="1200" dirty="0"/>
              <a:t>Frequency: The more frequently the customer buys, the more engaged and satisfied they are</a:t>
            </a:r>
            <a:br>
              <a:rPr lang="en-US" sz="1200" dirty="0"/>
            </a:br>
            <a:br>
              <a:rPr lang="en-US" sz="1200" dirty="0"/>
            </a:br>
            <a:r>
              <a:rPr lang="en-US" sz="1200" dirty="0"/>
              <a:t>Monetary : T</a:t>
            </a:r>
            <a:r>
              <a:rPr lang="en-US" sz="1300" dirty="0"/>
              <a:t>otal amount spent. </a:t>
            </a:r>
            <a:r>
              <a:rPr lang="en-US" sz="1200" dirty="0"/>
              <a:t>monetary value differentiates heavy spenders from low-value purchasers</a:t>
            </a:r>
            <a:br>
              <a:rPr lang="en-US" sz="1200" dirty="0"/>
            </a:br>
            <a:br>
              <a:rPr lang="en-US" sz="1200" dirty="0"/>
            </a:br>
            <a:br>
              <a:rPr lang="en-US" sz="1200" dirty="0"/>
            </a:br>
            <a:endParaRPr lang="en-US" sz="1200"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10/29/2022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16</a:t>
            </a:fld>
            <a:endParaRPr lang="en-US" dirty="0"/>
          </a:p>
        </p:txBody>
      </p:sp>
      <p:sp>
        <p:nvSpPr>
          <p:cNvPr id="10" name="Content Placeholder 2">
            <a:extLst>
              <a:ext uri="{FF2B5EF4-FFF2-40B4-BE49-F238E27FC236}">
                <a16:creationId xmlns:a16="http://schemas.microsoft.com/office/drawing/2014/main" id="{1276D14C-2CED-4C35-925D-C8962108D761}"/>
              </a:ext>
            </a:extLst>
          </p:cNvPr>
          <p:cNvSpPr txBox="1">
            <a:spLocks/>
          </p:cNvSpPr>
          <p:nvPr/>
        </p:nvSpPr>
        <p:spPr>
          <a:xfrm>
            <a:off x="332119" y="2052084"/>
            <a:ext cx="10515600" cy="38249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1" name="Title 1">
            <a:extLst>
              <a:ext uri="{FF2B5EF4-FFF2-40B4-BE49-F238E27FC236}">
                <a16:creationId xmlns:a16="http://schemas.microsoft.com/office/drawing/2014/main" id="{B8558931-5053-4962-849B-F6A2B15814D8}"/>
              </a:ext>
            </a:extLst>
          </p:cNvPr>
          <p:cNvSpPr txBox="1">
            <a:spLocks/>
          </p:cNvSpPr>
          <p:nvPr/>
        </p:nvSpPr>
        <p:spPr>
          <a:xfrm>
            <a:off x="838200" y="237092"/>
            <a:ext cx="3200400" cy="8072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RFM Analysis</a:t>
            </a:r>
          </a:p>
        </p:txBody>
      </p:sp>
      <p:sp>
        <p:nvSpPr>
          <p:cNvPr id="12" name="Title 1">
            <a:extLst>
              <a:ext uri="{FF2B5EF4-FFF2-40B4-BE49-F238E27FC236}">
                <a16:creationId xmlns:a16="http://schemas.microsoft.com/office/drawing/2014/main" id="{A3879C7D-9F35-49D3-BC2B-B0E57CBFEE89}"/>
              </a:ext>
            </a:extLst>
          </p:cNvPr>
          <p:cNvSpPr txBox="1">
            <a:spLocks/>
          </p:cNvSpPr>
          <p:nvPr/>
        </p:nvSpPr>
        <p:spPr>
          <a:xfrm>
            <a:off x="8153400" y="481253"/>
            <a:ext cx="3200400" cy="3189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What is RFM</a:t>
            </a:r>
          </a:p>
        </p:txBody>
      </p:sp>
      <p:pic>
        <p:nvPicPr>
          <p:cNvPr id="7172" name="Picture 4" descr="RFM Metrics">
            <a:extLst>
              <a:ext uri="{FF2B5EF4-FFF2-40B4-BE49-F238E27FC236}">
                <a16:creationId xmlns:a16="http://schemas.microsoft.com/office/drawing/2014/main" id="{148D9A9A-2EF9-48E1-AB15-A5416A26C1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3439" y="1654810"/>
            <a:ext cx="5764280" cy="3919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044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595422" y="1810341"/>
            <a:ext cx="9303489" cy="3000690"/>
          </a:xfrm>
        </p:spPr>
        <p:txBody>
          <a:bodyPr>
            <a:normAutofit fontScale="90000"/>
          </a:bodyPr>
          <a:lstStyle/>
          <a:p>
            <a:r>
              <a:rPr lang="en-US" sz="2000" b="1" dirty="0"/>
              <a:t>KNIME</a:t>
            </a:r>
            <a:r>
              <a:rPr lang="en-US" sz="2000" dirty="0"/>
              <a:t> Analytics Platform is the open source software for creating data science projects. Intuitive, open, and continuously integrating new developments. Main features for KNIME are:</a:t>
            </a:r>
            <a:br>
              <a:rPr lang="en-US" sz="2000" dirty="0"/>
            </a:br>
            <a:br>
              <a:rPr lang="en-US" sz="2000" dirty="0"/>
            </a:br>
            <a:r>
              <a:rPr lang="en-US" sz="2000" dirty="0"/>
              <a:t>1. Open Source</a:t>
            </a:r>
            <a:br>
              <a:rPr lang="en-US" sz="2000" dirty="0"/>
            </a:br>
            <a:r>
              <a:rPr lang="en-US" sz="2000" dirty="0"/>
              <a:t>2. No Coding knowledge required, so easy to use</a:t>
            </a:r>
            <a:br>
              <a:rPr lang="en-US" sz="2000" dirty="0"/>
            </a:br>
            <a:r>
              <a:rPr lang="en-US" sz="2000" dirty="0"/>
              <a:t>3. Data science technique knowledge is required, to decide which technique to implement.</a:t>
            </a:r>
            <a:br>
              <a:rPr lang="en-US" sz="2000" dirty="0"/>
            </a:br>
            <a:r>
              <a:rPr lang="en-US" sz="2000" dirty="0"/>
              <a:t>4. Node based implementations.</a:t>
            </a:r>
            <a:br>
              <a:rPr lang="en-US" sz="2000" dirty="0"/>
            </a:br>
            <a:r>
              <a:rPr lang="en-US" sz="2000" dirty="0"/>
              <a:t>5. Check data in every Node, which makes easy to debug.</a:t>
            </a:r>
            <a:br>
              <a:rPr lang="en-US" sz="2000" dirty="0"/>
            </a:br>
            <a:r>
              <a:rPr lang="en-US" sz="2000" dirty="0"/>
              <a:t>6. Developers can write any kind of Node, they want and embed it with KNIME easily.</a:t>
            </a:r>
            <a:br>
              <a:rPr lang="en-US" sz="2000" dirty="0"/>
            </a:br>
            <a:r>
              <a:rPr lang="en-US" sz="2000" dirty="0"/>
              <a:t>6. Export, Import, Share, Enjoy.</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10/29/2022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17</a:t>
            </a:fld>
            <a:endParaRPr lang="en-US" dirty="0"/>
          </a:p>
        </p:txBody>
      </p:sp>
      <p:sp>
        <p:nvSpPr>
          <p:cNvPr id="10" name="Content Placeholder 2">
            <a:extLst>
              <a:ext uri="{FF2B5EF4-FFF2-40B4-BE49-F238E27FC236}">
                <a16:creationId xmlns:a16="http://schemas.microsoft.com/office/drawing/2014/main" id="{1276D14C-2CED-4C35-925D-C8962108D761}"/>
              </a:ext>
            </a:extLst>
          </p:cNvPr>
          <p:cNvSpPr txBox="1">
            <a:spLocks/>
          </p:cNvSpPr>
          <p:nvPr/>
        </p:nvSpPr>
        <p:spPr>
          <a:xfrm>
            <a:off x="332119" y="2052084"/>
            <a:ext cx="10515600" cy="38249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1" name="Title 1">
            <a:extLst>
              <a:ext uri="{FF2B5EF4-FFF2-40B4-BE49-F238E27FC236}">
                <a16:creationId xmlns:a16="http://schemas.microsoft.com/office/drawing/2014/main" id="{B8558931-5053-4962-849B-F6A2B15814D8}"/>
              </a:ext>
            </a:extLst>
          </p:cNvPr>
          <p:cNvSpPr txBox="1">
            <a:spLocks/>
          </p:cNvSpPr>
          <p:nvPr/>
        </p:nvSpPr>
        <p:spPr>
          <a:xfrm>
            <a:off x="838200" y="237092"/>
            <a:ext cx="3200400" cy="8072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RFM Analysis</a:t>
            </a:r>
          </a:p>
        </p:txBody>
      </p:sp>
      <p:sp>
        <p:nvSpPr>
          <p:cNvPr id="12" name="Title 1">
            <a:extLst>
              <a:ext uri="{FF2B5EF4-FFF2-40B4-BE49-F238E27FC236}">
                <a16:creationId xmlns:a16="http://schemas.microsoft.com/office/drawing/2014/main" id="{A3879C7D-9F35-49D3-BC2B-B0E57CBFEE89}"/>
              </a:ext>
            </a:extLst>
          </p:cNvPr>
          <p:cNvSpPr txBox="1">
            <a:spLocks/>
          </p:cNvSpPr>
          <p:nvPr/>
        </p:nvSpPr>
        <p:spPr>
          <a:xfrm>
            <a:off x="7647319" y="481253"/>
            <a:ext cx="3200400" cy="3189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r>
              <a:rPr lang="en-US" dirty="0"/>
              <a:t>KNIME Tool information</a:t>
            </a:r>
          </a:p>
        </p:txBody>
      </p:sp>
      <p:pic>
        <p:nvPicPr>
          <p:cNvPr id="6" name="Picture 5">
            <a:extLst>
              <a:ext uri="{FF2B5EF4-FFF2-40B4-BE49-F238E27FC236}">
                <a16:creationId xmlns:a16="http://schemas.microsoft.com/office/drawing/2014/main" id="{726C5B06-E3EF-4944-BA71-D79C45F0344B}"/>
              </a:ext>
            </a:extLst>
          </p:cNvPr>
          <p:cNvPicPr>
            <a:picLocks noChangeAspect="1"/>
          </p:cNvPicPr>
          <p:nvPr/>
        </p:nvPicPr>
        <p:blipFill>
          <a:blip r:embed="rId2"/>
          <a:stretch>
            <a:fillRect/>
          </a:stretch>
        </p:blipFill>
        <p:spPr>
          <a:xfrm>
            <a:off x="481788" y="1034433"/>
            <a:ext cx="2238375" cy="895350"/>
          </a:xfrm>
          <a:prstGeom prst="rect">
            <a:avLst/>
          </a:prstGeom>
        </p:spPr>
      </p:pic>
    </p:spTree>
    <p:extLst>
      <p:ext uri="{BB962C8B-B14F-4D97-AF65-F5344CB8AC3E}">
        <p14:creationId xmlns:p14="http://schemas.microsoft.com/office/powerpoint/2010/main" val="2072928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10/29/2022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18</a:t>
            </a:fld>
            <a:endParaRPr lang="en-US" dirty="0"/>
          </a:p>
        </p:txBody>
      </p:sp>
      <p:sp>
        <p:nvSpPr>
          <p:cNvPr id="10" name="Content Placeholder 2">
            <a:extLst>
              <a:ext uri="{FF2B5EF4-FFF2-40B4-BE49-F238E27FC236}">
                <a16:creationId xmlns:a16="http://schemas.microsoft.com/office/drawing/2014/main" id="{1276D14C-2CED-4C35-925D-C8962108D761}"/>
              </a:ext>
            </a:extLst>
          </p:cNvPr>
          <p:cNvSpPr txBox="1">
            <a:spLocks/>
          </p:cNvSpPr>
          <p:nvPr/>
        </p:nvSpPr>
        <p:spPr>
          <a:xfrm>
            <a:off x="332119" y="2052084"/>
            <a:ext cx="10515600" cy="38249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1" name="Title 1">
            <a:extLst>
              <a:ext uri="{FF2B5EF4-FFF2-40B4-BE49-F238E27FC236}">
                <a16:creationId xmlns:a16="http://schemas.microsoft.com/office/drawing/2014/main" id="{B8558931-5053-4962-849B-F6A2B15814D8}"/>
              </a:ext>
            </a:extLst>
          </p:cNvPr>
          <p:cNvSpPr txBox="1">
            <a:spLocks/>
          </p:cNvSpPr>
          <p:nvPr/>
        </p:nvSpPr>
        <p:spPr>
          <a:xfrm>
            <a:off x="838200" y="237092"/>
            <a:ext cx="3200400" cy="8072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RFM Analysis</a:t>
            </a:r>
          </a:p>
        </p:txBody>
      </p:sp>
      <p:sp>
        <p:nvSpPr>
          <p:cNvPr id="12" name="Title 1">
            <a:extLst>
              <a:ext uri="{FF2B5EF4-FFF2-40B4-BE49-F238E27FC236}">
                <a16:creationId xmlns:a16="http://schemas.microsoft.com/office/drawing/2014/main" id="{A3879C7D-9F35-49D3-BC2B-B0E57CBFEE89}"/>
              </a:ext>
            </a:extLst>
          </p:cNvPr>
          <p:cNvSpPr txBox="1">
            <a:spLocks/>
          </p:cNvSpPr>
          <p:nvPr/>
        </p:nvSpPr>
        <p:spPr>
          <a:xfrm>
            <a:off x="7647319" y="481253"/>
            <a:ext cx="4069760" cy="3189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r>
              <a:rPr lang="en-US" dirty="0"/>
              <a:t>Workflow Nodes used and Logic</a:t>
            </a:r>
          </a:p>
        </p:txBody>
      </p:sp>
      <p:pic>
        <p:nvPicPr>
          <p:cNvPr id="4" name="Picture 3">
            <a:extLst>
              <a:ext uri="{FF2B5EF4-FFF2-40B4-BE49-F238E27FC236}">
                <a16:creationId xmlns:a16="http://schemas.microsoft.com/office/drawing/2014/main" id="{DD439596-EE64-45E5-9DE5-9CE62426CEA9}"/>
              </a:ext>
            </a:extLst>
          </p:cNvPr>
          <p:cNvPicPr>
            <a:picLocks noChangeAspect="1"/>
          </p:cNvPicPr>
          <p:nvPr/>
        </p:nvPicPr>
        <p:blipFill>
          <a:blip r:embed="rId2"/>
          <a:stretch>
            <a:fillRect/>
          </a:stretch>
        </p:blipFill>
        <p:spPr>
          <a:xfrm>
            <a:off x="212652" y="1279544"/>
            <a:ext cx="10292315" cy="4116900"/>
          </a:xfrm>
          <a:prstGeom prst="rect">
            <a:avLst/>
          </a:prstGeom>
        </p:spPr>
      </p:pic>
    </p:spTree>
    <p:extLst>
      <p:ext uri="{BB962C8B-B14F-4D97-AF65-F5344CB8AC3E}">
        <p14:creationId xmlns:p14="http://schemas.microsoft.com/office/powerpoint/2010/main" val="1897147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481788" y="1416343"/>
            <a:ext cx="10747745" cy="780850"/>
          </a:xfrm>
        </p:spPr>
        <p:txBody>
          <a:bodyPr>
            <a:noAutofit/>
          </a:bodyPr>
          <a:lstStyle/>
          <a:p>
            <a:br>
              <a:rPr lang="en-US" sz="1400" dirty="0"/>
            </a:br>
            <a:br>
              <a:rPr lang="en-US" sz="1400" dirty="0"/>
            </a:br>
            <a:br>
              <a:rPr lang="en-US" sz="1400" dirty="0"/>
            </a:br>
            <a:br>
              <a:rPr lang="en-US" sz="1400" dirty="0"/>
            </a:br>
            <a:r>
              <a:rPr lang="en-US" sz="1400" dirty="0"/>
              <a:t>We have used </a:t>
            </a:r>
            <a:r>
              <a:rPr lang="en-US" sz="1400" b="1" dirty="0"/>
              <a:t>KNIME </a:t>
            </a:r>
            <a:r>
              <a:rPr lang="en-US" sz="1400" dirty="0"/>
              <a:t>Analytics tool for our RFM analysis.   We have chosen </a:t>
            </a:r>
            <a:r>
              <a:rPr lang="en-US" sz="1400" b="1" dirty="0" err="1"/>
              <a:t>CustomerName</a:t>
            </a:r>
            <a:r>
              <a:rPr lang="en-US" sz="1400" b="1" dirty="0"/>
              <a:t> </a:t>
            </a:r>
            <a:r>
              <a:rPr lang="en-US" sz="1400" dirty="0"/>
              <a:t>as the aggregate column and calculated RFM values for each </a:t>
            </a:r>
            <a:r>
              <a:rPr lang="en-US" sz="1400" b="1" dirty="0" err="1"/>
              <a:t>CustomerName</a:t>
            </a:r>
            <a:br>
              <a:rPr lang="en-US" sz="1400" dirty="0"/>
            </a:br>
            <a:br>
              <a:rPr lang="en-US" sz="1400" dirty="0"/>
            </a:br>
            <a:r>
              <a:rPr lang="en-US" sz="1400" dirty="0"/>
              <a:t>Recency: Was calculated based on [</a:t>
            </a:r>
            <a:r>
              <a:rPr lang="en-US" sz="1400" b="1" dirty="0"/>
              <a:t>Max(</a:t>
            </a:r>
            <a:r>
              <a:rPr lang="en-US" sz="1400" b="1" dirty="0" err="1"/>
              <a:t>OrderDate</a:t>
            </a:r>
            <a:r>
              <a:rPr lang="en-US" sz="1400" b="1" dirty="0"/>
              <a:t>) – </a:t>
            </a:r>
            <a:r>
              <a:rPr lang="en-US" sz="1400" b="1" dirty="0" err="1"/>
              <a:t>OrderDate</a:t>
            </a:r>
            <a:r>
              <a:rPr lang="en-US" sz="1400" dirty="0"/>
              <a:t>] for each row</a:t>
            </a:r>
            <a:br>
              <a:rPr lang="en-US" sz="1400" dirty="0"/>
            </a:br>
            <a:r>
              <a:rPr lang="en-US" sz="1400" dirty="0"/>
              <a:t>Frequency: it was calculated by taking COUNT of all ORDERNUMBER , after group by </a:t>
            </a:r>
            <a:r>
              <a:rPr lang="en-US" sz="1400" dirty="0" err="1"/>
              <a:t>CustomerName</a:t>
            </a:r>
            <a:br>
              <a:rPr lang="en-US" sz="1400" dirty="0"/>
            </a:br>
            <a:r>
              <a:rPr lang="en-US" sz="1400" dirty="0"/>
              <a:t>Monetary: It was calculated by taking SUM of SALES field after group by </a:t>
            </a:r>
            <a:r>
              <a:rPr lang="en-US" sz="1400" dirty="0" err="1"/>
              <a:t>CustomerName</a:t>
            </a:r>
            <a:br>
              <a:rPr lang="en-US" sz="1400" dirty="0"/>
            </a:br>
            <a:br>
              <a:rPr lang="en-US" sz="1400" dirty="0"/>
            </a:br>
            <a:r>
              <a:rPr lang="en-US" sz="1400" dirty="0"/>
              <a:t>After calculating RFM values for each row following are the head for the sample data set: </a:t>
            </a:r>
            <a:br>
              <a:rPr lang="en-US" sz="1400" dirty="0"/>
            </a:br>
            <a:br>
              <a:rPr lang="en-US" sz="1400" dirty="0"/>
            </a:br>
            <a:br>
              <a:rPr lang="en-US" sz="1400" dirty="0"/>
            </a:br>
            <a:br>
              <a:rPr lang="en-US" sz="1400" dirty="0"/>
            </a:br>
            <a:endParaRPr lang="en-US" sz="1400"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10/29/2022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19</a:t>
            </a:fld>
            <a:endParaRPr lang="en-US" dirty="0"/>
          </a:p>
        </p:txBody>
      </p:sp>
      <p:sp>
        <p:nvSpPr>
          <p:cNvPr id="10" name="Content Placeholder 2">
            <a:extLst>
              <a:ext uri="{FF2B5EF4-FFF2-40B4-BE49-F238E27FC236}">
                <a16:creationId xmlns:a16="http://schemas.microsoft.com/office/drawing/2014/main" id="{1276D14C-2CED-4C35-925D-C8962108D761}"/>
              </a:ext>
            </a:extLst>
          </p:cNvPr>
          <p:cNvSpPr txBox="1">
            <a:spLocks/>
          </p:cNvSpPr>
          <p:nvPr/>
        </p:nvSpPr>
        <p:spPr>
          <a:xfrm>
            <a:off x="332119" y="2052084"/>
            <a:ext cx="10515600" cy="38249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1" name="Title 1">
            <a:extLst>
              <a:ext uri="{FF2B5EF4-FFF2-40B4-BE49-F238E27FC236}">
                <a16:creationId xmlns:a16="http://schemas.microsoft.com/office/drawing/2014/main" id="{B8558931-5053-4962-849B-F6A2B15814D8}"/>
              </a:ext>
            </a:extLst>
          </p:cNvPr>
          <p:cNvSpPr txBox="1">
            <a:spLocks/>
          </p:cNvSpPr>
          <p:nvPr/>
        </p:nvSpPr>
        <p:spPr>
          <a:xfrm>
            <a:off x="838200" y="237092"/>
            <a:ext cx="3200400" cy="8072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RFM Analysis</a:t>
            </a:r>
          </a:p>
        </p:txBody>
      </p:sp>
      <p:sp>
        <p:nvSpPr>
          <p:cNvPr id="12" name="Title 1">
            <a:extLst>
              <a:ext uri="{FF2B5EF4-FFF2-40B4-BE49-F238E27FC236}">
                <a16:creationId xmlns:a16="http://schemas.microsoft.com/office/drawing/2014/main" id="{A3879C7D-9F35-49D3-BC2B-B0E57CBFEE89}"/>
              </a:ext>
            </a:extLst>
          </p:cNvPr>
          <p:cNvSpPr txBox="1">
            <a:spLocks/>
          </p:cNvSpPr>
          <p:nvPr/>
        </p:nvSpPr>
        <p:spPr>
          <a:xfrm>
            <a:off x="7647319" y="481253"/>
            <a:ext cx="3200400" cy="3189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r>
              <a:rPr lang="en-US" dirty="0"/>
              <a:t>Output table Head</a:t>
            </a:r>
          </a:p>
        </p:txBody>
      </p:sp>
      <p:pic>
        <p:nvPicPr>
          <p:cNvPr id="6" name="Picture 5">
            <a:extLst>
              <a:ext uri="{FF2B5EF4-FFF2-40B4-BE49-F238E27FC236}">
                <a16:creationId xmlns:a16="http://schemas.microsoft.com/office/drawing/2014/main" id="{726C5B06-E3EF-4944-BA71-D79C45F0344B}"/>
              </a:ext>
            </a:extLst>
          </p:cNvPr>
          <p:cNvPicPr>
            <a:picLocks noChangeAspect="1"/>
          </p:cNvPicPr>
          <p:nvPr/>
        </p:nvPicPr>
        <p:blipFill>
          <a:blip r:embed="rId2"/>
          <a:stretch>
            <a:fillRect/>
          </a:stretch>
        </p:blipFill>
        <p:spPr>
          <a:xfrm>
            <a:off x="5755536" y="253584"/>
            <a:ext cx="1708519" cy="683408"/>
          </a:xfrm>
          <a:prstGeom prst="rect">
            <a:avLst/>
          </a:prstGeom>
        </p:spPr>
      </p:pic>
      <p:sp>
        <p:nvSpPr>
          <p:cNvPr id="8" name="Rectangle 7">
            <a:extLst>
              <a:ext uri="{FF2B5EF4-FFF2-40B4-BE49-F238E27FC236}">
                <a16:creationId xmlns:a16="http://schemas.microsoft.com/office/drawing/2014/main" id="{D94DF582-9DBA-49C7-AD48-78BBED65F54D}"/>
              </a:ext>
            </a:extLst>
          </p:cNvPr>
          <p:cNvSpPr/>
          <p:nvPr/>
        </p:nvSpPr>
        <p:spPr>
          <a:xfrm>
            <a:off x="413452" y="4124850"/>
            <a:ext cx="10515600" cy="307777"/>
          </a:xfrm>
          <a:prstGeom prst="rect">
            <a:avLst/>
          </a:prstGeom>
        </p:spPr>
        <p:txBody>
          <a:bodyPr wrap="square">
            <a:spAutoFit/>
          </a:bodyPr>
          <a:lstStyle/>
          <a:p>
            <a:r>
              <a:rPr lang="en-US" sz="1400" dirty="0">
                <a:latin typeface="+mj-lt"/>
                <a:ea typeface="+mj-ea"/>
                <a:cs typeface="+mj-cs"/>
              </a:rPr>
              <a:t>I have also grouped Recency , Frequency and Monetary values and formed a single column with RFM Score:</a:t>
            </a:r>
          </a:p>
        </p:txBody>
      </p:sp>
      <p:pic>
        <p:nvPicPr>
          <p:cNvPr id="9" name="Picture 8">
            <a:extLst>
              <a:ext uri="{FF2B5EF4-FFF2-40B4-BE49-F238E27FC236}">
                <a16:creationId xmlns:a16="http://schemas.microsoft.com/office/drawing/2014/main" id="{78FE1242-9D45-4228-AB76-739AC2ABD400}"/>
              </a:ext>
            </a:extLst>
          </p:cNvPr>
          <p:cNvPicPr>
            <a:picLocks noChangeAspect="1"/>
          </p:cNvPicPr>
          <p:nvPr/>
        </p:nvPicPr>
        <p:blipFill>
          <a:blip r:embed="rId3"/>
          <a:stretch>
            <a:fillRect/>
          </a:stretch>
        </p:blipFill>
        <p:spPr>
          <a:xfrm>
            <a:off x="481788" y="4475886"/>
            <a:ext cx="10872012" cy="1830440"/>
          </a:xfrm>
          <a:prstGeom prst="rect">
            <a:avLst/>
          </a:prstGeom>
        </p:spPr>
      </p:pic>
      <p:pic>
        <p:nvPicPr>
          <p:cNvPr id="13" name="Picture 12">
            <a:extLst>
              <a:ext uri="{FF2B5EF4-FFF2-40B4-BE49-F238E27FC236}">
                <a16:creationId xmlns:a16="http://schemas.microsoft.com/office/drawing/2014/main" id="{C7A94BFA-BCBE-4EC6-89ED-8CF98713BEF9}"/>
              </a:ext>
            </a:extLst>
          </p:cNvPr>
          <p:cNvPicPr>
            <a:picLocks noChangeAspect="1"/>
          </p:cNvPicPr>
          <p:nvPr/>
        </p:nvPicPr>
        <p:blipFill>
          <a:blip r:embed="rId4"/>
          <a:stretch>
            <a:fillRect/>
          </a:stretch>
        </p:blipFill>
        <p:spPr>
          <a:xfrm>
            <a:off x="481788" y="2842870"/>
            <a:ext cx="10747745" cy="1223492"/>
          </a:xfrm>
          <a:prstGeom prst="rect">
            <a:avLst/>
          </a:prstGeom>
        </p:spPr>
      </p:pic>
    </p:spTree>
    <p:extLst>
      <p:ext uri="{BB962C8B-B14F-4D97-AF65-F5344CB8AC3E}">
        <p14:creationId xmlns:p14="http://schemas.microsoft.com/office/powerpoint/2010/main" val="1652564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1706563"/>
            <a:ext cx="9779182" cy="4770437"/>
          </a:xfrm>
        </p:spPr>
        <p:txBody>
          <a:bodyPr vert="horz" lIns="91440" tIns="45720" rIns="91440" bIns="45720" rtlCol="0" anchor="t">
            <a:normAutofit fontScale="62500" lnSpcReduction="20000"/>
          </a:bodyPr>
          <a:lstStyle/>
          <a:p>
            <a:pPr marL="514350" indent="-514350">
              <a:buFont typeface="+mj-lt"/>
              <a:buAutoNum type="arabicPeriod"/>
            </a:pPr>
            <a:r>
              <a:rPr lang="en-US" dirty="0"/>
              <a:t>Introduction</a:t>
            </a:r>
          </a:p>
          <a:p>
            <a:pPr marL="514350" indent="-514350">
              <a:buFont typeface="+mj-lt"/>
              <a:buAutoNum type="arabicPeriod"/>
            </a:pPr>
            <a:r>
              <a:rPr lang="en-US" dirty="0"/>
              <a:t>Problem Statement</a:t>
            </a:r>
          </a:p>
          <a:p>
            <a:pPr marL="514350" indent="-514350">
              <a:buFont typeface="+mj-lt"/>
              <a:buAutoNum type="arabicPeriod"/>
            </a:pPr>
            <a:r>
              <a:rPr lang="en-US" dirty="0"/>
              <a:t>Exploratory data analysis</a:t>
            </a:r>
          </a:p>
          <a:p>
            <a:pPr marL="914400" lvl="1" indent="-457200">
              <a:buAutoNum type="alphaLcPeriod"/>
            </a:pPr>
            <a:r>
              <a:rPr lang="en-US" dirty="0"/>
              <a:t>Data Descriptive analysis</a:t>
            </a:r>
          </a:p>
          <a:p>
            <a:pPr marL="914400" lvl="1" indent="-457200">
              <a:buAutoNum type="alphaLcPeriod"/>
            </a:pPr>
            <a:r>
              <a:rPr lang="en-US" dirty="0"/>
              <a:t>Univariate Analysis</a:t>
            </a:r>
          </a:p>
          <a:p>
            <a:pPr marL="914400" lvl="1" indent="-457200">
              <a:buAutoNum type="alphaLcPeriod"/>
            </a:pPr>
            <a:r>
              <a:rPr lang="en-US" dirty="0"/>
              <a:t>Bi-Variate Analysis</a:t>
            </a:r>
          </a:p>
          <a:p>
            <a:pPr marL="914400" lvl="1" indent="-457200">
              <a:buAutoNum type="alphaLcPeriod"/>
            </a:pPr>
            <a:r>
              <a:rPr lang="en-US" dirty="0"/>
              <a:t>Multivariate Analysis</a:t>
            </a:r>
          </a:p>
          <a:p>
            <a:pPr marL="914400" lvl="1" indent="-457200">
              <a:buAutoNum type="alphaLcPeriod"/>
            </a:pPr>
            <a:r>
              <a:rPr lang="en-US" dirty="0"/>
              <a:t>Time series Analysis</a:t>
            </a:r>
          </a:p>
          <a:p>
            <a:pPr marL="514350" indent="-514350">
              <a:buFont typeface="+mj-lt"/>
              <a:buAutoNum type="arabicPeriod"/>
            </a:pPr>
            <a:r>
              <a:rPr lang="en-US" dirty="0"/>
              <a:t>RFM Analysis</a:t>
            </a:r>
          </a:p>
          <a:p>
            <a:pPr marL="971550" lvl="1" indent="-514350">
              <a:buFont typeface="+mj-lt"/>
              <a:buAutoNum type="alphaLcPeriod"/>
            </a:pPr>
            <a:r>
              <a:rPr lang="en-US" dirty="0"/>
              <a:t>What is RFM</a:t>
            </a:r>
          </a:p>
          <a:p>
            <a:pPr marL="971550" lvl="1" indent="-514350">
              <a:buFont typeface="+mj-lt"/>
              <a:buAutoNum type="alphaLcPeriod"/>
            </a:pPr>
            <a:r>
              <a:rPr lang="en-US" dirty="0"/>
              <a:t>KNIME Tool information</a:t>
            </a:r>
          </a:p>
          <a:p>
            <a:pPr marL="971550" lvl="1" indent="-514350">
              <a:buFont typeface="+mj-lt"/>
              <a:buAutoNum type="alphaLcPeriod"/>
            </a:pPr>
            <a:r>
              <a:rPr lang="en-US" dirty="0"/>
              <a:t>Workflow Nodes used and Logic</a:t>
            </a:r>
          </a:p>
          <a:p>
            <a:pPr marL="971550" lvl="1" indent="-514350">
              <a:buFont typeface="+mj-lt"/>
              <a:buAutoNum type="alphaLcPeriod"/>
            </a:pPr>
            <a:r>
              <a:rPr lang="en-US" dirty="0"/>
              <a:t>Customer Segmentations using RFM Analysis</a:t>
            </a:r>
          </a:p>
          <a:p>
            <a:pPr lvl="2"/>
            <a:r>
              <a:rPr lang="en-US" dirty="0"/>
              <a:t>Who is best customer</a:t>
            </a:r>
          </a:p>
          <a:p>
            <a:pPr lvl="2"/>
            <a:r>
              <a:rPr lang="en-US" dirty="0"/>
              <a:t>Going to be Churn Customers</a:t>
            </a:r>
          </a:p>
          <a:p>
            <a:pPr lvl="2"/>
            <a:r>
              <a:rPr lang="en-US" dirty="0"/>
              <a:t>Lost Customers</a:t>
            </a:r>
          </a:p>
          <a:p>
            <a:pPr lvl="2"/>
            <a:r>
              <a:rPr lang="en-US" dirty="0"/>
              <a:t>Loyal Customers</a:t>
            </a:r>
          </a:p>
          <a:p>
            <a:pPr marL="514350" indent="-514350">
              <a:buFont typeface="+mj-lt"/>
              <a:buAutoNum type="arabicPeriod"/>
            </a:pPr>
            <a:r>
              <a:rPr lang="en-US" dirty="0"/>
              <a:t>Recommendations</a:t>
            </a:r>
          </a:p>
          <a:p>
            <a:pPr marL="514350" indent="-514350">
              <a:buFont typeface="+mj-lt"/>
              <a:buAutoNum type="arabicPeriod"/>
            </a:pPr>
            <a:r>
              <a:rPr lang="en-US" dirty="0"/>
              <a:t>Summary</a:t>
            </a:r>
          </a:p>
          <a:p>
            <a:pPr marL="514350" indent="-514350">
              <a:buFont typeface="+mj-lt"/>
              <a:buAutoNum type="arabicPeriod"/>
            </a:pPr>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10"/>
          </p:nvPr>
        </p:nvSpPr>
        <p:spPr/>
        <p:txBody>
          <a:bodyPr/>
          <a:lstStyle/>
          <a:p>
            <a:fld id="{495D8227-9DE4-4D42-8C1B-E10C828BC634}" type="datetime1">
              <a:rPr lang="en-US" smtClean="0"/>
              <a:pPr/>
              <a:t>10/29/2022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12"/>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81663" y="1197065"/>
            <a:ext cx="10747745" cy="2041955"/>
          </a:xfrm>
        </p:spPr>
        <p:txBody>
          <a:bodyPr>
            <a:noAutofit/>
          </a:bodyPr>
          <a:lstStyle/>
          <a:p>
            <a:r>
              <a:rPr lang="en-US" sz="1600" dirty="0"/>
              <a:t>We have also created rules based on </a:t>
            </a:r>
            <a:r>
              <a:rPr lang="en-US" sz="1600" dirty="0" err="1"/>
              <a:t>RFM_score</a:t>
            </a:r>
            <a:r>
              <a:rPr lang="en-US" sz="1600" dirty="0"/>
              <a:t> and created 4 Bins of the customers:</a:t>
            </a:r>
            <a:br>
              <a:rPr lang="en-US" sz="1600" dirty="0"/>
            </a:br>
            <a:r>
              <a:rPr lang="en-US" sz="1600" dirty="0"/>
              <a:t>Rule formula is as follows:</a:t>
            </a:r>
            <a:br>
              <a:rPr lang="en-US" sz="1600" dirty="0"/>
            </a:br>
            <a:br>
              <a:rPr lang="en-US" sz="1600" dirty="0"/>
            </a:br>
            <a:r>
              <a:rPr lang="en-US" sz="1600" dirty="0"/>
              <a:t>Customers with RFM Score =444, I have considered them as “</a:t>
            </a:r>
            <a:r>
              <a:rPr lang="en-US" sz="1600" b="1" dirty="0"/>
              <a:t>Best Customers</a:t>
            </a:r>
            <a:r>
              <a:rPr lang="en-US" sz="1600" dirty="0"/>
              <a:t>” and we have total of 14 Best customers.</a:t>
            </a:r>
            <a:br>
              <a:rPr lang="en-US" sz="1600" dirty="0"/>
            </a:br>
            <a:r>
              <a:rPr lang="en-US" sz="1600" dirty="0"/>
              <a:t>Customers with RFM Score 444 and 222, I have considered them as “</a:t>
            </a:r>
            <a:r>
              <a:rPr lang="en-US" sz="1600" b="1" dirty="0"/>
              <a:t>Loyal customers</a:t>
            </a:r>
            <a:r>
              <a:rPr lang="en-US" sz="1600" dirty="0"/>
              <a:t>” and we have total of 48 Loyal customers.</a:t>
            </a:r>
            <a:br>
              <a:rPr lang="en-US" sz="1600" dirty="0"/>
            </a:br>
            <a:r>
              <a:rPr lang="en-US" sz="1600" dirty="0"/>
              <a:t>Customers with RFM Score 222 and 111, I have considered them as “</a:t>
            </a:r>
            <a:r>
              <a:rPr lang="en-US" sz="1600" b="1" dirty="0"/>
              <a:t>Churn customers</a:t>
            </a:r>
            <a:r>
              <a:rPr lang="en-US" sz="1600" dirty="0"/>
              <a:t>” and we have total of 15 customers can be churned very soon.</a:t>
            </a:r>
            <a:br>
              <a:rPr lang="en-US" sz="1600" dirty="0"/>
            </a:br>
            <a:r>
              <a:rPr lang="en-US" sz="1600" dirty="0"/>
              <a:t>Customers with RFM Score =111, I have considered them as “</a:t>
            </a:r>
            <a:r>
              <a:rPr lang="en-US" sz="1600" b="1" dirty="0"/>
              <a:t>Lost Customers</a:t>
            </a:r>
            <a:r>
              <a:rPr lang="en-US" sz="1600" dirty="0"/>
              <a:t>” and we have total of 12 Lost customers.</a:t>
            </a:r>
            <a:br>
              <a:rPr lang="en-US" sz="1600" dirty="0"/>
            </a:br>
            <a:br>
              <a:rPr lang="en-US" sz="1600" dirty="0"/>
            </a:br>
            <a:endParaRPr lang="en-US" sz="1600"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10/29/2022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20</a:t>
            </a:fld>
            <a:endParaRPr lang="en-US" dirty="0"/>
          </a:p>
        </p:txBody>
      </p:sp>
      <p:sp>
        <p:nvSpPr>
          <p:cNvPr id="11" name="Title 1">
            <a:extLst>
              <a:ext uri="{FF2B5EF4-FFF2-40B4-BE49-F238E27FC236}">
                <a16:creationId xmlns:a16="http://schemas.microsoft.com/office/drawing/2014/main" id="{B8558931-5053-4962-849B-F6A2B15814D8}"/>
              </a:ext>
            </a:extLst>
          </p:cNvPr>
          <p:cNvSpPr txBox="1">
            <a:spLocks/>
          </p:cNvSpPr>
          <p:nvPr/>
        </p:nvSpPr>
        <p:spPr>
          <a:xfrm>
            <a:off x="838200" y="237092"/>
            <a:ext cx="3200400" cy="8072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RFM Analysis</a:t>
            </a:r>
          </a:p>
        </p:txBody>
      </p:sp>
      <p:sp>
        <p:nvSpPr>
          <p:cNvPr id="12" name="Title 1">
            <a:extLst>
              <a:ext uri="{FF2B5EF4-FFF2-40B4-BE49-F238E27FC236}">
                <a16:creationId xmlns:a16="http://schemas.microsoft.com/office/drawing/2014/main" id="{A3879C7D-9F35-49D3-BC2B-B0E57CBFEE89}"/>
              </a:ext>
            </a:extLst>
          </p:cNvPr>
          <p:cNvSpPr txBox="1">
            <a:spLocks/>
          </p:cNvSpPr>
          <p:nvPr/>
        </p:nvSpPr>
        <p:spPr>
          <a:xfrm>
            <a:off x="7495953" y="481253"/>
            <a:ext cx="4072270" cy="3189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r>
              <a:rPr lang="en-US" dirty="0"/>
              <a:t>Customer Segmentations using RFM</a:t>
            </a:r>
          </a:p>
        </p:txBody>
      </p:sp>
      <p:pic>
        <p:nvPicPr>
          <p:cNvPr id="6" name="Picture 5">
            <a:extLst>
              <a:ext uri="{FF2B5EF4-FFF2-40B4-BE49-F238E27FC236}">
                <a16:creationId xmlns:a16="http://schemas.microsoft.com/office/drawing/2014/main" id="{726C5B06-E3EF-4944-BA71-D79C45F0344B}"/>
              </a:ext>
            </a:extLst>
          </p:cNvPr>
          <p:cNvPicPr>
            <a:picLocks noChangeAspect="1"/>
          </p:cNvPicPr>
          <p:nvPr/>
        </p:nvPicPr>
        <p:blipFill>
          <a:blip r:embed="rId2"/>
          <a:stretch>
            <a:fillRect/>
          </a:stretch>
        </p:blipFill>
        <p:spPr>
          <a:xfrm>
            <a:off x="5755536" y="253584"/>
            <a:ext cx="1708519" cy="683408"/>
          </a:xfrm>
          <a:prstGeom prst="rect">
            <a:avLst/>
          </a:prstGeom>
        </p:spPr>
      </p:pic>
      <p:pic>
        <p:nvPicPr>
          <p:cNvPr id="4" name="Picture 3">
            <a:extLst>
              <a:ext uri="{FF2B5EF4-FFF2-40B4-BE49-F238E27FC236}">
                <a16:creationId xmlns:a16="http://schemas.microsoft.com/office/drawing/2014/main" id="{52F3916B-285F-4B80-85BA-5311D625B447}"/>
              </a:ext>
            </a:extLst>
          </p:cNvPr>
          <p:cNvPicPr>
            <a:picLocks noChangeAspect="1"/>
          </p:cNvPicPr>
          <p:nvPr/>
        </p:nvPicPr>
        <p:blipFill>
          <a:blip r:embed="rId3"/>
          <a:stretch>
            <a:fillRect/>
          </a:stretch>
        </p:blipFill>
        <p:spPr>
          <a:xfrm>
            <a:off x="487988" y="3391731"/>
            <a:ext cx="9836225" cy="2104362"/>
          </a:xfrm>
          <a:prstGeom prst="rect">
            <a:avLst/>
          </a:prstGeom>
        </p:spPr>
      </p:pic>
    </p:spTree>
    <p:extLst>
      <p:ext uri="{BB962C8B-B14F-4D97-AF65-F5344CB8AC3E}">
        <p14:creationId xmlns:p14="http://schemas.microsoft.com/office/powerpoint/2010/main" val="3304347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253114" y="1830128"/>
            <a:ext cx="2256170" cy="85060"/>
          </a:xfrm>
        </p:spPr>
        <p:txBody>
          <a:bodyPr>
            <a:normAutofit fontScale="90000"/>
          </a:bodyPr>
          <a:lstStyle/>
          <a:p>
            <a:r>
              <a:rPr lang="en-US" sz="1600" dirty="0"/>
              <a:t>Best Customer’s List:</a:t>
            </a:r>
            <a:br>
              <a:rPr lang="en-US" sz="1200" dirty="0"/>
            </a:br>
            <a:br>
              <a:rPr lang="en-US" sz="1200" dirty="0"/>
            </a:br>
            <a:br>
              <a:rPr lang="en-US" sz="1200" dirty="0"/>
            </a:br>
            <a:endParaRPr lang="en-US" sz="1200"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10/29/2022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a:xfrm>
            <a:off x="4038600" y="6403570"/>
            <a:ext cx="4114800" cy="365125"/>
          </a:xfrm>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21</a:t>
            </a:fld>
            <a:endParaRPr lang="en-US" dirty="0"/>
          </a:p>
        </p:txBody>
      </p:sp>
      <p:sp>
        <p:nvSpPr>
          <p:cNvPr id="11" name="Title 1">
            <a:extLst>
              <a:ext uri="{FF2B5EF4-FFF2-40B4-BE49-F238E27FC236}">
                <a16:creationId xmlns:a16="http://schemas.microsoft.com/office/drawing/2014/main" id="{B8558931-5053-4962-849B-F6A2B15814D8}"/>
              </a:ext>
            </a:extLst>
          </p:cNvPr>
          <p:cNvSpPr txBox="1">
            <a:spLocks/>
          </p:cNvSpPr>
          <p:nvPr/>
        </p:nvSpPr>
        <p:spPr>
          <a:xfrm>
            <a:off x="838200" y="237092"/>
            <a:ext cx="3200400" cy="8072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RFM Analysis</a:t>
            </a:r>
          </a:p>
        </p:txBody>
      </p:sp>
      <p:sp>
        <p:nvSpPr>
          <p:cNvPr id="12" name="Title 1">
            <a:extLst>
              <a:ext uri="{FF2B5EF4-FFF2-40B4-BE49-F238E27FC236}">
                <a16:creationId xmlns:a16="http://schemas.microsoft.com/office/drawing/2014/main" id="{A3879C7D-9F35-49D3-BC2B-B0E57CBFEE89}"/>
              </a:ext>
            </a:extLst>
          </p:cNvPr>
          <p:cNvSpPr txBox="1">
            <a:spLocks/>
          </p:cNvSpPr>
          <p:nvPr/>
        </p:nvSpPr>
        <p:spPr>
          <a:xfrm>
            <a:off x="7495953" y="481253"/>
            <a:ext cx="4072270" cy="3189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r>
              <a:rPr lang="en-US" dirty="0"/>
              <a:t>Customer Segmentations using RFM</a:t>
            </a:r>
          </a:p>
        </p:txBody>
      </p:sp>
      <p:pic>
        <p:nvPicPr>
          <p:cNvPr id="6" name="Picture 5">
            <a:extLst>
              <a:ext uri="{FF2B5EF4-FFF2-40B4-BE49-F238E27FC236}">
                <a16:creationId xmlns:a16="http://schemas.microsoft.com/office/drawing/2014/main" id="{726C5B06-E3EF-4944-BA71-D79C45F0344B}"/>
              </a:ext>
            </a:extLst>
          </p:cNvPr>
          <p:cNvPicPr>
            <a:picLocks noChangeAspect="1"/>
          </p:cNvPicPr>
          <p:nvPr/>
        </p:nvPicPr>
        <p:blipFill>
          <a:blip r:embed="rId2"/>
          <a:stretch>
            <a:fillRect/>
          </a:stretch>
        </p:blipFill>
        <p:spPr>
          <a:xfrm>
            <a:off x="5755536" y="253584"/>
            <a:ext cx="1708519" cy="683408"/>
          </a:xfrm>
          <a:prstGeom prst="rect">
            <a:avLst/>
          </a:prstGeom>
        </p:spPr>
      </p:pic>
      <p:graphicFrame>
        <p:nvGraphicFramePr>
          <p:cNvPr id="10" name="Table 9">
            <a:extLst>
              <a:ext uri="{FF2B5EF4-FFF2-40B4-BE49-F238E27FC236}">
                <a16:creationId xmlns:a16="http://schemas.microsoft.com/office/drawing/2014/main" id="{2FEC700A-E9EA-43A6-B2AF-DEF78C96597E}"/>
              </a:ext>
            </a:extLst>
          </p:cNvPr>
          <p:cNvGraphicFramePr>
            <a:graphicFrameLocks noGrp="1"/>
          </p:cNvGraphicFramePr>
          <p:nvPr>
            <p:extLst>
              <p:ext uri="{D42A27DB-BD31-4B8C-83A1-F6EECF244321}">
                <p14:modId xmlns:p14="http://schemas.microsoft.com/office/powerpoint/2010/main" val="776682031"/>
              </p:ext>
            </p:extLst>
          </p:nvPr>
        </p:nvGraphicFramePr>
        <p:xfrm>
          <a:off x="253114" y="1915189"/>
          <a:ext cx="3200400" cy="3156536"/>
        </p:xfrm>
        <a:graphic>
          <a:graphicData uri="http://schemas.openxmlformats.org/drawingml/2006/table">
            <a:tbl>
              <a:tblPr>
                <a:tableStyleId>{5C22544A-7EE6-4342-B048-85BDC9FD1C3A}</a:tableStyleId>
              </a:tblPr>
              <a:tblGrid>
                <a:gridCol w="1700769">
                  <a:extLst>
                    <a:ext uri="{9D8B030D-6E8A-4147-A177-3AD203B41FA5}">
                      <a16:colId xmlns:a16="http://schemas.microsoft.com/office/drawing/2014/main" val="1685080967"/>
                    </a:ext>
                  </a:extLst>
                </a:gridCol>
                <a:gridCol w="448107">
                  <a:extLst>
                    <a:ext uri="{9D8B030D-6E8A-4147-A177-3AD203B41FA5}">
                      <a16:colId xmlns:a16="http://schemas.microsoft.com/office/drawing/2014/main" val="2125834279"/>
                    </a:ext>
                  </a:extLst>
                </a:gridCol>
                <a:gridCol w="511758">
                  <a:extLst>
                    <a:ext uri="{9D8B030D-6E8A-4147-A177-3AD203B41FA5}">
                      <a16:colId xmlns:a16="http://schemas.microsoft.com/office/drawing/2014/main" val="3118500366"/>
                    </a:ext>
                  </a:extLst>
                </a:gridCol>
                <a:gridCol w="539766">
                  <a:extLst>
                    <a:ext uri="{9D8B030D-6E8A-4147-A177-3AD203B41FA5}">
                      <a16:colId xmlns:a16="http://schemas.microsoft.com/office/drawing/2014/main" val="3432029397"/>
                    </a:ext>
                  </a:extLst>
                </a:gridCol>
              </a:tblGrid>
              <a:tr h="354226">
                <a:tc>
                  <a:txBody>
                    <a:bodyPr/>
                    <a:lstStyle/>
                    <a:p>
                      <a:pPr algn="l" fontAlgn="b"/>
                      <a:r>
                        <a:rPr lang="en-US" sz="1100" b="1" u="none" strike="noStrike" dirty="0">
                          <a:effectLst/>
                        </a:rPr>
                        <a:t>CUSTOMERNAME</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dirty="0">
                          <a:effectLst/>
                        </a:rPr>
                        <a:t>Rec</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dirty="0">
                          <a:effectLst/>
                        </a:rPr>
                        <a:t>Monet</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dirty="0" err="1">
                          <a:effectLst/>
                        </a:rPr>
                        <a:t>freq</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8982904"/>
                  </a:ext>
                </a:extLst>
              </a:tr>
              <a:tr h="200165">
                <a:tc>
                  <a:txBody>
                    <a:bodyPr/>
                    <a:lstStyle/>
                    <a:p>
                      <a:pPr algn="l" fontAlgn="ctr"/>
                      <a:r>
                        <a:rPr lang="en-US" sz="1100" u="none" strike="noStrike" dirty="0">
                          <a:effectLst/>
                        </a:rPr>
                        <a:t>Auto Canal Petit</a:t>
                      </a: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55</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93171</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dirty="0">
                          <a:effectLst/>
                        </a:rPr>
                        <a:t>27</a:t>
                      </a: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2966139"/>
                  </a:ext>
                </a:extLst>
              </a:tr>
              <a:tr h="200165">
                <a:tc>
                  <a:txBody>
                    <a:bodyPr/>
                    <a:lstStyle/>
                    <a:p>
                      <a:pPr algn="l" fontAlgn="ctr"/>
                      <a:r>
                        <a:rPr lang="en-US" sz="1100" u="none" strike="noStrike">
                          <a:effectLst/>
                        </a:rPr>
                        <a:t>Danish Wholesale Imports</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47</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145042</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dirty="0">
                          <a:effectLst/>
                        </a:rPr>
                        <a:t>36</a:t>
                      </a: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695975"/>
                  </a:ext>
                </a:extLst>
              </a:tr>
              <a:tr h="200165">
                <a:tc>
                  <a:txBody>
                    <a:bodyPr/>
                    <a:lstStyle/>
                    <a:p>
                      <a:pPr algn="l" fontAlgn="ctr"/>
                      <a:r>
                        <a:rPr lang="en-US" sz="1100" u="none" strike="noStrike">
                          <a:effectLst/>
                        </a:rPr>
                        <a:t>Diecast Classics Inc.</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122138</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dirty="0">
                          <a:effectLst/>
                        </a:rPr>
                        <a:t>31</a:t>
                      </a: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187957"/>
                  </a:ext>
                </a:extLst>
              </a:tr>
              <a:tr h="200165">
                <a:tc>
                  <a:txBody>
                    <a:bodyPr/>
                    <a:lstStyle/>
                    <a:p>
                      <a:pPr algn="l" fontAlgn="ctr"/>
                      <a:r>
                        <a:rPr lang="en-US" sz="1100" u="none" strike="noStrike">
                          <a:effectLst/>
                        </a:rPr>
                        <a:t>Euro Shopping Channel</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912294</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dirty="0">
                          <a:effectLst/>
                        </a:rPr>
                        <a:t>259</a:t>
                      </a: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3730003"/>
                  </a:ext>
                </a:extLst>
              </a:tr>
              <a:tr h="200165">
                <a:tc>
                  <a:txBody>
                    <a:bodyPr/>
                    <a:lstStyle/>
                    <a:p>
                      <a:pPr algn="l" fontAlgn="ctr"/>
                      <a:r>
                        <a:rPr lang="en-US" sz="1100" u="none" strike="noStrike" dirty="0" err="1">
                          <a:effectLst/>
                        </a:rPr>
                        <a:t>Handji</a:t>
                      </a:r>
                      <a:r>
                        <a:rPr lang="en-US" sz="1100" u="none" strike="noStrike" dirty="0">
                          <a:effectLst/>
                        </a:rPr>
                        <a:t> Gifts&amp; Co</a:t>
                      </a: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39</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115499</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dirty="0">
                          <a:effectLst/>
                        </a:rPr>
                        <a:t>36</a:t>
                      </a: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9972307"/>
                  </a:ext>
                </a:extLst>
              </a:tr>
              <a:tr h="200165">
                <a:tc>
                  <a:txBody>
                    <a:bodyPr/>
                    <a:lstStyle/>
                    <a:p>
                      <a:pPr algn="l" fontAlgn="ctr"/>
                      <a:r>
                        <a:rPr lang="en-US" sz="1100" u="none" strike="noStrike">
                          <a:effectLst/>
                        </a:rPr>
                        <a:t>L'ordine Souveniers</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22</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142601</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dirty="0">
                          <a:effectLst/>
                        </a:rPr>
                        <a:t>39</a:t>
                      </a: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9302868"/>
                  </a:ext>
                </a:extLst>
              </a:tr>
              <a:tr h="200165">
                <a:tc>
                  <a:txBody>
                    <a:bodyPr/>
                    <a:lstStyle/>
                    <a:p>
                      <a:pPr algn="l" fontAlgn="ctr"/>
                      <a:r>
                        <a:rPr lang="en-US" sz="1100" u="none" strike="noStrike">
                          <a:effectLst/>
                        </a:rPr>
                        <a:t>La Rochelle Gifts</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180125</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dirty="0">
                          <a:effectLst/>
                        </a:rPr>
                        <a:t>53</a:t>
                      </a: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8437128"/>
                  </a:ext>
                </a:extLst>
              </a:tr>
              <a:tr h="200165">
                <a:tc>
                  <a:txBody>
                    <a:bodyPr/>
                    <a:lstStyle/>
                    <a:p>
                      <a:pPr algn="l" fontAlgn="ctr"/>
                      <a:r>
                        <a:rPr lang="en-US" sz="1100" u="none" strike="noStrike">
                          <a:effectLst/>
                        </a:rPr>
                        <a:t>Mini Gifts Distributors Ltd.</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654858</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dirty="0">
                          <a:effectLst/>
                        </a:rPr>
                        <a:t>180</a:t>
                      </a: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5256494"/>
                  </a:ext>
                </a:extLst>
              </a:tr>
              <a:tr h="200165">
                <a:tc>
                  <a:txBody>
                    <a:bodyPr/>
                    <a:lstStyle/>
                    <a:p>
                      <a:pPr algn="l" fontAlgn="ctr"/>
                      <a:r>
                        <a:rPr lang="en-US" sz="1100" u="none" strike="noStrike">
                          <a:effectLst/>
                        </a:rPr>
                        <a:t>Reims Collectables</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63</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135043</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41</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3865713"/>
                  </a:ext>
                </a:extLst>
              </a:tr>
              <a:tr h="200165">
                <a:tc>
                  <a:txBody>
                    <a:bodyPr/>
                    <a:lstStyle/>
                    <a:p>
                      <a:pPr algn="l" fontAlgn="ctr"/>
                      <a:r>
                        <a:rPr lang="en-US" sz="1100" u="none" strike="noStrike">
                          <a:effectLst/>
                        </a:rPr>
                        <a:t>Salzburg Collectables</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149799</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2039690"/>
                  </a:ext>
                </a:extLst>
              </a:tr>
              <a:tr h="200165">
                <a:tc>
                  <a:txBody>
                    <a:bodyPr/>
                    <a:lstStyle/>
                    <a:p>
                      <a:pPr algn="l" fontAlgn="ctr"/>
                      <a:r>
                        <a:rPr lang="en-US" sz="1100" u="none" strike="noStrike">
                          <a:effectLst/>
                        </a:rPr>
                        <a:t>Souveniers And Things Co.</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151571</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46</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9614092"/>
                  </a:ext>
                </a:extLst>
              </a:tr>
              <a:tr h="200165">
                <a:tc>
                  <a:txBody>
                    <a:bodyPr/>
                    <a:lstStyle/>
                    <a:p>
                      <a:pPr algn="l" fontAlgn="ctr"/>
                      <a:r>
                        <a:rPr lang="en-US" sz="1100" u="none" strike="noStrike">
                          <a:effectLst/>
                        </a:rPr>
                        <a:t>The Sharp Gifts Warehouse</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160010</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7179522"/>
                  </a:ext>
                </a:extLst>
              </a:tr>
              <a:tr h="200165">
                <a:tc>
                  <a:txBody>
                    <a:bodyPr/>
                    <a:lstStyle/>
                    <a:p>
                      <a:pPr algn="l" fontAlgn="ctr"/>
                      <a:r>
                        <a:rPr lang="en-US" sz="1100" u="none" strike="noStrike">
                          <a:effectLst/>
                        </a:rPr>
                        <a:t>Tokyo Collectables, Ltd</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120563</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32</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3694115"/>
                  </a:ext>
                </a:extLst>
              </a:tr>
              <a:tr h="200165">
                <a:tc>
                  <a:txBody>
                    <a:bodyPr/>
                    <a:lstStyle/>
                    <a:p>
                      <a:pPr algn="l" fontAlgn="ctr"/>
                      <a:r>
                        <a:rPr lang="en-US" sz="1100" u="none" strike="noStrike" dirty="0">
                          <a:effectLst/>
                        </a:rPr>
                        <a:t>UK Collectables, Ltd.</a:t>
                      </a: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54</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118008</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dirty="0">
                          <a:effectLst/>
                        </a:rPr>
                        <a:t>29</a:t>
                      </a: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1207334"/>
                  </a:ext>
                </a:extLst>
              </a:tr>
            </a:tbl>
          </a:graphicData>
        </a:graphic>
      </p:graphicFrame>
      <p:graphicFrame>
        <p:nvGraphicFramePr>
          <p:cNvPr id="13" name="Table 12">
            <a:extLst>
              <a:ext uri="{FF2B5EF4-FFF2-40B4-BE49-F238E27FC236}">
                <a16:creationId xmlns:a16="http://schemas.microsoft.com/office/drawing/2014/main" id="{9D199E78-B415-4720-ABA3-5673D8AE902E}"/>
              </a:ext>
            </a:extLst>
          </p:cNvPr>
          <p:cNvGraphicFramePr>
            <a:graphicFrameLocks noGrp="1"/>
          </p:cNvGraphicFramePr>
          <p:nvPr>
            <p:extLst>
              <p:ext uri="{D42A27DB-BD31-4B8C-83A1-F6EECF244321}">
                <p14:modId xmlns:p14="http://schemas.microsoft.com/office/powerpoint/2010/main" val="4257262125"/>
              </p:ext>
            </p:extLst>
          </p:nvPr>
        </p:nvGraphicFramePr>
        <p:xfrm>
          <a:off x="3847214" y="1915188"/>
          <a:ext cx="2830033" cy="3319118"/>
        </p:xfrm>
        <a:graphic>
          <a:graphicData uri="http://schemas.openxmlformats.org/drawingml/2006/table">
            <a:tbl>
              <a:tblPr>
                <a:tableStyleId>{5C22544A-7EE6-4342-B048-85BDC9FD1C3A}</a:tableStyleId>
              </a:tblPr>
              <a:tblGrid>
                <a:gridCol w="1503948">
                  <a:extLst>
                    <a:ext uri="{9D8B030D-6E8A-4147-A177-3AD203B41FA5}">
                      <a16:colId xmlns:a16="http://schemas.microsoft.com/office/drawing/2014/main" val="3723059662"/>
                    </a:ext>
                  </a:extLst>
                </a:gridCol>
                <a:gridCol w="396249">
                  <a:extLst>
                    <a:ext uri="{9D8B030D-6E8A-4147-A177-3AD203B41FA5}">
                      <a16:colId xmlns:a16="http://schemas.microsoft.com/office/drawing/2014/main" val="2733706544"/>
                    </a:ext>
                  </a:extLst>
                </a:gridCol>
                <a:gridCol w="452535">
                  <a:extLst>
                    <a:ext uri="{9D8B030D-6E8A-4147-A177-3AD203B41FA5}">
                      <a16:colId xmlns:a16="http://schemas.microsoft.com/office/drawing/2014/main" val="2560022965"/>
                    </a:ext>
                  </a:extLst>
                </a:gridCol>
                <a:gridCol w="477301">
                  <a:extLst>
                    <a:ext uri="{9D8B030D-6E8A-4147-A177-3AD203B41FA5}">
                      <a16:colId xmlns:a16="http://schemas.microsoft.com/office/drawing/2014/main" val="3890050192"/>
                    </a:ext>
                  </a:extLst>
                </a:gridCol>
              </a:tblGrid>
              <a:tr h="210354">
                <a:tc>
                  <a:txBody>
                    <a:bodyPr/>
                    <a:lstStyle/>
                    <a:p>
                      <a:pPr algn="l" fontAlgn="b"/>
                      <a:r>
                        <a:rPr lang="en-US" sz="1100" b="1" u="none" strike="noStrike" dirty="0">
                          <a:effectLst/>
                        </a:rPr>
                        <a:t>CUSTOMERNAME</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dirty="0">
                          <a:effectLst/>
                        </a:rPr>
                        <a:t>Rec</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dirty="0" err="1">
                          <a:effectLst/>
                        </a:rPr>
                        <a:t>monet</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dirty="0" err="1">
                          <a:effectLst/>
                        </a:rPr>
                        <a:t>freq</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1535816"/>
                  </a:ext>
                </a:extLst>
              </a:tr>
              <a:tr h="210354">
                <a:tc>
                  <a:txBody>
                    <a:bodyPr/>
                    <a:lstStyle/>
                    <a:p>
                      <a:pPr algn="l" fontAlgn="ctr"/>
                      <a:r>
                        <a:rPr lang="en-US" sz="1100" u="none" strike="noStrike">
                          <a:effectLst/>
                        </a:rPr>
                        <a:t>Auto Assoc. &amp; Cie.</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234</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64834</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1092587"/>
                  </a:ext>
                </a:extLst>
              </a:tr>
              <a:tr h="368161">
                <a:tc>
                  <a:txBody>
                    <a:bodyPr/>
                    <a:lstStyle/>
                    <a:p>
                      <a:pPr algn="l" fontAlgn="ctr"/>
                      <a:r>
                        <a:rPr lang="en-US" sz="1100" u="none" strike="noStrike">
                          <a:effectLst/>
                        </a:rPr>
                        <a:t>Bavarian Collectables Imports, Co.</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260</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34994</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4451823"/>
                  </a:ext>
                </a:extLst>
              </a:tr>
              <a:tr h="210354">
                <a:tc>
                  <a:txBody>
                    <a:bodyPr/>
                    <a:lstStyle/>
                    <a:p>
                      <a:pPr algn="l" fontAlgn="ctr"/>
                      <a:r>
                        <a:rPr lang="en-US" sz="1100" u="none" strike="noStrike">
                          <a:effectLst/>
                        </a:rPr>
                        <a:t>CAF Imports</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440</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49642</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9273217"/>
                  </a:ext>
                </a:extLst>
              </a:tr>
              <a:tr h="210354">
                <a:tc>
                  <a:txBody>
                    <a:bodyPr/>
                    <a:lstStyle/>
                    <a:p>
                      <a:pPr algn="l" fontAlgn="ctr"/>
                      <a:r>
                        <a:rPr lang="en-US" sz="1100" u="none" strike="noStrike">
                          <a:effectLst/>
                        </a:rPr>
                        <a:t>Cambridge Collectables Co.</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390</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36164</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4008836"/>
                  </a:ext>
                </a:extLst>
              </a:tr>
              <a:tr h="210354">
                <a:tc>
                  <a:txBody>
                    <a:bodyPr/>
                    <a:lstStyle/>
                    <a:p>
                      <a:pPr algn="l" fontAlgn="ctr"/>
                      <a:r>
                        <a:rPr lang="en-US" sz="1100" u="none" strike="noStrike" dirty="0">
                          <a:effectLst/>
                        </a:rPr>
                        <a:t>Clover Collections, Co.</a:t>
                      </a: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259</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57756</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3957565"/>
                  </a:ext>
                </a:extLst>
              </a:tr>
              <a:tr h="210354">
                <a:tc>
                  <a:txBody>
                    <a:bodyPr/>
                    <a:lstStyle/>
                    <a:p>
                      <a:pPr algn="l" fontAlgn="ctr"/>
                      <a:r>
                        <a:rPr lang="en-US" sz="1100" u="none" strike="noStrike">
                          <a:effectLst/>
                        </a:rPr>
                        <a:t>Daedalus Designs Imports</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466</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69052</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334670"/>
                  </a:ext>
                </a:extLst>
              </a:tr>
              <a:tr h="368161">
                <a:tc>
                  <a:txBody>
                    <a:bodyPr/>
                    <a:lstStyle/>
                    <a:p>
                      <a:pPr algn="l" fontAlgn="ctr"/>
                      <a:r>
                        <a:rPr lang="en-US" sz="1100" u="none" strike="noStrike">
                          <a:effectLst/>
                        </a:rPr>
                        <a:t>Double Decker Gift Stores, Ltd</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496</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36019</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8449128"/>
                  </a:ext>
                </a:extLst>
              </a:tr>
              <a:tr h="210354">
                <a:tc>
                  <a:txBody>
                    <a:bodyPr/>
                    <a:lstStyle/>
                    <a:p>
                      <a:pPr algn="l" fontAlgn="ctr"/>
                      <a:r>
                        <a:rPr lang="en-US" sz="1100" u="none" strike="noStrike">
                          <a:effectLst/>
                        </a:rPr>
                        <a:t>Iberia Gift Imports, Corp.</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239</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54724</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4065874"/>
                  </a:ext>
                </a:extLst>
              </a:tr>
              <a:tr h="210354">
                <a:tc>
                  <a:txBody>
                    <a:bodyPr/>
                    <a:lstStyle/>
                    <a:p>
                      <a:pPr algn="l" fontAlgn="ctr"/>
                      <a:r>
                        <a:rPr lang="en-US" sz="1100" u="none" strike="noStrike">
                          <a:effectLst/>
                        </a:rPr>
                        <a:t>Online Mini Collectables</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265</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57198</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095206"/>
                  </a:ext>
                </a:extLst>
              </a:tr>
              <a:tr h="210354">
                <a:tc>
                  <a:txBody>
                    <a:bodyPr/>
                    <a:lstStyle/>
                    <a:p>
                      <a:pPr algn="l" fontAlgn="ctr"/>
                      <a:r>
                        <a:rPr lang="en-US" sz="1100" u="none" strike="noStrike">
                          <a:effectLst/>
                        </a:rPr>
                        <a:t>Osaka Souveniers Co.</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415</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67605</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2329121"/>
                  </a:ext>
                </a:extLst>
              </a:tr>
              <a:tr h="210354">
                <a:tc>
                  <a:txBody>
                    <a:bodyPr/>
                    <a:lstStyle/>
                    <a:p>
                      <a:pPr algn="l" fontAlgn="ctr"/>
                      <a:r>
                        <a:rPr lang="en-US" sz="1100" u="none" strike="noStrike">
                          <a:effectLst/>
                        </a:rPr>
                        <a:t>Signal Collectibles Ltd.</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477</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50219</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4303662"/>
                  </a:ext>
                </a:extLst>
              </a:tr>
              <a:tr h="210354">
                <a:tc>
                  <a:txBody>
                    <a:bodyPr/>
                    <a:lstStyle/>
                    <a:p>
                      <a:pPr algn="l" fontAlgn="ctr"/>
                      <a:r>
                        <a:rPr lang="en-US" sz="1100" u="none" strike="noStrike">
                          <a:effectLst/>
                        </a:rPr>
                        <a:t>West Coast Collectables Co.</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489</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46085</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dirty="0">
                          <a:effectLst/>
                        </a:rPr>
                        <a:t>13</a:t>
                      </a: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6576921"/>
                  </a:ext>
                </a:extLst>
              </a:tr>
            </a:tbl>
          </a:graphicData>
        </a:graphic>
      </p:graphicFrame>
      <p:sp>
        <p:nvSpPr>
          <p:cNvPr id="16" name="Rectangle 15">
            <a:extLst>
              <a:ext uri="{FF2B5EF4-FFF2-40B4-BE49-F238E27FC236}">
                <a16:creationId xmlns:a16="http://schemas.microsoft.com/office/drawing/2014/main" id="{E26E98CD-D499-43D7-A7F0-B7D0EC9B7C5C}"/>
              </a:ext>
            </a:extLst>
          </p:cNvPr>
          <p:cNvSpPr/>
          <p:nvPr/>
        </p:nvSpPr>
        <p:spPr>
          <a:xfrm>
            <a:off x="3766289" y="1585446"/>
            <a:ext cx="1500475" cy="286232"/>
          </a:xfrm>
          <a:prstGeom prst="rect">
            <a:avLst/>
          </a:prstGeom>
        </p:spPr>
        <p:txBody>
          <a:bodyPr wrap="none">
            <a:spAutoFit/>
          </a:bodyPr>
          <a:lstStyle/>
          <a:p>
            <a:pPr defTabSz="914400">
              <a:lnSpc>
                <a:spcPct val="90000"/>
              </a:lnSpc>
              <a:spcBef>
                <a:spcPct val="0"/>
              </a:spcBef>
            </a:pPr>
            <a:r>
              <a:rPr lang="en-US" sz="1400" dirty="0">
                <a:latin typeface="+mj-lt"/>
                <a:ea typeface="+mj-ea"/>
                <a:cs typeface="+mj-cs"/>
              </a:rPr>
              <a:t>Lost Customer List</a:t>
            </a:r>
          </a:p>
        </p:txBody>
      </p:sp>
      <p:graphicFrame>
        <p:nvGraphicFramePr>
          <p:cNvPr id="17" name="Table 16">
            <a:extLst>
              <a:ext uri="{FF2B5EF4-FFF2-40B4-BE49-F238E27FC236}">
                <a16:creationId xmlns:a16="http://schemas.microsoft.com/office/drawing/2014/main" id="{A5953F14-6B96-4153-B294-F70ABB05714A}"/>
              </a:ext>
            </a:extLst>
          </p:cNvPr>
          <p:cNvGraphicFramePr>
            <a:graphicFrameLocks noGrp="1"/>
          </p:cNvGraphicFramePr>
          <p:nvPr>
            <p:extLst>
              <p:ext uri="{D42A27DB-BD31-4B8C-83A1-F6EECF244321}">
                <p14:modId xmlns:p14="http://schemas.microsoft.com/office/powerpoint/2010/main" val="3385111036"/>
              </p:ext>
            </p:extLst>
          </p:nvPr>
        </p:nvGraphicFramePr>
        <p:xfrm>
          <a:off x="7366000" y="1969457"/>
          <a:ext cx="3987800" cy="3048000"/>
        </p:xfrm>
        <a:graphic>
          <a:graphicData uri="http://schemas.openxmlformats.org/drawingml/2006/table">
            <a:tbl>
              <a:tblPr>
                <a:tableStyleId>{5C22544A-7EE6-4342-B048-85BDC9FD1C3A}</a:tableStyleId>
              </a:tblPr>
              <a:tblGrid>
                <a:gridCol w="2119213">
                  <a:extLst>
                    <a:ext uri="{9D8B030D-6E8A-4147-A177-3AD203B41FA5}">
                      <a16:colId xmlns:a16="http://schemas.microsoft.com/office/drawing/2014/main" val="3839832197"/>
                    </a:ext>
                  </a:extLst>
                </a:gridCol>
                <a:gridCol w="558355">
                  <a:extLst>
                    <a:ext uri="{9D8B030D-6E8A-4147-A177-3AD203B41FA5}">
                      <a16:colId xmlns:a16="http://schemas.microsoft.com/office/drawing/2014/main" val="1277780986"/>
                    </a:ext>
                  </a:extLst>
                </a:gridCol>
                <a:gridCol w="637667">
                  <a:extLst>
                    <a:ext uri="{9D8B030D-6E8A-4147-A177-3AD203B41FA5}">
                      <a16:colId xmlns:a16="http://schemas.microsoft.com/office/drawing/2014/main" val="4185885276"/>
                    </a:ext>
                  </a:extLst>
                </a:gridCol>
                <a:gridCol w="672565">
                  <a:extLst>
                    <a:ext uri="{9D8B030D-6E8A-4147-A177-3AD203B41FA5}">
                      <a16:colId xmlns:a16="http://schemas.microsoft.com/office/drawing/2014/main" val="355211020"/>
                    </a:ext>
                  </a:extLst>
                </a:gridCol>
              </a:tblGrid>
              <a:tr h="190500">
                <a:tc>
                  <a:txBody>
                    <a:bodyPr/>
                    <a:lstStyle/>
                    <a:p>
                      <a:pPr algn="l" fontAlgn="b"/>
                      <a:r>
                        <a:rPr lang="en-US" sz="1100" b="1" u="none" strike="noStrike" dirty="0">
                          <a:effectLst/>
                        </a:rPr>
                        <a:t>CUSTOMERNAME</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dirty="0">
                          <a:effectLst/>
                        </a:rPr>
                        <a:t>Recency</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dirty="0" err="1">
                          <a:effectLst/>
                        </a:rPr>
                        <a:t>monet</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dirty="0" err="1">
                          <a:effectLst/>
                        </a:rPr>
                        <a:t>freq</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5427255"/>
                  </a:ext>
                </a:extLst>
              </a:tr>
              <a:tr h="190500">
                <a:tc>
                  <a:txBody>
                    <a:bodyPr/>
                    <a:lstStyle/>
                    <a:p>
                      <a:pPr algn="l" fontAlgn="ctr"/>
                      <a:r>
                        <a:rPr lang="en-US" sz="1100" u="none" strike="noStrike" dirty="0" err="1">
                          <a:effectLst/>
                        </a:rPr>
                        <a:t>Amica</a:t>
                      </a:r>
                      <a:r>
                        <a:rPr lang="en-US" sz="1100" u="none" strike="noStrike" dirty="0">
                          <a:effectLst/>
                        </a:rPr>
                        <a:t> Models &amp; Co.</a:t>
                      </a: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266</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94117</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5832602"/>
                  </a:ext>
                </a:extLst>
              </a:tr>
              <a:tr h="190500">
                <a:tc>
                  <a:txBody>
                    <a:bodyPr/>
                    <a:lstStyle/>
                    <a:p>
                      <a:pPr algn="l" fontAlgn="ctr"/>
                      <a:r>
                        <a:rPr lang="en-US" sz="1100" u="none" strike="noStrike">
                          <a:effectLst/>
                        </a:rPr>
                        <a:t>Atelier graphique</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189</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24180</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6079689"/>
                  </a:ext>
                </a:extLst>
              </a:tr>
              <a:tr h="190500">
                <a:tc>
                  <a:txBody>
                    <a:bodyPr/>
                    <a:lstStyle/>
                    <a:p>
                      <a:pPr algn="l" fontAlgn="ctr"/>
                      <a:r>
                        <a:rPr lang="en-US" sz="1100" u="none" strike="noStrike">
                          <a:effectLst/>
                        </a:rPr>
                        <a:t>Classic Gift Ideas, Inc</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231</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67507</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252527"/>
                  </a:ext>
                </a:extLst>
              </a:tr>
              <a:tr h="190500">
                <a:tc>
                  <a:txBody>
                    <a:bodyPr/>
                    <a:lstStyle/>
                    <a:p>
                      <a:pPr algn="l" fontAlgn="ctr"/>
                      <a:r>
                        <a:rPr lang="en-US" sz="1100" u="none" strike="noStrike">
                          <a:effectLst/>
                        </a:rPr>
                        <a:t>Classic Legends Inc.</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dirty="0">
                          <a:effectLst/>
                        </a:rPr>
                        <a:t>193</a:t>
                      </a: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77795</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7927152"/>
                  </a:ext>
                </a:extLst>
              </a:tr>
              <a:tr h="190500">
                <a:tc>
                  <a:txBody>
                    <a:bodyPr/>
                    <a:lstStyle/>
                    <a:p>
                      <a:pPr algn="l" fontAlgn="ctr"/>
                      <a:r>
                        <a:rPr lang="en-US" sz="1100" u="none" strike="noStrike">
                          <a:effectLst/>
                        </a:rPr>
                        <a:t>Collectable Mini Designs Co.</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dirty="0">
                          <a:effectLst/>
                        </a:rPr>
                        <a:t>461</a:t>
                      </a: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87489</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dirty="0">
                          <a:effectLst/>
                        </a:rPr>
                        <a:t>25</a:t>
                      </a: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7265540"/>
                  </a:ext>
                </a:extLst>
              </a:tr>
              <a:tr h="190500">
                <a:tc>
                  <a:txBody>
                    <a:bodyPr/>
                    <a:lstStyle/>
                    <a:p>
                      <a:pPr algn="l" fontAlgn="ctr"/>
                      <a:r>
                        <a:rPr lang="en-US" sz="1100" u="none" strike="noStrike">
                          <a:effectLst/>
                        </a:rPr>
                        <a:t>Diecast Collectables</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402</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70860</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7783398"/>
                  </a:ext>
                </a:extLst>
              </a:tr>
              <a:tr h="190500">
                <a:tc>
                  <a:txBody>
                    <a:bodyPr/>
                    <a:lstStyle/>
                    <a:p>
                      <a:pPr algn="l" fontAlgn="ctr"/>
                      <a:r>
                        <a:rPr lang="en-US" sz="1100" u="none" strike="noStrike">
                          <a:effectLst/>
                        </a:rPr>
                        <a:t>Herkku Gifts</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272</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111640</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29</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4167574"/>
                  </a:ext>
                </a:extLst>
              </a:tr>
              <a:tr h="190500">
                <a:tc>
                  <a:txBody>
                    <a:bodyPr/>
                    <a:lstStyle/>
                    <a:p>
                      <a:pPr algn="l" fontAlgn="ctr"/>
                      <a:r>
                        <a:rPr lang="en-US" sz="1100" u="none" strike="noStrike">
                          <a:effectLst/>
                        </a:rPr>
                        <a:t>Marta's Replicas Co.</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232</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103080</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27</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1598497"/>
                  </a:ext>
                </a:extLst>
              </a:tr>
              <a:tr h="190500">
                <a:tc>
                  <a:txBody>
                    <a:bodyPr/>
                    <a:lstStyle/>
                    <a:p>
                      <a:pPr algn="l" fontAlgn="ctr"/>
                      <a:r>
                        <a:rPr lang="en-US" sz="1100" u="none" strike="noStrike">
                          <a:effectLst/>
                        </a:rPr>
                        <a:t>Microscale Inc.</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211</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33145</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3861894"/>
                  </a:ext>
                </a:extLst>
              </a:tr>
              <a:tr h="190500">
                <a:tc>
                  <a:txBody>
                    <a:bodyPr/>
                    <a:lstStyle/>
                    <a:p>
                      <a:pPr algn="l" fontAlgn="ctr"/>
                      <a:r>
                        <a:rPr lang="en-US" sz="1100" u="none" strike="noStrike">
                          <a:effectLst/>
                        </a:rPr>
                        <a:t>Norway Gifts By Mail, Co.</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285</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79224</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1465610"/>
                  </a:ext>
                </a:extLst>
              </a:tr>
              <a:tr h="190500">
                <a:tc>
                  <a:txBody>
                    <a:bodyPr/>
                    <a:lstStyle/>
                    <a:p>
                      <a:pPr algn="l" fontAlgn="ctr"/>
                      <a:r>
                        <a:rPr lang="en-US" sz="1100" u="none" strike="noStrike">
                          <a:effectLst/>
                        </a:rPr>
                        <a:t>Royal Canadian Collectables, Ltd.</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286</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74635</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0508081"/>
                  </a:ext>
                </a:extLst>
              </a:tr>
              <a:tr h="190500">
                <a:tc>
                  <a:txBody>
                    <a:bodyPr/>
                    <a:lstStyle/>
                    <a:p>
                      <a:pPr algn="l" fontAlgn="ctr"/>
                      <a:r>
                        <a:rPr lang="en-US" sz="1100" u="none" strike="noStrike">
                          <a:effectLst/>
                        </a:rPr>
                        <a:t>Saveley &amp; Henriot, Co.</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457</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142874</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41</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098658"/>
                  </a:ext>
                </a:extLst>
              </a:tr>
              <a:tr h="190500">
                <a:tc>
                  <a:txBody>
                    <a:bodyPr/>
                    <a:lstStyle/>
                    <a:p>
                      <a:pPr algn="l" fontAlgn="ctr"/>
                      <a:r>
                        <a:rPr lang="en-US" sz="1100" u="none" strike="noStrike">
                          <a:effectLst/>
                        </a:rPr>
                        <a:t>Super Scale Inc.</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394</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79472</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523813"/>
                  </a:ext>
                </a:extLst>
              </a:tr>
              <a:tr h="190500">
                <a:tc>
                  <a:txBody>
                    <a:bodyPr/>
                    <a:lstStyle/>
                    <a:p>
                      <a:pPr algn="l" fontAlgn="ctr"/>
                      <a:r>
                        <a:rPr lang="en-US" sz="1100" u="none" strike="noStrike">
                          <a:effectLst/>
                        </a:rPr>
                        <a:t>Vida Sport, Ltd</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276</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117714</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7373215"/>
                  </a:ext>
                </a:extLst>
              </a:tr>
              <a:tr h="190500">
                <a:tc>
                  <a:txBody>
                    <a:bodyPr/>
                    <a:lstStyle/>
                    <a:p>
                      <a:pPr algn="l" fontAlgn="ctr"/>
                      <a:r>
                        <a:rPr lang="en-US" sz="1100" u="none" strike="noStrike">
                          <a:effectLst/>
                        </a:rPr>
                        <a:t>Volvo Model Replicas, Co</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195</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75755</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dirty="0">
                          <a:effectLst/>
                        </a:rPr>
                        <a:t>19</a:t>
                      </a: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5780061"/>
                  </a:ext>
                </a:extLst>
              </a:tr>
            </a:tbl>
          </a:graphicData>
        </a:graphic>
      </p:graphicFrame>
      <p:sp>
        <p:nvSpPr>
          <p:cNvPr id="18" name="Rectangle 17">
            <a:extLst>
              <a:ext uri="{FF2B5EF4-FFF2-40B4-BE49-F238E27FC236}">
                <a16:creationId xmlns:a16="http://schemas.microsoft.com/office/drawing/2014/main" id="{3ADFC41F-C5FC-4F44-9E33-06FEBC2F015A}"/>
              </a:ext>
            </a:extLst>
          </p:cNvPr>
          <p:cNvSpPr/>
          <p:nvPr/>
        </p:nvSpPr>
        <p:spPr>
          <a:xfrm>
            <a:off x="7273523" y="1585446"/>
            <a:ext cx="2499595" cy="286232"/>
          </a:xfrm>
          <a:prstGeom prst="rect">
            <a:avLst/>
          </a:prstGeom>
        </p:spPr>
        <p:txBody>
          <a:bodyPr wrap="none">
            <a:spAutoFit/>
          </a:bodyPr>
          <a:lstStyle/>
          <a:p>
            <a:pPr defTabSz="914400">
              <a:lnSpc>
                <a:spcPct val="90000"/>
              </a:lnSpc>
              <a:spcBef>
                <a:spcPct val="0"/>
              </a:spcBef>
            </a:pPr>
            <a:r>
              <a:rPr lang="en-US" sz="1400" dirty="0">
                <a:latin typeface="+mj-lt"/>
                <a:ea typeface="+mj-ea"/>
                <a:cs typeface="+mj-cs"/>
              </a:rPr>
              <a:t>Going to be churn Customer List</a:t>
            </a:r>
          </a:p>
        </p:txBody>
      </p:sp>
    </p:spTree>
    <p:extLst>
      <p:ext uri="{BB962C8B-B14F-4D97-AF65-F5344CB8AC3E}">
        <p14:creationId xmlns:p14="http://schemas.microsoft.com/office/powerpoint/2010/main" val="395706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81663" y="584791"/>
            <a:ext cx="10747745" cy="5295014"/>
          </a:xfrm>
        </p:spPr>
        <p:txBody>
          <a:bodyPr>
            <a:noAutofit/>
          </a:bodyPr>
          <a:lstStyle/>
          <a:p>
            <a:r>
              <a:rPr lang="en-US" sz="2000" dirty="0"/>
              <a:t>1. Customers with RFM Score as 444 is marked as best Customers, we need to keep them delighted and give Highest discount possible to make them happy.</a:t>
            </a:r>
            <a:br>
              <a:rPr lang="en-US" sz="2000" dirty="0"/>
            </a:br>
            <a:br>
              <a:rPr lang="en-US" sz="2000" dirty="0"/>
            </a:br>
            <a:r>
              <a:rPr lang="en-US" sz="2000" dirty="0"/>
              <a:t>2. Customers with RFM Score above 222 are marked as Loyal Customers, Still we don’t see very best RFM values from them. We should always keep them happy as well, in terms of rewards program , so that they stay with the company</a:t>
            </a:r>
            <a:br>
              <a:rPr lang="en-US" sz="2000" dirty="0"/>
            </a:br>
            <a:br>
              <a:rPr lang="en-US" sz="2000" dirty="0"/>
            </a:br>
            <a:r>
              <a:rPr lang="en-US" sz="2000" dirty="0"/>
              <a:t>3. Customers with RFM values less than 222 are consider as Going to be churn customers, we should try to put them in Gray list, as they have not shown in Customer list for long time, they visited long back for the of their Automobile need, We can keep sending them Email Campaign, as it doesn’t involve any Huge Cost, We can also run any campaign, to know their likings, their current Purchase behavior, if we can do this. And then we can give a fresh start to attract them</a:t>
            </a:r>
            <a:br>
              <a:rPr lang="en-US" sz="2000" dirty="0"/>
            </a:br>
            <a:br>
              <a:rPr lang="en-US" sz="2000" dirty="0"/>
            </a:br>
            <a:r>
              <a:rPr lang="en-US" sz="2000" dirty="0"/>
              <a:t>4. Customers with RFM values Less than 111 are Lost Customers, Probability, we should not worry about them and stop wasting money on any campaigning them.</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10/29/2022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22</a:t>
            </a:fld>
            <a:endParaRPr lang="en-US" dirty="0"/>
          </a:p>
        </p:txBody>
      </p:sp>
      <p:sp>
        <p:nvSpPr>
          <p:cNvPr id="11" name="Title 1">
            <a:extLst>
              <a:ext uri="{FF2B5EF4-FFF2-40B4-BE49-F238E27FC236}">
                <a16:creationId xmlns:a16="http://schemas.microsoft.com/office/drawing/2014/main" id="{B8558931-5053-4962-849B-F6A2B15814D8}"/>
              </a:ext>
            </a:extLst>
          </p:cNvPr>
          <p:cNvSpPr txBox="1">
            <a:spLocks/>
          </p:cNvSpPr>
          <p:nvPr/>
        </p:nvSpPr>
        <p:spPr>
          <a:xfrm>
            <a:off x="838200" y="237092"/>
            <a:ext cx="3200400" cy="807262"/>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Recommendation</a:t>
            </a:r>
          </a:p>
        </p:txBody>
      </p:sp>
      <p:sp>
        <p:nvSpPr>
          <p:cNvPr id="12" name="Title 1">
            <a:extLst>
              <a:ext uri="{FF2B5EF4-FFF2-40B4-BE49-F238E27FC236}">
                <a16:creationId xmlns:a16="http://schemas.microsoft.com/office/drawing/2014/main" id="{A3879C7D-9F35-49D3-BC2B-B0E57CBFEE89}"/>
              </a:ext>
            </a:extLst>
          </p:cNvPr>
          <p:cNvSpPr txBox="1">
            <a:spLocks/>
          </p:cNvSpPr>
          <p:nvPr/>
        </p:nvSpPr>
        <p:spPr>
          <a:xfrm>
            <a:off x="7495953" y="481253"/>
            <a:ext cx="4072270" cy="3189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r>
              <a:rPr lang="en-US" dirty="0"/>
              <a:t>RFM Analysis</a:t>
            </a:r>
          </a:p>
        </p:txBody>
      </p:sp>
      <p:pic>
        <p:nvPicPr>
          <p:cNvPr id="6" name="Picture 5">
            <a:extLst>
              <a:ext uri="{FF2B5EF4-FFF2-40B4-BE49-F238E27FC236}">
                <a16:creationId xmlns:a16="http://schemas.microsoft.com/office/drawing/2014/main" id="{726C5B06-E3EF-4944-BA71-D79C45F0344B}"/>
              </a:ext>
            </a:extLst>
          </p:cNvPr>
          <p:cNvPicPr>
            <a:picLocks noChangeAspect="1"/>
          </p:cNvPicPr>
          <p:nvPr/>
        </p:nvPicPr>
        <p:blipFill>
          <a:blip r:embed="rId2"/>
          <a:stretch>
            <a:fillRect/>
          </a:stretch>
        </p:blipFill>
        <p:spPr>
          <a:xfrm>
            <a:off x="5755536" y="253584"/>
            <a:ext cx="1708519" cy="683408"/>
          </a:xfrm>
          <a:prstGeom prst="rect">
            <a:avLst/>
          </a:prstGeom>
        </p:spPr>
      </p:pic>
    </p:spTree>
    <p:extLst>
      <p:ext uri="{BB962C8B-B14F-4D97-AF65-F5344CB8AC3E}">
        <p14:creationId xmlns:p14="http://schemas.microsoft.com/office/powerpoint/2010/main" val="1715956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p:txBody>
          <a:bodyPr>
            <a:normAutofit/>
          </a:bodyPr>
          <a:lstStyle/>
          <a:p>
            <a:r>
              <a:rPr lang="en-US" dirty="0"/>
              <a:t>Amit Jain</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08566" y="421705"/>
            <a:ext cx="10515600" cy="927136"/>
          </a:xfrm>
        </p:spPr>
        <p:txBody>
          <a:bodyPr>
            <a:normAutofit/>
          </a:bodyPr>
          <a:lstStyle/>
          <a:p>
            <a:r>
              <a:rPr lang="en-US" sz="4400"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332119" y="2052084"/>
            <a:ext cx="10515600" cy="3824915"/>
          </a:xfrm>
        </p:spPr>
        <p:txBody>
          <a:bodyPr vert="horz" lIns="91440" tIns="45720" rIns="91440" bIns="45720" rtlCol="0" anchor="t">
            <a:normAutofit/>
          </a:bodyPr>
          <a:lstStyle/>
          <a:p>
            <a:r>
              <a:rPr lang="en-US" dirty="0"/>
              <a:t>An automobile parts manufacturing company has collected data of transactions for 3 years. They do not have any in-house data science team .</a:t>
            </a:r>
          </a:p>
          <a:p>
            <a:r>
              <a:rPr lang="en-US" dirty="0"/>
              <a:t>We need to use data science techniques to provide them with suitable insights about their data and their customers.</a:t>
            </a:r>
          </a:p>
          <a:p>
            <a:r>
              <a:rPr lang="en-US" dirty="0"/>
              <a:t>Customers also wants to do RFM analysis for their customers and create customer segments based on RFM analysis. So that they can understand their customer in better way and take decisions for them and use Targeted campaigns.</a:t>
            </a:r>
          </a:p>
          <a:p>
            <a:r>
              <a:rPr lang="en-US" dirty="0"/>
              <a:t>Company has given us a data set for customer’s previous purchase history. It has data elements of 2747 records.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p:txBody>
          <a:bodyPr/>
          <a:lstStyle/>
          <a:p>
            <a:fld id="{E1707CF3-9BC4-A745-ACDA-A73543D800FE}" type="datetime1">
              <a:rPr lang="en-US" smtClean="0"/>
              <a:pPr/>
              <a:t>10/29/2022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08566" y="421705"/>
            <a:ext cx="10515600" cy="927136"/>
          </a:xfrm>
        </p:spPr>
        <p:txBody>
          <a:bodyPr>
            <a:normAutofit/>
          </a:bodyPr>
          <a:lstStyle/>
          <a:p>
            <a:r>
              <a:rPr lang="en-US" sz="4400" dirty="0"/>
              <a:t>Problem Statement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332119" y="2052084"/>
            <a:ext cx="10515600" cy="3824915"/>
          </a:xfrm>
        </p:spPr>
        <p:txBody>
          <a:bodyPr vert="horz" lIns="91440" tIns="45720" rIns="91440" bIns="45720" rtlCol="0" anchor="t">
            <a:normAutofit/>
          </a:bodyPr>
          <a:lstStyle/>
          <a:p>
            <a:r>
              <a:rPr lang="en-US" dirty="0"/>
              <a:t>Automobile manufacturing company have good information about their customer’s purchase history, but they do not have information about how they can bundle their customers.  Company looking for these some of the information's from Data science analysis:</a:t>
            </a:r>
          </a:p>
          <a:p>
            <a:pPr marL="457200" indent="-457200">
              <a:buAutoNum type="arabicPeriod"/>
            </a:pPr>
            <a:r>
              <a:rPr lang="en-US" dirty="0"/>
              <a:t>They want a customer segmentation </a:t>
            </a:r>
          </a:p>
          <a:p>
            <a:pPr marL="457200" indent="-457200">
              <a:buAutoNum type="arabicPeriod"/>
            </a:pPr>
            <a:r>
              <a:rPr lang="en-US" dirty="0"/>
              <a:t>Which Customers are likely to churn</a:t>
            </a:r>
          </a:p>
          <a:p>
            <a:pPr marL="457200" indent="-457200">
              <a:buAutoNum type="arabicPeriod"/>
            </a:pPr>
            <a:r>
              <a:rPr lang="en-US" dirty="0"/>
              <a:t>who are their best customers</a:t>
            </a:r>
          </a:p>
          <a:p>
            <a:pPr marL="457200" indent="-457200">
              <a:buAutoNum type="arabicPeriod"/>
            </a:pPr>
            <a:r>
              <a:rPr lang="en-US" dirty="0"/>
              <a:t>who are Loyal customers, </a:t>
            </a:r>
          </a:p>
          <a:p>
            <a:pPr marL="457200" indent="-457200">
              <a:buAutoNum type="arabicPeriod"/>
            </a:pPr>
            <a:r>
              <a:rPr lang="en-US" dirty="0"/>
              <a:t>what is customers monitory values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p:txBody>
          <a:bodyPr/>
          <a:lstStyle/>
          <a:p>
            <a:fld id="{E1707CF3-9BC4-A745-ACDA-A73543D800FE}" type="datetime1">
              <a:rPr lang="en-US" smtClean="0"/>
              <a:pPr/>
              <a:t>10/29/2022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9543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531627" y="1807924"/>
            <a:ext cx="9941443" cy="3837964"/>
          </a:xfrm>
        </p:spPr>
        <p:txBody>
          <a:bodyPr>
            <a:normAutofit fontScale="90000"/>
          </a:bodyPr>
          <a:lstStyle/>
          <a:p>
            <a:r>
              <a:rPr lang="en-US" sz="1600" dirty="0"/>
              <a:t>Total No of records in sample data set: 2747</a:t>
            </a:r>
            <a:br>
              <a:rPr lang="en-US" sz="1600" dirty="0"/>
            </a:br>
            <a:r>
              <a:rPr lang="en-US" sz="1600" dirty="0"/>
              <a:t>Total no of NULL values in sample data set: 0</a:t>
            </a:r>
            <a:br>
              <a:rPr lang="en-US" sz="1600" dirty="0"/>
            </a:br>
            <a:r>
              <a:rPr lang="en-US" sz="1600" dirty="0"/>
              <a:t>Duplicate records in data set: 0</a:t>
            </a:r>
            <a:br>
              <a:rPr lang="en-US" sz="1600" dirty="0"/>
            </a:br>
            <a:br>
              <a:rPr lang="en-US" sz="1600" dirty="0"/>
            </a:br>
            <a:br>
              <a:rPr lang="en-US" sz="1600" b="1" dirty="0"/>
            </a:br>
            <a:r>
              <a:rPr lang="en-US" sz="1600" dirty="0"/>
              <a:t>Data Dictionary:</a:t>
            </a:r>
            <a:br>
              <a:rPr lang="en-US" sz="1600" dirty="0"/>
            </a:br>
            <a:br>
              <a:rPr lang="en-US" sz="1600" dirty="0"/>
            </a:br>
            <a:r>
              <a:rPr lang="en-US" sz="1600" dirty="0"/>
              <a:t>Data has 20 fields/columns:</a:t>
            </a:r>
            <a:br>
              <a:rPr lang="en-US" sz="1600" b="1" dirty="0"/>
            </a:br>
            <a:br>
              <a:rPr lang="en-US" sz="1600" b="1" dirty="0"/>
            </a:br>
            <a:r>
              <a:rPr lang="en-US" sz="1300" dirty="0"/>
              <a:t>ORDERNUMBER :	Order Number</a:t>
            </a:r>
            <a:br>
              <a:rPr lang="en-US" sz="1300" dirty="0"/>
            </a:br>
            <a:r>
              <a:rPr lang="en-US" sz="1300" dirty="0"/>
              <a:t>QUANTITYORDERED :	Quantity ordered</a:t>
            </a:r>
            <a:br>
              <a:rPr lang="en-US" sz="1300" dirty="0"/>
            </a:br>
            <a:r>
              <a:rPr lang="en-US" sz="1300" dirty="0"/>
              <a:t>PRICEEACH :		Price of Each item</a:t>
            </a:r>
            <a:br>
              <a:rPr lang="en-US" sz="1300" dirty="0"/>
            </a:br>
            <a:r>
              <a:rPr lang="en-US" sz="1300" dirty="0"/>
              <a:t>ORDERLINENUMBER :	order line</a:t>
            </a:r>
            <a:br>
              <a:rPr lang="en-US" sz="1300" dirty="0"/>
            </a:br>
            <a:r>
              <a:rPr lang="en-US" sz="1300" dirty="0"/>
              <a:t>SALES :		Sales amount</a:t>
            </a:r>
            <a:br>
              <a:rPr lang="en-US" sz="1300" dirty="0"/>
            </a:br>
            <a:r>
              <a:rPr lang="en-US" sz="1300" dirty="0"/>
              <a:t>ORDERDATE :		Order Date</a:t>
            </a:r>
            <a:br>
              <a:rPr lang="en-US" sz="1300" dirty="0"/>
            </a:br>
            <a:r>
              <a:rPr lang="en-US" sz="1300" dirty="0"/>
              <a:t>DAYS_SINCE_LASTORDER :	Days_ Since_Lastorder</a:t>
            </a:r>
            <a:br>
              <a:rPr lang="en-US" sz="1300" dirty="0"/>
            </a:br>
            <a:r>
              <a:rPr lang="en-US" sz="1300" dirty="0"/>
              <a:t>STATUS :		Status of order like Shipped or not</a:t>
            </a:r>
            <a:br>
              <a:rPr lang="en-US" sz="1300" dirty="0"/>
            </a:br>
            <a:r>
              <a:rPr lang="en-US" sz="1300" dirty="0"/>
              <a:t>PRODUCTLINE :	Product line – CATEGORY</a:t>
            </a:r>
            <a:br>
              <a:rPr lang="en-US" sz="1300" dirty="0"/>
            </a:br>
            <a:r>
              <a:rPr lang="en-US" sz="1300" dirty="0"/>
              <a:t>MSRP :		Manufacturer's Suggested Retail Price</a:t>
            </a:r>
            <a:br>
              <a:rPr lang="en-US" sz="1300" dirty="0"/>
            </a:br>
            <a:r>
              <a:rPr lang="en-US" sz="1300" dirty="0"/>
              <a:t>PRODUCTCODE :	Code of Product</a:t>
            </a:r>
            <a:br>
              <a:rPr lang="en-US" sz="1300" dirty="0"/>
            </a:br>
            <a:r>
              <a:rPr lang="en-US" sz="1300" dirty="0"/>
              <a:t>CUSTOMERNAME :	customer</a:t>
            </a:r>
            <a:br>
              <a:rPr lang="en-US" sz="1300" dirty="0"/>
            </a:br>
            <a:r>
              <a:rPr lang="en-US" sz="1300" dirty="0"/>
              <a:t>PHONE :		Phone of the customer</a:t>
            </a:r>
            <a:br>
              <a:rPr lang="en-US" sz="1300" dirty="0"/>
            </a:br>
            <a:r>
              <a:rPr lang="en-US" sz="1300" dirty="0"/>
              <a:t>ADDRESSLINE1 :	Address of customer</a:t>
            </a:r>
            <a:br>
              <a:rPr lang="en-US" sz="1300" dirty="0"/>
            </a:br>
            <a:r>
              <a:rPr lang="en-US" sz="1300" dirty="0"/>
              <a:t>CITY :		City of customer</a:t>
            </a:r>
            <a:br>
              <a:rPr lang="en-US" sz="1300" dirty="0"/>
            </a:br>
            <a:r>
              <a:rPr lang="en-US" sz="1300" dirty="0"/>
              <a:t>POSTALCODE :		Postal Code of customer</a:t>
            </a:r>
            <a:br>
              <a:rPr lang="en-US" sz="1300" dirty="0"/>
            </a:br>
            <a:r>
              <a:rPr lang="en-US" sz="1300" dirty="0"/>
              <a:t>COUNTRY :		Country customer</a:t>
            </a:r>
            <a:br>
              <a:rPr lang="en-US" sz="1300" dirty="0"/>
            </a:br>
            <a:r>
              <a:rPr lang="en-US" sz="1300" dirty="0"/>
              <a:t>CONTACTLASTNAME :	Contact person customer</a:t>
            </a:r>
            <a:br>
              <a:rPr lang="en-US" sz="1300" dirty="0"/>
            </a:br>
            <a:r>
              <a:rPr lang="en-US" sz="1300" dirty="0"/>
              <a:t>CONTACTFIRSTNAME :	Contact person customer</a:t>
            </a:r>
            <a:br>
              <a:rPr lang="en-US" sz="1300" dirty="0"/>
            </a:br>
            <a:r>
              <a:rPr lang="en-US" sz="1300" dirty="0"/>
              <a:t>DEALSIZE :		Size of the deal based on Quantity and Item Price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10/29/2022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
        <p:nvSpPr>
          <p:cNvPr id="10" name="Content Placeholder 2">
            <a:extLst>
              <a:ext uri="{FF2B5EF4-FFF2-40B4-BE49-F238E27FC236}">
                <a16:creationId xmlns:a16="http://schemas.microsoft.com/office/drawing/2014/main" id="{1276D14C-2CED-4C35-925D-C8962108D761}"/>
              </a:ext>
            </a:extLst>
          </p:cNvPr>
          <p:cNvSpPr txBox="1">
            <a:spLocks/>
          </p:cNvSpPr>
          <p:nvPr/>
        </p:nvSpPr>
        <p:spPr>
          <a:xfrm>
            <a:off x="332119" y="2052084"/>
            <a:ext cx="10515600" cy="38249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1" name="Title 1">
            <a:extLst>
              <a:ext uri="{FF2B5EF4-FFF2-40B4-BE49-F238E27FC236}">
                <a16:creationId xmlns:a16="http://schemas.microsoft.com/office/drawing/2014/main" id="{B8558931-5053-4962-849B-F6A2B15814D8}"/>
              </a:ext>
            </a:extLst>
          </p:cNvPr>
          <p:cNvSpPr txBox="1">
            <a:spLocks/>
          </p:cNvSpPr>
          <p:nvPr/>
        </p:nvSpPr>
        <p:spPr>
          <a:xfrm>
            <a:off x="838200" y="237092"/>
            <a:ext cx="10515600" cy="8072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Exploratory data analysis</a:t>
            </a:r>
          </a:p>
        </p:txBody>
      </p:sp>
      <p:sp>
        <p:nvSpPr>
          <p:cNvPr id="12" name="Title 1">
            <a:extLst>
              <a:ext uri="{FF2B5EF4-FFF2-40B4-BE49-F238E27FC236}">
                <a16:creationId xmlns:a16="http://schemas.microsoft.com/office/drawing/2014/main" id="{A3879C7D-9F35-49D3-BC2B-B0E57CBFEE89}"/>
              </a:ext>
            </a:extLst>
          </p:cNvPr>
          <p:cNvSpPr txBox="1">
            <a:spLocks/>
          </p:cNvSpPr>
          <p:nvPr/>
        </p:nvSpPr>
        <p:spPr>
          <a:xfrm>
            <a:off x="8153400" y="481253"/>
            <a:ext cx="3200400" cy="3189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Data Descriptive analysis</a:t>
            </a:r>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531628" y="1572733"/>
            <a:ext cx="9941442" cy="4073155"/>
          </a:xfrm>
        </p:spPr>
        <p:txBody>
          <a:bodyPr>
            <a:normAutofit/>
          </a:bodyPr>
          <a:lstStyle/>
          <a:p>
            <a:r>
              <a:rPr lang="en-US" sz="1300" dirty="0"/>
              <a:t>Data Description </a:t>
            </a:r>
            <a:br>
              <a:rPr lang="en-US" sz="1300" dirty="0"/>
            </a:br>
            <a:br>
              <a:rPr lang="en-US" sz="1300" dirty="0"/>
            </a:br>
            <a:br>
              <a:rPr lang="en-US" sz="1300" dirty="0"/>
            </a:br>
            <a:br>
              <a:rPr lang="en-US" sz="1300" dirty="0"/>
            </a:br>
            <a:br>
              <a:rPr lang="en-US" sz="1300" dirty="0"/>
            </a:br>
            <a:br>
              <a:rPr lang="en-US" sz="1300" dirty="0"/>
            </a:br>
            <a:br>
              <a:rPr lang="en-US" sz="1300" dirty="0"/>
            </a:br>
            <a:br>
              <a:rPr lang="en-US" sz="1300" dirty="0"/>
            </a:br>
            <a:br>
              <a:rPr lang="en-US" sz="1300" dirty="0"/>
            </a:br>
            <a:br>
              <a:rPr lang="en-US" sz="1300" dirty="0"/>
            </a:br>
            <a:br>
              <a:rPr lang="en-US" sz="1300" dirty="0"/>
            </a:br>
            <a:br>
              <a:rPr lang="en-US" sz="1300" dirty="0"/>
            </a:br>
            <a:br>
              <a:rPr lang="en-US" sz="1300" dirty="0"/>
            </a:br>
            <a:br>
              <a:rPr lang="en-US" sz="1300" dirty="0"/>
            </a:br>
            <a:br>
              <a:rPr lang="en-US" sz="1300" dirty="0"/>
            </a:br>
            <a:r>
              <a:rPr lang="en-US" sz="1300" dirty="0"/>
              <a:t>Insights:</a:t>
            </a:r>
            <a:br>
              <a:rPr lang="en-US" sz="1300" dirty="0"/>
            </a:br>
            <a:br>
              <a:rPr lang="en-US" sz="1300" dirty="0"/>
            </a:br>
            <a:r>
              <a:rPr lang="en-US" sz="1300" dirty="0"/>
              <a:t>1. Quantity Ordered : with Minimum of 6 and Max of 97 Quantities ordered, fields looks good and no unexpected data from description</a:t>
            </a:r>
            <a:br>
              <a:rPr lang="en-US" sz="1300" dirty="0"/>
            </a:br>
            <a:r>
              <a:rPr lang="en-US" sz="1300" dirty="0"/>
              <a:t>2. Sales : Minimum sales of Rs 482.13 and maximum sales of Rs 14082.80 with Std </a:t>
            </a:r>
            <a:r>
              <a:rPr lang="en-US" sz="1300" dirty="0" err="1"/>
              <a:t>dvt</a:t>
            </a:r>
            <a:r>
              <a:rPr lang="en-US" sz="1300" dirty="0"/>
              <a:t>  of 4503, with mean Sales of 35530.47 Rs</a:t>
            </a:r>
            <a:br>
              <a:rPr lang="en-US" sz="1300" dirty="0"/>
            </a:br>
            <a:r>
              <a:rPr lang="en-US" sz="1300" dirty="0"/>
              <a:t>3. MSRP Min value is 33 and maximum amount of the product as 214, Mean MSRP is 100.69 </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10/29/2022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
        <p:nvSpPr>
          <p:cNvPr id="10" name="Content Placeholder 2">
            <a:extLst>
              <a:ext uri="{FF2B5EF4-FFF2-40B4-BE49-F238E27FC236}">
                <a16:creationId xmlns:a16="http://schemas.microsoft.com/office/drawing/2014/main" id="{1276D14C-2CED-4C35-925D-C8962108D761}"/>
              </a:ext>
            </a:extLst>
          </p:cNvPr>
          <p:cNvSpPr txBox="1">
            <a:spLocks/>
          </p:cNvSpPr>
          <p:nvPr/>
        </p:nvSpPr>
        <p:spPr>
          <a:xfrm>
            <a:off x="332119" y="2052084"/>
            <a:ext cx="10515600" cy="38249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1" name="Title 1">
            <a:extLst>
              <a:ext uri="{FF2B5EF4-FFF2-40B4-BE49-F238E27FC236}">
                <a16:creationId xmlns:a16="http://schemas.microsoft.com/office/drawing/2014/main" id="{B8558931-5053-4962-849B-F6A2B15814D8}"/>
              </a:ext>
            </a:extLst>
          </p:cNvPr>
          <p:cNvSpPr txBox="1">
            <a:spLocks/>
          </p:cNvSpPr>
          <p:nvPr/>
        </p:nvSpPr>
        <p:spPr>
          <a:xfrm>
            <a:off x="838200" y="237092"/>
            <a:ext cx="10515600" cy="8072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Exploratory data analysis</a:t>
            </a:r>
          </a:p>
        </p:txBody>
      </p:sp>
      <p:sp>
        <p:nvSpPr>
          <p:cNvPr id="12" name="Title 1">
            <a:extLst>
              <a:ext uri="{FF2B5EF4-FFF2-40B4-BE49-F238E27FC236}">
                <a16:creationId xmlns:a16="http://schemas.microsoft.com/office/drawing/2014/main" id="{A3879C7D-9F35-49D3-BC2B-B0E57CBFEE89}"/>
              </a:ext>
            </a:extLst>
          </p:cNvPr>
          <p:cNvSpPr txBox="1">
            <a:spLocks/>
          </p:cNvSpPr>
          <p:nvPr/>
        </p:nvSpPr>
        <p:spPr>
          <a:xfrm>
            <a:off x="8153400" y="481253"/>
            <a:ext cx="3200400" cy="3189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Data Descriptive analysis</a:t>
            </a:r>
          </a:p>
        </p:txBody>
      </p:sp>
      <p:pic>
        <p:nvPicPr>
          <p:cNvPr id="4" name="Picture 3">
            <a:extLst>
              <a:ext uri="{FF2B5EF4-FFF2-40B4-BE49-F238E27FC236}">
                <a16:creationId xmlns:a16="http://schemas.microsoft.com/office/drawing/2014/main" id="{9ABE8D8D-896E-4809-8D4A-C15DEBF2749F}"/>
              </a:ext>
            </a:extLst>
          </p:cNvPr>
          <p:cNvPicPr>
            <a:picLocks noChangeAspect="1"/>
          </p:cNvPicPr>
          <p:nvPr/>
        </p:nvPicPr>
        <p:blipFill>
          <a:blip r:embed="rId2"/>
          <a:stretch>
            <a:fillRect/>
          </a:stretch>
        </p:blipFill>
        <p:spPr>
          <a:xfrm>
            <a:off x="531628" y="2251488"/>
            <a:ext cx="8519775" cy="2031145"/>
          </a:xfrm>
          <a:prstGeom prst="rect">
            <a:avLst/>
          </a:prstGeom>
        </p:spPr>
      </p:pic>
    </p:spTree>
    <p:extLst>
      <p:ext uri="{BB962C8B-B14F-4D97-AF65-F5344CB8AC3E}">
        <p14:creationId xmlns:p14="http://schemas.microsoft.com/office/powerpoint/2010/main" val="1480759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489098" y="1510018"/>
            <a:ext cx="9941443" cy="3837964"/>
          </a:xfrm>
        </p:spPr>
        <p:txBody>
          <a:bodyPr>
            <a:normAutofit/>
          </a:bodyPr>
          <a:lstStyle/>
          <a:p>
            <a:r>
              <a:rPr lang="en-US" sz="1300" dirty="0"/>
              <a:t>We have taken categorical columns of Sample data and checked, how many categories we have in each column. Important Categorical columns are as follows:</a:t>
            </a:r>
            <a:br>
              <a:rPr lang="en-US" sz="1300" dirty="0"/>
            </a:br>
            <a:br>
              <a:rPr lang="en-US" sz="1300" dirty="0"/>
            </a:br>
            <a:r>
              <a:rPr lang="en-US" sz="1300" dirty="0"/>
              <a:t>1. STATUS : Count for this categories are  6. Following are the distribution counts for this columns: </a:t>
            </a:r>
            <a:br>
              <a:rPr lang="en-US" sz="1300" dirty="0"/>
            </a:br>
            <a:r>
              <a:rPr lang="en-US" sz="1300" dirty="0"/>
              <a:t>Disputed  14, In Process  41, On Hold  44, Resolved 47,Cancelled  60, Shipped  2541</a:t>
            </a:r>
            <a:br>
              <a:rPr lang="en-US" sz="1300" dirty="0"/>
            </a:br>
            <a:br>
              <a:rPr lang="en-US" sz="1300" dirty="0"/>
            </a:br>
            <a:r>
              <a:rPr lang="en-US" sz="1300" dirty="0"/>
              <a:t>2. PRODUCTLINE : and Count for this categories are  7.</a:t>
            </a:r>
            <a:br>
              <a:rPr lang="en-US" sz="1300" dirty="0"/>
            </a:br>
            <a:r>
              <a:rPr lang="en-US" sz="1300" dirty="0"/>
              <a:t>Trains  77,  Ships  230, Trucks and Buses  295, Planes  304, Motorcycles   313, Vintage Cars  579, Classic Cars  949</a:t>
            </a:r>
            <a:br>
              <a:rPr lang="en-US" sz="1300" dirty="0"/>
            </a:br>
            <a:br>
              <a:rPr lang="en-US" sz="1300" dirty="0"/>
            </a:br>
            <a:r>
              <a:rPr lang="en-US" sz="1300" dirty="0"/>
              <a:t>3. COUNTRY : and Count for this categories are  19</a:t>
            </a:r>
            <a:br>
              <a:rPr lang="en-US" sz="1300" dirty="0"/>
            </a:br>
            <a:r>
              <a:rPr lang="en-US" sz="1300" dirty="0"/>
              <a:t>Ireland 16,Philippines 26,Switzerland 31,Belgium 33,Japan  52,Austria 55,Sweden 57,Germany 62,Denmark 63,Canada 70,Singapore  79,Norway 85,Finland 92,Italy 113,UK 144,Australia 185,France 314,Spain 342,USA  928</a:t>
            </a:r>
            <a:br>
              <a:rPr lang="en-US" sz="1300" dirty="0"/>
            </a:br>
            <a:br>
              <a:rPr lang="en-US" sz="1300" dirty="0"/>
            </a:br>
            <a:r>
              <a:rPr lang="en-US" sz="1300" dirty="0"/>
              <a:t>Looks like most of the customer belongs to USA with 928 numbers, followed by Spain, with 342, whereas least no of customer belongs to Ireland Country with only 16 numbers</a:t>
            </a:r>
            <a:br>
              <a:rPr lang="en-US" sz="1300" dirty="0"/>
            </a:br>
            <a:br>
              <a:rPr lang="en-US" sz="1300" dirty="0"/>
            </a:br>
            <a:r>
              <a:rPr lang="en-US" sz="1300" dirty="0"/>
              <a:t>4. Field name is  DEALSIZE : and Count for this categories are  3</a:t>
            </a:r>
            <a:br>
              <a:rPr lang="en-US" sz="1300" dirty="0"/>
            </a:br>
            <a:r>
              <a:rPr lang="en-US" sz="1300" dirty="0"/>
              <a:t>Large      152, Small     1246, Medium    1349</a:t>
            </a:r>
            <a:br>
              <a:rPr lang="en-US" sz="1300" dirty="0"/>
            </a:br>
            <a:br>
              <a:rPr lang="en-US" sz="1300" dirty="0"/>
            </a:br>
            <a:br>
              <a:rPr lang="en-US" sz="1300" dirty="0"/>
            </a:br>
            <a:endParaRPr lang="en-US" sz="1300"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10/29/2022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
        <p:nvSpPr>
          <p:cNvPr id="10" name="Content Placeholder 2">
            <a:extLst>
              <a:ext uri="{FF2B5EF4-FFF2-40B4-BE49-F238E27FC236}">
                <a16:creationId xmlns:a16="http://schemas.microsoft.com/office/drawing/2014/main" id="{1276D14C-2CED-4C35-925D-C8962108D761}"/>
              </a:ext>
            </a:extLst>
          </p:cNvPr>
          <p:cNvSpPr txBox="1">
            <a:spLocks/>
          </p:cNvSpPr>
          <p:nvPr/>
        </p:nvSpPr>
        <p:spPr>
          <a:xfrm>
            <a:off x="332119" y="2052084"/>
            <a:ext cx="10515600" cy="38249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1" name="Title 1">
            <a:extLst>
              <a:ext uri="{FF2B5EF4-FFF2-40B4-BE49-F238E27FC236}">
                <a16:creationId xmlns:a16="http://schemas.microsoft.com/office/drawing/2014/main" id="{B8558931-5053-4962-849B-F6A2B15814D8}"/>
              </a:ext>
            </a:extLst>
          </p:cNvPr>
          <p:cNvSpPr txBox="1">
            <a:spLocks/>
          </p:cNvSpPr>
          <p:nvPr/>
        </p:nvSpPr>
        <p:spPr>
          <a:xfrm>
            <a:off x="838200" y="237092"/>
            <a:ext cx="10515600" cy="8072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Exploratory data analysis</a:t>
            </a:r>
          </a:p>
        </p:txBody>
      </p:sp>
      <p:sp>
        <p:nvSpPr>
          <p:cNvPr id="12" name="Title 1">
            <a:extLst>
              <a:ext uri="{FF2B5EF4-FFF2-40B4-BE49-F238E27FC236}">
                <a16:creationId xmlns:a16="http://schemas.microsoft.com/office/drawing/2014/main" id="{A3879C7D-9F35-49D3-BC2B-B0E57CBFEE89}"/>
              </a:ext>
            </a:extLst>
          </p:cNvPr>
          <p:cNvSpPr txBox="1">
            <a:spLocks/>
          </p:cNvSpPr>
          <p:nvPr/>
        </p:nvSpPr>
        <p:spPr>
          <a:xfrm>
            <a:off x="7708605" y="481253"/>
            <a:ext cx="3934045" cy="3189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Univariate Analysis Distribution</a:t>
            </a:r>
          </a:p>
        </p:txBody>
      </p:sp>
    </p:spTree>
    <p:extLst>
      <p:ext uri="{BB962C8B-B14F-4D97-AF65-F5344CB8AC3E}">
        <p14:creationId xmlns:p14="http://schemas.microsoft.com/office/powerpoint/2010/main" val="3641801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4777554" y="1530002"/>
            <a:ext cx="17128658" cy="2193091"/>
          </a:xfrm>
        </p:spPr>
        <p:txBody>
          <a:bodyPr>
            <a:normAutofit/>
          </a:bodyPr>
          <a:lstStyle/>
          <a:p>
            <a:br>
              <a:rPr lang="en-US" sz="1300" dirty="0"/>
            </a:br>
            <a:br>
              <a:rPr lang="en-US" sz="1300" dirty="0"/>
            </a:br>
            <a:endParaRPr lang="en-US" sz="1300"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10/29/2022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8</a:t>
            </a:fld>
            <a:endParaRPr lang="en-US" dirty="0"/>
          </a:p>
        </p:txBody>
      </p:sp>
      <p:sp>
        <p:nvSpPr>
          <p:cNvPr id="10" name="Content Placeholder 2">
            <a:extLst>
              <a:ext uri="{FF2B5EF4-FFF2-40B4-BE49-F238E27FC236}">
                <a16:creationId xmlns:a16="http://schemas.microsoft.com/office/drawing/2014/main" id="{1276D14C-2CED-4C35-925D-C8962108D761}"/>
              </a:ext>
            </a:extLst>
          </p:cNvPr>
          <p:cNvSpPr txBox="1">
            <a:spLocks/>
          </p:cNvSpPr>
          <p:nvPr/>
        </p:nvSpPr>
        <p:spPr>
          <a:xfrm>
            <a:off x="332119" y="2052084"/>
            <a:ext cx="10515600" cy="38249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1" name="Title 1">
            <a:extLst>
              <a:ext uri="{FF2B5EF4-FFF2-40B4-BE49-F238E27FC236}">
                <a16:creationId xmlns:a16="http://schemas.microsoft.com/office/drawing/2014/main" id="{B8558931-5053-4962-849B-F6A2B15814D8}"/>
              </a:ext>
            </a:extLst>
          </p:cNvPr>
          <p:cNvSpPr txBox="1">
            <a:spLocks/>
          </p:cNvSpPr>
          <p:nvPr/>
        </p:nvSpPr>
        <p:spPr>
          <a:xfrm>
            <a:off x="838200" y="237092"/>
            <a:ext cx="10515600" cy="8072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Exploratory data analysis</a:t>
            </a:r>
          </a:p>
        </p:txBody>
      </p:sp>
      <p:sp>
        <p:nvSpPr>
          <p:cNvPr id="12" name="Title 1">
            <a:extLst>
              <a:ext uri="{FF2B5EF4-FFF2-40B4-BE49-F238E27FC236}">
                <a16:creationId xmlns:a16="http://schemas.microsoft.com/office/drawing/2014/main" id="{A3879C7D-9F35-49D3-BC2B-B0E57CBFEE89}"/>
              </a:ext>
            </a:extLst>
          </p:cNvPr>
          <p:cNvSpPr txBox="1">
            <a:spLocks/>
          </p:cNvSpPr>
          <p:nvPr/>
        </p:nvSpPr>
        <p:spPr>
          <a:xfrm>
            <a:off x="7568589" y="481253"/>
            <a:ext cx="3785212" cy="3189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Univariate Analysis Count Plot</a:t>
            </a:r>
          </a:p>
        </p:txBody>
      </p:sp>
      <p:pic>
        <p:nvPicPr>
          <p:cNvPr id="2050" name="Picture 2">
            <a:extLst>
              <a:ext uri="{FF2B5EF4-FFF2-40B4-BE49-F238E27FC236}">
                <a16:creationId xmlns:a16="http://schemas.microsoft.com/office/drawing/2014/main" id="{05222522-141B-4A02-9DE6-7A67B40F6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435" y="981001"/>
            <a:ext cx="9838481" cy="4726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221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4777554" y="1530002"/>
            <a:ext cx="17128658" cy="2193091"/>
          </a:xfrm>
        </p:spPr>
        <p:txBody>
          <a:bodyPr>
            <a:normAutofit/>
          </a:bodyPr>
          <a:lstStyle/>
          <a:p>
            <a:br>
              <a:rPr lang="en-US" sz="1300" dirty="0"/>
            </a:br>
            <a:br>
              <a:rPr lang="en-US" sz="1300" dirty="0"/>
            </a:br>
            <a:endParaRPr lang="en-US" sz="1300"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10/29/2022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9</a:t>
            </a:fld>
            <a:endParaRPr lang="en-US" dirty="0"/>
          </a:p>
        </p:txBody>
      </p:sp>
      <p:sp>
        <p:nvSpPr>
          <p:cNvPr id="10" name="Content Placeholder 2">
            <a:extLst>
              <a:ext uri="{FF2B5EF4-FFF2-40B4-BE49-F238E27FC236}">
                <a16:creationId xmlns:a16="http://schemas.microsoft.com/office/drawing/2014/main" id="{1276D14C-2CED-4C35-925D-C8962108D761}"/>
              </a:ext>
            </a:extLst>
          </p:cNvPr>
          <p:cNvSpPr txBox="1">
            <a:spLocks/>
          </p:cNvSpPr>
          <p:nvPr/>
        </p:nvSpPr>
        <p:spPr>
          <a:xfrm>
            <a:off x="332119" y="2052084"/>
            <a:ext cx="10515600" cy="38249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1" name="Title 1">
            <a:extLst>
              <a:ext uri="{FF2B5EF4-FFF2-40B4-BE49-F238E27FC236}">
                <a16:creationId xmlns:a16="http://schemas.microsoft.com/office/drawing/2014/main" id="{B8558931-5053-4962-849B-F6A2B15814D8}"/>
              </a:ext>
            </a:extLst>
          </p:cNvPr>
          <p:cNvSpPr txBox="1">
            <a:spLocks/>
          </p:cNvSpPr>
          <p:nvPr/>
        </p:nvSpPr>
        <p:spPr>
          <a:xfrm>
            <a:off x="838200" y="237092"/>
            <a:ext cx="10515600" cy="8072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Exploratory data analysis</a:t>
            </a:r>
          </a:p>
        </p:txBody>
      </p:sp>
      <p:sp>
        <p:nvSpPr>
          <p:cNvPr id="12" name="Title 1">
            <a:extLst>
              <a:ext uri="{FF2B5EF4-FFF2-40B4-BE49-F238E27FC236}">
                <a16:creationId xmlns:a16="http://schemas.microsoft.com/office/drawing/2014/main" id="{A3879C7D-9F35-49D3-BC2B-B0E57CBFEE89}"/>
              </a:ext>
            </a:extLst>
          </p:cNvPr>
          <p:cNvSpPr txBox="1">
            <a:spLocks/>
          </p:cNvSpPr>
          <p:nvPr/>
        </p:nvSpPr>
        <p:spPr>
          <a:xfrm>
            <a:off x="6907577" y="481253"/>
            <a:ext cx="4751988" cy="3189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Univariate Analysis </a:t>
            </a:r>
            <a:r>
              <a:rPr lang="en-US" sz="2000" b="1" dirty="0" err="1"/>
              <a:t>BoxPlot</a:t>
            </a:r>
            <a:r>
              <a:rPr lang="en-US" sz="2000" b="1" dirty="0"/>
              <a:t> and Histogram</a:t>
            </a:r>
          </a:p>
        </p:txBody>
      </p:sp>
      <p:pic>
        <p:nvPicPr>
          <p:cNvPr id="3074" name="Picture 2">
            <a:extLst>
              <a:ext uri="{FF2B5EF4-FFF2-40B4-BE49-F238E27FC236}">
                <a16:creationId xmlns:a16="http://schemas.microsoft.com/office/drawing/2014/main" id="{1F41210C-CFAF-45EE-970B-FFB278AEE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14" y="981001"/>
            <a:ext cx="5201839" cy="55569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4E3FC27-7C81-48C2-98EB-6157BBE27D1B}"/>
              </a:ext>
            </a:extLst>
          </p:cNvPr>
          <p:cNvSpPr/>
          <p:nvPr/>
        </p:nvSpPr>
        <p:spPr>
          <a:xfrm>
            <a:off x="5986428" y="1080681"/>
            <a:ext cx="6096000" cy="2973122"/>
          </a:xfrm>
          <a:prstGeom prst="rect">
            <a:avLst/>
          </a:prstGeom>
        </p:spPr>
        <p:txBody>
          <a:bodyPr>
            <a:spAutoFit/>
          </a:bodyPr>
          <a:lstStyle/>
          <a:p>
            <a:pPr defTabSz="914400">
              <a:lnSpc>
                <a:spcPct val="90000"/>
              </a:lnSpc>
              <a:spcBef>
                <a:spcPct val="0"/>
              </a:spcBef>
            </a:pPr>
            <a:r>
              <a:rPr lang="en-US" sz="1300" dirty="0">
                <a:latin typeface="+mj-lt"/>
                <a:ea typeface="+mj-ea"/>
                <a:cs typeface="+mj-cs"/>
              </a:rPr>
              <a:t>Insights:</a:t>
            </a:r>
          </a:p>
          <a:p>
            <a:pPr defTabSz="914400">
              <a:lnSpc>
                <a:spcPct val="90000"/>
              </a:lnSpc>
              <a:spcBef>
                <a:spcPct val="0"/>
              </a:spcBef>
            </a:pPr>
            <a:endParaRPr lang="en-US" sz="1300" dirty="0">
              <a:latin typeface="+mj-lt"/>
              <a:ea typeface="+mj-ea"/>
              <a:cs typeface="+mj-cs"/>
            </a:endParaRPr>
          </a:p>
          <a:p>
            <a:pPr defTabSz="914400">
              <a:lnSpc>
                <a:spcPct val="90000"/>
              </a:lnSpc>
              <a:spcBef>
                <a:spcPct val="0"/>
              </a:spcBef>
            </a:pPr>
            <a:r>
              <a:rPr lang="en-US" sz="1300" dirty="0">
                <a:latin typeface="+mj-lt"/>
                <a:ea typeface="+mj-ea"/>
                <a:cs typeface="+mj-cs"/>
              </a:rPr>
              <a:t>1. data is not 100% normally distributed,, but Still I would consider following fields are normally distributed, </a:t>
            </a:r>
          </a:p>
          <a:p>
            <a:pPr defTabSz="914400">
              <a:lnSpc>
                <a:spcPct val="90000"/>
              </a:lnSpc>
              <a:spcBef>
                <a:spcPct val="0"/>
              </a:spcBef>
            </a:pPr>
            <a:r>
              <a:rPr lang="en-US" sz="1300" dirty="0">
                <a:latin typeface="+mj-lt"/>
                <a:ea typeface="+mj-ea"/>
                <a:cs typeface="+mj-cs"/>
              </a:rPr>
              <a:t>because its less skewed </a:t>
            </a:r>
          </a:p>
          <a:p>
            <a:pPr defTabSz="914400">
              <a:lnSpc>
                <a:spcPct val="90000"/>
              </a:lnSpc>
              <a:spcBef>
                <a:spcPct val="0"/>
              </a:spcBef>
            </a:pPr>
            <a:r>
              <a:rPr lang="en-US" sz="1300" dirty="0">
                <a:latin typeface="+mj-lt"/>
                <a:ea typeface="+mj-ea"/>
                <a:cs typeface="+mj-cs"/>
              </a:rPr>
              <a:t>DAYS_SINCE_LASTORDER   -0.002983</a:t>
            </a:r>
          </a:p>
          <a:p>
            <a:pPr defTabSz="914400">
              <a:lnSpc>
                <a:spcPct val="90000"/>
              </a:lnSpc>
              <a:spcBef>
                <a:spcPct val="0"/>
              </a:spcBef>
            </a:pPr>
            <a:endParaRPr lang="en-US" sz="1300" dirty="0">
              <a:latin typeface="+mj-lt"/>
              <a:ea typeface="+mj-ea"/>
              <a:cs typeface="+mj-cs"/>
            </a:endParaRPr>
          </a:p>
          <a:p>
            <a:pPr defTabSz="914400">
              <a:lnSpc>
                <a:spcPct val="90000"/>
              </a:lnSpc>
              <a:spcBef>
                <a:spcPct val="0"/>
              </a:spcBef>
            </a:pPr>
            <a:r>
              <a:rPr lang="en-US" sz="1300" dirty="0">
                <a:latin typeface="+mj-lt"/>
                <a:ea typeface="+mj-ea"/>
                <a:cs typeface="+mj-cs"/>
              </a:rPr>
              <a:t>Whereas these fields are slightly Right skewed:</a:t>
            </a:r>
          </a:p>
          <a:p>
            <a:pPr defTabSz="914400">
              <a:lnSpc>
                <a:spcPct val="90000"/>
              </a:lnSpc>
              <a:spcBef>
                <a:spcPct val="0"/>
              </a:spcBef>
            </a:pPr>
            <a:r>
              <a:rPr lang="en-US" sz="1300" dirty="0">
                <a:latin typeface="+mj-lt"/>
                <a:ea typeface="+mj-ea"/>
                <a:cs typeface="+mj-cs"/>
              </a:rPr>
              <a:t>SALES                   1.155940</a:t>
            </a:r>
          </a:p>
          <a:p>
            <a:pPr defTabSz="914400">
              <a:lnSpc>
                <a:spcPct val="90000"/>
              </a:lnSpc>
              <a:spcBef>
                <a:spcPct val="0"/>
              </a:spcBef>
            </a:pPr>
            <a:r>
              <a:rPr lang="en-US" sz="1300" dirty="0">
                <a:latin typeface="+mj-lt"/>
                <a:ea typeface="+mj-ea"/>
                <a:cs typeface="+mj-cs"/>
              </a:rPr>
              <a:t>PRICEEACH               0.697222</a:t>
            </a:r>
          </a:p>
          <a:p>
            <a:pPr defTabSz="914400">
              <a:lnSpc>
                <a:spcPct val="90000"/>
              </a:lnSpc>
              <a:spcBef>
                <a:spcPct val="0"/>
              </a:spcBef>
            </a:pPr>
            <a:r>
              <a:rPr lang="en-US" sz="1300" dirty="0">
                <a:latin typeface="+mj-lt"/>
                <a:ea typeface="+mj-ea"/>
                <a:cs typeface="+mj-cs"/>
              </a:rPr>
              <a:t>MSRP                    0.575646</a:t>
            </a:r>
          </a:p>
          <a:p>
            <a:pPr defTabSz="914400">
              <a:lnSpc>
                <a:spcPct val="90000"/>
              </a:lnSpc>
              <a:spcBef>
                <a:spcPct val="0"/>
              </a:spcBef>
            </a:pPr>
            <a:r>
              <a:rPr lang="en-US" sz="1300" dirty="0">
                <a:latin typeface="+mj-lt"/>
                <a:ea typeface="+mj-ea"/>
                <a:cs typeface="+mj-cs"/>
              </a:rPr>
              <a:t>ORDERLINENUMBER         0.575327</a:t>
            </a:r>
          </a:p>
          <a:p>
            <a:pPr defTabSz="914400">
              <a:lnSpc>
                <a:spcPct val="90000"/>
              </a:lnSpc>
              <a:spcBef>
                <a:spcPct val="0"/>
              </a:spcBef>
            </a:pPr>
            <a:r>
              <a:rPr lang="en-US" sz="1300" dirty="0">
                <a:latin typeface="+mj-lt"/>
                <a:ea typeface="+mj-ea"/>
                <a:cs typeface="+mj-cs"/>
              </a:rPr>
              <a:t>QUANTITYORDERED         0.369286</a:t>
            </a:r>
          </a:p>
          <a:p>
            <a:pPr defTabSz="914400">
              <a:lnSpc>
                <a:spcPct val="90000"/>
              </a:lnSpc>
              <a:spcBef>
                <a:spcPct val="0"/>
              </a:spcBef>
            </a:pPr>
            <a:endParaRPr lang="en-US" sz="1300" dirty="0">
              <a:latin typeface="+mj-lt"/>
              <a:ea typeface="+mj-ea"/>
              <a:cs typeface="+mj-cs"/>
            </a:endParaRPr>
          </a:p>
          <a:p>
            <a:pPr defTabSz="914400">
              <a:lnSpc>
                <a:spcPct val="90000"/>
              </a:lnSpc>
              <a:spcBef>
                <a:spcPct val="0"/>
              </a:spcBef>
            </a:pPr>
            <a:r>
              <a:rPr lang="en-US" sz="1300" dirty="0">
                <a:latin typeface="+mj-lt"/>
                <a:ea typeface="+mj-ea"/>
                <a:cs typeface="+mj-cs"/>
              </a:rPr>
              <a:t>2. "Quantity </a:t>
            </a:r>
            <a:r>
              <a:rPr lang="en-US" sz="1300" dirty="0" err="1">
                <a:latin typeface="+mj-lt"/>
                <a:ea typeface="+mj-ea"/>
                <a:cs typeface="+mj-cs"/>
              </a:rPr>
              <a:t>ordered","PRICEEACH</a:t>
            </a:r>
            <a:r>
              <a:rPr lang="en-US" sz="1300" dirty="0">
                <a:latin typeface="+mj-lt"/>
                <a:ea typeface="+mj-ea"/>
                <a:cs typeface="+mj-cs"/>
              </a:rPr>
              <a:t>" and "SALES" have significant outliers, whereas "MSRP" has just single outlier</a:t>
            </a:r>
          </a:p>
        </p:txBody>
      </p:sp>
    </p:spTree>
    <p:extLst>
      <p:ext uri="{BB962C8B-B14F-4D97-AF65-F5344CB8AC3E}">
        <p14:creationId xmlns:p14="http://schemas.microsoft.com/office/powerpoint/2010/main" val="2234661475"/>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FFFFF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252</TotalTime>
  <Words>2324</Words>
  <Application>Microsoft Office PowerPoint</Application>
  <PresentationFormat>Widescreen</PresentationFormat>
  <Paragraphs>374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MRA Project Week-1 Great Learning</vt:lpstr>
      <vt:lpstr>Agenda</vt:lpstr>
      <vt:lpstr>Introduction</vt:lpstr>
      <vt:lpstr>Problem Statement</vt:lpstr>
      <vt:lpstr>Total No of records in sample data set: 2747 Total no of NULL values in sample data set: 0 Duplicate records in data set: 0   Data Dictionary:  Data has 20 fields/columns:  ORDERNUMBER : Order Number QUANTITYORDERED : Quantity ordered PRICEEACH :  Price of Each item ORDERLINENUMBER : order line SALES :  Sales amount ORDERDATE :  Order Date DAYS_SINCE_LASTORDER : Days_ Since_Lastorder STATUS :  Status of order like Shipped or not PRODUCTLINE : Product line – CATEGORY MSRP :  Manufacturer's Suggested Retail Price PRODUCTCODE : Code of Product CUSTOMERNAME : customer PHONE :  Phone of the customer ADDRESSLINE1 : Address of customer CITY :  City of customer POSTALCODE :  Postal Code of customer COUNTRY :  Country customer CONTACTLASTNAME : Contact person customer CONTACTFIRSTNAME : Contact person customer DEALSIZE :  Size of the deal based on Quantity and Item Price</vt:lpstr>
      <vt:lpstr>Data Description                Insights:  1. Quantity Ordered : with Minimum of 6 and Max of 97 Quantities ordered, fields looks good and no unexpected data from description 2. Sales : Minimum sales of Rs 482.13 and maximum sales of Rs 14082.80 with Std dvt  of 4503, with mean Sales of 35530.47 Rs 3. MSRP Min value is 33 and maximum amount of the product as 214, Mean MSRP is 100.69 </vt:lpstr>
      <vt:lpstr>We have taken categorical columns of Sample data and checked, how many categories we have in each column. Important Categorical columns are as follows:  1. STATUS : Count for this categories are  6. Following are the distribution counts for this columns:  Disputed  14, In Process  41, On Hold  44, Resolved 47,Cancelled  60, Shipped  2541  2. PRODUCTLINE : and Count for this categories are  7. Trains  77,  Ships  230, Trucks and Buses  295, Planes  304, Motorcycles   313, Vintage Cars  579, Classic Cars  949  3. COUNTRY : and Count for this categories are  19 Ireland 16,Philippines 26,Switzerland 31,Belgium 33,Japan  52,Austria 55,Sweden 57,Germany 62,Denmark 63,Canada 70,Singapore  79,Norway 85,Finland 92,Italy 113,UK 144,Australia 185,France 314,Spain 342,USA  928  Looks like most of the customer belongs to USA with 928 numbers, followed by Spain, with 342, whereas least no of customer belongs to Ireland Country with only 16 numbers  4. Field name is  DEALSIZE : and Count for this categories are  3 Large      152, Small     1246, Medium    1349   </vt:lpstr>
      <vt:lpstr>  </vt:lpstr>
      <vt:lpstr>  </vt:lpstr>
      <vt:lpstr>PowerPoint Presentation</vt:lpstr>
      <vt:lpstr>PowerPoint Presentation</vt:lpstr>
      <vt:lpstr>PowerPoint Presentation</vt:lpstr>
      <vt:lpstr>PowerPoint Presentation</vt:lpstr>
      <vt:lpstr>PowerPoint Presentation</vt:lpstr>
      <vt:lpstr>PowerPoint Presentation</vt:lpstr>
      <vt:lpstr>RFM Stand for Recency frequency and Monitory Matrix RFM factors illustrate these facts:   Recency: The more recent the purchase, the more responsive the customer is to promotions  Frequency: The more frequently the customer buys, the more engaged and satisfied they are  Monetary : Total amount spent. monetary value differentiates heavy spenders from low-value purchasers   </vt:lpstr>
      <vt:lpstr>KNIME Analytics Platform is the open source software for creating data science projects. Intuitive, open, and continuously integrating new developments. Main features for KNIME are:  1. Open Source 2. No Coding knowledge required, so easy to use 3. Data science technique knowledge is required, to decide which technique to implement. 4. Node based implementations. 5. Check data in every Node, which makes easy to debug. 6. Developers can write any kind of Node, they want and embed it with KNIME easily. 6. Export, Import, Share, Enjoy.</vt:lpstr>
      <vt:lpstr>PowerPoint Presentation</vt:lpstr>
      <vt:lpstr>    We have used KNIME Analytics tool for our RFM analysis.   We have chosen CustomerName as the aggregate column and calculated RFM values for each CustomerName  Recency: Was calculated based on [Max(OrderDate) – OrderDate] for each row Frequency: it was calculated by taking COUNT of all ORDERNUMBER , after group by CustomerName Monetary: It was calculated by taking SUM of SALES field after group by CustomerName  After calculating RFM values for each row following are the head for the sample data set:     </vt:lpstr>
      <vt:lpstr>We have also created rules based on RFM_score and created 4 Bins of the customers: Rule formula is as follows:  Customers with RFM Score =444, I have considered them as “Best Customers” and we have total of 14 Best customers. Customers with RFM Score 444 and 222, I have considered them as “Loyal customers” and we have total of 48 Loyal customers. Customers with RFM Score 222 and 111, I have considered them as “Churn customers” and we have total of 15 customers can be churned very soon. Customers with RFM Score =111, I have considered them as “Lost Customers” and we have total of 12 Lost customers.  </vt:lpstr>
      <vt:lpstr>Best Customer’s List:   </vt:lpstr>
      <vt:lpstr>1. Customers with RFM Score as 444 is marked as best Customers, we need to keep them delighted and give Highest discount possible to make them happy.  2. Customers with RFM Score above 222 are marked as Loyal Customers, Still we don’t see very best RFM values from them. We should always keep them happy as well, in terms of rewards program , so that they stay with the company  3. Customers with RFM values less than 222 are consider as Going to be churn customers, we should try to put them in Gray list, as they have not shown in Customer list for long time, they visited long back for the of their Automobile need, We can keep sending them Email Campaign, as it doesn’t involve any Huge Cost, We can also run any campaign, to know their likings, their current Purchase behavior, if we can do this. And then we can give a fresh start to attract them  4. Customers with RFM values Less than 111 are Lost Customers, Probability, we should not worry about them and stop wasting money on any campaigning them.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MRA Project Week-1 Great Learning</dc:title>
  <dc:creator>Amit Jain</dc:creator>
  <cp:lastModifiedBy>Amit Jain</cp:lastModifiedBy>
  <cp:revision>34</cp:revision>
  <dcterms:created xsi:type="dcterms:W3CDTF">2022-10-29T15:52:42Z</dcterms:created>
  <dcterms:modified xsi:type="dcterms:W3CDTF">2022-10-30T00:57:44Z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