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8" r:id="rId6"/>
    <p:sldId id="272" r:id="rId7"/>
    <p:sldId id="274" r:id="rId8"/>
    <p:sldId id="275" r:id="rId9"/>
    <p:sldId id="276" r:id="rId10"/>
    <p:sldId id="277" r:id="rId11"/>
    <p:sldId id="279" r:id="rId12"/>
    <p:sldId id="278" r:id="rId13"/>
    <p:sldId id="280" r:id="rId14"/>
    <p:sldId id="283" r:id="rId15"/>
    <p:sldId id="281" r:id="rId16"/>
    <p:sldId id="282" r:id="rId17"/>
    <p:sldId id="284" r:id="rId18"/>
    <p:sldId id="286" r:id="rId19"/>
    <p:sldId id="285" r:id="rId20"/>
    <p:sldId id="287" r:id="rId21"/>
    <p:sldId id="259"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492" autoAdjust="0"/>
  </p:normalViewPr>
  <p:slideViewPr>
    <p:cSldViewPr>
      <p:cViewPr varScale="1">
        <p:scale>
          <a:sx n="90" d="100"/>
          <a:sy n="90" d="100"/>
        </p:scale>
        <p:origin x="576"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11/3/2022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11/3/2022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11/3/2022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11/3/2022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11/3/2022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11/3/2022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11/3/2022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11/3/2022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11/3/2022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381000"/>
            <a:ext cx="9141619" cy="971996"/>
          </a:xfrm>
        </p:spPr>
        <p:txBody>
          <a:bodyPr/>
          <a:lstStyle/>
          <a:p>
            <a:r>
              <a:rPr lang="en-US" dirty="0"/>
              <a:t>Market basket Analysis</a:t>
            </a:r>
          </a:p>
        </p:txBody>
      </p:sp>
      <p:sp>
        <p:nvSpPr>
          <p:cNvPr id="3" name="Subtitle 2"/>
          <p:cNvSpPr>
            <a:spLocks noGrp="1"/>
          </p:cNvSpPr>
          <p:nvPr>
            <p:ph type="subTitle" idx="1"/>
          </p:nvPr>
        </p:nvSpPr>
        <p:spPr>
          <a:xfrm>
            <a:off x="1827212" y="1368945"/>
            <a:ext cx="9906000" cy="1374255"/>
          </a:xfrm>
        </p:spPr>
        <p:txBody>
          <a:bodyPr>
            <a:normAutofit/>
          </a:bodyPr>
          <a:lstStyle/>
          <a:p>
            <a:r>
              <a:rPr lang="en-US" b="1" dirty="0"/>
              <a:t>Grocery Store Project</a:t>
            </a:r>
          </a:p>
          <a:p>
            <a:r>
              <a:rPr lang="en-US" b="1" dirty="0"/>
              <a:t>MRA Week 2 Great Learning</a:t>
            </a:r>
            <a:endParaRPr lang="en-US" dirty="0"/>
          </a:p>
        </p:txBody>
      </p:sp>
      <p:sp>
        <p:nvSpPr>
          <p:cNvPr id="4" name="Subtitle 2">
            <a:extLst>
              <a:ext uri="{FF2B5EF4-FFF2-40B4-BE49-F238E27FC236}">
                <a16:creationId xmlns:a16="http://schemas.microsoft.com/office/drawing/2014/main" id="{E8E3C121-110B-4EF2-8BC4-156C2BA592A5}"/>
              </a:ext>
            </a:extLst>
          </p:cNvPr>
          <p:cNvSpPr txBox="1">
            <a:spLocks/>
          </p:cNvSpPr>
          <p:nvPr/>
        </p:nvSpPr>
        <p:spPr>
          <a:xfrm>
            <a:off x="227012" y="5489647"/>
            <a:ext cx="3504088" cy="577405"/>
          </a:xfrm>
          <a:prstGeom prst="rect">
            <a:avLst/>
          </a:prstGeom>
        </p:spPr>
        <p:txBody>
          <a:bodyPr vert="horz" lIns="121899" tIns="60949" rIns="121899" bIns="60949" rtlCol="0">
            <a:noAutofit/>
          </a:bodyPr>
          <a:lstStyle>
            <a:lvl1pPr marL="0" indent="0" algn="l" defTabSz="1218987" rtl="0" eaLnBrk="1" latinLnBrk="0" hangingPunct="1">
              <a:lnSpc>
                <a:spcPct val="90000"/>
              </a:lnSpc>
              <a:spcBef>
                <a:spcPts val="1800"/>
              </a:spcBef>
              <a:buClr>
                <a:schemeClr val="accent1">
                  <a:lumMod val="75000"/>
                </a:schemeClr>
              </a:buClr>
              <a:buFont typeface="Arial" pitchFamily="34" charset="0"/>
              <a:buNone/>
              <a:defRPr sz="2800" kern="1200">
                <a:solidFill>
                  <a:schemeClr val="accent1">
                    <a:lumMod val="75000"/>
                  </a:schemeClr>
                </a:solidFill>
                <a:latin typeface="+mn-lt"/>
                <a:ea typeface="+mn-ea"/>
                <a:cs typeface="+mn-cs"/>
              </a:defRPr>
            </a:lvl1pPr>
            <a:lvl2pPr marL="609493" indent="0" algn="ctr" defTabSz="1218987" rtl="0" eaLnBrk="1" latinLnBrk="0" hangingPunct="1">
              <a:lnSpc>
                <a:spcPct val="90000"/>
              </a:lnSpc>
              <a:spcBef>
                <a:spcPts val="1200"/>
              </a:spcBef>
              <a:buClr>
                <a:schemeClr val="accent1">
                  <a:lumMod val="75000"/>
                </a:schemeClr>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r>
              <a:rPr lang="en-US" sz="1500" b="1" dirty="0"/>
              <a:t>Amit Jain</a:t>
            </a:r>
          </a:p>
          <a:p>
            <a:r>
              <a:rPr lang="en-US" sz="1500" b="1" dirty="0"/>
              <a:t>Date:5-Nov-2022</a:t>
            </a:r>
            <a:endParaRPr lang="en-US" sz="1500"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MBA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r>
              <a:rPr lang="en-US" sz="1600" dirty="0"/>
              <a:t>Support, Confidence and Lift</a:t>
            </a:r>
          </a:p>
        </p:txBody>
      </p:sp>
      <p:sp>
        <p:nvSpPr>
          <p:cNvPr id="11" name="Content Placeholder 5">
            <a:extLst>
              <a:ext uri="{FF2B5EF4-FFF2-40B4-BE49-F238E27FC236}">
                <a16:creationId xmlns:a16="http://schemas.microsoft.com/office/drawing/2014/main" id="{F9911FF9-A3DF-4359-87C1-ED71D86966F4}"/>
              </a:ext>
            </a:extLst>
          </p:cNvPr>
          <p:cNvSpPr txBox="1">
            <a:spLocks/>
          </p:cNvSpPr>
          <p:nvPr/>
        </p:nvSpPr>
        <p:spPr>
          <a:xfrm>
            <a:off x="1185396" y="1001331"/>
            <a:ext cx="10319216" cy="75653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endParaRPr lang="en-US" sz="1200" dirty="0"/>
          </a:p>
        </p:txBody>
      </p:sp>
      <p:sp>
        <p:nvSpPr>
          <p:cNvPr id="3" name="Rectangle 2">
            <a:extLst>
              <a:ext uri="{FF2B5EF4-FFF2-40B4-BE49-F238E27FC236}">
                <a16:creationId xmlns:a16="http://schemas.microsoft.com/office/drawing/2014/main" id="{6CA0EC32-4E22-473B-A44A-A779E189E644}"/>
              </a:ext>
            </a:extLst>
          </p:cNvPr>
          <p:cNvSpPr/>
          <p:nvPr/>
        </p:nvSpPr>
        <p:spPr>
          <a:xfrm>
            <a:off x="1185396" y="990600"/>
            <a:ext cx="9709616" cy="307777"/>
          </a:xfrm>
          <a:prstGeom prst="rect">
            <a:avLst/>
          </a:prstGeom>
        </p:spPr>
        <p:txBody>
          <a:bodyPr wrap="square">
            <a:spAutoFit/>
          </a:bodyPr>
          <a:lstStyle/>
          <a:p>
            <a:pPr fontAlgn="base"/>
            <a:r>
              <a:rPr lang="en-US" sz="1400" dirty="0">
                <a:solidFill>
                  <a:srgbClr val="273239"/>
                </a:solidFill>
                <a:latin typeface="urw-din"/>
              </a:rPr>
              <a:t>There are three components in majorly used to perform market basket analysis : SUPPORT , CONFIDENCE and LIFT</a:t>
            </a:r>
          </a:p>
        </p:txBody>
      </p:sp>
      <p:sp>
        <p:nvSpPr>
          <p:cNvPr id="14" name="Rectangle 13">
            <a:extLst>
              <a:ext uri="{FF2B5EF4-FFF2-40B4-BE49-F238E27FC236}">
                <a16:creationId xmlns:a16="http://schemas.microsoft.com/office/drawing/2014/main" id="{CFD6FC3D-8CBF-420D-A5E1-615C3A62BB22}"/>
              </a:ext>
            </a:extLst>
          </p:cNvPr>
          <p:cNvSpPr/>
          <p:nvPr/>
        </p:nvSpPr>
        <p:spPr>
          <a:xfrm>
            <a:off x="455612" y="1560079"/>
            <a:ext cx="10210800" cy="4185761"/>
          </a:xfrm>
          <a:prstGeom prst="rect">
            <a:avLst/>
          </a:prstGeom>
        </p:spPr>
        <p:txBody>
          <a:bodyPr wrap="square">
            <a:spAutoFit/>
          </a:bodyPr>
          <a:lstStyle/>
          <a:p>
            <a:pPr fontAlgn="base"/>
            <a:r>
              <a:rPr lang="en-US" sz="1400" dirty="0">
                <a:solidFill>
                  <a:srgbClr val="273239"/>
                </a:solidFill>
                <a:latin typeface="urw-din"/>
              </a:rPr>
              <a:t>To understand this, lets take example for our Sample data set from Grocery Store. </a:t>
            </a:r>
            <a:r>
              <a:rPr lang="en-US" sz="1400" dirty="0" err="1">
                <a:solidFill>
                  <a:srgbClr val="273239"/>
                </a:solidFill>
                <a:latin typeface="urw-din"/>
              </a:rPr>
              <a:t>Eg</a:t>
            </a:r>
            <a:r>
              <a:rPr lang="en-US" sz="1400" dirty="0">
                <a:solidFill>
                  <a:srgbClr val="273239"/>
                </a:solidFill>
                <a:latin typeface="urw-din"/>
              </a:rPr>
              <a:t>: 5000 Orders were made now calculate the support, confidence, and lift for the two products, let’s say Milk and Bread out of 5000 orders, 500 orders for Milk, 700 orders for Bread, and  1000 orders for both.</a:t>
            </a:r>
          </a:p>
          <a:p>
            <a:pPr fontAlgn="base"/>
            <a:endParaRPr lang="en-US" sz="1400" dirty="0">
              <a:solidFill>
                <a:srgbClr val="273239"/>
              </a:solidFill>
              <a:latin typeface="urw-din"/>
            </a:endParaRPr>
          </a:p>
          <a:p>
            <a:pPr fontAlgn="base"/>
            <a:r>
              <a:rPr lang="en-US" sz="1400" b="1" dirty="0">
                <a:solidFill>
                  <a:srgbClr val="273239"/>
                </a:solidFill>
                <a:latin typeface="urw-din"/>
              </a:rPr>
              <a:t>SUPPORT</a:t>
            </a:r>
            <a:r>
              <a:rPr lang="en-US" sz="1400" dirty="0">
                <a:solidFill>
                  <a:srgbClr val="273239"/>
                </a:solidFill>
                <a:latin typeface="urw-din"/>
              </a:rPr>
              <a:t>: It is been calculated with the number of Orders divided by the total number of Orders made,</a:t>
            </a:r>
          </a:p>
          <a:p>
            <a:pPr fontAlgn="base"/>
            <a:r>
              <a:rPr lang="en-US" sz="1400" dirty="0">
                <a:solidFill>
                  <a:srgbClr val="273239"/>
                </a:solidFill>
                <a:latin typeface="urw-din"/>
              </a:rPr>
              <a:t>Support = </a:t>
            </a:r>
            <a:r>
              <a:rPr lang="en-US" sz="1400" dirty="0" err="1">
                <a:solidFill>
                  <a:srgbClr val="273239"/>
                </a:solidFill>
                <a:latin typeface="urw-din"/>
              </a:rPr>
              <a:t>freq</a:t>
            </a:r>
            <a:r>
              <a:rPr lang="en-US" sz="1400" dirty="0">
                <a:solidFill>
                  <a:srgbClr val="273239"/>
                </a:solidFill>
                <a:latin typeface="urw-din"/>
              </a:rPr>
              <a:t>(A,B)/N</a:t>
            </a:r>
          </a:p>
          <a:p>
            <a:pPr fontAlgn="base"/>
            <a:r>
              <a:rPr lang="en-US" sz="1400" dirty="0">
                <a:solidFill>
                  <a:srgbClr val="273239"/>
                </a:solidFill>
                <a:latin typeface="urw-din"/>
              </a:rPr>
              <a:t>support(milk) = Orders related to Milk /total transactions </a:t>
            </a:r>
            <a:r>
              <a:rPr lang="en-US" sz="1400" dirty="0" err="1">
                <a:solidFill>
                  <a:srgbClr val="273239"/>
                </a:solidFill>
                <a:latin typeface="urw-din"/>
              </a:rPr>
              <a:t>i.e</a:t>
            </a:r>
            <a:r>
              <a:rPr lang="en-US" sz="1400" dirty="0">
                <a:solidFill>
                  <a:srgbClr val="273239"/>
                </a:solidFill>
                <a:latin typeface="urw-din"/>
              </a:rPr>
              <a:t> support -&gt; 500/5000= 10 percent</a:t>
            </a:r>
          </a:p>
          <a:p>
            <a:pPr fontAlgn="base"/>
            <a:endParaRPr lang="en-US" sz="1400" dirty="0">
              <a:solidFill>
                <a:srgbClr val="273239"/>
              </a:solidFill>
              <a:latin typeface="urw-din"/>
            </a:endParaRPr>
          </a:p>
          <a:p>
            <a:pPr fontAlgn="base"/>
            <a:r>
              <a:rPr lang="en-US" sz="1400" b="1" dirty="0">
                <a:solidFill>
                  <a:srgbClr val="273239"/>
                </a:solidFill>
                <a:latin typeface="urw-din"/>
              </a:rPr>
              <a:t>CONFIDENCE</a:t>
            </a:r>
            <a:r>
              <a:rPr lang="en-US" sz="1400" dirty="0">
                <a:solidFill>
                  <a:srgbClr val="273239"/>
                </a:solidFill>
                <a:latin typeface="urw-din"/>
              </a:rPr>
              <a:t>: It is been calculated for whether the product sales are popular on individual sales or through combined sales. That is calculated with combined transactions/individual transactions.</a:t>
            </a:r>
          </a:p>
          <a:p>
            <a:pPr fontAlgn="base"/>
            <a:r>
              <a:rPr lang="en-US" sz="1400" dirty="0">
                <a:solidFill>
                  <a:srgbClr val="273239"/>
                </a:solidFill>
                <a:latin typeface="urw-din"/>
              </a:rPr>
              <a:t>Confidence = </a:t>
            </a:r>
            <a:r>
              <a:rPr lang="en-US" sz="1400" dirty="0" err="1">
                <a:solidFill>
                  <a:srgbClr val="273239"/>
                </a:solidFill>
                <a:latin typeface="urw-din"/>
              </a:rPr>
              <a:t>freq</a:t>
            </a:r>
            <a:r>
              <a:rPr lang="en-US" sz="1400" dirty="0">
                <a:solidFill>
                  <a:srgbClr val="273239"/>
                </a:solidFill>
                <a:latin typeface="urw-din"/>
              </a:rPr>
              <a:t>(A,B)/</a:t>
            </a:r>
            <a:r>
              <a:rPr lang="en-US" sz="1400" dirty="0" err="1">
                <a:solidFill>
                  <a:srgbClr val="273239"/>
                </a:solidFill>
                <a:latin typeface="urw-din"/>
              </a:rPr>
              <a:t>freq</a:t>
            </a:r>
            <a:r>
              <a:rPr lang="en-US" sz="1400" dirty="0">
                <a:solidFill>
                  <a:srgbClr val="273239"/>
                </a:solidFill>
                <a:latin typeface="urw-din"/>
              </a:rPr>
              <a:t>(A)</a:t>
            </a:r>
          </a:p>
          <a:p>
            <a:pPr fontAlgn="base"/>
            <a:r>
              <a:rPr lang="en-US" sz="1400" dirty="0">
                <a:solidFill>
                  <a:srgbClr val="273239"/>
                </a:solidFill>
                <a:latin typeface="urw-din"/>
              </a:rPr>
              <a:t>Confidence =   combine transactions/individual transactions </a:t>
            </a:r>
            <a:r>
              <a:rPr lang="en-US" sz="1400" dirty="0" err="1">
                <a:solidFill>
                  <a:srgbClr val="273239"/>
                </a:solidFill>
                <a:latin typeface="urw-din"/>
              </a:rPr>
              <a:t>i.e</a:t>
            </a:r>
            <a:r>
              <a:rPr lang="en-US" sz="1400" dirty="0">
                <a:solidFill>
                  <a:srgbClr val="273239"/>
                </a:solidFill>
                <a:latin typeface="urw-din"/>
              </a:rPr>
              <a:t> confidence-&gt; 1000/500=20 percent</a:t>
            </a:r>
          </a:p>
          <a:p>
            <a:pPr fontAlgn="base"/>
            <a:endParaRPr lang="en-US" sz="1400" dirty="0">
              <a:solidFill>
                <a:srgbClr val="273239"/>
              </a:solidFill>
              <a:latin typeface="urw-din"/>
            </a:endParaRPr>
          </a:p>
          <a:p>
            <a:pPr fontAlgn="base"/>
            <a:r>
              <a:rPr lang="en-US" sz="1400" b="1" dirty="0">
                <a:solidFill>
                  <a:srgbClr val="273239"/>
                </a:solidFill>
                <a:latin typeface="urw-din"/>
              </a:rPr>
              <a:t>LIFT</a:t>
            </a:r>
            <a:r>
              <a:rPr lang="en-US" sz="1400" dirty="0">
                <a:solidFill>
                  <a:srgbClr val="273239"/>
                </a:solidFill>
                <a:latin typeface="urw-din"/>
              </a:rPr>
              <a:t>: Lift is calculated for knowing the ratio for the sales.</a:t>
            </a:r>
          </a:p>
          <a:p>
            <a:pPr fontAlgn="base"/>
            <a:r>
              <a:rPr lang="en-US" sz="1400" dirty="0">
                <a:solidFill>
                  <a:srgbClr val="273239"/>
                </a:solidFill>
                <a:latin typeface="urw-din"/>
              </a:rPr>
              <a:t>Lift= confidence percent/ support percent</a:t>
            </a:r>
          </a:p>
          <a:p>
            <a:pPr fontAlgn="base"/>
            <a:r>
              <a:rPr lang="en-US" sz="1400" dirty="0">
                <a:solidFill>
                  <a:srgbClr val="273239"/>
                </a:solidFill>
                <a:latin typeface="urw-din"/>
              </a:rPr>
              <a:t>Lift-&gt; 20/10=2 </a:t>
            </a:r>
          </a:p>
          <a:p>
            <a:pPr fontAlgn="base"/>
            <a:endParaRPr lang="en-US" sz="1400" dirty="0">
              <a:solidFill>
                <a:srgbClr val="273239"/>
              </a:solidFill>
              <a:latin typeface="urw-din"/>
            </a:endParaRPr>
          </a:p>
          <a:p>
            <a:pPr fontAlgn="base"/>
            <a:r>
              <a:rPr lang="en-US" sz="1400" b="1" dirty="0">
                <a:solidFill>
                  <a:srgbClr val="273239"/>
                </a:solidFill>
                <a:latin typeface="urw-din"/>
              </a:rPr>
              <a:t>When the Lift value is below 1 means the combination is not so frequently bought by consumers. But in this case, it shows that the probability of buying both the things together is high when compared to the transaction for the individual items sold. </a:t>
            </a:r>
          </a:p>
        </p:txBody>
      </p:sp>
    </p:spTree>
    <p:extLst>
      <p:ext uri="{BB962C8B-B14F-4D97-AF65-F5344CB8AC3E}">
        <p14:creationId xmlns:p14="http://schemas.microsoft.com/office/powerpoint/2010/main" val="182324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MBA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r>
              <a:rPr lang="en-US" sz="1600" dirty="0"/>
              <a:t>Choice of support and confidence</a:t>
            </a:r>
          </a:p>
        </p:txBody>
      </p:sp>
      <p:sp>
        <p:nvSpPr>
          <p:cNvPr id="11" name="Content Placeholder 5">
            <a:extLst>
              <a:ext uri="{FF2B5EF4-FFF2-40B4-BE49-F238E27FC236}">
                <a16:creationId xmlns:a16="http://schemas.microsoft.com/office/drawing/2014/main" id="{F9911FF9-A3DF-4359-87C1-ED71D86966F4}"/>
              </a:ext>
            </a:extLst>
          </p:cNvPr>
          <p:cNvSpPr txBox="1">
            <a:spLocks/>
          </p:cNvSpPr>
          <p:nvPr/>
        </p:nvSpPr>
        <p:spPr>
          <a:xfrm>
            <a:off x="1185396" y="1001331"/>
            <a:ext cx="10319216" cy="75653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endParaRPr lang="en-US" sz="1200" dirty="0"/>
          </a:p>
        </p:txBody>
      </p:sp>
      <p:sp>
        <p:nvSpPr>
          <p:cNvPr id="14" name="Rectangle 13">
            <a:extLst>
              <a:ext uri="{FF2B5EF4-FFF2-40B4-BE49-F238E27FC236}">
                <a16:creationId xmlns:a16="http://schemas.microsoft.com/office/drawing/2014/main" id="{CFD6FC3D-8CBF-420D-A5E1-615C3A62BB22}"/>
              </a:ext>
            </a:extLst>
          </p:cNvPr>
          <p:cNvSpPr/>
          <p:nvPr/>
        </p:nvSpPr>
        <p:spPr>
          <a:xfrm>
            <a:off x="455612" y="1560079"/>
            <a:ext cx="10210800" cy="1169551"/>
          </a:xfrm>
          <a:prstGeom prst="rect">
            <a:avLst/>
          </a:prstGeom>
        </p:spPr>
        <p:txBody>
          <a:bodyPr wrap="square">
            <a:spAutoFit/>
          </a:bodyPr>
          <a:lstStyle/>
          <a:p>
            <a:pPr fontAlgn="base"/>
            <a:r>
              <a:rPr lang="en-US" sz="1400" dirty="0">
                <a:solidFill>
                  <a:srgbClr val="273239"/>
                </a:solidFill>
                <a:latin typeface="urw-din"/>
              </a:rPr>
              <a:t>The first step in order to create a set of association rules is to determine the optimal thresholds for support and confidence. </a:t>
            </a:r>
          </a:p>
          <a:p>
            <a:pPr fontAlgn="base"/>
            <a:endParaRPr lang="en-US" sz="1400" dirty="0">
              <a:solidFill>
                <a:srgbClr val="273239"/>
              </a:solidFill>
              <a:latin typeface="urw-din"/>
            </a:endParaRPr>
          </a:p>
          <a:p>
            <a:pPr fontAlgn="base"/>
            <a:r>
              <a:rPr lang="en-US" sz="1400" dirty="0">
                <a:solidFill>
                  <a:srgbClr val="273239"/>
                </a:solidFill>
                <a:latin typeface="urw-din"/>
              </a:rPr>
              <a:t>If we set these values too low, then the algorithm will take longer to execute and we will get a lot of rules (most of them will not be useful). </a:t>
            </a:r>
          </a:p>
          <a:p>
            <a:pPr fontAlgn="base"/>
            <a:endParaRPr lang="en-US" sz="1400" dirty="0">
              <a:solidFill>
                <a:srgbClr val="273239"/>
              </a:solidFill>
              <a:latin typeface="urw-din"/>
            </a:endParaRPr>
          </a:p>
          <a:p>
            <a:pPr fontAlgn="base"/>
            <a:r>
              <a:rPr lang="en-US" sz="1400" dirty="0">
                <a:solidFill>
                  <a:srgbClr val="273239"/>
                </a:solidFill>
                <a:latin typeface="urw-din"/>
              </a:rPr>
              <a:t>We can try different values of support and confidence and see how many rules are generated for each combination.</a:t>
            </a:r>
          </a:p>
        </p:txBody>
      </p:sp>
      <p:sp>
        <p:nvSpPr>
          <p:cNvPr id="4" name="Rectangle 3">
            <a:extLst>
              <a:ext uri="{FF2B5EF4-FFF2-40B4-BE49-F238E27FC236}">
                <a16:creationId xmlns:a16="http://schemas.microsoft.com/office/drawing/2014/main" id="{321DAD2B-6D02-4031-A1FB-93BF071B5A55}"/>
              </a:ext>
            </a:extLst>
          </p:cNvPr>
          <p:cNvSpPr/>
          <p:nvPr/>
        </p:nvSpPr>
        <p:spPr>
          <a:xfrm>
            <a:off x="422126" y="2870982"/>
            <a:ext cx="11082486" cy="2893100"/>
          </a:xfrm>
          <a:prstGeom prst="rect">
            <a:avLst/>
          </a:prstGeom>
        </p:spPr>
        <p:txBody>
          <a:bodyPr wrap="square">
            <a:spAutoFit/>
          </a:bodyPr>
          <a:lstStyle/>
          <a:p>
            <a:pPr fontAlgn="base"/>
            <a:r>
              <a:rPr lang="en-US" sz="1400" dirty="0">
                <a:solidFill>
                  <a:srgbClr val="273239"/>
                </a:solidFill>
                <a:latin typeface="urw-din"/>
              </a:rPr>
              <a:t>Let’s analyze the results,</a:t>
            </a:r>
          </a:p>
          <a:p>
            <a:pPr fontAlgn="base"/>
            <a:endParaRPr lang="en-US" sz="1400" dirty="0">
              <a:solidFill>
                <a:srgbClr val="273239"/>
              </a:solidFill>
              <a:latin typeface="urw-din"/>
            </a:endParaRPr>
          </a:p>
          <a:p>
            <a:pPr fontAlgn="base"/>
            <a:r>
              <a:rPr lang="en-US" sz="1400" dirty="0">
                <a:solidFill>
                  <a:srgbClr val="273239"/>
                </a:solidFill>
                <a:latin typeface="urw-din"/>
              </a:rPr>
              <a:t>Support level of 10%. We only identified a few rules with very low confidence levels. This means that there are no relatively frequent associations in our data set. We can’t choose this value, the resulting rules are unrepresentative.</a:t>
            </a:r>
          </a:p>
          <a:p>
            <a:pPr fontAlgn="base"/>
            <a:endParaRPr lang="en-US" sz="1400" dirty="0">
              <a:solidFill>
                <a:srgbClr val="273239"/>
              </a:solidFill>
              <a:latin typeface="urw-din"/>
            </a:endParaRPr>
          </a:p>
          <a:p>
            <a:pPr fontAlgn="base"/>
            <a:r>
              <a:rPr lang="en-US" sz="1400" dirty="0">
                <a:solidFill>
                  <a:srgbClr val="273239"/>
                </a:solidFill>
                <a:latin typeface="urw-din"/>
              </a:rPr>
              <a:t>Support level of 5%. We only identify a rule with a confidence of at least 50%. It seems that we have to look for support levels below 5% to obtain a greater number of rules with a reasonable confidence.</a:t>
            </a:r>
          </a:p>
          <a:p>
            <a:pPr fontAlgn="base"/>
            <a:endParaRPr lang="en-US" sz="1400" dirty="0">
              <a:solidFill>
                <a:srgbClr val="273239"/>
              </a:solidFill>
              <a:latin typeface="urw-din"/>
            </a:endParaRPr>
          </a:p>
          <a:p>
            <a:pPr fontAlgn="base"/>
            <a:r>
              <a:rPr lang="en-US" sz="1400" dirty="0">
                <a:solidFill>
                  <a:srgbClr val="273239"/>
                </a:solidFill>
                <a:latin typeface="urw-din"/>
              </a:rPr>
              <a:t>Support level of 1%. We started to get dozens of rules, of which 13 have a confidence of at least 50%.</a:t>
            </a:r>
          </a:p>
          <a:p>
            <a:pPr fontAlgn="base"/>
            <a:endParaRPr lang="en-US" sz="1400" dirty="0">
              <a:solidFill>
                <a:srgbClr val="273239"/>
              </a:solidFill>
              <a:latin typeface="urw-din"/>
            </a:endParaRPr>
          </a:p>
          <a:p>
            <a:pPr fontAlgn="base"/>
            <a:r>
              <a:rPr lang="en-US" sz="1400" dirty="0">
                <a:solidFill>
                  <a:srgbClr val="273239"/>
                </a:solidFill>
                <a:latin typeface="urw-din"/>
              </a:rPr>
              <a:t>Support level of 0.5%. Too many rules to analyze!</a:t>
            </a:r>
          </a:p>
          <a:p>
            <a:pPr fontAlgn="base"/>
            <a:endParaRPr lang="en-US" sz="1400" dirty="0">
              <a:solidFill>
                <a:srgbClr val="273239"/>
              </a:solidFill>
              <a:latin typeface="urw-din"/>
            </a:endParaRPr>
          </a:p>
          <a:p>
            <a:pPr fontAlgn="base"/>
            <a:r>
              <a:rPr lang="en-US" sz="1400" dirty="0">
                <a:solidFill>
                  <a:srgbClr val="273239"/>
                </a:solidFill>
                <a:latin typeface="urw-din"/>
              </a:rPr>
              <a:t>To sum up, we are going to use a support level of 1% and a confidence level of 90%.</a:t>
            </a:r>
          </a:p>
        </p:txBody>
      </p:sp>
    </p:spTree>
    <p:extLst>
      <p:ext uri="{BB962C8B-B14F-4D97-AF65-F5344CB8AC3E}">
        <p14:creationId xmlns:p14="http://schemas.microsoft.com/office/powerpoint/2010/main" val="24638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MBA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pPr lvl="1"/>
            <a:r>
              <a:rPr lang="en-US" sz="1600" dirty="0"/>
              <a:t>KNIME Tool information</a:t>
            </a:r>
          </a:p>
        </p:txBody>
      </p:sp>
      <p:sp>
        <p:nvSpPr>
          <p:cNvPr id="11" name="Content Placeholder 5">
            <a:extLst>
              <a:ext uri="{FF2B5EF4-FFF2-40B4-BE49-F238E27FC236}">
                <a16:creationId xmlns:a16="http://schemas.microsoft.com/office/drawing/2014/main" id="{F9911FF9-A3DF-4359-87C1-ED71D86966F4}"/>
              </a:ext>
            </a:extLst>
          </p:cNvPr>
          <p:cNvSpPr txBox="1">
            <a:spLocks/>
          </p:cNvSpPr>
          <p:nvPr/>
        </p:nvSpPr>
        <p:spPr>
          <a:xfrm>
            <a:off x="1185396" y="1001331"/>
            <a:ext cx="10319216" cy="75653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endParaRPr lang="en-US" sz="1200" dirty="0"/>
          </a:p>
        </p:txBody>
      </p:sp>
      <p:pic>
        <p:nvPicPr>
          <p:cNvPr id="7" name="Picture 6">
            <a:extLst>
              <a:ext uri="{FF2B5EF4-FFF2-40B4-BE49-F238E27FC236}">
                <a16:creationId xmlns:a16="http://schemas.microsoft.com/office/drawing/2014/main" id="{5039189F-4DBB-4752-8C1D-BF3C1CBB3410}"/>
              </a:ext>
            </a:extLst>
          </p:cNvPr>
          <p:cNvPicPr>
            <a:picLocks noChangeAspect="1"/>
          </p:cNvPicPr>
          <p:nvPr/>
        </p:nvPicPr>
        <p:blipFill>
          <a:blip r:embed="rId2"/>
          <a:stretch>
            <a:fillRect/>
          </a:stretch>
        </p:blipFill>
        <p:spPr>
          <a:xfrm>
            <a:off x="1370012" y="1001331"/>
            <a:ext cx="2238375" cy="895350"/>
          </a:xfrm>
          <a:prstGeom prst="rect">
            <a:avLst/>
          </a:prstGeom>
        </p:spPr>
      </p:pic>
      <p:sp>
        <p:nvSpPr>
          <p:cNvPr id="8" name="Title 1">
            <a:extLst>
              <a:ext uri="{FF2B5EF4-FFF2-40B4-BE49-F238E27FC236}">
                <a16:creationId xmlns:a16="http://schemas.microsoft.com/office/drawing/2014/main" id="{B65B3C74-2205-4541-A6C6-8B824D025B84}"/>
              </a:ext>
            </a:extLst>
          </p:cNvPr>
          <p:cNvSpPr txBox="1">
            <a:spLocks/>
          </p:cNvSpPr>
          <p:nvPr/>
        </p:nvSpPr>
        <p:spPr>
          <a:xfrm>
            <a:off x="595422" y="1810341"/>
            <a:ext cx="9303489" cy="3000690"/>
          </a:xfrm>
          <a:prstGeom prst="rect">
            <a:avLst/>
          </a:prstGeom>
        </p:spPr>
        <p:txBody>
          <a:bodyPr vert="horz" lIns="121899" tIns="60949" rIns="121899" bIns="60949" rtlCol="0" anchor="b">
            <a:normAutofit fontScale="90000"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000" b="1" dirty="0"/>
              <a:t>KNIME</a:t>
            </a:r>
            <a:r>
              <a:rPr lang="en-US" sz="2000" dirty="0"/>
              <a:t> Analytics Platform is the open source software for creating data science projects. Intuitive, open, and continuously integrating new developments. Main features for KNIME are:</a:t>
            </a:r>
            <a:br>
              <a:rPr lang="en-US" sz="2000" dirty="0"/>
            </a:br>
            <a:br>
              <a:rPr lang="en-US" sz="2000" dirty="0"/>
            </a:br>
            <a:r>
              <a:rPr lang="en-US" sz="2000" dirty="0"/>
              <a:t>1. Open Source</a:t>
            </a:r>
            <a:br>
              <a:rPr lang="en-US" sz="2000" dirty="0"/>
            </a:br>
            <a:r>
              <a:rPr lang="en-US" sz="2000" dirty="0"/>
              <a:t>2. No Coding knowledge required, so easy to use</a:t>
            </a:r>
            <a:br>
              <a:rPr lang="en-US" sz="2000" dirty="0"/>
            </a:br>
            <a:r>
              <a:rPr lang="en-US" sz="2000" dirty="0"/>
              <a:t>3. Data science technique knowledge is required, to decide which technique to implement.</a:t>
            </a:r>
            <a:br>
              <a:rPr lang="en-US" sz="2000" dirty="0"/>
            </a:br>
            <a:r>
              <a:rPr lang="en-US" sz="2000" dirty="0"/>
              <a:t>4. Node based implementations.</a:t>
            </a:r>
            <a:br>
              <a:rPr lang="en-US" sz="2000" dirty="0"/>
            </a:br>
            <a:r>
              <a:rPr lang="en-US" sz="2000" dirty="0"/>
              <a:t>5. Check data in every Node, which makes easy to debug.</a:t>
            </a:r>
            <a:br>
              <a:rPr lang="en-US" sz="2000" dirty="0"/>
            </a:br>
            <a:r>
              <a:rPr lang="en-US" sz="2000" dirty="0"/>
              <a:t>6. Developers can write any kind of Node, they want and embed it with KNIME easily.</a:t>
            </a:r>
            <a:br>
              <a:rPr lang="en-US" sz="2000" dirty="0"/>
            </a:br>
            <a:r>
              <a:rPr lang="en-US" sz="2000" dirty="0"/>
              <a:t>6. Export, Import, Share, Enjoy.</a:t>
            </a:r>
          </a:p>
        </p:txBody>
      </p:sp>
    </p:spTree>
    <p:extLst>
      <p:ext uri="{BB962C8B-B14F-4D97-AF65-F5344CB8AC3E}">
        <p14:creationId xmlns:p14="http://schemas.microsoft.com/office/powerpoint/2010/main" val="9762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MBA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pPr lvl="1"/>
            <a:r>
              <a:rPr lang="en-US" sz="1600" dirty="0"/>
              <a:t>KNIME Workflow</a:t>
            </a:r>
          </a:p>
        </p:txBody>
      </p:sp>
      <p:sp>
        <p:nvSpPr>
          <p:cNvPr id="11" name="Content Placeholder 5">
            <a:extLst>
              <a:ext uri="{FF2B5EF4-FFF2-40B4-BE49-F238E27FC236}">
                <a16:creationId xmlns:a16="http://schemas.microsoft.com/office/drawing/2014/main" id="{F9911FF9-A3DF-4359-87C1-ED71D86966F4}"/>
              </a:ext>
            </a:extLst>
          </p:cNvPr>
          <p:cNvSpPr txBox="1">
            <a:spLocks/>
          </p:cNvSpPr>
          <p:nvPr/>
        </p:nvSpPr>
        <p:spPr>
          <a:xfrm>
            <a:off x="1185396" y="1001331"/>
            <a:ext cx="10319216" cy="75653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endParaRPr lang="en-US" sz="1200" dirty="0"/>
          </a:p>
        </p:txBody>
      </p:sp>
      <p:pic>
        <p:nvPicPr>
          <p:cNvPr id="4" name="Picture 3">
            <a:extLst>
              <a:ext uri="{FF2B5EF4-FFF2-40B4-BE49-F238E27FC236}">
                <a16:creationId xmlns:a16="http://schemas.microsoft.com/office/drawing/2014/main" id="{DB251B29-6CE3-4EFB-845F-533ACBF110AA}"/>
              </a:ext>
            </a:extLst>
          </p:cNvPr>
          <p:cNvPicPr>
            <a:picLocks noChangeAspect="1"/>
          </p:cNvPicPr>
          <p:nvPr/>
        </p:nvPicPr>
        <p:blipFill>
          <a:blip r:embed="rId2"/>
          <a:stretch>
            <a:fillRect/>
          </a:stretch>
        </p:blipFill>
        <p:spPr>
          <a:xfrm>
            <a:off x="1293812" y="1124442"/>
            <a:ext cx="8839200" cy="4597325"/>
          </a:xfrm>
          <a:prstGeom prst="rect">
            <a:avLst/>
          </a:prstGeom>
        </p:spPr>
      </p:pic>
    </p:spTree>
    <p:extLst>
      <p:ext uri="{BB962C8B-B14F-4D97-AF65-F5344CB8AC3E}">
        <p14:creationId xmlns:p14="http://schemas.microsoft.com/office/powerpoint/2010/main" val="251595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MBA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pPr lvl="1"/>
            <a:r>
              <a:rPr lang="en-US" sz="1600" dirty="0"/>
              <a:t>KNIME Workflow</a:t>
            </a:r>
          </a:p>
        </p:txBody>
      </p:sp>
      <p:sp>
        <p:nvSpPr>
          <p:cNvPr id="11" name="Content Placeholder 5">
            <a:extLst>
              <a:ext uri="{FF2B5EF4-FFF2-40B4-BE49-F238E27FC236}">
                <a16:creationId xmlns:a16="http://schemas.microsoft.com/office/drawing/2014/main" id="{F9911FF9-A3DF-4359-87C1-ED71D86966F4}"/>
              </a:ext>
            </a:extLst>
          </p:cNvPr>
          <p:cNvSpPr txBox="1">
            <a:spLocks/>
          </p:cNvSpPr>
          <p:nvPr/>
        </p:nvSpPr>
        <p:spPr>
          <a:xfrm>
            <a:off x="1185396" y="1001331"/>
            <a:ext cx="10319216" cy="75653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endParaRPr lang="en-US" sz="1200" dirty="0"/>
          </a:p>
        </p:txBody>
      </p:sp>
      <p:pic>
        <p:nvPicPr>
          <p:cNvPr id="3" name="Picture 2">
            <a:extLst>
              <a:ext uri="{FF2B5EF4-FFF2-40B4-BE49-F238E27FC236}">
                <a16:creationId xmlns:a16="http://schemas.microsoft.com/office/drawing/2014/main" id="{0D3B8A02-F8FB-42A0-BEA6-50FD0DBCA25B}"/>
              </a:ext>
            </a:extLst>
          </p:cNvPr>
          <p:cNvPicPr>
            <a:picLocks noChangeAspect="1"/>
          </p:cNvPicPr>
          <p:nvPr/>
        </p:nvPicPr>
        <p:blipFill>
          <a:blip r:embed="rId2"/>
          <a:stretch>
            <a:fillRect/>
          </a:stretch>
        </p:blipFill>
        <p:spPr>
          <a:xfrm>
            <a:off x="1185396" y="914399"/>
            <a:ext cx="7162800" cy="4942270"/>
          </a:xfrm>
          <a:prstGeom prst="rect">
            <a:avLst/>
          </a:prstGeom>
        </p:spPr>
      </p:pic>
      <p:sp>
        <p:nvSpPr>
          <p:cNvPr id="7" name="Rectangle 6">
            <a:extLst>
              <a:ext uri="{FF2B5EF4-FFF2-40B4-BE49-F238E27FC236}">
                <a16:creationId xmlns:a16="http://schemas.microsoft.com/office/drawing/2014/main" id="{62BEC403-A63C-405B-A00E-BEAE41B41D41}"/>
              </a:ext>
            </a:extLst>
          </p:cNvPr>
          <p:cNvSpPr/>
          <p:nvPr/>
        </p:nvSpPr>
        <p:spPr>
          <a:xfrm>
            <a:off x="8609012" y="1560079"/>
            <a:ext cx="2057400" cy="3539430"/>
          </a:xfrm>
          <a:prstGeom prst="rect">
            <a:avLst/>
          </a:prstGeom>
        </p:spPr>
        <p:txBody>
          <a:bodyPr wrap="square">
            <a:spAutoFit/>
          </a:bodyPr>
          <a:lstStyle/>
          <a:p>
            <a:pPr fontAlgn="base"/>
            <a:r>
              <a:rPr lang="en-US" sz="1400" b="1" dirty="0">
                <a:solidFill>
                  <a:srgbClr val="273239"/>
                </a:solidFill>
                <a:latin typeface="urw-din"/>
              </a:rPr>
              <a:t>Insights :</a:t>
            </a:r>
          </a:p>
          <a:p>
            <a:pPr marL="285750" indent="-285750" fontAlgn="base">
              <a:buFont typeface="Wingdings" panose="05000000000000000000" pitchFamily="2" charset="2"/>
              <a:buChar char="Ø"/>
            </a:pPr>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This is the results of recommended products along with basket items List.</a:t>
            </a:r>
          </a:p>
          <a:p>
            <a:pPr marL="285750" indent="-285750" fontAlgn="base">
              <a:buFont typeface="Wingdings" panose="05000000000000000000" pitchFamily="2" charset="2"/>
              <a:buChar char="Ø"/>
            </a:pPr>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We have sorted output based on Lift and Highest Lift means; Best recommendations based on associated rules.</a:t>
            </a:r>
          </a:p>
          <a:p>
            <a:pPr marL="285750" indent="-285750" fontAlgn="base">
              <a:buFont typeface="Wingdings" panose="05000000000000000000" pitchFamily="2" charset="2"/>
              <a:buChar char="Ø"/>
            </a:pPr>
            <a:endParaRPr lang="en-US" sz="1400" dirty="0">
              <a:solidFill>
                <a:srgbClr val="273239"/>
              </a:solidFill>
              <a:latin typeface="urw-din"/>
            </a:endParaRPr>
          </a:p>
          <a:p>
            <a:pPr marL="285750" indent="-285750" fontAlgn="base">
              <a:buFont typeface="Wingdings" panose="05000000000000000000" pitchFamily="2" charset="2"/>
              <a:buChar char="Ø"/>
            </a:pPr>
            <a:endParaRPr lang="en-US" sz="1400" dirty="0">
              <a:solidFill>
                <a:srgbClr val="273239"/>
              </a:solidFill>
              <a:latin typeface="urw-din"/>
            </a:endParaRPr>
          </a:p>
        </p:txBody>
      </p:sp>
    </p:spTree>
    <p:extLst>
      <p:ext uri="{BB962C8B-B14F-4D97-AF65-F5344CB8AC3E}">
        <p14:creationId xmlns:p14="http://schemas.microsoft.com/office/powerpoint/2010/main" val="301370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MBA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pPr lvl="1"/>
            <a:r>
              <a:rPr lang="en-US" sz="1600" dirty="0"/>
              <a:t>Recommended items List </a:t>
            </a:r>
          </a:p>
        </p:txBody>
      </p:sp>
      <p:sp>
        <p:nvSpPr>
          <p:cNvPr id="11" name="Content Placeholder 5">
            <a:extLst>
              <a:ext uri="{FF2B5EF4-FFF2-40B4-BE49-F238E27FC236}">
                <a16:creationId xmlns:a16="http://schemas.microsoft.com/office/drawing/2014/main" id="{F9911FF9-A3DF-4359-87C1-ED71D86966F4}"/>
              </a:ext>
            </a:extLst>
          </p:cNvPr>
          <p:cNvSpPr txBox="1">
            <a:spLocks/>
          </p:cNvSpPr>
          <p:nvPr/>
        </p:nvSpPr>
        <p:spPr>
          <a:xfrm>
            <a:off x="1185396" y="1001331"/>
            <a:ext cx="10319216" cy="75653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endParaRPr lang="en-US" sz="1200" dirty="0"/>
          </a:p>
        </p:txBody>
      </p:sp>
      <p:sp>
        <p:nvSpPr>
          <p:cNvPr id="7" name="Rectangle 6">
            <a:extLst>
              <a:ext uri="{FF2B5EF4-FFF2-40B4-BE49-F238E27FC236}">
                <a16:creationId xmlns:a16="http://schemas.microsoft.com/office/drawing/2014/main" id="{62BEC403-A63C-405B-A00E-BEAE41B41D41}"/>
              </a:ext>
            </a:extLst>
          </p:cNvPr>
          <p:cNvSpPr/>
          <p:nvPr/>
        </p:nvSpPr>
        <p:spPr>
          <a:xfrm>
            <a:off x="8609012" y="1560079"/>
            <a:ext cx="3429000" cy="1169551"/>
          </a:xfrm>
          <a:prstGeom prst="rect">
            <a:avLst/>
          </a:prstGeom>
        </p:spPr>
        <p:txBody>
          <a:bodyPr wrap="square">
            <a:spAutoFit/>
          </a:bodyPr>
          <a:lstStyle/>
          <a:p>
            <a:pPr fontAlgn="base"/>
            <a:r>
              <a:rPr lang="en-US" sz="1400" b="1" dirty="0">
                <a:solidFill>
                  <a:srgbClr val="273239"/>
                </a:solidFill>
                <a:latin typeface="urw-din"/>
              </a:rPr>
              <a:t>Insights :</a:t>
            </a:r>
          </a:p>
          <a:p>
            <a:pPr marL="285750" indent="-285750" fontAlgn="base">
              <a:buFont typeface="Wingdings" panose="05000000000000000000" pitchFamily="2" charset="2"/>
              <a:buChar char="Ø"/>
            </a:pPr>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This is the snapshot from KNIME workflow output, we have sorted results for Highest Lift first.</a:t>
            </a:r>
          </a:p>
        </p:txBody>
      </p:sp>
      <p:graphicFrame>
        <p:nvGraphicFramePr>
          <p:cNvPr id="4" name="Table 3">
            <a:extLst>
              <a:ext uri="{FF2B5EF4-FFF2-40B4-BE49-F238E27FC236}">
                <a16:creationId xmlns:a16="http://schemas.microsoft.com/office/drawing/2014/main" id="{BBD6EC1A-F718-481F-BC5B-04DA672EF4DC}"/>
              </a:ext>
            </a:extLst>
          </p:cNvPr>
          <p:cNvGraphicFramePr>
            <a:graphicFrameLocks noGrp="1"/>
          </p:cNvGraphicFramePr>
          <p:nvPr>
            <p:extLst>
              <p:ext uri="{D42A27DB-BD31-4B8C-83A1-F6EECF244321}">
                <p14:modId xmlns:p14="http://schemas.microsoft.com/office/powerpoint/2010/main" val="4151415546"/>
              </p:ext>
            </p:extLst>
          </p:nvPr>
        </p:nvGraphicFramePr>
        <p:xfrm>
          <a:off x="0" y="1557172"/>
          <a:ext cx="8497186" cy="3899589"/>
        </p:xfrm>
        <a:graphic>
          <a:graphicData uri="http://schemas.openxmlformats.org/drawingml/2006/table">
            <a:tbl>
              <a:tblPr>
                <a:tableStyleId>{5C22544A-7EE6-4342-B048-85BDC9FD1C3A}</a:tableStyleId>
              </a:tblPr>
              <a:tblGrid>
                <a:gridCol w="733916">
                  <a:extLst>
                    <a:ext uri="{9D8B030D-6E8A-4147-A177-3AD203B41FA5}">
                      <a16:colId xmlns:a16="http://schemas.microsoft.com/office/drawing/2014/main" val="2329041084"/>
                    </a:ext>
                  </a:extLst>
                </a:gridCol>
                <a:gridCol w="709854">
                  <a:extLst>
                    <a:ext uri="{9D8B030D-6E8A-4147-A177-3AD203B41FA5}">
                      <a16:colId xmlns:a16="http://schemas.microsoft.com/office/drawing/2014/main" val="878887536"/>
                    </a:ext>
                  </a:extLst>
                </a:gridCol>
                <a:gridCol w="733916">
                  <a:extLst>
                    <a:ext uri="{9D8B030D-6E8A-4147-A177-3AD203B41FA5}">
                      <a16:colId xmlns:a16="http://schemas.microsoft.com/office/drawing/2014/main" val="268282538"/>
                    </a:ext>
                  </a:extLst>
                </a:gridCol>
                <a:gridCol w="1249726">
                  <a:extLst>
                    <a:ext uri="{9D8B030D-6E8A-4147-A177-3AD203B41FA5}">
                      <a16:colId xmlns:a16="http://schemas.microsoft.com/office/drawing/2014/main" val="2609526631"/>
                    </a:ext>
                  </a:extLst>
                </a:gridCol>
                <a:gridCol w="5069774">
                  <a:extLst>
                    <a:ext uri="{9D8B030D-6E8A-4147-A177-3AD203B41FA5}">
                      <a16:colId xmlns:a16="http://schemas.microsoft.com/office/drawing/2014/main" val="2305112681"/>
                    </a:ext>
                  </a:extLst>
                </a:gridCol>
              </a:tblGrid>
              <a:tr h="197488">
                <a:tc>
                  <a:txBody>
                    <a:bodyPr/>
                    <a:lstStyle/>
                    <a:p>
                      <a:pPr algn="ctr" fontAlgn="ctr"/>
                      <a:r>
                        <a:rPr lang="en-US" sz="1100" u="none" strike="noStrike">
                          <a:solidFill>
                            <a:schemeClr val="accent3">
                              <a:lumMod val="75000"/>
                            </a:schemeClr>
                          </a:solidFill>
                          <a:effectLst/>
                        </a:rPr>
                        <a:t>Support</a:t>
                      </a:r>
                      <a:endParaRPr lang="en-US" sz="1100" b="1" i="0" u="none" strike="noStrike">
                        <a:solidFill>
                          <a:schemeClr val="accent3">
                            <a:lumMod val="7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100" u="none" strike="noStrike">
                          <a:solidFill>
                            <a:schemeClr val="accent3">
                              <a:lumMod val="75000"/>
                            </a:schemeClr>
                          </a:solidFill>
                          <a:effectLst/>
                        </a:rPr>
                        <a:t>Confidence</a:t>
                      </a:r>
                      <a:endParaRPr lang="en-US" sz="1100" b="1" i="0" u="none" strike="noStrike">
                        <a:solidFill>
                          <a:schemeClr val="accent3">
                            <a:lumMod val="7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100" u="none" strike="noStrike">
                          <a:solidFill>
                            <a:schemeClr val="accent3">
                              <a:lumMod val="75000"/>
                            </a:schemeClr>
                          </a:solidFill>
                          <a:effectLst/>
                        </a:rPr>
                        <a:t>Lift</a:t>
                      </a:r>
                      <a:endParaRPr lang="en-US" sz="1100" b="1" i="0" u="none" strike="noStrike">
                        <a:solidFill>
                          <a:schemeClr val="accent3">
                            <a:lumMod val="7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100" u="none" strike="noStrike">
                          <a:solidFill>
                            <a:schemeClr val="accent3">
                              <a:lumMod val="75000"/>
                            </a:schemeClr>
                          </a:solidFill>
                          <a:effectLst/>
                        </a:rPr>
                        <a:t>Recommendations</a:t>
                      </a:r>
                      <a:endParaRPr lang="en-US" sz="1100" b="1" i="0" u="none" strike="noStrike">
                        <a:solidFill>
                          <a:schemeClr val="accent3">
                            <a:lumMod val="75000"/>
                          </a:schemeClr>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100" u="none" strike="noStrike" dirty="0">
                          <a:solidFill>
                            <a:schemeClr val="accent3">
                              <a:lumMod val="75000"/>
                            </a:schemeClr>
                          </a:solidFill>
                          <a:effectLst/>
                        </a:rPr>
                        <a:t>basket Product List</a:t>
                      </a:r>
                      <a:endParaRPr lang="en-US" sz="1100" b="1" i="0" u="none" strike="noStrike" dirty="0">
                        <a:solidFill>
                          <a:schemeClr val="accent3">
                            <a:lumMod val="75000"/>
                          </a:schemeClr>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79863403"/>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2.86180905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sandwich loaves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[yogurt, eggs, poultry, fruits, lunch meat, sandwich bags]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5462286"/>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2.86180905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sandwich loaves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[yogurt, hand soap, bagels, cereals, coffee/tea, juice]</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6296667"/>
                  </a:ext>
                </a:extLst>
              </a:tr>
              <a:tr h="197488">
                <a:tc>
                  <a:txBody>
                    <a:bodyPr/>
                    <a:lstStyle/>
                    <a:p>
                      <a:pPr algn="ctr" fontAlgn="ctr"/>
                      <a:r>
                        <a:rPr lang="en-US" sz="1100" u="none" strike="noStrike">
                          <a:solidFill>
                            <a:schemeClr val="tx1"/>
                          </a:solidFill>
                          <a:effectLst/>
                        </a:rPr>
                        <a:t>0.01141352</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2.86180905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dirty="0">
                          <a:solidFill>
                            <a:schemeClr val="tx1"/>
                          </a:solidFill>
                          <a:effectLst/>
                        </a:rPr>
                        <a:t>sandwich loaves</a:t>
                      </a:r>
                      <a:endParaRPr lang="en-US" sz="1100" b="0" i="0" u="none" strike="noStrike" dirty="0">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[yogurt, poultry, hand soap, aluminum foil, soap]</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7636825"/>
                  </a:ext>
                </a:extLst>
              </a:tr>
              <a:tr h="197488">
                <a:tc>
                  <a:txBody>
                    <a:bodyPr/>
                    <a:lstStyle/>
                    <a:p>
                      <a:pPr algn="ctr" fontAlgn="ctr"/>
                      <a:r>
                        <a:rPr lang="en-US" sz="1100" u="none" strike="noStrike">
                          <a:solidFill>
                            <a:schemeClr val="tx1"/>
                          </a:solidFill>
                          <a:effectLst/>
                        </a:rPr>
                        <a:t>0.01141352</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2.83333333</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flour</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[yogurt, all- purpose, pasta, individual meals, coffee/tea]</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536704"/>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2.81234568</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pork</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dirty="0">
                          <a:solidFill>
                            <a:schemeClr val="tx1"/>
                          </a:solidFill>
                          <a:effectLst/>
                        </a:rPr>
                        <a:t>[all- purpose, bagels, lunch meat, aluminum foil, ketchup]</a:t>
                      </a:r>
                      <a:endParaRPr lang="en-US" sz="1100" b="0" i="0" u="none" strike="noStrike" dirty="0">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6487995"/>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2.81234568</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pork</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dirty="0">
                          <a:solidFill>
                            <a:schemeClr val="tx1"/>
                          </a:solidFill>
                          <a:effectLst/>
                        </a:rPr>
                        <a:t>[paper towels, lunch meat, mixes, coffee/tea, soap, ketchup]</a:t>
                      </a:r>
                      <a:endParaRPr lang="en-US" sz="1100" b="0" i="0" u="none" strike="noStrike" dirty="0">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6615765"/>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2.81234568</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dirty="0">
                          <a:solidFill>
                            <a:schemeClr val="tx1"/>
                          </a:solidFill>
                          <a:effectLst/>
                        </a:rPr>
                        <a:t>pork</a:t>
                      </a:r>
                      <a:endParaRPr lang="en-US" sz="1100" b="0" i="0" u="none" strike="noStrike" dirty="0">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[dinner rolls, poultry, fruits, all- purpose, aluminum foil, soap]</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3358952"/>
                  </a:ext>
                </a:extLst>
              </a:tr>
              <a:tr h="197488">
                <a:tc>
                  <a:txBody>
                    <a:bodyPr/>
                    <a:lstStyle/>
                    <a:p>
                      <a:pPr algn="ctr" fontAlgn="ctr"/>
                      <a:r>
                        <a:rPr lang="en-US" sz="1100" u="none" strike="noStrike">
                          <a:solidFill>
                            <a:schemeClr val="tx1"/>
                          </a:solidFill>
                          <a:effectLst/>
                        </a:rPr>
                        <a:t>0.01141352</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2.81234568</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pork</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[flour, bagels, lunch meat, aluminum foil, ketchup]</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5375556"/>
                  </a:ext>
                </a:extLst>
              </a:tr>
              <a:tr h="197488">
                <a:tc>
                  <a:txBody>
                    <a:bodyPr/>
                    <a:lstStyle/>
                    <a:p>
                      <a:pPr algn="ctr" fontAlgn="ctr"/>
                      <a:r>
                        <a:rPr lang="en-US" sz="1100" u="none" strike="noStrike">
                          <a:solidFill>
                            <a:schemeClr val="tx1"/>
                          </a:solidFill>
                          <a:effectLst/>
                        </a:rPr>
                        <a:t>0.01141352</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2.81234568</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pork</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[dishwashing liquid/detergent, sandwich loaves, milk, soda, soap, ketchup]</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326214"/>
                  </a:ext>
                </a:extLst>
              </a:tr>
              <a:tr h="197488">
                <a:tc>
                  <a:txBody>
                    <a:bodyPr/>
                    <a:lstStyle/>
                    <a:p>
                      <a:pPr algn="ctr" fontAlgn="ctr"/>
                      <a:r>
                        <a:rPr lang="en-US" sz="1100" u="none" strike="noStrike">
                          <a:solidFill>
                            <a:schemeClr val="tx1"/>
                          </a:solidFill>
                          <a:effectLst/>
                        </a:rPr>
                        <a:t>0.01141352</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2.77128954</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sugar</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[eggs, poultry, flour, lunch meat, soap]</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2478116"/>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2.75786925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paper towels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[yogurt, eggs, poultry, pasta, coffee/tea, soda]</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5600188"/>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2.75786925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paper towels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dirty="0">
                          <a:solidFill>
                            <a:schemeClr val="tx1"/>
                          </a:solidFill>
                          <a:effectLst/>
                        </a:rPr>
                        <a:t>[yogurt, eggs, poultry, ice cream, pasta, coffee/tea]</a:t>
                      </a:r>
                      <a:endParaRPr lang="en-US" sz="1100" b="0" i="0" u="none" strike="noStrike" dirty="0">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0286098"/>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2.75786925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paper towels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dirty="0">
                          <a:solidFill>
                            <a:schemeClr val="tx1"/>
                          </a:solidFill>
                          <a:effectLst/>
                        </a:rPr>
                        <a:t>[dishwashing liquid/detergent, ice cream, fruits, all- purpose, lunch meat, aluminum foil]</a:t>
                      </a:r>
                      <a:endParaRPr lang="en-US" sz="1100" b="0" i="0" u="none" strike="noStrike" dirty="0">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9922301"/>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2.75786925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paper towels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[dishwashing liquid/detergent, eggs, all- purpose, pasta, milk, lunch meat]</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5346878"/>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2.75786925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paper towels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[dishwashing liquid/detergent, ice cream, fruits, pasta, milk, lunch meat]</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584340"/>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2.75786925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paper towels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[poultry, all- purpose, milk, mixes, aluminum foil, soap]</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5159262"/>
                  </a:ext>
                </a:extLst>
              </a:tr>
              <a:tr h="197488">
                <a:tc>
                  <a:txBody>
                    <a:bodyPr/>
                    <a:lstStyle/>
                    <a:p>
                      <a:pPr algn="ctr" fontAlgn="ctr"/>
                      <a:r>
                        <a:rPr lang="en-US" sz="1100" u="none" strike="noStrike">
                          <a:solidFill>
                            <a:schemeClr val="tx1"/>
                          </a:solidFill>
                          <a:effectLst/>
                        </a:rPr>
                        <a:t>0.01053556</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2.75786925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paper towels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[dishwashing liquid/detergent, eggs, poultry, milk, laundry detergent, juice]</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3766452"/>
                  </a:ext>
                </a:extLst>
              </a:tr>
              <a:tr h="197488">
                <a:tc>
                  <a:txBody>
                    <a:bodyPr/>
                    <a:lstStyle/>
                    <a:p>
                      <a:pPr algn="ctr" fontAlgn="ctr"/>
                      <a:r>
                        <a:rPr lang="en-US" sz="1100" u="none" strike="noStrike">
                          <a:solidFill>
                            <a:schemeClr val="tx1"/>
                          </a:solidFill>
                          <a:effectLst/>
                        </a:rPr>
                        <a:t>0.01229148</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a:solidFill>
                            <a:schemeClr val="tx1"/>
                          </a:solidFill>
                          <a:effectLst/>
                        </a:rPr>
                        <a:t>2.75786925</a:t>
                      </a:r>
                      <a:endParaRPr lang="en-US" sz="1100" b="0" i="0" u="none" strike="noStrike">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a:solidFill>
                            <a:schemeClr val="tx1"/>
                          </a:solidFill>
                          <a:effectLst/>
                        </a:rPr>
                        <a:t>paper towels</a:t>
                      </a:r>
                      <a:endParaRPr lang="en-US" sz="1100" b="0" i="0" u="none" strike="noStrike">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100" u="none" strike="noStrike" dirty="0">
                          <a:solidFill>
                            <a:schemeClr val="tx1"/>
                          </a:solidFill>
                          <a:effectLst/>
                        </a:rPr>
                        <a:t>[eggs, spaghetti sauce, poultry, pasta, sandwich bags]</a:t>
                      </a:r>
                      <a:endParaRPr lang="en-US" sz="1100" b="0" i="0" u="none" strike="noStrike" dirty="0">
                        <a:solidFill>
                          <a:schemeClr val="tx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0894759"/>
                  </a:ext>
                </a:extLst>
              </a:tr>
            </a:tbl>
          </a:graphicData>
        </a:graphic>
      </p:graphicFrame>
    </p:spTree>
    <p:extLst>
      <p:ext uri="{BB962C8B-B14F-4D97-AF65-F5344CB8AC3E}">
        <p14:creationId xmlns:p14="http://schemas.microsoft.com/office/powerpoint/2010/main" val="221218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1" y="228600"/>
            <a:ext cx="5180330" cy="685800"/>
          </a:xfrm>
        </p:spPr>
        <p:txBody>
          <a:bodyPr/>
          <a:lstStyle/>
          <a:p>
            <a:pPr>
              <a:lnSpc>
                <a:spcPct val="100000"/>
              </a:lnSpc>
            </a:pPr>
            <a:r>
              <a:rPr lang="en-US" dirty="0"/>
              <a:t>Recommendations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pPr lvl="1"/>
            <a:r>
              <a:rPr lang="en-US" sz="1600" dirty="0"/>
              <a:t>KNIME Workflow</a:t>
            </a:r>
          </a:p>
        </p:txBody>
      </p:sp>
      <p:sp>
        <p:nvSpPr>
          <p:cNvPr id="7" name="Rectangle 6">
            <a:extLst>
              <a:ext uri="{FF2B5EF4-FFF2-40B4-BE49-F238E27FC236}">
                <a16:creationId xmlns:a16="http://schemas.microsoft.com/office/drawing/2014/main" id="{62BEC403-A63C-405B-A00E-BEAE41B41D41}"/>
              </a:ext>
            </a:extLst>
          </p:cNvPr>
          <p:cNvSpPr/>
          <p:nvPr/>
        </p:nvSpPr>
        <p:spPr>
          <a:xfrm>
            <a:off x="1218881" y="757619"/>
            <a:ext cx="10969943" cy="5909310"/>
          </a:xfrm>
          <a:prstGeom prst="rect">
            <a:avLst/>
          </a:prstGeom>
        </p:spPr>
        <p:txBody>
          <a:bodyPr wrap="square">
            <a:spAutoFit/>
          </a:bodyPr>
          <a:lstStyle/>
          <a:p>
            <a:pPr fontAlgn="base"/>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The Grocery store can recommend “</a:t>
            </a:r>
            <a:r>
              <a:rPr lang="en-US" sz="1400" b="1" dirty="0">
                <a:solidFill>
                  <a:srgbClr val="273239"/>
                </a:solidFill>
                <a:latin typeface="urw-din"/>
              </a:rPr>
              <a:t>sandwich loaves</a:t>
            </a:r>
            <a:r>
              <a:rPr lang="en-US" sz="1400" dirty="0">
                <a:solidFill>
                  <a:srgbClr val="273239"/>
                </a:solidFill>
                <a:latin typeface="urw-din"/>
              </a:rPr>
              <a:t>”, if Customers have these items in the cart List :</a:t>
            </a:r>
          </a:p>
          <a:p>
            <a:pPr fontAlgn="base"/>
            <a:endParaRPr lang="en-US" sz="1400" dirty="0">
              <a:solidFill>
                <a:srgbClr val="273239"/>
              </a:solidFill>
              <a:latin typeface="urw-din"/>
            </a:endParaRPr>
          </a:p>
          <a:p>
            <a:pPr fontAlgn="base"/>
            <a:r>
              <a:rPr lang="en-US" sz="1400" dirty="0">
                <a:solidFill>
                  <a:srgbClr val="273239"/>
                </a:solidFill>
                <a:latin typeface="urw-din"/>
              </a:rPr>
              <a:t>[yogurt, eggs, poultry, fruits, lunch meat, sandwich bags]</a:t>
            </a:r>
          </a:p>
          <a:p>
            <a:pPr fontAlgn="base"/>
            <a:r>
              <a:rPr lang="en-US" sz="1400" dirty="0">
                <a:solidFill>
                  <a:srgbClr val="273239"/>
                </a:solidFill>
                <a:latin typeface="urw-din"/>
              </a:rPr>
              <a:t>[yogurt, hand soap, bagels, cereals, coffee/tea, juice]</a:t>
            </a:r>
          </a:p>
          <a:p>
            <a:pPr fontAlgn="base"/>
            <a:r>
              <a:rPr lang="en-US" sz="1400" dirty="0">
                <a:solidFill>
                  <a:srgbClr val="273239"/>
                </a:solidFill>
                <a:latin typeface="urw-din"/>
              </a:rPr>
              <a:t>[yogurt, poultry, hand soap, aluminum foil, soap]</a:t>
            </a:r>
          </a:p>
          <a:p>
            <a:pPr fontAlgn="base"/>
            <a:endParaRPr lang="en-US" sz="1400" dirty="0">
              <a:solidFill>
                <a:srgbClr val="273239"/>
              </a:solidFill>
              <a:latin typeface="urw-din"/>
            </a:endParaRPr>
          </a:p>
          <a:p>
            <a:pPr fontAlgn="base"/>
            <a:r>
              <a:rPr lang="en-US" sz="1400" dirty="0">
                <a:solidFill>
                  <a:srgbClr val="273239"/>
                </a:solidFill>
                <a:latin typeface="urw-din"/>
              </a:rPr>
              <a:t>Or they can give Combo offer for this combinations , as it has a very good Lift value as compared to other items.</a:t>
            </a:r>
          </a:p>
          <a:p>
            <a:pPr fontAlgn="base"/>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Store can give suggestions of buying “Pork” or run any offer to recommend “Pork”, if Customer have these items in their shipping cart:</a:t>
            </a:r>
          </a:p>
          <a:p>
            <a:pPr fontAlgn="base"/>
            <a:endParaRPr lang="en-US" sz="1400" dirty="0">
              <a:solidFill>
                <a:srgbClr val="273239"/>
              </a:solidFill>
              <a:latin typeface="urw-din"/>
            </a:endParaRPr>
          </a:p>
          <a:p>
            <a:pPr fontAlgn="base"/>
            <a:r>
              <a:rPr lang="en-US" sz="1400" dirty="0">
                <a:solidFill>
                  <a:srgbClr val="273239"/>
                </a:solidFill>
                <a:latin typeface="urw-din"/>
              </a:rPr>
              <a:t>[all- purpose, bagels, lunch meat, aluminum foil, ketchup]</a:t>
            </a:r>
          </a:p>
          <a:p>
            <a:pPr fontAlgn="base"/>
            <a:r>
              <a:rPr lang="en-US" sz="1400" dirty="0">
                <a:solidFill>
                  <a:srgbClr val="273239"/>
                </a:solidFill>
                <a:latin typeface="urw-din"/>
              </a:rPr>
              <a:t>[paper towels, lunch meat, mixes, coffee/tea, soap, ketchup]</a:t>
            </a:r>
          </a:p>
          <a:p>
            <a:pPr fontAlgn="base"/>
            <a:r>
              <a:rPr lang="en-US" sz="1400" dirty="0">
                <a:solidFill>
                  <a:srgbClr val="273239"/>
                </a:solidFill>
                <a:latin typeface="urw-din"/>
              </a:rPr>
              <a:t>[dinner rolls, poultry, fruits, all- purpose, aluminum foil, soap]</a:t>
            </a:r>
          </a:p>
          <a:p>
            <a:pPr fontAlgn="base"/>
            <a:r>
              <a:rPr lang="en-US" sz="1400" dirty="0">
                <a:solidFill>
                  <a:srgbClr val="273239"/>
                </a:solidFill>
                <a:latin typeface="urw-din"/>
              </a:rPr>
              <a:t>[flour, bagels, lunch meat, aluminum foil, ketchup]</a:t>
            </a:r>
          </a:p>
          <a:p>
            <a:pPr fontAlgn="base"/>
            <a:r>
              <a:rPr lang="en-US" sz="1400" dirty="0">
                <a:solidFill>
                  <a:srgbClr val="273239"/>
                </a:solidFill>
                <a:latin typeface="urw-din"/>
              </a:rPr>
              <a:t>[dishwashing liquid/detergent, sandwich loaves, milk, soda, soap, ketchup]</a:t>
            </a:r>
          </a:p>
          <a:p>
            <a:pPr fontAlgn="base"/>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Customers can be offered Some Combo package or good discounts on “Paper towels”, as it is highly recommended product, in case customer have these items in their shopping cart:</a:t>
            </a:r>
          </a:p>
          <a:p>
            <a:pPr marL="285750" indent="-285750" fontAlgn="base">
              <a:buFont typeface="Wingdings" panose="05000000000000000000" pitchFamily="2" charset="2"/>
              <a:buChar char="Ø"/>
            </a:pPr>
            <a:endParaRPr lang="en-US" sz="1400" dirty="0">
              <a:solidFill>
                <a:srgbClr val="273239"/>
              </a:solidFill>
              <a:latin typeface="urw-din"/>
            </a:endParaRPr>
          </a:p>
          <a:p>
            <a:pPr fontAlgn="base"/>
            <a:r>
              <a:rPr lang="en-US" sz="1400" dirty="0">
                <a:solidFill>
                  <a:srgbClr val="273239"/>
                </a:solidFill>
                <a:latin typeface="urw-din"/>
              </a:rPr>
              <a:t>[yogurt, eggs, poultry, pasta, coffee/tea, soda]</a:t>
            </a:r>
          </a:p>
          <a:p>
            <a:pPr fontAlgn="base"/>
            <a:r>
              <a:rPr lang="en-US" sz="1400" dirty="0">
                <a:solidFill>
                  <a:srgbClr val="273239"/>
                </a:solidFill>
                <a:latin typeface="urw-din"/>
              </a:rPr>
              <a:t>[dishwashing liquid/detergent, ice cream, fruits, all- purpose, lunch meat, aluminum foil]</a:t>
            </a:r>
          </a:p>
          <a:p>
            <a:pPr fontAlgn="base"/>
            <a:r>
              <a:rPr lang="en-US" sz="1400" dirty="0">
                <a:solidFill>
                  <a:srgbClr val="273239"/>
                </a:solidFill>
                <a:latin typeface="urw-din"/>
              </a:rPr>
              <a:t>[dishwashing liquid/detergent, eggs, all- purpose, pasta, milk, lunch meat]</a:t>
            </a:r>
          </a:p>
          <a:p>
            <a:pPr fontAlgn="base"/>
            <a:r>
              <a:rPr lang="en-US" sz="1400" dirty="0">
                <a:solidFill>
                  <a:srgbClr val="273239"/>
                </a:solidFill>
                <a:latin typeface="urw-din"/>
              </a:rPr>
              <a:t>[dishwashing liquid/detergent, eggs, poultry, milk, laundry detergent, juice]</a:t>
            </a:r>
          </a:p>
          <a:p>
            <a:pPr fontAlgn="base"/>
            <a:r>
              <a:rPr lang="en-US" sz="1400" dirty="0">
                <a:solidFill>
                  <a:srgbClr val="273239"/>
                </a:solidFill>
                <a:latin typeface="urw-din"/>
              </a:rPr>
              <a:t>[poultry, all- purpose, milk, mixes, aluminum foil, soap]</a:t>
            </a:r>
          </a:p>
          <a:p>
            <a:pPr fontAlgn="base"/>
            <a:r>
              <a:rPr lang="en-US" sz="1400" dirty="0">
                <a:solidFill>
                  <a:srgbClr val="273239"/>
                </a:solidFill>
                <a:latin typeface="urw-din"/>
              </a:rPr>
              <a:t>[eggs, spaghetti sauce, poultry, pasta, sandwich bags]</a:t>
            </a:r>
          </a:p>
          <a:p>
            <a:pPr fontAlgn="base"/>
            <a:endParaRPr lang="en-US" sz="1400" dirty="0">
              <a:solidFill>
                <a:srgbClr val="273239"/>
              </a:solidFill>
              <a:latin typeface="urw-din"/>
            </a:endParaRPr>
          </a:p>
        </p:txBody>
      </p:sp>
    </p:spTree>
    <p:extLst>
      <p:ext uri="{BB962C8B-B14F-4D97-AF65-F5344CB8AC3E}">
        <p14:creationId xmlns:p14="http://schemas.microsoft.com/office/powerpoint/2010/main" val="222675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1" y="228600"/>
            <a:ext cx="5180330" cy="685800"/>
          </a:xfrm>
        </p:spPr>
        <p:txBody>
          <a:bodyPr/>
          <a:lstStyle/>
          <a:p>
            <a:pPr>
              <a:lnSpc>
                <a:spcPct val="100000"/>
              </a:lnSpc>
            </a:pPr>
            <a:r>
              <a:rPr lang="en-US" dirty="0"/>
              <a:t>Conclusions</a:t>
            </a:r>
          </a:p>
        </p:txBody>
      </p:sp>
      <p:sp>
        <p:nvSpPr>
          <p:cNvPr id="7" name="Rectangle 6">
            <a:extLst>
              <a:ext uri="{FF2B5EF4-FFF2-40B4-BE49-F238E27FC236}">
                <a16:creationId xmlns:a16="http://schemas.microsoft.com/office/drawing/2014/main" id="{62BEC403-A63C-405B-A00E-BEAE41B41D41}"/>
              </a:ext>
            </a:extLst>
          </p:cNvPr>
          <p:cNvSpPr/>
          <p:nvPr/>
        </p:nvSpPr>
        <p:spPr>
          <a:xfrm>
            <a:off x="1218881" y="1219200"/>
            <a:ext cx="6780531" cy="3754874"/>
          </a:xfrm>
          <a:prstGeom prst="rect">
            <a:avLst/>
          </a:prstGeom>
        </p:spPr>
        <p:txBody>
          <a:bodyPr wrap="square">
            <a:spAutoFit/>
          </a:bodyPr>
          <a:lstStyle/>
          <a:p>
            <a:pPr fontAlgn="base"/>
            <a:r>
              <a:rPr lang="en-US" sz="1400" dirty="0">
                <a:solidFill>
                  <a:srgbClr val="273239"/>
                </a:solidFill>
                <a:latin typeface="urw-din"/>
              </a:rPr>
              <a:t>I have done Market basket analysis , based on the Sample Orders, and Products of those Orders and this Sample data is limited to 2 years worth of data.</a:t>
            </a:r>
          </a:p>
          <a:p>
            <a:pPr fontAlgn="base"/>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Data is not complete; we have missing data elements for couple of months each year.</a:t>
            </a:r>
          </a:p>
          <a:p>
            <a:pPr fontAlgn="base"/>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Data does not have price and profit for each Product or each transactions</a:t>
            </a:r>
          </a:p>
          <a:p>
            <a:pPr marL="285750" indent="-285750" fontAlgn="base">
              <a:buFont typeface="Wingdings" panose="05000000000000000000" pitchFamily="2" charset="2"/>
              <a:buChar char="Ø"/>
            </a:pPr>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Discounts can be offered, based on in total price of all the products, or Combo offer can be made based on price and profit of the combinations.</a:t>
            </a:r>
          </a:p>
          <a:p>
            <a:pPr fontAlgn="base"/>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Discount decision can be made , if we have given price and profits of each individual products as well.</a:t>
            </a:r>
          </a:p>
          <a:p>
            <a:pPr fontAlgn="base"/>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Further analysis is required for complete market basket analysis.</a:t>
            </a:r>
          </a:p>
          <a:p>
            <a:pPr fontAlgn="base"/>
            <a:endParaRPr lang="en-US" sz="1400" dirty="0">
              <a:solidFill>
                <a:srgbClr val="273239"/>
              </a:solidFill>
              <a:latin typeface="urw-din"/>
            </a:endParaRPr>
          </a:p>
          <a:p>
            <a:pPr marL="285750" indent="-285750" fontAlgn="base">
              <a:buFont typeface="Wingdings" panose="05000000000000000000" pitchFamily="2" charset="2"/>
              <a:buChar char="Ø"/>
            </a:pPr>
            <a:r>
              <a:rPr lang="en-US" sz="1400" dirty="0">
                <a:solidFill>
                  <a:srgbClr val="273239"/>
                </a:solidFill>
                <a:latin typeface="urw-din"/>
              </a:rPr>
              <a:t>This workflow can give only recommendations or suggested products with the other Items in Customer’s Cart</a:t>
            </a:r>
          </a:p>
        </p:txBody>
      </p:sp>
    </p:spTree>
    <p:extLst>
      <p:ext uri="{BB962C8B-B14F-4D97-AF65-F5344CB8AC3E}">
        <p14:creationId xmlns:p14="http://schemas.microsoft.com/office/powerpoint/2010/main" val="168299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DF7CE80-4203-49D6-B7F8-5CB7C0496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612" y="551481"/>
            <a:ext cx="4114800" cy="331663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7759D93-8AF6-464A-9E21-A5B6A519B6CE}"/>
              </a:ext>
            </a:extLst>
          </p:cNvPr>
          <p:cNvSpPr>
            <a:spLocks noGrp="1"/>
          </p:cNvSpPr>
          <p:nvPr>
            <p:ph type="title"/>
          </p:nvPr>
        </p:nvSpPr>
        <p:spPr>
          <a:xfrm>
            <a:off x="3656012" y="4114800"/>
            <a:ext cx="4343400" cy="1676400"/>
          </a:xfrm>
        </p:spPr>
        <p:txBody>
          <a:bodyPr>
            <a:normAutofit/>
          </a:bodyPr>
          <a:lstStyle/>
          <a:p>
            <a:pPr algn="ctr"/>
            <a:r>
              <a:rPr lang="en-US" sz="2000" b="1" dirty="0"/>
              <a:t>Thank You</a:t>
            </a:r>
            <a:br>
              <a:rPr lang="en-US" sz="2000" b="1" dirty="0"/>
            </a:br>
            <a:br>
              <a:rPr lang="en-US" sz="2000" dirty="0"/>
            </a:br>
            <a:r>
              <a:rPr lang="en-US" sz="1600" dirty="0"/>
              <a:t>Amit Jain</a:t>
            </a:r>
            <a:br>
              <a:rPr lang="en-US" sz="1600" dirty="0"/>
            </a:br>
            <a:r>
              <a:rPr lang="en-US" sz="1600" dirty="0"/>
              <a:t>5-Nov-2022</a:t>
            </a:r>
            <a:br>
              <a:rPr lang="en-US" sz="1600" dirty="0"/>
            </a:br>
            <a:endParaRPr lang="en-US" sz="1600"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9751060" cy="685800"/>
          </a:xfrm>
        </p:spPr>
        <p:txBody>
          <a:bodyPr/>
          <a:lstStyle/>
          <a:p>
            <a:r>
              <a:rPr lang="en-US" dirty="0"/>
              <a:t>Agenda</a:t>
            </a:r>
          </a:p>
        </p:txBody>
      </p:sp>
      <p:sp>
        <p:nvSpPr>
          <p:cNvPr id="6" name="Content Placeholder 5"/>
          <p:cNvSpPr>
            <a:spLocks noGrp="1"/>
          </p:cNvSpPr>
          <p:nvPr>
            <p:ph idx="1"/>
          </p:nvPr>
        </p:nvSpPr>
        <p:spPr>
          <a:xfrm>
            <a:off x="1065212" y="990600"/>
            <a:ext cx="9751060" cy="4572000"/>
          </a:xfrm>
        </p:spPr>
        <p:txBody>
          <a:bodyPr numCol="2">
            <a:noAutofit/>
          </a:bodyPr>
          <a:lstStyle/>
          <a:p>
            <a:pPr marL="514350" indent="-514350">
              <a:lnSpc>
                <a:spcPct val="100000"/>
              </a:lnSpc>
              <a:buFont typeface="+mj-lt"/>
              <a:buAutoNum type="arabicPeriod"/>
            </a:pPr>
            <a:r>
              <a:rPr lang="en-US" sz="1500" dirty="0"/>
              <a:t>Introduction</a:t>
            </a:r>
          </a:p>
          <a:p>
            <a:pPr marL="514350" indent="-514350">
              <a:lnSpc>
                <a:spcPct val="100000"/>
              </a:lnSpc>
              <a:buFont typeface="+mj-lt"/>
              <a:buAutoNum type="arabicPeriod"/>
            </a:pPr>
            <a:r>
              <a:rPr lang="en-US" sz="1500" dirty="0"/>
              <a:t>Exploratory data analysis</a:t>
            </a:r>
          </a:p>
          <a:p>
            <a:pPr marL="914400" lvl="1" indent="-457200">
              <a:lnSpc>
                <a:spcPct val="100000"/>
              </a:lnSpc>
              <a:buAutoNum type="alphaLcPeriod"/>
            </a:pPr>
            <a:r>
              <a:rPr lang="en-US" sz="1500" dirty="0"/>
              <a:t>Data Descriptive analysis</a:t>
            </a:r>
          </a:p>
          <a:p>
            <a:pPr marL="914400" lvl="1" indent="-457200">
              <a:lnSpc>
                <a:spcPct val="100000"/>
              </a:lnSpc>
              <a:buAutoNum type="alphaLcPeriod"/>
            </a:pPr>
            <a:r>
              <a:rPr lang="en-US" sz="1500" dirty="0"/>
              <a:t>Univariate Analysis</a:t>
            </a:r>
          </a:p>
          <a:p>
            <a:pPr marL="914400" lvl="1" indent="-457200">
              <a:lnSpc>
                <a:spcPct val="100000"/>
              </a:lnSpc>
              <a:buAutoNum type="alphaLcPeriod"/>
            </a:pPr>
            <a:r>
              <a:rPr lang="en-US" sz="1500" dirty="0"/>
              <a:t>Time series Analysis</a:t>
            </a:r>
          </a:p>
          <a:p>
            <a:pPr marL="514350" indent="-514350">
              <a:lnSpc>
                <a:spcPct val="100000"/>
              </a:lnSpc>
              <a:buFont typeface="+mj-lt"/>
              <a:buAutoNum type="arabicPeriod"/>
            </a:pPr>
            <a:r>
              <a:rPr lang="en-US" sz="1500" dirty="0"/>
              <a:t>MBA Analysis</a:t>
            </a:r>
          </a:p>
          <a:p>
            <a:pPr marL="971550" lvl="1" indent="-514350">
              <a:lnSpc>
                <a:spcPct val="100000"/>
              </a:lnSpc>
              <a:buFont typeface="+mj-lt"/>
              <a:buAutoNum type="alphaLcPeriod"/>
            </a:pPr>
            <a:r>
              <a:rPr lang="en-US" sz="1500" dirty="0"/>
              <a:t>What is MBA and association Rule</a:t>
            </a:r>
          </a:p>
          <a:p>
            <a:pPr marL="971550" lvl="1" indent="-514350">
              <a:lnSpc>
                <a:spcPct val="100000"/>
              </a:lnSpc>
              <a:buFont typeface="+mj-lt"/>
              <a:buAutoNum type="alphaLcPeriod"/>
            </a:pPr>
            <a:r>
              <a:rPr lang="en-US" sz="1500" dirty="0"/>
              <a:t>Support, Confidence and Lift</a:t>
            </a:r>
          </a:p>
          <a:p>
            <a:pPr marL="971550" lvl="1" indent="-514350">
              <a:lnSpc>
                <a:spcPct val="100000"/>
              </a:lnSpc>
              <a:buFont typeface="+mj-lt"/>
              <a:buAutoNum type="alphaLcPeriod"/>
            </a:pPr>
            <a:r>
              <a:rPr lang="en-US" sz="1500" dirty="0"/>
              <a:t>Workflow Nodes used and Logic</a:t>
            </a:r>
          </a:p>
          <a:p>
            <a:pPr marL="514350" indent="-514350">
              <a:lnSpc>
                <a:spcPct val="100000"/>
              </a:lnSpc>
              <a:buFont typeface="+mj-lt"/>
              <a:buAutoNum type="arabicPeriod"/>
            </a:pPr>
            <a:r>
              <a:rPr lang="en-US" sz="1500" dirty="0"/>
              <a:t>Recommendations </a:t>
            </a:r>
          </a:p>
          <a:p>
            <a:pPr marL="514350" indent="-514350">
              <a:lnSpc>
                <a:spcPct val="100000"/>
              </a:lnSpc>
              <a:buFont typeface="+mj-lt"/>
              <a:buAutoNum type="arabicPeriod"/>
            </a:pPr>
            <a:r>
              <a:rPr lang="en-US" sz="1500" dirty="0"/>
              <a:t>Summary</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9751060" cy="685800"/>
          </a:xfrm>
        </p:spPr>
        <p:txBody>
          <a:bodyPr/>
          <a:lstStyle/>
          <a:p>
            <a:r>
              <a:rPr lang="en-US" dirty="0"/>
              <a:t>Introduction</a:t>
            </a:r>
          </a:p>
        </p:txBody>
      </p:sp>
      <p:sp>
        <p:nvSpPr>
          <p:cNvPr id="6" name="Content Placeholder 5"/>
          <p:cNvSpPr>
            <a:spLocks noGrp="1"/>
          </p:cNvSpPr>
          <p:nvPr>
            <p:ph idx="1"/>
          </p:nvPr>
        </p:nvSpPr>
        <p:spPr>
          <a:xfrm>
            <a:off x="1065212" y="990600"/>
            <a:ext cx="9751060" cy="4572000"/>
          </a:xfrm>
        </p:spPr>
        <p:txBody>
          <a:bodyPr numCol="1">
            <a:noAutofit/>
          </a:bodyPr>
          <a:lstStyle/>
          <a:p>
            <a:pPr marL="0" indent="0">
              <a:lnSpc>
                <a:spcPct val="100000"/>
              </a:lnSpc>
              <a:buNone/>
            </a:pPr>
            <a:r>
              <a:rPr lang="en-US" sz="1800" dirty="0"/>
              <a:t>A Grocery Store shared the transactional data with us. Our Job is to identify the most popular combos that can be suggested to the Grocery Store chain after a thorough analysis of the most commonly occurring sets of menu items in the customer orders. </a:t>
            </a:r>
          </a:p>
          <a:p>
            <a:pPr marL="0" indent="0">
              <a:lnSpc>
                <a:spcPct val="100000"/>
              </a:lnSpc>
              <a:buNone/>
            </a:pPr>
            <a:r>
              <a:rPr lang="en-US" sz="1800" dirty="0"/>
              <a:t>The Store doesn’t have any combo meals as of now and We need to suggest the best combo meals/products that can be sell offered to Customers, with respect to it's Popularity.</a:t>
            </a:r>
          </a:p>
          <a:p>
            <a:pPr marL="0" indent="0">
              <a:lnSpc>
                <a:spcPct val="100000"/>
              </a:lnSpc>
              <a:buNone/>
            </a:pPr>
            <a:r>
              <a:rPr lang="en-US" sz="1800" dirty="0"/>
              <a:t>We also need to suggest a few things like:</a:t>
            </a:r>
          </a:p>
          <a:p>
            <a:pPr>
              <a:lnSpc>
                <a:spcPct val="100000"/>
              </a:lnSpc>
              <a:buFont typeface="Wingdings" panose="05000000000000000000" pitchFamily="2" charset="2"/>
              <a:buChar char="Ø"/>
            </a:pPr>
            <a:r>
              <a:rPr lang="en-US" sz="1800" dirty="0"/>
              <a:t>Discount offer, if any we can suggest</a:t>
            </a:r>
          </a:p>
          <a:p>
            <a:pPr>
              <a:lnSpc>
                <a:spcPct val="100000"/>
              </a:lnSpc>
              <a:buFont typeface="Wingdings" panose="05000000000000000000" pitchFamily="2" charset="2"/>
              <a:buChar char="Ø"/>
            </a:pPr>
            <a:r>
              <a:rPr lang="en-US" sz="1800" dirty="0"/>
              <a:t>Combos, Bye 2 get free kind of offers, </a:t>
            </a:r>
            <a:r>
              <a:rPr lang="en-US" sz="1800" dirty="0" err="1"/>
              <a:t>etc</a:t>
            </a:r>
            <a:endParaRPr lang="en-US" sz="1800" dirty="0"/>
          </a:p>
          <a:p>
            <a:pPr marL="0" indent="0">
              <a:lnSpc>
                <a:spcPct val="100000"/>
              </a:lnSpc>
              <a:buNone/>
            </a:pPr>
            <a:endParaRPr lang="en-US" sz="1800" dirty="0"/>
          </a:p>
          <a:p>
            <a:pPr marL="0" indent="0">
              <a:lnSpc>
                <a:spcPct val="100000"/>
              </a:lnSpc>
              <a:buNone/>
            </a:pPr>
            <a:endParaRPr lang="en-US" sz="1800" dirty="0"/>
          </a:p>
          <a:p>
            <a:pPr marL="0" indent="0">
              <a:lnSpc>
                <a:spcPct val="100000"/>
              </a:lnSpc>
              <a:buNone/>
            </a:pPr>
            <a:endParaRPr lang="en-US" sz="1800" dirty="0"/>
          </a:p>
          <a:p>
            <a:pPr marL="0" indent="0">
              <a:lnSpc>
                <a:spcPct val="100000"/>
              </a:lnSpc>
              <a:buNone/>
            </a:pPr>
            <a:endParaRPr lang="en-US" sz="1800" dirty="0"/>
          </a:p>
        </p:txBody>
      </p:sp>
    </p:spTree>
    <p:extLst>
      <p:ext uri="{BB962C8B-B14F-4D97-AF65-F5344CB8AC3E}">
        <p14:creationId xmlns:p14="http://schemas.microsoft.com/office/powerpoint/2010/main" val="262532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Exploratory data analysis</a:t>
            </a:r>
          </a:p>
        </p:txBody>
      </p:sp>
      <p:sp>
        <p:nvSpPr>
          <p:cNvPr id="6" name="Content Placeholder 5"/>
          <p:cNvSpPr>
            <a:spLocks noGrp="1"/>
          </p:cNvSpPr>
          <p:nvPr>
            <p:ph idx="1"/>
          </p:nvPr>
        </p:nvSpPr>
        <p:spPr>
          <a:xfrm>
            <a:off x="1065212" y="2969782"/>
            <a:ext cx="2438400" cy="457200"/>
          </a:xfrm>
        </p:spPr>
        <p:txBody>
          <a:bodyPr numCol="1">
            <a:noAutofit/>
          </a:bodyPr>
          <a:lstStyle/>
          <a:p>
            <a:pPr marL="0" indent="0">
              <a:lnSpc>
                <a:spcPct val="100000"/>
              </a:lnSpc>
              <a:buNone/>
            </a:pPr>
            <a:r>
              <a:rPr lang="en-US" sz="1800" dirty="0"/>
              <a:t>Sample of the data set</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r>
              <a:rPr lang="en-US" sz="1600" dirty="0"/>
              <a:t>Data Descriptive analysis</a:t>
            </a:r>
          </a:p>
        </p:txBody>
      </p:sp>
      <p:pic>
        <p:nvPicPr>
          <p:cNvPr id="3" name="Picture 2">
            <a:extLst>
              <a:ext uri="{FF2B5EF4-FFF2-40B4-BE49-F238E27FC236}">
                <a16:creationId xmlns:a16="http://schemas.microsoft.com/office/drawing/2014/main" id="{B305BE94-CA75-4ADE-9430-28DD09A27067}"/>
              </a:ext>
            </a:extLst>
          </p:cNvPr>
          <p:cNvPicPr>
            <a:picLocks noChangeAspect="1"/>
          </p:cNvPicPr>
          <p:nvPr/>
        </p:nvPicPr>
        <p:blipFill>
          <a:blip r:embed="rId2"/>
          <a:stretch>
            <a:fillRect/>
          </a:stretch>
        </p:blipFill>
        <p:spPr>
          <a:xfrm>
            <a:off x="3809047" y="2929320"/>
            <a:ext cx="2818765" cy="1383866"/>
          </a:xfrm>
          <a:prstGeom prst="rect">
            <a:avLst/>
          </a:prstGeom>
        </p:spPr>
      </p:pic>
      <p:sp>
        <p:nvSpPr>
          <p:cNvPr id="7" name="Content Placeholder 5">
            <a:extLst>
              <a:ext uri="{FF2B5EF4-FFF2-40B4-BE49-F238E27FC236}">
                <a16:creationId xmlns:a16="http://schemas.microsoft.com/office/drawing/2014/main" id="{25539BD0-F53A-45D3-BA1A-C9A406A5DEA9}"/>
              </a:ext>
            </a:extLst>
          </p:cNvPr>
          <p:cNvSpPr txBox="1">
            <a:spLocks/>
          </p:cNvSpPr>
          <p:nvPr/>
        </p:nvSpPr>
        <p:spPr>
          <a:xfrm>
            <a:off x="1065212" y="980852"/>
            <a:ext cx="8534400" cy="169141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buFont typeface="Arial" pitchFamily="34" charset="0"/>
              <a:buNone/>
            </a:pPr>
            <a:r>
              <a:rPr lang="en-US" sz="1800" dirty="0"/>
              <a:t>Total No of Sample data  20641</a:t>
            </a:r>
          </a:p>
          <a:p>
            <a:pPr marL="0" indent="0">
              <a:lnSpc>
                <a:spcPct val="100000"/>
              </a:lnSpc>
              <a:buNone/>
            </a:pPr>
            <a:r>
              <a:rPr lang="en-US" sz="1800" dirty="0"/>
              <a:t>Data Dictionary:  Data has 3 fields/columns:</a:t>
            </a:r>
          </a:p>
          <a:p>
            <a:pPr marL="0" indent="0">
              <a:lnSpc>
                <a:spcPct val="100000"/>
              </a:lnSpc>
              <a:spcBef>
                <a:spcPts val="0"/>
              </a:spcBef>
              <a:buNone/>
            </a:pPr>
            <a:r>
              <a:rPr lang="en-US" sz="1800" dirty="0"/>
              <a:t>Date      : Date of the Transaction </a:t>
            </a:r>
          </a:p>
          <a:p>
            <a:pPr marL="0" indent="0">
              <a:lnSpc>
                <a:spcPct val="100000"/>
              </a:lnSpc>
              <a:spcBef>
                <a:spcPts val="0"/>
              </a:spcBef>
              <a:buNone/>
            </a:pPr>
            <a:r>
              <a:rPr lang="en-US" sz="1800" dirty="0" err="1"/>
              <a:t>Order_id</a:t>
            </a:r>
            <a:r>
              <a:rPr lang="en-US" sz="1800" dirty="0"/>
              <a:t>  : Order ID of the Transaction</a:t>
            </a:r>
          </a:p>
          <a:p>
            <a:pPr marL="0" indent="0">
              <a:lnSpc>
                <a:spcPct val="100000"/>
              </a:lnSpc>
              <a:spcBef>
                <a:spcPts val="0"/>
              </a:spcBef>
              <a:buNone/>
            </a:pPr>
            <a:r>
              <a:rPr lang="en-US" sz="1800" dirty="0"/>
              <a:t>Product   : Product Name for the particular Order made</a:t>
            </a:r>
          </a:p>
        </p:txBody>
      </p:sp>
      <p:pic>
        <p:nvPicPr>
          <p:cNvPr id="4" name="Picture 3">
            <a:extLst>
              <a:ext uri="{FF2B5EF4-FFF2-40B4-BE49-F238E27FC236}">
                <a16:creationId xmlns:a16="http://schemas.microsoft.com/office/drawing/2014/main" id="{1D3F020C-F4EE-4F59-91F1-ED5FD4C4F2B6}"/>
              </a:ext>
            </a:extLst>
          </p:cNvPr>
          <p:cNvPicPr>
            <a:picLocks noChangeAspect="1"/>
          </p:cNvPicPr>
          <p:nvPr/>
        </p:nvPicPr>
        <p:blipFill>
          <a:blip r:embed="rId3"/>
          <a:stretch>
            <a:fillRect/>
          </a:stretch>
        </p:blipFill>
        <p:spPr>
          <a:xfrm>
            <a:off x="3337221" y="4638898"/>
            <a:ext cx="5334000" cy="1238250"/>
          </a:xfrm>
          <a:prstGeom prst="rect">
            <a:avLst/>
          </a:prstGeom>
        </p:spPr>
      </p:pic>
      <p:sp>
        <p:nvSpPr>
          <p:cNvPr id="9" name="Content Placeholder 5">
            <a:extLst>
              <a:ext uri="{FF2B5EF4-FFF2-40B4-BE49-F238E27FC236}">
                <a16:creationId xmlns:a16="http://schemas.microsoft.com/office/drawing/2014/main" id="{39EC582F-F8A3-4B4E-A788-5958796621CA}"/>
              </a:ext>
            </a:extLst>
          </p:cNvPr>
          <p:cNvSpPr txBox="1">
            <a:spLocks/>
          </p:cNvSpPr>
          <p:nvPr/>
        </p:nvSpPr>
        <p:spPr>
          <a:xfrm>
            <a:off x="1031726" y="4638898"/>
            <a:ext cx="2438400" cy="457200"/>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buFont typeface="Arial" pitchFamily="34" charset="0"/>
              <a:buNone/>
            </a:pPr>
            <a:r>
              <a:rPr lang="en-US" sz="1800" dirty="0"/>
              <a:t>Data Description :</a:t>
            </a:r>
          </a:p>
        </p:txBody>
      </p:sp>
      <p:sp>
        <p:nvSpPr>
          <p:cNvPr id="10" name="Content Placeholder 5">
            <a:extLst>
              <a:ext uri="{FF2B5EF4-FFF2-40B4-BE49-F238E27FC236}">
                <a16:creationId xmlns:a16="http://schemas.microsoft.com/office/drawing/2014/main" id="{04460738-6C86-40C5-9135-03FA88AC34C5}"/>
              </a:ext>
            </a:extLst>
          </p:cNvPr>
          <p:cNvSpPr txBox="1">
            <a:spLocks/>
          </p:cNvSpPr>
          <p:nvPr/>
        </p:nvSpPr>
        <p:spPr>
          <a:xfrm>
            <a:off x="7847012" y="1317403"/>
            <a:ext cx="3962400" cy="435197"/>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buFont typeface="Arial" pitchFamily="34" charset="0"/>
              <a:buNone/>
            </a:pPr>
            <a:r>
              <a:rPr lang="en-US" sz="1800" dirty="0"/>
              <a:t>Number of NULL records in data: 0</a:t>
            </a:r>
          </a:p>
        </p:txBody>
      </p:sp>
      <p:sp>
        <p:nvSpPr>
          <p:cNvPr id="11" name="Content Placeholder 5">
            <a:extLst>
              <a:ext uri="{FF2B5EF4-FFF2-40B4-BE49-F238E27FC236}">
                <a16:creationId xmlns:a16="http://schemas.microsoft.com/office/drawing/2014/main" id="{F9911FF9-A3DF-4359-87C1-ED71D86966F4}"/>
              </a:ext>
            </a:extLst>
          </p:cNvPr>
          <p:cNvSpPr txBox="1">
            <a:spLocks/>
          </p:cNvSpPr>
          <p:nvPr/>
        </p:nvSpPr>
        <p:spPr>
          <a:xfrm>
            <a:off x="7792261" y="1994836"/>
            <a:ext cx="3962400" cy="1432146"/>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800" dirty="0"/>
              <a:t>Number of Duplicate </a:t>
            </a:r>
          </a:p>
          <a:p>
            <a:pPr marL="0" indent="0">
              <a:lnSpc>
                <a:spcPct val="100000"/>
              </a:lnSpc>
              <a:spcBef>
                <a:spcPts val="0"/>
              </a:spcBef>
              <a:buFont typeface="Arial" pitchFamily="34" charset="0"/>
              <a:buNone/>
            </a:pPr>
            <a:r>
              <a:rPr lang="en-US" sz="1800" dirty="0"/>
              <a:t>records in Sample data : 4730</a:t>
            </a:r>
          </a:p>
          <a:p>
            <a:pPr marL="0" indent="0">
              <a:lnSpc>
                <a:spcPct val="100000"/>
              </a:lnSpc>
              <a:spcBef>
                <a:spcPts val="0"/>
              </a:spcBef>
              <a:buFont typeface="Arial" pitchFamily="34" charset="0"/>
              <a:buNone/>
            </a:pPr>
            <a:endParaRPr lang="en-US" sz="1400" dirty="0"/>
          </a:p>
          <a:p>
            <a:pPr marL="0" indent="0">
              <a:lnSpc>
                <a:spcPct val="100000"/>
              </a:lnSpc>
              <a:spcBef>
                <a:spcPts val="0"/>
              </a:spcBef>
              <a:buFont typeface="Arial" pitchFamily="34" charset="0"/>
              <a:buNone/>
            </a:pPr>
            <a:r>
              <a:rPr lang="en-US" sz="1200" dirty="0"/>
              <a:t>Which Means there are 4730 products mentioned more than one in same Order, Implicit meaning, possibility of ordered more than one quantity of same Product </a:t>
            </a:r>
          </a:p>
        </p:txBody>
      </p:sp>
    </p:spTree>
    <p:extLst>
      <p:ext uri="{BB962C8B-B14F-4D97-AF65-F5344CB8AC3E}">
        <p14:creationId xmlns:p14="http://schemas.microsoft.com/office/powerpoint/2010/main" val="385794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Exploratory data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r>
              <a:rPr lang="en-US" sz="1600" dirty="0"/>
              <a:t>Univariate Analysis</a:t>
            </a:r>
          </a:p>
        </p:txBody>
      </p:sp>
      <p:sp>
        <p:nvSpPr>
          <p:cNvPr id="11" name="Content Placeholder 5">
            <a:extLst>
              <a:ext uri="{FF2B5EF4-FFF2-40B4-BE49-F238E27FC236}">
                <a16:creationId xmlns:a16="http://schemas.microsoft.com/office/drawing/2014/main" id="{F9911FF9-A3DF-4359-87C1-ED71D86966F4}"/>
              </a:ext>
            </a:extLst>
          </p:cNvPr>
          <p:cNvSpPr txBox="1">
            <a:spLocks/>
          </p:cNvSpPr>
          <p:nvPr/>
        </p:nvSpPr>
        <p:spPr>
          <a:xfrm>
            <a:off x="1185396" y="1001331"/>
            <a:ext cx="10319216" cy="75653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800" dirty="0"/>
              <a:t>Number of Duplicate records in Sample data : 4730</a:t>
            </a:r>
          </a:p>
          <a:p>
            <a:pPr marL="0" indent="0">
              <a:lnSpc>
                <a:spcPct val="100000"/>
              </a:lnSpc>
              <a:spcBef>
                <a:spcPts val="0"/>
              </a:spcBef>
              <a:buFont typeface="Arial" pitchFamily="34" charset="0"/>
              <a:buNone/>
            </a:pPr>
            <a:endParaRPr lang="en-US" sz="1200" dirty="0"/>
          </a:p>
          <a:p>
            <a:pPr marL="0" indent="0">
              <a:lnSpc>
                <a:spcPct val="100000"/>
              </a:lnSpc>
              <a:spcBef>
                <a:spcPts val="0"/>
              </a:spcBef>
              <a:buFont typeface="Arial" pitchFamily="34" charset="0"/>
              <a:buNone/>
            </a:pPr>
            <a:r>
              <a:rPr lang="en-US" sz="1200" dirty="0"/>
              <a:t>Which Means there are 4730 products mentioned more than once in same Order, possibility of ordered more than one quantity of same Product .</a:t>
            </a:r>
          </a:p>
        </p:txBody>
      </p:sp>
      <p:pic>
        <p:nvPicPr>
          <p:cNvPr id="8" name="Picture 7">
            <a:extLst>
              <a:ext uri="{FF2B5EF4-FFF2-40B4-BE49-F238E27FC236}">
                <a16:creationId xmlns:a16="http://schemas.microsoft.com/office/drawing/2014/main" id="{BFA0862F-475F-438A-9E6E-19DCF438F831}"/>
              </a:ext>
            </a:extLst>
          </p:cNvPr>
          <p:cNvPicPr>
            <a:picLocks noChangeAspect="1"/>
          </p:cNvPicPr>
          <p:nvPr/>
        </p:nvPicPr>
        <p:blipFill>
          <a:blip r:embed="rId2"/>
          <a:stretch>
            <a:fillRect/>
          </a:stretch>
        </p:blipFill>
        <p:spPr>
          <a:xfrm>
            <a:off x="989012" y="1757866"/>
            <a:ext cx="2228850" cy="1276350"/>
          </a:xfrm>
          <a:prstGeom prst="rect">
            <a:avLst/>
          </a:prstGeom>
        </p:spPr>
      </p:pic>
      <p:pic>
        <p:nvPicPr>
          <p:cNvPr id="16" name="Picture 15">
            <a:extLst>
              <a:ext uri="{FF2B5EF4-FFF2-40B4-BE49-F238E27FC236}">
                <a16:creationId xmlns:a16="http://schemas.microsoft.com/office/drawing/2014/main" id="{CB6D1F80-FCF0-4FE9-9963-3D7B7775CE02}"/>
              </a:ext>
            </a:extLst>
          </p:cNvPr>
          <p:cNvPicPr>
            <a:picLocks noChangeAspect="1"/>
          </p:cNvPicPr>
          <p:nvPr/>
        </p:nvPicPr>
        <p:blipFill>
          <a:blip r:embed="rId3"/>
          <a:stretch>
            <a:fillRect/>
          </a:stretch>
        </p:blipFill>
        <p:spPr>
          <a:xfrm>
            <a:off x="3427412" y="1951958"/>
            <a:ext cx="3317852" cy="2239041"/>
          </a:xfrm>
          <a:prstGeom prst="rect">
            <a:avLst/>
          </a:prstGeom>
        </p:spPr>
      </p:pic>
      <p:sp>
        <p:nvSpPr>
          <p:cNvPr id="17" name="Content Placeholder 5">
            <a:extLst>
              <a:ext uri="{FF2B5EF4-FFF2-40B4-BE49-F238E27FC236}">
                <a16:creationId xmlns:a16="http://schemas.microsoft.com/office/drawing/2014/main" id="{FA8A995F-4993-4812-8628-A55593F01E86}"/>
              </a:ext>
            </a:extLst>
          </p:cNvPr>
          <p:cNvSpPr txBox="1">
            <a:spLocks/>
          </p:cNvSpPr>
          <p:nvPr/>
        </p:nvSpPr>
        <p:spPr>
          <a:xfrm>
            <a:off x="760412" y="4385091"/>
            <a:ext cx="10319216" cy="75653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800" dirty="0"/>
              <a:t>After removing duplicate records, total no of unique records in Sample data set are : 15911</a:t>
            </a:r>
            <a:endParaRPr lang="en-US" sz="1200" dirty="0"/>
          </a:p>
        </p:txBody>
      </p:sp>
    </p:spTree>
    <p:extLst>
      <p:ext uri="{BB962C8B-B14F-4D97-AF65-F5344CB8AC3E}">
        <p14:creationId xmlns:p14="http://schemas.microsoft.com/office/powerpoint/2010/main" val="233494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Exploratory data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r>
              <a:rPr lang="en-US" sz="1600" dirty="0"/>
              <a:t>Univariate Analysis using Tableau</a:t>
            </a:r>
          </a:p>
        </p:txBody>
      </p:sp>
      <p:pic>
        <p:nvPicPr>
          <p:cNvPr id="3" name="Picture 2">
            <a:extLst>
              <a:ext uri="{FF2B5EF4-FFF2-40B4-BE49-F238E27FC236}">
                <a16:creationId xmlns:a16="http://schemas.microsoft.com/office/drawing/2014/main" id="{7ABDD521-0010-42F1-9589-F3290B8F08A4}"/>
              </a:ext>
            </a:extLst>
          </p:cNvPr>
          <p:cNvPicPr>
            <a:picLocks noChangeAspect="1"/>
          </p:cNvPicPr>
          <p:nvPr/>
        </p:nvPicPr>
        <p:blipFill>
          <a:blip r:embed="rId2"/>
          <a:stretch>
            <a:fillRect/>
          </a:stretch>
        </p:blipFill>
        <p:spPr>
          <a:xfrm>
            <a:off x="1176173" y="914400"/>
            <a:ext cx="8481923" cy="5257800"/>
          </a:xfrm>
          <a:prstGeom prst="rect">
            <a:avLst/>
          </a:prstGeom>
        </p:spPr>
      </p:pic>
      <p:sp>
        <p:nvSpPr>
          <p:cNvPr id="4" name="Rectangle 3">
            <a:extLst>
              <a:ext uri="{FF2B5EF4-FFF2-40B4-BE49-F238E27FC236}">
                <a16:creationId xmlns:a16="http://schemas.microsoft.com/office/drawing/2014/main" id="{9AA8D9D2-52A0-42B7-8B2E-DAF5CB738CD8}"/>
              </a:ext>
            </a:extLst>
          </p:cNvPr>
          <p:cNvSpPr/>
          <p:nvPr/>
        </p:nvSpPr>
        <p:spPr>
          <a:xfrm>
            <a:off x="9658096" y="1295400"/>
            <a:ext cx="2303716" cy="3600986"/>
          </a:xfrm>
          <a:prstGeom prst="rect">
            <a:avLst/>
          </a:prstGeom>
        </p:spPr>
        <p:txBody>
          <a:bodyPr wrap="square">
            <a:spAutoFit/>
          </a:bodyPr>
          <a:lstStyle/>
          <a:p>
            <a:r>
              <a:rPr lang="en-US" sz="1800" dirty="0"/>
              <a:t>Insights:</a:t>
            </a:r>
          </a:p>
          <a:p>
            <a:endParaRPr lang="en-US" sz="1800" dirty="0"/>
          </a:p>
          <a:p>
            <a:pPr marL="342900" indent="-342900">
              <a:buAutoNum type="arabicPeriod"/>
            </a:pPr>
            <a:r>
              <a:rPr lang="en-US" sz="1200" dirty="0"/>
              <a:t>Poultry is the most Popular product, which is part of 480 orders , followed by Ice cream having a count of 454. </a:t>
            </a:r>
          </a:p>
          <a:p>
            <a:pPr marL="342900" indent="-342900">
              <a:buAutoNum type="arabicPeriod"/>
            </a:pPr>
            <a:r>
              <a:rPr lang="en-US" sz="1200" dirty="0"/>
              <a:t>Least ordered product from the sample record is hand soap with count of 394</a:t>
            </a:r>
          </a:p>
          <a:p>
            <a:pPr marL="342900" indent="-342900">
              <a:buAutoNum type="arabicPeriod"/>
            </a:pPr>
            <a:r>
              <a:rPr lang="en-US" sz="1200" dirty="0"/>
              <a:t>If I do not remove duplicate records, then ‘Poultry’ and ‘Soda’ are most popular products , whereas ‘</a:t>
            </a:r>
            <a:r>
              <a:rPr lang="en-US" sz="1200" dirty="0" err="1"/>
              <a:t>HandSoap</a:t>
            </a:r>
            <a:r>
              <a:rPr lang="en-US" sz="1200" dirty="0"/>
              <a:t>’ is remain least ordered Product</a:t>
            </a:r>
            <a:endParaRPr lang="en-IN" sz="1200" dirty="0"/>
          </a:p>
        </p:txBody>
      </p:sp>
    </p:spTree>
    <p:extLst>
      <p:ext uri="{BB962C8B-B14F-4D97-AF65-F5344CB8AC3E}">
        <p14:creationId xmlns:p14="http://schemas.microsoft.com/office/powerpoint/2010/main" val="397460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7612" y="132070"/>
            <a:ext cx="5180330" cy="685800"/>
          </a:xfrm>
        </p:spPr>
        <p:txBody>
          <a:bodyPr/>
          <a:lstStyle/>
          <a:p>
            <a:pPr>
              <a:lnSpc>
                <a:spcPct val="100000"/>
              </a:lnSpc>
            </a:pPr>
            <a:r>
              <a:rPr lang="en-US" dirty="0"/>
              <a:t>Exploratory data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r>
              <a:rPr lang="en-US" sz="1600" dirty="0"/>
              <a:t>Timeseries Analysis using Tableau</a:t>
            </a:r>
          </a:p>
        </p:txBody>
      </p:sp>
      <p:pic>
        <p:nvPicPr>
          <p:cNvPr id="6" name="Picture 5">
            <a:extLst>
              <a:ext uri="{FF2B5EF4-FFF2-40B4-BE49-F238E27FC236}">
                <a16:creationId xmlns:a16="http://schemas.microsoft.com/office/drawing/2014/main" id="{661EC30C-898F-4E98-BD56-F4E9427811CD}"/>
              </a:ext>
            </a:extLst>
          </p:cNvPr>
          <p:cNvPicPr>
            <a:picLocks noChangeAspect="1"/>
          </p:cNvPicPr>
          <p:nvPr/>
        </p:nvPicPr>
        <p:blipFill>
          <a:blip r:embed="rId2"/>
          <a:stretch>
            <a:fillRect/>
          </a:stretch>
        </p:blipFill>
        <p:spPr>
          <a:xfrm>
            <a:off x="16133" y="791289"/>
            <a:ext cx="12172692" cy="6066711"/>
          </a:xfrm>
          <a:prstGeom prst="rect">
            <a:avLst/>
          </a:prstGeom>
        </p:spPr>
      </p:pic>
    </p:spTree>
    <p:extLst>
      <p:ext uri="{BB962C8B-B14F-4D97-AF65-F5344CB8AC3E}">
        <p14:creationId xmlns:p14="http://schemas.microsoft.com/office/powerpoint/2010/main" val="28821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7612" y="132070"/>
            <a:ext cx="5180330" cy="685800"/>
          </a:xfrm>
        </p:spPr>
        <p:txBody>
          <a:bodyPr/>
          <a:lstStyle/>
          <a:p>
            <a:pPr>
              <a:lnSpc>
                <a:spcPct val="100000"/>
              </a:lnSpc>
            </a:pPr>
            <a:r>
              <a:rPr lang="en-US" dirty="0"/>
              <a:t>Exploratory data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r>
              <a:rPr lang="en-US" sz="1600" dirty="0"/>
              <a:t>Timeseries Analysis using Tableau</a:t>
            </a:r>
          </a:p>
        </p:txBody>
      </p:sp>
      <p:sp>
        <p:nvSpPr>
          <p:cNvPr id="7" name="Content Placeholder 5">
            <a:extLst>
              <a:ext uri="{FF2B5EF4-FFF2-40B4-BE49-F238E27FC236}">
                <a16:creationId xmlns:a16="http://schemas.microsoft.com/office/drawing/2014/main" id="{32E68254-414A-49E8-A6F1-3A5BE247D22E}"/>
              </a:ext>
            </a:extLst>
          </p:cNvPr>
          <p:cNvSpPr txBox="1">
            <a:spLocks/>
          </p:cNvSpPr>
          <p:nvPr/>
        </p:nvSpPr>
        <p:spPr>
          <a:xfrm>
            <a:off x="1208936" y="1143000"/>
            <a:ext cx="10319216" cy="3429000"/>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800" dirty="0"/>
              <a:t>Insights:</a:t>
            </a:r>
          </a:p>
          <a:p>
            <a:pPr marL="0" indent="0">
              <a:lnSpc>
                <a:spcPct val="100000"/>
              </a:lnSpc>
              <a:spcBef>
                <a:spcPts val="0"/>
              </a:spcBef>
              <a:buFont typeface="Arial" pitchFamily="34" charset="0"/>
              <a:buNone/>
            </a:pPr>
            <a:endParaRPr lang="en-US" sz="1800" dirty="0"/>
          </a:p>
          <a:p>
            <a:pPr marL="342900" indent="-342900">
              <a:lnSpc>
                <a:spcPct val="100000"/>
              </a:lnSpc>
              <a:spcBef>
                <a:spcPts val="0"/>
              </a:spcBef>
              <a:buFont typeface="Arial" pitchFamily="34" charset="0"/>
              <a:buAutoNum type="arabicPeriod"/>
            </a:pPr>
            <a:r>
              <a:rPr lang="en-US" sz="1600" dirty="0"/>
              <a:t>Sales seems to be slightly declined over the period of time, but there is not much tremendous declined.</a:t>
            </a:r>
          </a:p>
          <a:p>
            <a:pPr marL="342900" indent="-342900">
              <a:lnSpc>
                <a:spcPct val="100000"/>
              </a:lnSpc>
              <a:spcBef>
                <a:spcPts val="0"/>
              </a:spcBef>
              <a:buFont typeface="Arial" pitchFamily="34" charset="0"/>
              <a:buAutoNum type="arabicPeriod"/>
            </a:pPr>
            <a:r>
              <a:rPr lang="en-US" sz="1600" dirty="0"/>
              <a:t>We do see trend line going downwards, as time grows.</a:t>
            </a:r>
          </a:p>
          <a:p>
            <a:pPr marL="342900" indent="-342900">
              <a:lnSpc>
                <a:spcPct val="100000"/>
              </a:lnSpc>
              <a:spcBef>
                <a:spcPts val="0"/>
              </a:spcBef>
              <a:buFont typeface="Arial" pitchFamily="34" charset="0"/>
              <a:buAutoNum type="arabicPeriod"/>
            </a:pPr>
            <a:r>
              <a:rPr lang="en-US" sz="1600" dirty="0"/>
              <a:t>We also have data missing for Quarter Q4 and year 2018 and 2019, as well as no data points for 10 months for year 2020, in this case we can not say about Overall performance.</a:t>
            </a:r>
          </a:p>
          <a:p>
            <a:pPr marL="342900" indent="-342900">
              <a:lnSpc>
                <a:spcPct val="100000"/>
              </a:lnSpc>
              <a:spcBef>
                <a:spcPts val="0"/>
              </a:spcBef>
              <a:buFont typeface="Arial" pitchFamily="34" charset="0"/>
              <a:buAutoNum type="arabicPeriod"/>
            </a:pPr>
            <a:r>
              <a:rPr lang="en-US" sz="1600" dirty="0"/>
              <a:t>Highest Sales according to sample data is still in year 2018</a:t>
            </a:r>
          </a:p>
          <a:p>
            <a:pPr marL="342900" indent="-342900">
              <a:lnSpc>
                <a:spcPct val="100000"/>
              </a:lnSpc>
              <a:spcBef>
                <a:spcPts val="0"/>
              </a:spcBef>
              <a:buFont typeface="Arial" pitchFamily="34" charset="0"/>
              <a:buAutoNum type="arabicPeriod"/>
            </a:pPr>
            <a:r>
              <a:rPr lang="en-US" sz="1600" dirty="0"/>
              <a:t>Least Sales is in year 2020, but we do not have Samples for full year of 2020, so we can not say, if it is complete declined. Though January total number of Orders are 61, as compared to 62 , in January 2018 and January 2019, which is not bad</a:t>
            </a:r>
          </a:p>
          <a:p>
            <a:pPr marL="342900" indent="-342900">
              <a:lnSpc>
                <a:spcPct val="100000"/>
              </a:lnSpc>
              <a:spcBef>
                <a:spcPts val="0"/>
              </a:spcBef>
              <a:buFont typeface="Arial" pitchFamily="34" charset="0"/>
              <a:buAutoNum type="arabicPeriod"/>
            </a:pPr>
            <a:endParaRPr lang="en-US" sz="1600" dirty="0"/>
          </a:p>
        </p:txBody>
      </p:sp>
    </p:spTree>
    <p:extLst>
      <p:ext uri="{BB962C8B-B14F-4D97-AF65-F5344CB8AC3E}">
        <p14:creationId xmlns:p14="http://schemas.microsoft.com/office/powerpoint/2010/main" val="353115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228600"/>
            <a:ext cx="5180330" cy="685800"/>
          </a:xfrm>
        </p:spPr>
        <p:txBody>
          <a:bodyPr/>
          <a:lstStyle/>
          <a:p>
            <a:pPr>
              <a:lnSpc>
                <a:spcPct val="100000"/>
              </a:lnSpc>
            </a:pPr>
            <a:r>
              <a:rPr lang="en-US" dirty="0"/>
              <a:t>MBA analysis</a:t>
            </a:r>
          </a:p>
        </p:txBody>
      </p:sp>
      <p:sp>
        <p:nvSpPr>
          <p:cNvPr id="2" name="Rectangle 1">
            <a:extLst>
              <a:ext uri="{FF2B5EF4-FFF2-40B4-BE49-F238E27FC236}">
                <a16:creationId xmlns:a16="http://schemas.microsoft.com/office/drawing/2014/main" id="{AA26FDD2-E28A-414F-BF56-3006EC38E704}"/>
              </a:ext>
            </a:extLst>
          </p:cNvPr>
          <p:cNvSpPr/>
          <p:nvPr/>
        </p:nvSpPr>
        <p:spPr>
          <a:xfrm>
            <a:off x="8228012" y="452735"/>
            <a:ext cx="3581400" cy="338554"/>
          </a:xfrm>
          <a:prstGeom prst="rect">
            <a:avLst/>
          </a:prstGeom>
        </p:spPr>
        <p:txBody>
          <a:bodyPr wrap="square">
            <a:spAutoFit/>
          </a:bodyPr>
          <a:lstStyle/>
          <a:p>
            <a:r>
              <a:rPr lang="en-US" sz="1600" dirty="0"/>
              <a:t>What is MBA and association Rule</a:t>
            </a:r>
          </a:p>
        </p:txBody>
      </p:sp>
      <p:sp>
        <p:nvSpPr>
          <p:cNvPr id="11" name="Content Placeholder 5">
            <a:extLst>
              <a:ext uri="{FF2B5EF4-FFF2-40B4-BE49-F238E27FC236}">
                <a16:creationId xmlns:a16="http://schemas.microsoft.com/office/drawing/2014/main" id="{F9911FF9-A3DF-4359-87C1-ED71D86966F4}"/>
              </a:ext>
            </a:extLst>
          </p:cNvPr>
          <p:cNvSpPr txBox="1">
            <a:spLocks/>
          </p:cNvSpPr>
          <p:nvPr/>
        </p:nvSpPr>
        <p:spPr>
          <a:xfrm>
            <a:off x="1185396" y="1001331"/>
            <a:ext cx="10319216" cy="756535"/>
          </a:xfrm>
          <a:prstGeom prst="rect">
            <a:avLst/>
          </a:prstGeom>
        </p:spPr>
        <p:txBody>
          <a:bodyPr vert="horz" lIns="121899" tIns="60949" rIns="121899" bIns="60949" numCol="1"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Font typeface="Arial" pitchFamily="34" charset="0"/>
              <a:buNone/>
            </a:pPr>
            <a:endParaRPr lang="en-US" sz="1200" dirty="0"/>
          </a:p>
        </p:txBody>
      </p:sp>
      <p:sp>
        <p:nvSpPr>
          <p:cNvPr id="3" name="Rectangle 2">
            <a:extLst>
              <a:ext uri="{FF2B5EF4-FFF2-40B4-BE49-F238E27FC236}">
                <a16:creationId xmlns:a16="http://schemas.microsoft.com/office/drawing/2014/main" id="{6CA0EC32-4E22-473B-A44A-A779E189E644}"/>
              </a:ext>
            </a:extLst>
          </p:cNvPr>
          <p:cNvSpPr/>
          <p:nvPr/>
        </p:nvSpPr>
        <p:spPr>
          <a:xfrm>
            <a:off x="1185396" y="1022596"/>
            <a:ext cx="5823416" cy="1384995"/>
          </a:xfrm>
          <a:prstGeom prst="rect">
            <a:avLst/>
          </a:prstGeom>
        </p:spPr>
        <p:txBody>
          <a:bodyPr wrap="square">
            <a:spAutoFit/>
          </a:bodyPr>
          <a:lstStyle/>
          <a:p>
            <a:r>
              <a:rPr lang="en-US" sz="1400" dirty="0">
                <a:solidFill>
                  <a:srgbClr val="273239"/>
                </a:solidFill>
                <a:latin typeface="urw-din"/>
              </a:rPr>
              <a:t>Market Basket Analysis (MBA) is a data mining technique that is used to uncover purchase patterns in any retail setting this is used to analyze the combination of products which been bought together.</a:t>
            </a:r>
          </a:p>
          <a:p>
            <a:endParaRPr lang="en-US" sz="1400" dirty="0">
              <a:solidFill>
                <a:srgbClr val="273239"/>
              </a:solidFill>
              <a:latin typeface="urw-din"/>
            </a:endParaRPr>
          </a:p>
          <a:p>
            <a:r>
              <a:rPr lang="en-US" sz="1400" dirty="0">
                <a:solidFill>
                  <a:srgbClr val="273239"/>
                </a:solidFill>
                <a:latin typeface="urw-din"/>
              </a:rPr>
              <a:t>MBA identifies the pattern of frequent purchase items by customers. Which can help to promote deals, offers, sale by the companies.</a:t>
            </a:r>
          </a:p>
        </p:txBody>
      </p:sp>
      <p:pic>
        <p:nvPicPr>
          <p:cNvPr id="1026" name="Picture 2" descr="market basket analysis thought">
            <a:extLst>
              <a:ext uri="{FF2B5EF4-FFF2-40B4-BE49-F238E27FC236}">
                <a16:creationId xmlns:a16="http://schemas.microsoft.com/office/drawing/2014/main" id="{6D60DDEA-0153-47FD-A69E-1E23BB8E1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764" y="1015278"/>
            <a:ext cx="4951413" cy="460004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4">
            <a:extLst>
              <a:ext uri="{FF2B5EF4-FFF2-40B4-BE49-F238E27FC236}">
                <a16:creationId xmlns:a16="http://schemas.microsoft.com/office/drawing/2014/main" id="{A48D99ED-9F89-4F9C-A899-51F0339F7759}"/>
              </a:ext>
            </a:extLst>
          </p:cNvPr>
          <p:cNvSpPr txBox="1">
            <a:spLocks/>
          </p:cNvSpPr>
          <p:nvPr/>
        </p:nvSpPr>
        <p:spPr>
          <a:xfrm>
            <a:off x="1155455" y="2527830"/>
            <a:ext cx="1980791"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1800" dirty="0"/>
              <a:t>Association Rules</a:t>
            </a:r>
          </a:p>
        </p:txBody>
      </p:sp>
      <p:sp>
        <p:nvSpPr>
          <p:cNvPr id="12" name="Rectangle 11">
            <a:extLst>
              <a:ext uri="{FF2B5EF4-FFF2-40B4-BE49-F238E27FC236}">
                <a16:creationId xmlns:a16="http://schemas.microsoft.com/office/drawing/2014/main" id="{71E9C946-9985-40A3-BFC6-586421013FDB}"/>
              </a:ext>
            </a:extLst>
          </p:cNvPr>
          <p:cNvSpPr/>
          <p:nvPr/>
        </p:nvSpPr>
        <p:spPr>
          <a:xfrm>
            <a:off x="1185396" y="2986296"/>
            <a:ext cx="7042616" cy="1600438"/>
          </a:xfrm>
          <a:prstGeom prst="rect">
            <a:avLst/>
          </a:prstGeom>
        </p:spPr>
        <p:txBody>
          <a:bodyPr wrap="square">
            <a:spAutoFit/>
          </a:bodyPr>
          <a:lstStyle/>
          <a:p>
            <a:pPr fontAlgn="base"/>
            <a:r>
              <a:rPr lang="en-US" sz="1400" dirty="0">
                <a:solidFill>
                  <a:srgbClr val="273239"/>
                </a:solidFill>
                <a:latin typeface="urw-din"/>
              </a:rPr>
              <a:t>Market basket analysis mainly works with the </a:t>
            </a:r>
          </a:p>
          <a:p>
            <a:pPr fontAlgn="base"/>
            <a:r>
              <a:rPr lang="en-US" sz="1400" b="1" dirty="0">
                <a:solidFill>
                  <a:srgbClr val="273239"/>
                </a:solidFill>
                <a:latin typeface="urw-din"/>
              </a:rPr>
              <a:t>ASSOCIATION RULE {IF} -&gt; {THEN}.</a:t>
            </a:r>
          </a:p>
          <a:p>
            <a:pPr fontAlgn="base"/>
            <a:endParaRPr lang="en-US" sz="1400" dirty="0">
              <a:solidFill>
                <a:srgbClr val="273239"/>
              </a:solidFill>
              <a:latin typeface="urw-din"/>
            </a:endParaRPr>
          </a:p>
          <a:p>
            <a:pPr fontAlgn="base"/>
            <a:r>
              <a:rPr lang="en-US" sz="1400" b="1" dirty="0">
                <a:solidFill>
                  <a:srgbClr val="273239"/>
                </a:solidFill>
                <a:latin typeface="urw-din"/>
              </a:rPr>
              <a:t>IF</a:t>
            </a:r>
            <a:r>
              <a:rPr lang="en-US" sz="1400" dirty="0">
                <a:solidFill>
                  <a:srgbClr val="273239"/>
                </a:solidFill>
                <a:latin typeface="urw-din"/>
              </a:rPr>
              <a:t> means Antecedent: An antecedent is an item found within the data</a:t>
            </a:r>
          </a:p>
          <a:p>
            <a:pPr fontAlgn="base"/>
            <a:endParaRPr lang="en-US" sz="1400" dirty="0">
              <a:solidFill>
                <a:srgbClr val="273239"/>
              </a:solidFill>
              <a:latin typeface="urw-din"/>
            </a:endParaRPr>
          </a:p>
          <a:p>
            <a:pPr fontAlgn="base"/>
            <a:r>
              <a:rPr lang="en-US" sz="1400" b="1" dirty="0">
                <a:solidFill>
                  <a:srgbClr val="273239"/>
                </a:solidFill>
                <a:latin typeface="urw-din"/>
              </a:rPr>
              <a:t>THEN </a:t>
            </a:r>
            <a:r>
              <a:rPr lang="en-US" sz="1400" dirty="0">
                <a:solidFill>
                  <a:srgbClr val="273239"/>
                </a:solidFill>
                <a:latin typeface="urw-din"/>
              </a:rPr>
              <a:t>means Consequent: A consequent is an item found in combination </a:t>
            </a:r>
          </a:p>
          <a:p>
            <a:pPr fontAlgn="base"/>
            <a:r>
              <a:rPr lang="en-US" sz="1400" dirty="0">
                <a:solidFill>
                  <a:srgbClr val="273239"/>
                </a:solidFill>
                <a:latin typeface="urw-din"/>
              </a:rPr>
              <a:t>with the antecedent. </a:t>
            </a:r>
          </a:p>
        </p:txBody>
      </p:sp>
      <p:pic>
        <p:nvPicPr>
          <p:cNvPr id="1028" name="Picture 4">
            <a:extLst>
              <a:ext uri="{FF2B5EF4-FFF2-40B4-BE49-F238E27FC236}">
                <a16:creationId xmlns:a16="http://schemas.microsoft.com/office/drawing/2014/main" id="{C0D5C462-DAC5-4D36-B4ED-FA15CCEFB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64" y="4477110"/>
            <a:ext cx="2714796" cy="113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44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292</TotalTime>
  <Words>2188</Words>
  <Application>Microsoft Office PowerPoint</Application>
  <PresentationFormat>Custom</PresentationFormat>
  <Paragraphs>266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Constantia</vt:lpstr>
      <vt:lpstr>urw-din</vt:lpstr>
      <vt:lpstr>Wingdings</vt:lpstr>
      <vt:lpstr>Cooking 16x9</vt:lpstr>
      <vt:lpstr>Market basket Analysis</vt:lpstr>
      <vt:lpstr>Agenda</vt:lpstr>
      <vt:lpstr>Introduction</vt:lpstr>
      <vt:lpstr>Exploratory data analysis</vt:lpstr>
      <vt:lpstr>Exploratory data analysis</vt:lpstr>
      <vt:lpstr>Exploratory data analysis</vt:lpstr>
      <vt:lpstr>Exploratory data analysis</vt:lpstr>
      <vt:lpstr>Exploratory data analysis</vt:lpstr>
      <vt:lpstr>MBA analysis</vt:lpstr>
      <vt:lpstr>MBA analysis</vt:lpstr>
      <vt:lpstr>MBA analysis</vt:lpstr>
      <vt:lpstr>MBA analysis</vt:lpstr>
      <vt:lpstr>MBA analysis</vt:lpstr>
      <vt:lpstr>MBA analysis</vt:lpstr>
      <vt:lpstr>MBA analysis</vt:lpstr>
      <vt:lpstr>Recommendations</vt:lpstr>
      <vt:lpstr>Conclusions</vt:lpstr>
      <vt:lpstr>Thank You  Amit Jain 5-Nov-2022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Amit</dc:creator>
  <cp:lastModifiedBy>Amit</cp:lastModifiedBy>
  <cp:revision>26</cp:revision>
  <dcterms:created xsi:type="dcterms:W3CDTF">2022-11-03T22:39:58Z</dcterms:created>
  <dcterms:modified xsi:type="dcterms:W3CDTF">2022-11-04T03:32:38Z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