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515F9-710E-48C7-B988-987581D844A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2273179F-ED8D-43E7-B9B9-581EF786511E}">
      <dgm:prSet/>
      <dgm:spPr>
        <a:solidFill>
          <a:schemeClr val="bg1">
            <a:lumMod val="95000"/>
            <a:alpha val="9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baseline="0" dirty="0"/>
            <a:t>Executive Summary</a:t>
          </a:r>
          <a:endParaRPr lang="en-IN" dirty="0"/>
        </a:p>
      </dgm:t>
    </dgm:pt>
    <dgm:pt modelId="{D97C9C0E-6CFE-4BCA-A431-FFC5ABCE4394}" type="parTrans" cxnId="{C79F5DE7-FDD4-4242-8A9A-7EF7D391676C}">
      <dgm:prSet/>
      <dgm:spPr/>
      <dgm:t>
        <a:bodyPr/>
        <a:lstStyle/>
        <a:p>
          <a:endParaRPr lang="en-IN"/>
        </a:p>
      </dgm:t>
    </dgm:pt>
    <dgm:pt modelId="{90A11A02-21AA-4BA3-96F0-370914EDC21C}" type="sibTrans" cxnId="{C79F5DE7-FDD4-4242-8A9A-7EF7D391676C}">
      <dgm:prSet/>
      <dgm:spPr/>
      <dgm:t>
        <a:bodyPr/>
        <a:lstStyle/>
        <a:p>
          <a:endParaRPr lang="en-IN"/>
        </a:p>
      </dgm:t>
    </dgm:pt>
    <dgm:pt modelId="{79BCA39E-273A-458C-9E87-33227416D0BF}">
      <dgm:prSet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baseline="0" dirty="0"/>
            <a:t>The project aims to identify the most popular combos that can be suggested to a grocery store after a through analysis of menu items in the customer order.</a:t>
          </a:r>
          <a:endParaRPr lang="en-IN" dirty="0"/>
        </a:p>
      </dgm:t>
    </dgm:pt>
    <dgm:pt modelId="{A3597A2F-EF46-4F89-A8D8-D7A975750524}" type="parTrans" cxnId="{E747787F-CE78-4436-9461-3188526D7E26}">
      <dgm:prSet/>
      <dgm:spPr/>
      <dgm:t>
        <a:bodyPr/>
        <a:lstStyle/>
        <a:p>
          <a:endParaRPr lang="en-IN"/>
        </a:p>
      </dgm:t>
    </dgm:pt>
    <dgm:pt modelId="{BCE04104-80AA-4BB7-A04A-15865F9E0197}" type="sibTrans" cxnId="{E747787F-CE78-4436-9461-3188526D7E26}">
      <dgm:prSet/>
      <dgm:spPr/>
      <dgm:t>
        <a:bodyPr/>
        <a:lstStyle/>
        <a:p>
          <a:endParaRPr lang="en-IN"/>
        </a:p>
      </dgm:t>
    </dgm:pt>
    <dgm:pt modelId="{2513A9B5-CE5D-45E9-9300-FD9B142F4D47}">
      <dgm:prSet/>
      <dgm:spPr>
        <a:solidFill>
          <a:schemeClr val="bg1">
            <a:lumMod val="75000"/>
            <a:alpha val="90000"/>
          </a:schemeClr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baseline="0" dirty="0"/>
            <a:t>To suggest best combo meals as the store does not have a combo meal</a:t>
          </a:r>
          <a:endParaRPr lang="en-IN" dirty="0"/>
        </a:p>
      </dgm:t>
    </dgm:pt>
    <dgm:pt modelId="{FD1753D9-15BD-4464-8CB4-9DF560546F1B}" type="parTrans" cxnId="{F5A47ADC-606B-4184-829D-D3D7547DB4A4}">
      <dgm:prSet/>
      <dgm:spPr/>
      <dgm:t>
        <a:bodyPr/>
        <a:lstStyle/>
        <a:p>
          <a:endParaRPr lang="en-IN"/>
        </a:p>
      </dgm:t>
    </dgm:pt>
    <dgm:pt modelId="{08E79DDE-4222-4540-ABC5-050CD7CBD723}" type="sibTrans" cxnId="{F5A47ADC-606B-4184-829D-D3D7547DB4A4}">
      <dgm:prSet/>
      <dgm:spPr/>
      <dgm:t>
        <a:bodyPr/>
        <a:lstStyle/>
        <a:p>
          <a:endParaRPr lang="en-IN"/>
        </a:p>
      </dgm:t>
    </dgm:pt>
    <dgm:pt modelId="{A334824F-EDFE-4DE2-9A32-D7E7C17CAAFE}" type="pres">
      <dgm:prSet presAssocID="{D52515F9-710E-48C7-B988-987581D844A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B9CA032-8CFB-4F3B-B5FF-B45B6FEB8B97}" type="pres">
      <dgm:prSet presAssocID="{2273179F-ED8D-43E7-B9B9-581EF786511E}" presName="circle1" presStyleLbl="node1" presStyleIdx="0" presStyleCnt="3"/>
      <dgm:spPr>
        <a:ln>
          <a:solidFill>
            <a:schemeClr val="bg1">
              <a:lumMod val="50000"/>
            </a:schemeClr>
          </a:solidFill>
        </a:ln>
      </dgm:spPr>
    </dgm:pt>
    <dgm:pt modelId="{AA4E0B22-C855-4A29-BF5E-39D4FD58575C}" type="pres">
      <dgm:prSet presAssocID="{2273179F-ED8D-43E7-B9B9-581EF786511E}" presName="space" presStyleCnt="0"/>
      <dgm:spPr/>
    </dgm:pt>
    <dgm:pt modelId="{6A6CC83D-3FA0-453A-85C7-847F3A9059FA}" type="pres">
      <dgm:prSet presAssocID="{2273179F-ED8D-43E7-B9B9-581EF786511E}" presName="rect1" presStyleLbl="alignAcc1" presStyleIdx="0" presStyleCnt="3" custScaleY="100000" custLinFactNeighborY="-783"/>
      <dgm:spPr/>
    </dgm:pt>
    <dgm:pt modelId="{743DBEDF-E8E1-4701-9E1A-8D2F12B9F6CE}" type="pres">
      <dgm:prSet presAssocID="{79BCA39E-273A-458C-9E87-33227416D0BF}" presName="vertSpace2" presStyleLbl="node1" presStyleIdx="0" presStyleCnt="3"/>
      <dgm:spPr/>
    </dgm:pt>
    <dgm:pt modelId="{725D6B38-BA4A-4F50-B3C0-E4A2F17E0E33}" type="pres">
      <dgm:prSet presAssocID="{79BCA39E-273A-458C-9E87-33227416D0BF}" presName="circle2" presStyleLbl="node1" presStyleIdx="1" presStyleCnt="3"/>
      <dgm:spPr>
        <a:ln>
          <a:solidFill>
            <a:schemeClr val="bg1">
              <a:lumMod val="50000"/>
            </a:schemeClr>
          </a:solidFill>
        </a:ln>
      </dgm:spPr>
    </dgm:pt>
    <dgm:pt modelId="{3E9F9F04-7392-48FA-BFBB-E1FD7BEBA8E9}" type="pres">
      <dgm:prSet presAssocID="{79BCA39E-273A-458C-9E87-33227416D0BF}" presName="rect2" presStyleLbl="alignAcc1" presStyleIdx="1" presStyleCnt="3"/>
      <dgm:spPr/>
    </dgm:pt>
    <dgm:pt modelId="{73065AD0-5459-4F3A-9001-5D5B3C7687EC}" type="pres">
      <dgm:prSet presAssocID="{2513A9B5-CE5D-45E9-9300-FD9B142F4D47}" presName="vertSpace3" presStyleLbl="node1" presStyleIdx="1" presStyleCnt="3"/>
      <dgm:spPr/>
    </dgm:pt>
    <dgm:pt modelId="{F541936F-907D-4991-ABE4-922A9F1F3B81}" type="pres">
      <dgm:prSet presAssocID="{2513A9B5-CE5D-45E9-9300-FD9B142F4D47}" presName="circle3" presStyleLbl="node1" presStyleIdx="2" presStyleCnt="3"/>
      <dgm:spPr>
        <a:ln>
          <a:solidFill>
            <a:schemeClr val="bg1">
              <a:lumMod val="50000"/>
            </a:schemeClr>
          </a:solidFill>
        </a:ln>
      </dgm:spPr>
    </dgm:pt>
    <dgm:pt modelId="{1BF23B24-7B82-4F15-91C3-F927520748FB}" type="pres">
      <dgm:prSet presAssocID="{2513A9B5-CE5D-45E9-9300-FD9B142F4D47}" presName="rect3" presStyleLbl="alignAcc1" presStyleIdx="2" presStyleCnt="3"/>
      <dgm:spPr/>
    </dgm:pt>
    <dgm:pt modelId="{A8468E76-0DE2-4A82-84E8-861820BC4E39}" type="pres">
      <dgm:prSet presAssocID="{2273179F-ED8D-43E7-B9B9-581EF786511E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CCBCB171-0D2D-41C7-B2A4-9EFE97BCE74B}" type="pres">
      <dgm:prSet presAssocID="{79BCA39E-273A-458C-9E87-33227416D0BF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C7F75E9C-5316-4EB7-8E46-B01CB70AFF64}" type="pres">
      <dgm:prSet presAssocID="{2513A9B5-CE5D-45E9-9300-FD9B142F4D4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6465C129-8B58-4072-8565-4A91A711A708}" type="presOf" srcId="{D52515F9-710E-48C7-B988-987581D844A9}" destId="{A334824F-EDFE-4DE2-9A32-D7E7C17CAAFE}" srcOrd="0" destOrd="0" presId="urn:microsoft.com/office/officeart/2005/8/layout/target3"/>
    <dgm:cxn modelId="{99FBED5B-C01B-4525-99B6-A1B6E6C60EFE}" type="presOf" srcId="{2273179F-ED8D-43E7-B9B9-581EF786511E}" destId="{6A6CC83D-3FA0-453A-85C7-847F3A9059FA}" srcOrd="0" destOrd="0" presId="urn:microsoft.com/office/officeart/2005/8/layout/target3"/>
    <dgm:cxn modelId="{E747787F-CE78-4436-9461-3188526D7E26}" srcId="{D52515F9-710E-48C7-B988-987581D844A9}" destId="{79BCA39E-273A-458C-9E87-33227416D0BF}" srcOrd="1" destOrd="0" parTransId="{A3597A2F-EF46-4F89-A8D8-D7A975750524}" sibTransId="{BCE04104-80AA-4BB7-A04A-15865F9E0197}"/>
    <dgm:cxn modelId="{478FC98C-F4D3-4D08-BCF0-D564DA03DC44}" type="presOf" srcId="{2273179F-ED8D-43E7-B9B9-581EF786511E}" destId="{A8468E76-0DE2-4A82-84E8-861820BC4E39}" srcOrd="1" destOrd="0" presId="urn:microsoft.com/office/officeart/2005/8/layout/target3"/>
    <dgm:cxn modelId="{E820AA9E-2F81-4C79-94E8-3DD813A36283}" type="presOf" srcId="{2513A9B5-CE5D-45E9-9300-FD9B142F4D47}" destId="{1BF23B24-7B82-4F15-91C3-F927520748FB}" srcOrd="0" destOrd="0" presId="urn:microsoft.com/office/officeart/2005/8/layout/target3"/>
    <dgm:cxn modelId="{6C4879C7-5C06-45E7-8915-FD57D1F9896C}" type="presOf" srcId="{79BCA39E-273A-458C-9E87-33227416D0BF}" destId="{3E9F9F04-7392-48FA-BFBB-E1FD7BEBA8E9}" srcOrd="0" destOrd="0" presId="urn:microsoft.com/office/officeart/2005/8/layout/target3"/>
    <dgm:cxn modelId="{F5A47ADC-606B-4184-829D-D3D7547DB4A4}" srcId="{D52515F9-710E-48C7-B988-987581D844A9}" destId="{2513A9B5-CE5D-45E9-9300-FD9B142F4D47}" srcOrd="2" destOrd="0" parTransId="{FD1753D9-15BD-4464-8CB4-9DF560546F1B}" sibTransId="{08E79DDE-4222-4540-ABC5-050CD7CBD723}"/>
    <dgm:cxn modelId="{C79F5DE7-FDD4-4242-8A9A-7EF7D391676C}" srcId="{D52515F9-710E-48C7-B988-987581D844A9}" destId="{2273179F-ED8D-43E7-B9B9-581EF786511E}" srcOrd="0" destOrd="0" parTransId="{D97C9C0E-6CFE-4BCA-A431-FFC5ABCE4394}" sibTransId="{90A11A02-21AA-4BA3-96F0-370914EDC21C}"/>
    <dgm:cxn modelId="{4E798FE7-3854-4C49-A7F2-98D3B59EDF68}" type="presOf" srcId="{2513A9B5-CE5D-45E9-9300-FD9B142F4D47}" destId="{C7F75E9C-5316-4EB7-8E46-B01CB70AFF64}" srcOrd="1" destOrd="0" presId="urn:microsoft.com/office/officeart/2005/8/layout/target3"/>
    <dgm:cxn modelId="{15DA3FFE-B87C-4234-BE01-8808ABEE7C60}" type="presOf" srcId="{79BCA39E-273A-458C-9E87-33227416D0BF}" destId="{CCBCB171-0D2D-41C7-B2A4-9EFE97BCE74B}" srcOrd="1" destOrd="0" presId="urn:microsoft.com/office/officeart/2005/8/layout/target3"/>
    <dgm:cxn modelId="{762935D7-3AA9-4EB4-90DB-273BE1027805}" type="presParOf" srcId="{A334824F-EDFE-4DE2-9A32-D7E7C17CAAFE}" destId="{3B9CA032-8CFB-4F3B-B5FF-B45B6FEB8B97}" srcOrd="0" destOrd="0" presId="urn:microsoft.com/office/officeart/2005/8/layout/target3"/>
    <dgm:cxn modelId="{ECCDDD59-2155-40FF-9D1B-C0E3B7E8C2BB}" type="presParOf" srcId="{A334824F-EDFE-4DE2-9A32-D7E7C17CAAFE}" destId="{AA4E0B22-C855-4A29-BF5E-39D4FD58575C}" srcOrd="1" destOrd="0" presId="urn:microsoft.com/office/officeart/2005/8/layout/target3"/>
    <dgm:cxn modelId="{225F9420-2912-461F-9014-D4A36B1BD095}" type="presParOf" srcId="{A334824F-EDFE-4DE2-9A32-D7E7C17CAAFE}" destId="{6A6CC83D-3FA0-453A-85C7-847F3A9059FA}" srcOrd="2" destOrd="0" presId="urn:microsoft.com/office/officeart/2005/8/layout/target3"/>
    <dgm:cxn modelId="{AA002AA2-B079-49E7-B82F-F59ACA8B3EA6}" type="presParOf" srcId="{A334824F-EDFE-4DE2-9A32-D7E7C17CAAFE}" destId="{743DBEDF-E8E1-4701-9E1A-8D2F12B9F6CE}" srcOrd="3" destOrd="0" presId="urn:microsoft.com/office/officeart/2005/8/layout/target3"/>
    <dgm:cxn modelId="{E47A592E-74A2-4A10-906B-18E05C9B0CF8}" type="presParOf" srcId="{A334824F-EDFE-4DE2-9A32-D7E7C17CAAFE}" destId="{725D6B38-BA4A-4F50-B3C0-E4A2F17E0E33}" srcOrd="4" destOrd="0" presId="urn:microsoft.com/office/officeart/2005/8/layout/target3"/>
    <dgm:cxn modelId="{A45117BE-B7FB-4ACB-925D-731747672754}" type="presParOf" srcId="{A334824F-EDFE-4DE2-9A32-D7E7C17CAAFE}" destId="{3E9F9F04-7392-48FA-BFBB-E1FD7BEBA8E9}" srcOrd="5" destOrd="0" presId="urn:microsoft.com/office/officeart/2005/8/layout/target3"/>
    <dgm:cxn modelId="{3E3C3983-2713-45DE-8FBE-4800CA16A9B2}" type="presParOf" srcId="{A334824F-EDFE-4DE2-9A32-D7E7C17CAAFE}" destId="{73065AD0-5459-4F3A-9001-5D5B3C7687EC}" srcOrd="6" destOrd="0" presId="urn:microsoft.com/office/officeart/2005/8/layout/target3"/>
    <dgm:cxn modelId="{2748A39A-8D14-4955-AB3B-951A29548B9F}" type="presParOf" srcId="{A334824F-EDFE-4DE2-9A32-D7E7C17CAAFE}" destId="{F541936F-907D-4991-ABE4-922A9F1F3B81}" srcOrd="7" destOrd="0" presId="urn:microsoft.com/office/officeart/2005/8/layout/target3"/>
    <dgm:cxn modelId="{3C4DD601-4836-4D2C-B5AA-8B2BC3DE17DA}" type="presParOf" srcId="{A334824F-EDFE-4DE2-9A32-D7E7C17CAAFE}" destId="{1BF23B24-7B82-4F15-91C3-F927520748FB}" srcOrd="8" destOrd="0" presId="urn:microsoft.com/office/officeart/2005/8/layout/target3"/>
    <dgm:cxn modelId="{742E0080-4048-4A6D-9A74-CC964239ECC2}" type="presParOf" srcId="{A334824F-EDFE-4DE2-9A32-D7E7C17CAAFE}" destId="{A8468E76-0DE2-4A82-84E8-861820BC4E39}" srcOrd="9" destOrd="0" presId="urn:microsoft.com/office/officeart/2005/8/layout/target3"/>
    <dgm:cxn modelId="{318D5A11-7B78-436D-A965-E51CC6CF2CC6}" type="presParOf" srcId="{A334824F-EDFE-4DE2-9A32-D7E7C17CAAFE}" destId="{CCBCB171-0D2D-41C7-B2A4-9EFE97BCE74B}" srcOrd="10" destOrd="0" presId="urn:microsoft.com/office/officeart/2005/8/layout/target3"/>
    <dgm:cxn modelId="{8533FC59-D782-451A-BA04-40DCAEBE38AB}" type="presParOf" srcId="{A334824F-EDFE-4DE2-9A32-D7E7C17CAAFE}" destId="{C7F75E9C-5316-4EB7-8E46-B01CB70AFF64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1B4F8-2EEB-47A6-8784-BC2AC6605C83}" type="doc">
      <dgm:prSet loTypeId="urn:microsoft.com/office/officeart/2005/8/layout/vList2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E9990CDD-54F4-4603-9009-1A17E457489F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IN" b="0" i="0" baseline="0" dirty="0">
              <a:solidFill>
                <a:schemeClr val="tx1"/>
              </a:solidFill>
            </a:rPr>
            <a:t>Exploratory Analysis of data</a:t>
          </a:r>
          <a:endParaRPr lang="en-IN" dirty="0">
            <a:solidFill>
              <a:schemeClr val="tx1"/>
            </a:solidFill>
          </a:endParaRPr>
        </a:p>
      </dgm:t>
    </dgm:pt>
    <dgm:pt modelId="{8FF5D3B8-29D1-4DF4-874B-D9272FFDE394}" type="parTrans" cxnId="{45CED145-240E-4BB5-B3DF-35BDF7F580F8}">
      <dgm:prSet/>
      <dgm:spPr/>
      <dgm:t>
        <a:bodyPr/>
        <a:lstStyle/>
        <a:p>
          <a:endParaRPr lang="en-IN"/>
        </a:p>
      </dgm:t>
    </dgm:pt>
    <dgm:pt modelId="{25638F7D-22E7-4565-9500-D7D9D9AA0809}" type="sibTrans" cxnId="{45CED145-240E-4BB5-B3DF-35BDF7F580F8}">
      <dgm:prSet/>
      <dgm:spPr/>
      <dgm:t>
        <a:bodyPr/>
        <a:lstStyle/>
        <a:p>
          <a:endParaRPr lang="en-IN"/>
        </a:p>
      </dgm:t>
    </dgm:pt>
    <dgm:pt modelId="{A56656D1-6525-479E-8659-A159796F6BF4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0" i="0" baseline="0" dirty="0">
              <a:solidFill>
                <a:schemeClr val="tx1"/>
              </a:solidFill>
            </a:rPr>
            <a:t>Trends across months/years/quarters/days</a:t>
          </a:r>
          <a:endParaRPr lang="en-IN" dirty="0">
            <a:solidFill>
              <a:schemeClr val="tx1"/>
            </a:solidFill>
          </a:endParaRPr>
        </a:p>
      </dgm:t>
    </dgm:pt>
    <dgm:pt modelId="{999EFAA9-AB3B-40DA-8611-F0B9BD3E137F}" type="parTrans" cxnId="{C4B0A629-C64D-4948-A745-CF576054A3A5}">
      <dgm:prSet/>
      <dgm:spPr/>
      <dgm:t>
        <a:bodyPr/>
        <a:lstStyle/>
        <a:p>
          <a:endParaRPr lang="en-IN"/>
        </a:p>
      </dgm:t>
    </dgm:pt>
    <dgm:pt modelId="{5BBA5A43-66B5-4706-AA22-2920228C0894}" type="sibTrans" cxnId="{C4B0A629-C64D-4948-A745-CF576054A3A5}">
      <dgm:prSet/>
      <dgm:spPr/>
      <dgm:t>
        <a:bodyPr/>
        <a:lstStyle/>
        <a:p>
          <a:endParaRPr lang="en-IN"/>
        </a:p>
      </dgm:t>
    </dgm:pt>
    <dgm:pt modelId="{0D758C90-34C6-45BF-BED7-B5612ADE619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i="0" baseline="0" dirty="0">
              <a:solidFill>
                <a:schemeClr val="tx1"/>
              </a:solidFill>
            </a:rPr>
            <a:t>Market Basket Analysis &amp; Association Rules</a:t>
          </a:r>
          <a:endParaRPr lang="en-IN" dirty="0">
            <a:solidFill>
              <a:schemeClr val="tx1"/>
            </a:solidFill>
          </a:endParaRPr>
        </a:p>
      </dgm:t>
    </dgm:pt>
    <dgm:pt modelId="{8482C85F-00DF-4CB2-9B72-C53EE20AA99E}" type="parTrans" cxnId="{C05BCD31-F74C-40EE-AD70-EB2700AFCCD8}">
      <dgm:prSet/>
      <dgm:spPr/>
      <dgm:t>
        <a:bodyPr/>
        <a:lstStyle/>
        <a:p>
          <a:endParaRPr lang="en-IN"/>
        </a:p>
      </dgm:t>
    </dgm:pt>
    <dgm:pt modelId="{7820E216-AFE6-49F6-8F29-E92331D73263}" type="sibTrans" cxnId="{C05BCD31-F74C-40EE-AD70-EB2700AFCCD8}">
      <dgm:prSet/>
      <dgm:spPr/>
      <dgm:t>
        <a:bodyPr/>
        <a:lstStyle/>
        <a:p>
          <a:endParaRPr lang="en-IN"/>
        </a:p>
      </dgm:t>
    </dgm:pt>
    <dgm:pt modelId="{71CB7E4F-7806-48FE-BA1C-640ECCA1351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Conclusions</a:t>
          </a:r>
          <a:endParaRPr lang="en-IN" dirty="0">
            <a:solidFill>
              <a:schemeClr val="tx1"/>
            </a:solidFill>
          </a:endParaRPr>
        </a:p>
      </dgm:t>
    </dgm:pt>
    <dgm:pt modelId="{0C0A5655-D540-49EF-A898-E3BAE2F3E841}" type="parTrans" cxnId="{B222990D-E4BE-430A-8832-813CFC1A11EE}">
      <dgm:prSet/>
      <dgm:spPr/>
      <dgm:t>
        <a:bodyPr/>
        <a:lstStyle/>
        <a:p>
          <a:endParaRPr lang="en-IN"/>
        </a:p>
      </dgm:t>
    </dgm:pt>
    <dgm:pt modelId="{54A30F46-673F-4469-87D4-1FD3FBABB63C}" type="sibTrans" cxnId="{B222990D-E4BE-430A-8832-813CFC1A11EE}">
      <dgm:prSet/>
      <dgm:spPr/>
      <dgm:t>
        <a:bodyPr/>
        <a:lstStyle/>
        <a:p>
          <a:endParaRPr lang="en-IN"/>
        </a:p>
      </dgm:t>
    </dgm:pt>
    <dgm:pt modelId="{FA7A16C4-CB2F-4D5F-ADD2-78E4BF815ACB}" type="pres">
      <dgm:prSet presAssocID="{E221B4F8-2EEB-47A6-8784-BC2AC6605C83}" presName="linear" presStyleCnt="0">
        <dgm:presLayoutVars>
          <dgm:animLvl val="lvl"/>
          <dgm:resizeHandles val="exact"/>
        </dgm:presLayoutVars>
      </dgm:prSet>
      <dgm:spPr/>
    </dgm:pt>
    <dgm:pt modelId="{22769187-9AD5-4939-A6AB-D7AA38C40257}" type="pres">
      <dgm:prSet presAssocID="{E9990CDD-54F4-4603-9009-1A17E457489F}" presName="parentText" presStyleLbl="node1" presStyleIdx="0" presStyleCnt="4" custLinFactNeighborX="6" custLinFactNeighborY="-13533">
        <dgm:presLayoutVars>
          <dgm:chMax val="0"/>
          <dgm:bulletEnabled val="1"/>
        </dgm:presLayoutVars>
      </dgm:prSet>
      <dgm:spPr/>
    </dgm:pt>
    <dgm:pt modelId="{FE051225-55A8-4943-80FE-8B583A7069FD}" type="pres">
      <dgm:prSet presAssocID="{25638F7D-22E7-4565-9500-D7D9D9AA0809}" presName="spacer" presStyleCnt="0"/>
      <dgm:spPr/>
    </dgm:pt>
    <dgm:pt modelId="{07172981-965C-42B4-812E-D786274D195E}" type="pres">
      <dgm:prSet presAssocID="{A56656D1-6525-479E-8659-A159796F6B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D801D0-8EF2-4E1E-89ED-66DE96D1FA6B}" type="pres">
      <dgm:prSet presAssocID="{5BBA5A43-66B5-4706-AA22-2920228C0894}" presName="spacer" presStyleCnt="0"/>
      <dgm:spPr/>
    </dgm:pt>
    <dgm:pt modelId="{3FBAE510-FA5A-41BB-9C5D-3F64573ADFA3}" type="pres">
      <dgm:prSet presAssocID="{0D758C90-34C6-45BF-BED7-B5612ADE61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1E4771-A795-4158-AC89-F1C387DBCB99}" type="pres">
      <dgm:prSet presAssocID="{7820E216-AFE6-49F6-8F29-E92331D73263}" presName="spacer" presStyleCnt="0"/>
      <dgm:spPr/>
    </dgm:pt>
    <dgm:pt modelId="{EB70E7BF-AF85-4B59-9DB1-3791E34ABE13}" type="pres">
      <dgm:prSet presAssocID="{71CB7E4F-7806-48FE-BA1C-640ECCA135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22990D-E4BE-430A-8832-813CFC1A11EE}" srcId="{E221B4F8-2EEB-47A6-8784-BC2AC6605C83}" destId="{71CB7E4F-7806-48FE-BA1C-640ECCA1351D}" srcOrd="3" destOrd="0" parTransId="{0C0A5655-D540-49EF-A898-E3BAE2F3E841}" sibTransId="{54A30F46-673F-4469-87D4-1FD3FBABB63C}"/>
    <dgm:cxn modelId="{C4B0A629-C64D-4948-A745-CF576054A3A5}" srcId="{E221B4F8-2EEB-47A6-8784-BC2AC6605C83}" destId="{A56656D1-6525-479E-8659-A159796F6BF4}" srcOrd="1" destOrd="0" parTransId="{999EFAA9-AB3B-40DA-8611-F0B9BD3E137F}" sibTransId="{5BBA5A43-66B5-4706-AA22-2920228C0894}"/>
    <dgm:cxn modelId="{C05BCD31-F74C-40EE-AD70-EB2700AFCCD8}" srcId="{E221B4F8-2EEB-47A6-8784-BC2AC6605C83}" destId="{0D758C90-34C6-45BF-BED7-B5612ADE619E}" srcOrd="2" destOrd="0" parTransId="{8482C85F-00DF-4CB2-9B72-C53EE20AA99E}" sibTransId="{7820E216-AFE6-49F6-8F29-E92331D73263}"/>
    <dgm:cxn modelId="{7E4A0A38-FD28-4144-8894-B1797B7B02E8}" type="presOf" srcId="{E221B4F8-2EEB-47A6-8784-BC2AC6605C83}" destId="{FA7A16C4-CB2F-4D5F-ADD2-78E4BF815ACB}" srcOrd="0" destOrd="0" presId="urn:microsoft.com/office/officeart/2005/8/layout/vList2"/>
    <dgm:cxn modelId="{45CED145-240E-4BB5-B3DF-35BDF7F580F8}" srcId="{E221B4F8-2EEB-47A6-8784-BC2AC6605C83}" destId="{E9990CDD-54F4-4603-9009-1A17E457489F}" srcOrd="0" destOrd="0" parTransId="{8FF5D3B8-29D1-4DF4-874B-D9272FFDE394}" sibTransId="{25638F7D-22E7-4565-9500-D7D9D9AA0809}"/>
    <dgm:cxn modelId="{B3637366-325A-4A18-9D8E-C93E88AC717E}" type="presOf" srcId="{0D758C90-34C6-45BF-BED7-B5612ADE619E}" destId="{3FBAE510-FA5A-41BB-9C5D-3F64573ADFA3}" srcOrd="0" destOrd="0" presId="urn:microsoft.com/office/officeart/2005/8/layout/vList2"/>
    <dgm:cxn modelId="{08CDAA4B-2718-4B46-A06F-C9ECB8B82A8A}" type="presOf" srcId="{71CB7E4F-7806-48FE-BA1C-640ECCA1351D}" destId="{EB70E7BF-AF85-4B59-9DB1-3791E34ABE13}" srcOrd="0" destOrd="0" presId="urn:microsoft.com/office/officeart/2005/8/layout/vList2"/>
    <dgm:cxn modelId="{EB57C6C5-27F0-41EF-B20A-824ECC10AF17}" type="presOf" srcId="{E9990CDD-54F4-4603-9009-1A17E457489F}" destId="{22769187-9AD5-4939-A6AB-D7AA38C40257}" srcOrd="0" destOrd="0" presId="urn:microsoft.com/office/officeart/2005/8/layout/vList2"/>
    <dgm:cxn modelId="{8CBA48E8-929E-45D2-9956-CA2C8F9BC562}" type="presOf" srcId="{A56656D1-6525-479E-8659-A159796F6BF4}" destId="{07172981-965C-42B4-812E-D786274D195E}" srcOrd="0" destOrd="0" presId="urn:microsoft.com/office/officeart/2005/8/layout/vList2"/>
    <dgm:cxn modelId="{B36EB17D-0E54-48FA-A35A-3D9E8758E33F}" type="presParOf" srcId="{FA7A16C4-CB2F-4D5F-ADD2-78E4BF815ACB}" destId="{22769187-9AD5-4939-A6AB-D7AA38C40257}" srcOrd="0" destOrd="0" presId="urn:microsoft.com/office/officeart/2005/8/layout/vList2"/>
    <dgm:cxn modelId="{80D48D6D-8328-481A-9003-B1DB1F6D97A3}" type="presParOf" srcId="{FA7A16C4-CB2F-4D5F-ADD2-78E4BF815ACB}" destId="{FE051225-55A8-4943-80FE-8B583A7069FD}" srcOrd="1" destOrd="0" presId="urn:microsoft.com/office/officeart/2005/8/layout/vList2"/>
    <dgm:cxn modelId="{CDEBB366-509F-4557-8B4B-56DD758EBD98}" type="presParOf" srcId="{FA7A16C4-CB2F-4D5F-ADD2-78E4BF815ACB}" destId="{07172981-965C-42B4-812E-D786274D195E}" srcOrd="2" destOrd="0" presId="urn:microsoft.com/office/officeart/2005/8/layout/vList2"/>
    <dgm:cxn modelId="{C99A268E-7235-401A-ABF7-06F011BE736F}" type="presParOf" srcId="{FA7A16C4-CB2F-4D5F-ADD2-78E4BF815ACB}" destId="{50D801D0-8EF2-4E1E-89ED-66DE96D1FA6B}" srcOrd="3" destOrd="0" presId="urn:microsoft.com/office/officeart/2005/8/layout/vList2"/>
    <dgm:cxn modelId="{8685B9DC-2EE9-4620-9721-3F3BCD805DE0}" type="presParOf" srcId="{FA7A16C4-CB2F-4D5F-ADD2-78E4BF815ACB}" destId="{3FBAE510-FA5A-41BB-9C5D-3F64573ADFA3}" srcOrd="4" destOrd="0" presId="urn:microsoft.com/office/officeart/2005/8/layout/vList2"/>
    <dgm:cxn modelId="{C4457910-405A-4C3B-ADD8-BE12E65EE4D5}" type="presParOf" srcId="{FA7A16C4-CB2F-4D5F-ADD2-78E4BF815ACB}" destId="{411E4771-A795-4158-AC89-F1C387DBCB99}" srcOrd="5" destOrd="0" presId="urn:microsoft.com/office/officeart/2005/8/layout/vList2"/>
    <dgm:cxn modelId="{3C5845B4-9E31-48EE-AFC7-B43E3D0058A8}" type="presParOf" srcId="{FA7A16C4-CB2F-4D5F-ADD2-78E4BF815ACB}" destId="{EB70E7BF-AF85-4B59-9DB1-3791E34ABE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A4A293-F826-4DAD-9AAA-7AD087C5F31D}" type="doc">
      <dgm:prSet loTypeId="urn:microsoft.com/office/officeart/2005/8/layout/venn1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BD70B68A-05F0-43AC-99DD-9F59EDAD9BBD}">
      <dgm:prSet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baseline="0"/>
            <a:t>There is continuous decline in order count YOY.</a:t>
          </a:r>
          <a:endParaRPr lang="en-IN"/>
        </a:p>
      </dgm:t>
    </dgm:pt>
    <dgm:pt modelId="{8D7AEC80-5EED-400C-86C9-CD0FBAB07382}" type="parTrans" cxnId="{24C3DC05-AC0F-458F-8ED7-46F2B51A91D6}">
      <dgm:prSet/>
      <dgm:spPr/>
      <dgm:t>
        <a:bodyPr/>
        <a:lstStyle/>
        <a:p>
          <a:endParaRPr lang="en-IN"/>
        </a:p>
      </dgm:t>
    </dgm:pt>
    <dgm:pt modelId="{81674805-4872-4D56-B6F9-F9B31FDCAF9E}" type="sibTrans" cxnId="{24C3DC05-AC0F-458F-8ED7-46F2B51A91D6}">
      <dgm:prSet/>
      <dgm:spPr/>
      <dgm:t>
        <a:bodyPr/>
        <a:lstStyle/>
        <a:p>
          <a:endParaRPr lang="en-IN"/>
        </a:p>
      </dgm:t>
    </dgm:pt>
    <dgm:pt modelId="{C861E24F-07AC-4B2C-B41F-49D3D2DC42BB}">
      <dgm:prSet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en-US" baseline="0"/>
            <a:t>We can see a moderate but definite downwards trend in year, quarterly, monthly , weekly and daily plot of order qty.</a:t>
          </a:r>
          <a:endParaRPr lang="en-IN"/>
        </a:p>
      </dgm:t>
    </dgm:pt>
    <dgm:pt modelId="{C9B4EFC5-C522-4C4F-A1D0-48E8869B4D61}" type="parTrans" cxnId="{AD222742-E732-4B7D-BA3A-69065B37AE3F}">
      <dgm:prSet/>
      <dgm:spPr/>
      <dgm:t>
        <a:bodyPr/>
        <a:lstStyle/>
        <a:p>
          <a:endParaRPr lang="en-IN"/>
        </a:p>
      </dgm:t>
    </dgm:pt>
    <dgm:pt modelId="{95321A66-D05B-408B-B029-FDCC2A318855}" type="sibTrans" cxnId="{AD222742-E732-4B7D-BA3A-69065B37AE3F}">
      <dgm:prSet/>
      <dgm:spPr/>
      <dgm:t>
        <a:bodyPr/>
        <a:lstStyle/>
        <a:p>
          <a:endParaRPr lang="en-IN"/>
        </a:p>
      </dgm:t>
    </dgm:pt>
    <dgm:pt modelId="{F0481306-5ACF-4A5E-9B40-A736338D3B32}">
      <dgm:prSet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en-US" baseline="0"/>
            <a:t>The downwards trend signifies decline in business.</a:t>
          </a:r>
          <a:endParaRPr lang="en-IN"/>
        </a:p>
      </dgm:t>
    </dgm:pt>
    <dgm:pt modelId="{92529644-4297-4394-A3A7-53281527BDE3}" type="parTrans" cxnId="{49200985-0668-4E57-80AD-110BCA16E4DE}">
      <dgm:prSet/>
      <dgm:spPr/>
      <dgm:t>
        <a:bodyPr/>
        <a:lstStyle/>
        <a:p>
          <a:endParaRPr lang="en-IN"/>
        </a:p>
      </dgm:t>
    </dgm:pt>
    <dgm:pt modelId="{1A054FC7-90E3-416D-A52C-F6AB0A48C39C}" type="sibTrans" cxnId="{49200985-0668-4E57-80AD-110BCA16E4DE}">
      <dgm:prSet/>
      <dgm:spPr/>
      <dgm:t>
        <a:bodyPr/>
        <a:lstStyle/>
        <a:p>
          <a:endParaRPr lang="en-IN"/>
        </a:p>
      </dgm:t>
    </dgm:pt>
    <dgm:pt modelId="{9C0C80E7-29A6-4D8C-A90B-B461781A256A}" type="pres">
      <dgm:prSet presAssocID="{13A4A293-F826-4DAD-9AAA-7AD087C5F31D}" presName="compositeShape" presStyleCnt="0">
        <dgm:presLayoutVars>
          <dgm:chMax val="7"/>
          <dgm:dir/>
          <dgm:resizeHandles val="exact"/>
        </dgm:presLayoutVars>
      </dgm:prSet>
      <dgm:spPr/>
    </dgm:pt>
    <dgm:pt modelId="{27307079-633F-4300-ACB1-2C974CB24C4B}" type="pres">
      <dgm:prSet presAssocID="{BD70B68A-05F0-43AC-99DD-9F59EDAD9BBD}" presName="circ1" presStyleLbl="vennNode1" presStyleIdx="0" presStyleCnt="3"/>
      <dgm:spPr/>
    </dgm:pt>
    <dgm:pt modelId="{7A0E2A5D-89AF-413F-824B-F3C0710F4082}" type="pres">
      <dgm:prSet presAssocID="{BD70B68A-05F0-43AC-99DD-9F59EDAD9BB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5E52081-E645-4C8D-B2B8-AB583F5FC75D}" type="pres">
      <dgm:prSet presAssocID="{C861E24F-07AC-4B2C-B41F-49D3D2DC42BB}" presName="circ2" presStyleLbl="vennNode1" presStyleIdx="1" presStyleCnt="3" custLinFactNeighborX="-69206" custLinFactNeighborY="-9009"/>
      <dgm:spPr/>
    </dgm:pt>
    <dgm:pt modelId="{79B5A4E2-41C4-443B-A407-524FDFC620C2}" type="pres">
      <dgm:prSet presAssocID="{C861E24F-07AC-4B2C-B41F-49D3D2DC42B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E7D3E9-C72B-40B7-8BCC-EC22DC3C4A00}" type="pres">
      <dgm:prSet presAssocID="{F0481306-5ACF-4A5E-9B40-A736338D3B32}" presName="circ3" presStyleLbl="vennNode1" presStyleIdx="2" presStyleCnt="3" custLinFactNeighborX="95413" custLinFactNeighborY="-10238"/>
      <dgm:spPr/>
    </dgm:pt>
    <dgm:pt modelId="{57D4131E-506B-42F8-ADE6-0B31BD1E3558}" type="pres">
      <dgm:prSet presAssocID="{F0481306-5ACF-4A5E-9B40-A736338D3B3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4C3DC05-AC0F-458F-8ED7-46F2B51A91D6}" srcId="{13A4A293-F826-4DAD-9AAA-7AD087C5F31D}" destId="{BD70B68A-05F0-43AC-99DD-9F59EDAD9BBD}" srcOrd="0" destOrd="0" parTransId="{8D7AEC80-5EED-400C-86C9-CD0FBAB07382}" sibTransId="{81674805-4872-4D56-B6F9-F9B31FDCAF9E}"/>
    <dgm:cxn modelId="{FFA13C22-A08E-48BA-8263-5B0D1CCFD98D}" type="presOf" srcId="{BD70B68A-05F0-43AC-99DD-9F59EDAD9BBD}" destId="{7A0E2A5D-89AF-413F-824B-F3C0710F4082}" srcOrd="1" destOrd="0" presId="urn:microsoft.com/office/officeart/2005/8/layout/venn1"/>
    <dgm:cxn modelId="{18AF415D-8207-4BF1-AF7A-CD9453BF7E35}" type="presOf" srcId="{BD70B68A-05F0-43AC-99DD-9F59EDAD9BBD}" destId="{27307079-633F-4300-ACB1-2C974CB24C4B}" srcOrd="0" destOrd="0" presId="urn:microsoft.com/office/officeart/2005/8/layout/venn1"/>
    <dgm:cxn modelId="{AD222742-E732-4B7D-BA3A-69065B37AE3F}" srcId="{13A4A293-F826-4DAD-9AAA-7AD087C5F31D}" destId="{C861E24F-07AC-4B2C-B41F-49D3D2DC42BB}" srcOrd="1" destOrd="0" parTransId="{C9B4EFC5-C522-4C4F-A1D0-48E8869B4D61}" sibTransId="{95321A66-D05B-408B-B029-FDCC2A318855}"/>
    <dgm:cxn modelId="{9E6AB372-F9BD-4EDD-A87C-F1B966346D7C}" type="presOf" srcId="{F0481306-5ACF-4A5E-9B40-A736338D3B32}" destId="{57D4131E-506B-42F8-ADE6-0B31BD1E3558}" srcOrd="1" destOrd="0" presId="urn:microsoft.com/office/officeart/2005/8/layout/venn1"/>
    <dgm:cxn modelId="{49200985-0668-4E57-80AD-110BCA16E4DE}" srcId="{13A4A293-F826-4DAD-9AAA-7AD087C5F31D}" destId="{F0481306-5ACF-4A5E-9B40-A736338D3B32}" srcOrd="2" destOrd="0" parTransId="{92529644-4297-4394-A3A7-53281527BDE3}" sibTransId="{1A054FC7-90E3-416D-A52C-F6AB0A48C39C}"/>
    <dgm:cxn modelId="{5A8B97A4-CFA8-4958-8381-4959DABD795D}" type="presOf" srcId="{C861E24F-07AC-4B2C-B41F-49D3D2DC42BB}" destId="{75E52081-E645-4C8D-B2B8-AB583F5FC75D}" srcOrd="0" destOrd="0" presId="urn:microsoft.com/office/officeart/2005/8/layout/venn1"/>
    <dgm:cxn modelId="{061B23B1-0114-48B3-A23C-2249BB3C8A41}" type="presOf" srcId="{13A4A293-F826-4DAD-9AAA-7AD087C5F31D}" destId="{9C0C80E7-29A6-4D8C-A90B-B461781A256A}" srcOrd="0" destOrd="0" presId="urn:microsoft.com/office/officeart/2005/8/layout/venn1"/>
    <dgm:cxn modelId="{090259BB-6220-4741-A3F5-2228E67E06A0}" type="presOf" srcId="{F0481306-5ACF-4A5E-9B40-A736338D3B32}" destId="{76E7D3E9-C72B-40B7-8BCC-EC22DC3C4A00}" srcOrd="0" destOrd="0" presId="urn:microsoft.com/office/officeart/2005/8/layout/venn1"/>
    <dgm:cxn modelId="{475F69CB-AC78-421E-9311-3E7E9D7C8EFA}" type="presOf" srcId="{C861E24F-07AC-4B2C-B41F-49D3D2DC42BB}" destId="{79B5A4E2-41C4-443B-A407-524FDFC620C2}" srcOrd="1" destOrd="0" presId="urn:microsoft.com/office/officeart/2005/8/layout/venn1"/>
    <dgm:cxn modelId="{2972448B-3B2C-464C-A143-90B126C3FB04}" type="presParOf" srcId="{9C0C80E7-29A6-4D8C-A90B-B461781A256A}" destId="{27307079-633F-4300-ACB1-2C974CB24C4B}" srcOrd="0" destOrd="0" presId="urn:microsoft.com/office/officeart/2005/8/layout/venn1"/>
    <dgm:cxn modelId="{F3505684-D7AA-42EF-BB8E-59729673B767}" type="presParOf" srcId="{9C0C80E7-29A6-4D8C-A90B-B461781A256A}" destId="{7A0E2A5D-89AF-413F-824B-F3C0710F4082}" srcOrd="1" destOrd="0" presId="urn:microsoft.com/office/officeart/2005/8/layout/venn1"/>
    <dgm:cxn modelId="{074B2713-5F17-43B0-851A-1BCED82C60DC}" type="presParOf" srcId="{9C0C80E7-29A6-4D8C-A90B-B461781A256A}" destId="{75E52081-E645-4C8D-B2B8-AB583F5FC75D}" srcOrd="2" destOrd="0" presId="urn:microsoft.com/office/officeart/2005/8/layout/venn1"/>
    <dgm:cxn modelId="{EBDABFA3-3A1E-4CDE-AA2E-082A9678B8A4}" type="presParOf" srcId="{9C0C80E7-29A6-4D8C-A90B-B461781A256A}" destId="{79B5A4E2-41C4-443B-A407-524FDFC620C2}" srcOrd="3" destOrd="0" presId="urn:microsoft.com/office/officeart/2005/8/layout/venn1"/>
    <dgm:cxn modelId="{69091F17-A843-4160-A210-E4E7DFE6D010}" type="presParOf" srcId="{9C0C80E7-29A6-4D8C-A90B-B461781A256A}" destId="{76E7D3E9-C72B-40B7-8BCC-EC22DC3C4A00}" srcOrd="4" destOrd="0" presId="urn:microsoft.com/office/officeart/2005/8/layout/venn1"/>
    <dgm:cxn modelId="{6020A0F8-5A17-4687-B37B-343A58E1116B}" type="presParOf" srcId="{9C0C80E7-29A6-4D8C-A90B-B461781A256A}" destId="{57D4131E-506B-42F8-ADE6-0B31BD1E355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F674FA-CE0C-476B-9602-080A32855164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1E71651-29D5-4732-B285-85D8CB7D0E1C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000" baseline="0" dirty="0">
              <a:latin typeface="Calibri" panose="020F0502020204030204" pitchFamily="34" charset="0"/>
              <a:cs typeface="Calibri" panose="020F0502020204030204" pitchFamily="34" charset="0"/>
            </a:rPr>
            <a:t>Antecedent support, consequent support and confidence have high correlation and hence will complement each other.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7A41F2-C716-4359-BADB-31672FBFBDAE}" type="parTrans" cxnId="{F71CD1EE-20BB-4B68-9695-99C2C0C67332}">
      <dgm:prSet/>
      <dgm:spPr/>
      <dgm:t>
        <a:bodyPr/>
        <a:lstStyle/>
        <a:p>
          <a:endParaRPr lang="en-IN"/>
        </a:p>
      </dgm:t>
    </dgm:pt>
    <dgm:pt modelId="{B35E54CF-480B-474C-90C9-0BFA67F2627A}" type="sibTrans" cxnId="{F71CD1EE-20BB-4B68-9695-99C2C0C67332}">
      <dgm:prSet/>
      <dgm:spPr/>
      <dgm:t>
        <a:bodyPr/>
        <a:lstStyle/>
        <a:p>
          <a:endParaRPr lang="en-IN"/>
        </a:p>
      </dgm:t>
    </dgm:pt>
    <dgm:pt modelId="{E6B4EFB9-51A0-46F6-8E61-5670EF923CD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000" baseline="0" dirty="0">
              <a:latin typeface="Calibri" panose="020F0502020204030204" pitchFamily="34" charset="0"/>
              <a:cs typeface="Calibri" panose="020F0502020204030204" pitchFamily="34" charset="0"/>
            </a:rPr>
            <a:t>The store can provide combo offers for lunch meat, pasta, eggs with  paper towels, ice cream, dinner rolls.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61CE30-7625-40BE-8AE6-A00B7994F46B}" type="parTrans" cxnId="{49810CDB-6288-422E-BFB3-DAD1BCDD815D}">
      <dgm:prSet/>
      <dgm:spPr/>
      <dgm:t>
        <a:bodyPr/>
        <a:lstStyle/>
        <a:p>
          <a:endParaRPr lang="en-IN"/>
        </a:p>
      </dgm:t>
    </dgm:pt>
    <dgm:pt modelId="{A4060821-6A38-406E-85B0-AE23EE2207D3}" type="sibTrans" cxnId="{49810CDB-6288-422E-BFB3-DAD1BCDD815D}">
      <dgm:prSet/>
      <dgm:spPr/>
      <dgm:t>
        <a:bodyPr/>
        <a:lstStyle/>
        <a:p>
          <a:endParaRPr lang="en-IN"/>
        </a:p>
      </dgm:t>
    </dgm:pt>
    <dgm:pt modelId="{1B72E080-211F-456A-954A-FFFD8CF88283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baseline="0" dirty="0">
              <a:latin typeface="Calibri" panose="020F0502020204030204" pitchFamily="34" charset="0"/>
              <a:cs typeface="Calibri" panose="020F0502020204030204" pitchFamily="34" charset="0"/>
            </a:rPr>
            <a:t>Alternatively, with Ice cream and eggs , milk and pasta can be combined. 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D2F880-D29B-4E97-B169-95556FF06835}" type="parTrans" cxnId="{D232CCF0-C4D4-46C3-B0EA-8B416CBED555}">
      <dgm:prSet/>
      <dgm:spPr/>
      <dgm:t>
        <a:bodyPr/>
        <a:lstStyle/>
        <a:p>
          <a:endParaRPr lang="en-IN"/>
        </a:p>
      </dgm:t>
    </dgm:pt>
    <dgm:pt modelId="{559033C6-7037-4D00-8243-C5315D86B9D7}" type="sibTrans" cxnId="{D232CCF0-C4D4-46C3-B0EA-8B416CBED555}">
      <dgm:prSet/>
      <dgm:spPr/>
      <dgm:t>
        <a:bodyPr/>
        <a:lstStyle/>
        <a:p>
          <a:endParaRPr lang="en-IN"/>
        </a:p>
      </dgm:t>
    </dgm:pt>
    <dgm:pt modelId="{70CE5A48-A43D-44D9-9EDD-8F9FD1AFC62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baseline="0" dirty="0">
              <a:latin typeface="Calibri" panose="020F0502020204030204" pitchFamily="34" charset="0"/>
              <a:cs typeface="Calibri" panose="020F0502020204030204" pitchFamily="34" charset="0"/>
            </a:rPr>
            <a:t>Care should be taken to look into confidence while preparing the combo meal offers.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D718DC-F7E8-404A-A354-0110E6793046}" type="parTrans" cxnId="{DD47BB7A-EFDE-48D1-BA91-A289BD47AAC2}">
      <dgm:prSet/>
      <dgm:spPr/>
      <dgm:t>
        <a:bodyPr/>
        <a:lstStyle/>
        <a:p>
          <a:endParaRPr lang="en-IN"/>
        </a:p>
      </dgm:t>
    </dgm:pt>
    <dgm:pt modelId="{14CCA1AB-306F-4791-A255-C74AEA4BC2CA}" type="sibTrans" cxnId="{DD47BB7A-EFDE-48D1-BA91-A289BD47AAC2}">
      <dgm:prSet/>
      <dgm:spPr/>
      <dgm:t>
        <a:bodyPr/>
        <a:lstStyle/>
        <a:p>
          <a:endParaRPr lang="en-IN"/>
        </a:p>
      </dgm:t>
    </dgm:pt>
    <dgm:pt modelId="{2F5070C4-CA49-4566-9252-58C922280E66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aseline="0">
              <a:latin typeface="Calibri" panose="020F0502020204030204" pitchFamily="34" charset="0"/>
              <a:cs typeface="Calibri" panose="020F0502020204030204" pitchFamily="34" charset="0"/>
            </a:rPr>
            <a:t>Offers can be packaged as below:</a:t>
          </a:r>
          <a:endParaRPr lang="en-IN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33632F-0348-43A8-A5C7-910D2BCC7F66}" type="parTrans" cxnId="{D0037C15-E4BD-4F8A-A8D0-070B1F5DD33B}">
      <dgm:prSet/>
      <dgm:spPr/>
      <dgm:t>
        <a:bodyPr/>
        <a:lstStyle/>
        <a:p>
          <a:endParaRPr lang="en-IN"/>
        </a:p>
      </dgm:t>
    </dgm:pt>
    <dgm:pt modelId="{CD345DD2-772B-4F0B-9703-DA8843531665}" type="sibTrans" cxnId="{D0037C15-E4BD-4F8A-A8D0-070B1F5DD33B}">
      <dgm:prSet/>
      <dgm:spPr/>
      <dgm:t>
        <a:bodyPr/>
        <a:lstStyle/>
        <a:p>
          <a:endParaRPr lang="en-IN"/>
        </a:p>
      </dgm:t>
    </dgm:pt>
    <dgm:pt modelId="{7EAF9AE6-E8D6-43D5-A613-11CAACE8A4AB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baseline="0" dirty="0">
              <a:latin typeface="Calibri" panose="020F0502020204030204" pitchFamily="34" charset="0"/>
              <a:cs typeface="Calibri" panose="020F0502020204030204" pitchFamily="34" charset="0"/>
            </a:rPr>
            <a:t>With lunch meat and eggs get a complementary ice cream or dinner rolls at 50% discount.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F67188-5FA8-4FCF-84F4-7849F57D5084}" type="parTrans" cxnId="{CB408AB6-AFCA-4BF5-B66D-A950D4B58545}">
      <dgm:prSet/>
      <dgm:spPr/>
      <dgm:t>
        <a:bodyPr/>
        <a:lstStyle/>
        <a:p>
          <a:endParaRPr lang="en-IN"/>
        </a:p>
      </dgm:t>
    </dgm:pt>
    <dgm:pt modelId="{AE903999-8BB0-47AC-BCF1-0FC9F4743D10}" type="sibTrans" cxnId="{CB408AB6-AFCA-4BF5-B66D-A950D4B58545}">
      <dgm:prSet/>
      <dgm:spPr/>
      <dgm:t>
        <a:bodyPr/>
        <a:lstStyle/>
        <a:p>
          <a:endParaRPr lang="en-IN"/>
        </a:p>
      </dgm:t>
    </dgm:pt>
    <dgm:pt modelId="{3F871C2A-E46E-4A7F-A76E-4F70FFFE968A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000" baseline="0" dirty="0">
              <a:latin typeface="Calibri" panose="020F0502020204030204" pitchFamily="34" charset="0"/>
              <a:cs typeface="Calibri" panose="020F0502020204030204" pitchFamily="34" charset="0"/>
            </a:rPr>
            <a:t>2. With eggs get 5% discount on milk 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FBB6AC-9724-4D51-BD98-0DE6FD0271C5}" type="parTrans" cxnId="{9E435E36-68B9-4119-B0DA-670172F031B9}">
      <dgm:prSet/>
      <dgm:spPr/>
      <dgm:t>
        <a:bodyPr/>
        <a:lstStyle/>
        <a:p>
          <a:endParaRPr lang="en-IN"/>
        </a:p>
      </dgm:t>
    </dgm:pt>
    <dgm:pt modelId="{7F4D5BCD-90EE-4638-A0B9-91DB3F6573FF}" type="sibTrans" cxnId="{9E435E36-68B9-4119-B0DA-670172F031B9}">
      <dgm:prSet/>
      <dgm:spPr/>
      <dgm:t>
        <a:bodyPr/>
        <a:lstStyle/>
        <a:p>
          <a:endParaRPr lang="en-IN"/>
        </a:p>
      </dgm:t>
    </dgm:pt>
    <dgm:pt modelId="{487019F3-619F-4A62-A006-9C40E79C4FEF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000" baseline="0" dirty="0">
              <a:latin typeface="Calibri" panose="020F0502020204030204" pitchFamily="34" charset="0"/>
              <a:cs typeface="Calibri" panose="020F0502020204030204" pitchFamily="34" charset="0"/>
            </a:rPr>
            <a:t>3. With Pasta get 10% off on eggs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F530F3-CD35-42C4-A766-2513115AB2B7}" type="parTrans" cxnId="{4150D3FB-C51E-442E-9944-0B4B33D2DA64}">
      <dgm:prSet/>
      <dgm:spPr/>
      <dgm:t>
        <a:bodyPr/>
        <a:lstStyle/>
        <a:p>
          <a:endParaRPr lang="en-IN"/>
        </a:p>
      </dgm:t>
    </dgm:pt>
    <dgm:pt modelId="{9B9717D8-4429-4C67-9CE0-9E3391620CFC}" type="sibTrans" cxnId="{4150D3FB-C51E-442E-9944-0B4B33D2DA64}">
      <dgm:prSet/>
      <dgm:spPr/>
      <dgm:t>
        <a:bodyPr/>
        <a:lstStyle/>
        <a:p>
          <a:endParaRPr lang="en-IN"/>
        </a:p>
      </dgm:t>
    </dgm:pt>
    <dgm:pt modelId="{E30D6CB4-9399-4D3A-AA5A-646257AA6FC9}" type="pres">
      <dgm:prSet presAssocID="{93F674FA-CE0C-476B-9602-080A32855164}" presName="linear" presStyleCnt="0">
        <dgm:presLayoutVars>
          <dgm:animLvl val="lvl"/>
          <dgm:resizeHandles val="exact"/>
        </dgm:presLayoutVars>
      </dgm:prSet>
      <dgm:spPr/>
    </dgm:pt>
    <dgm:pt modelId="{E3BBA51C-7F82-4737-834E-2802B554376C}" type="pres">
      <dgm:prSet presAssocID="{31E71651-29D5-4732-B285-85D8CB7D0E1C}" presName="parentText" presStyleLbl="node1" presStyleIdx="0" presStyleCnt="8" custScaleY="145793" custLinFactNeighborX="-429" custLinFactNeighborY="75723">
        <dgm:presLayoutVars>
          <dgm:chMax val="0"/>
          <dgm:bulletEnabled val="1"/>
        </dgm:presLayoutVars>
      </dgm:prSet>
      <dgm:spPr/>
    </dgm:pt>
    <dgm:pt modelId="{FA571A72-1504-4471-ADD5-5F784E126DA5}" type="pres">
      <dgm:prSet presAssocID="{B35E54CF-480B-474C-90C9-0BFA67F2627A}" presName="spacer" presStyleCnt="0"/>
      <dgm:spPr/>
    </dgm:pt>
    <dgm:pt modelId="{5064677B-4802-442E-968E-C1019C83602D}" type="pres">
      <dgm:prSet presAssocID="{E6B4EFB9-51A0-46F6-8E61-5670EF923CD0}" presName="parentText" presStyleLbl="node1" presStyleIdx="1" presStyleCnt="8" custScaleY="138350">
        <dgm:presLayoutVars>
          <dgm:chMax val="0"/>
          <dgm:bulletEnabled val="1"/>
        </dgm:presLayoutVars>
      </dgm:prSet>
      <dgm:spPr/>
    </dgm:pt>
    <dgm:pt modelId="{14C2A5E0-8EF2-4D0C-BBDC-5936DFB58F8B}" type="pres">
      <dgm:prSet presAssocID="{A4060821-6A38-406E-85B0-AE23EE2207D3}" presName="spacer" presStyleCnt="0"/>
      <dgm:spPr/>
    </dgm:pt>
    <dgm:pt modelId="{6B40E9FC-A75B-4EC8-AB1B-63B1656E4386}" type="pres">
      <dgm:prSet presAssocID="{1B72E080-211F-456A-954A-FFFD8CF8828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B3C494D-1A41-423C-A032-221C2C1671C2}" type="pres">
      <dgm:prSet presAssocID="{559033C6-7037-4D00-8243-C5315D86B9D7}" presName="spacer" presStyleCnt="0"/>
      <dgm:spPr/>
    </dgm:pt>
    <dgm:pt modelId="{E97937F6-E6CD-400A-9536-E4446D6A6791}" type="pres">
      <dgm:prSet presAssocID="{70CE5A48-A43D-44D9-9EDD-8F9FD1AFC62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D14200B-4E6E-477D-B16F-E933E223BAAB}" type="pres">
      <dgm:prSet presAssocID="{14CCA1AB-306F-4791-A255-C74AEA4BC2CA}" presName="spacer" presStyleCnt="0"/>
      <dgm:spPr/>
    </dgm:pt>
    <dgm:pt modelId="{E8D31AA3-36B3-497D-B236-9DF28BA5F3B7}" type="pres">
      <dgm:prSet presAssocID="{2F5070C4-CA49-4566-9252-58C922280E66}" presName="parentText" presStyleLbl="node1" presStyleIdx="4" presStyleCnt="8" custLinFactY="1707" custLinFactNeighborX="6" custLinFactNeighborY="100000">
        <dgm:presLayoutVars>
          <dgm:chMax val="0"/>
          <dgm:bulletEnabled val="1"/>
        </dgm:presLayoutVars>
      </dgm:prSet>
      <dgm:spPr/>
    </dgm:pt>
    <dgm:pt modelId="{D63E11C8-73C9-4798-B199-A29B4C1794B2}" type="pres">
      <dgm:prSet presAssocID="{CD345DD2-772B-4F0B-9703-DA8843531665}" presName="spacer" presStyleCnt="0"/>
      <dgm:spPr/>
    </dgm:pt>
    <dgm:pt modelId="{FC72E671-A206-4048-8D1B-4D7E9B636100}" type="pres">
      <dgm:prSet presAssocID="{7EAF9AE6-E8D6-43D5-A613-11CAACE8A4A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A008C7C-D8EE-4B1B-AD67-162E7FD992E9}" type="pres">
      <dgm:prSet presAssocID="{AE903999-8BB0-47AC-BCF1-0FC9F4743D10}" presName="spacer" presStyleCnt="0"/>
      <dgm:spPr/>
    </dgm:pt>
    <dgm:pt modelId="{2467E7F0-12F7-4D67-95CF-EB2D2840F22D}" type="pres">
      <dgm:prSet presAssocID="{3F871C2A-E46E-4A7F-A76E-4F70FFFE968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071A3B6-4730-44EA-958C-8BDBA3705765}" type="pres">
      <dgm:prSet presAssocID="{7F4D5BCD-90EE-4638-A0B9-91DB3F6573FF}" presName="spacer" presStyleCnt="0"/>
      <dgm:spPr/>
    </dgm:pt>
    <dgm:pt modelId="{AC66AB9D-8C2E-4B17-850B-229EC1DC5899}" type="pres">
      <dgm:prSet presAssocID="{487019F3-619F-4A62-A006-9C40E79C4FEF}" presName="parentText" presStyleLbl="node1" presStyleIdx="7" presStyleCnt="8" custLinFactY="-4975" custLinFactNeighborX="-429" custLinFactNeighborY="-100000">
        <dgm:presLayoutVars>
          <dgm:chMax val="0"/>
          <dgm:bulletEnabled val="1"/>
        </dgm:presLayoutVars>
      </dgm:prSet>
      <dgm:spPr/>
    </dgm:pt>
  </dgm:ptLst>
  <dgm:cxnLst>
    <dgm:cxn modelId="{4548D305-2A8E-4EF2-9947-D0CF1F6F3DE9}" type="presOf" srcId="{3F871C2A-E46E-4A7F-A76E-4F70FFFE968A}" destId="{2467E7F0-12F7-4D67-95CF-EB2D2840F22D}" srcOrd="0" destOrd="0" presId="urn:microsoft.com/office/officeart/2005/8/layout/vList2"/>
    <dgm:cxn modelId="{B172DB12-9E0A-466F-8C46-171E071C6A96}" type="presOf" srcId="{31E71651-29D5-4732-B285-85D8CB7D0E1C}" destId="{E3BBA51C-7F82-4737-834E-2802B554376C}" srcOrd="0" destOrd="0" presId="urn:microsoft.com/office/officeart/2005/8/layout/vList2"/>
    <dgm:cxn modelId="{D0037C15-E4BD-4F8A-A8D0-070B1F5DD33B}" srcId="{93F674FA-CE0C-476B-9602-080A32855164}" destId="{2F5070C4-CA49-4566-9252-58C922280E66}" srcOrd="4" destOrd="0" parTransId="{E533632F-0348-43A8-A5C7-910D2BCC7F66}" sibTransId="{CD345DD2-772B-4F0B-9703-DA8843531665}"/>
    <dgm:cxn modelId="{1DD2FE1A-09B2-47C5-A33D-7D3E95518DAE}" type="presOf" srcId="{487019F3-619F-4A62-A006-9C40E79C4FEF}" destId="{AC66AB9D-8C2E-4B17-850B-229EC1DC5899}" srcOrd="0" destOrd="0" presId="urn:microsoft.com/office/officeart/2005/8/layout/vList2"/>
    <dgm:cxn modelId="{617A032C-3802-4757-9C42-56BAFA0EDF81}" type="presOf" srcId="{93F674FA-CE0C-476B-9602-080A32855164}" destId="{E30D6CB4-9399-4D3A-AA5A-646257AA6FC9}" srcOrd="0" destOrd="0" presId="urn:microsoft.com/office/officeart/2005/8/layout/vList2"/>
    <dgm:cxn modelId="{5F829232-53AC-4A5F-9A3A-9F7A170B2011}" type="presOf" srcId="{7EAF9AE6-E8D6-43D5-A613-11CAACE8A4AB}" destId="{FC72E671-A206-4048-8D1B-4D7E9B636100}" srcOrd="0" destOrd="0" presId="urn:microsoft.com/office/officeart/2005/8/layout/vList2"/>
    <dgm:cxn modelId="{9E435E36-68B9-4119-B0DA-670172F031B9}" srcId="{93F674FA-CE0C-476B-9602-080A32855164}" destId="{3F871C2A-E46E-4A7F-A76E-4F70FFFE968A}" srcOrd="6" destOrd="0" parTransId="{12FBB6AC-9724-4D51-BD98-0DE6FD0271C5}" sibTransId="{7F4D5BCD-90EE-4638-A0B9-91DB3F6573FF}"/>
    <dgm:cxn modelId="{9264975D-FA46-465F-9305-1B7FEB458A3C}" type="presOf" srcId="{70CE5A48-A43D-44D9-9EDD-8F9FD1AFC625}" destId="{E97937F6-E6CD-400A-9536-E4446D6A6791}" srcOrd="0" destOrd="0" presId="urn:microsoft.com/office/officeart/2005/8/layout/vList2"/>
    <dgm:cxn modelId="{68932061-2075-4E94-BDF4-AFF4F80D5E44}" type="presOf" srcId="{2F5070C4-CA49-4566-9252-58C922280E66}" destId="{E8D31AA3-36B3-497D-B236-9DF28BA5F3B7}" srcOrd="0" destOrd="0" presId="urn:microsoft.com/office/officeart/2005/8/layout/vList2"/>
    <dgm:cxn modelId="{DD47BB7A-EFDE-48D1-BA91-A289BD47AAC2}" srcId="{93F674FA-CE0C-476B-9602-080A32855164}" destId="{70CE5A48-A43D-44D9-9EDD-8F9FD1AFC625}" srcOrd="3" destOrd="0" parTransId="{9BD718DC-F7E8-404A-A354-0110E6793046}" sibTransId="{14CCA1AB-306F-4791-A255-C74AEA4BC2CA}"/>
    <dgm:cxn modelId="{CB408AB6-AFCA-4BF5-B66D-A950D4B58545}" srcId="{93F674FA-CE0C-476B-9602-080A32855164}" destId="{7EAF9AE6-E8D6-43D5-A613-11CAACE8A4AB}" srcOrd="5" destOrd="0" parTransId="{C7F67188-5FA8-4FCF-84F4-7849F57D5084}" sibTransId="{AE903999-8BB0-47AC-BCF1-0FC9F4743D10}"/>
    <dgm:cxn modelId="{4EEAE3C3-CB24-41AB-ABE9-640D589989AF}" type="presOf" srcId="{E6B4EFB9-51A0-46F6-8E61-5670EF923CD0}" destId="{5064677B-4802-442E-968E-C1019C83602D}" srcOrd="0" destOrd="0" presId="urn:microsoft.com/office/officeart/2005/8/layout/vList2"/>
    <dgm:cxn modelId="{49810CDB-6288-422E-BFB3-DAD1BCDD815D}" srcId="{93F674FA-CE0C-476B-9602-080A32855164}" destId="{E6B4EFB9-51A0-46F6-8E61-5670EF923CD0}" srcOrd="1" destOrd="0" parTransId="{AB61CE30-7625-40BE-8AE6-A00B7994F46B}" sibTransId="{A4060821-6A38-406E-85B0-AE23EE2207D3}"/>
    <dgm:cxn modelId="{7EEA2FDE-5388-4F47-8796-0F3D6274B097}" type="presOf" srcId="{1B72E080-211F-456A-954A-FFFD8CF88283}" destId="{6B40E9FC-A75B-4EC8-AB1B-63B1656E4386}" srcOrd="0" destOrd="0" presId="urn:microsoft.com/office/officeart/2005/8/layout/vList2"/>
    <dgm:cxn modelId="{F71CD1EE-20BB-4B68-9695-99C2C0C67332}" srcId="{93F674FA-CE0C-476B-9602-080A32855164}" destId="{31E71651-29D5-4732-B285-85D8CB7D0E1C}" srcOrd="0" destOrd="0" parTransId="{D07A41F2-C716-4359-BADB-31672FBFBDAE}" sibTransId="{B35E54CF-480B-474C-90C9-0BFA67F2627A}"/>
    <dgm:cxn modelId="{D232CCF0-C4D4-46C3-B0EA-8B416CBED555}" srcId="{93F674FA-CE0C-476B-9602-080A32855164}" destId="{1B72E080-211F-456A-954A-FFFD8CF88283}" srcOrd="2" destOrd="0" parTransId="{45D2F880-D29B-4E97-B169-95556FF06835}" sibTransId="{559033C6-7037-4D00-8243-C5315D86B9D7}"/>
    <dgm:cxn modelId="{4150D3FB-C51E-442E-9944-0B4B33D2DA64}" srcId="{93F674FA-CE0C-476B-9602-080A32855164}" destId="{487019F3-619F-4A62-A006-9C40E79C4FEF}" srcOrd="7" destOrd="0" parTransId="{ABF530F3-CD35-42C4-A766-2513115AB2B7}" sibTransId="{9B9717D8-4429-4C67-9CE0-9E3391620CFC}"/>
    <dgm:cxn modelId="{C4C4FACB-22C3-42B0-97D8-45C1812C4283}" type="presParOf" srcId="{E30D6CB4-9399-4D3A-AA5A-646257AA6FC9}" destId="{E3BBA51C-7F82-4737-834E-2802B554376C}" srcOrd="0" destOrd="0" presId="urn:microsoft.com/office/officeart/2005/8/layout/vList2"/>
    <dgm:cxn modelId="{C0A8C6BC-31BA-49DD-B349-3065E2D0D759}" type="presParOf" srcId="{E30D6CB4-9399-4D3A-AA5A-646257AA6FC9}" destId="{FA571A72-1504-4471-ADD5-5F784E126DA5}" srcOrd="1" destOrd="0" presId="urn:microsoft.com/office/officeart/2005/8/layout/vList2"/>
    <dgm:cxn modelId="{F55EB79C-8550-45F0-9E4F-E654C93D1188}" type="presParOf" srcId="{E30D6CB4-9399-4D3A-AA5A-646257AA6FC9}" destId="{5064677B-4802-442E-968E-C1019C83602D}" srcOrd="2" destOrd="0" presId="urn:microsoft.com/office/officeart/2005/8/layout/vList2"/>
    <dgm:cxn modelId="{3C150701-62DA-4045-B55B-3B41F8DD34B1}" type="presParOf" srcId="{E30D6CB4-9399-4D3A-AA5A-646257AA6FC9}" destId="{14C2A5E0-8EF2-4D0C-BBDC-5936DFB58F8B}" srcOrd="3" destOrd="0" presId="urn:microsoft.com/office/officeart/2005/8/layout/vList2"/>
    <dgm:cxn modelId="{35DD6BE3-BC9D-4FB6-A4E5-F1C0DB19C2A2}" type="presParOf" srcId="{E30D6CB4-9399-4D3A-AA5A-646257AA6FC9}" destId="{6B40E9FC-A75B-4EC8-AB1B-63B1656E4386}" srcOrd="4" destOrd="0" presId="urn:microsoft.com/office/officeart/2005/8/layout/vList2"/>
    <dgm:cxn modelId="{14BA94EA-331C-4311-879A-DC234BBE733B}" type="presParOf" srcId="{E30D6CB4-9399-4D3A-AA5A-646257AA6FC9}" destId="{DB3C494D-1A41-423C-A032-221C2C1671C2}" srcOrd="5" destOrd="0" presId="urn:microsoft.com/office/officeart/2005/8/layout/vList2"/>
    <dgm:cxn modelId="{7BF56FA6-A550-4097-AC02-98FD7EC425A3}" type="presParOf" srcId="{E30D6CB4-9399-4D3A-AA5A-646257AA6FC9}" destId="{E97937F6-E6CD-400A-9536-E4446D6A6791}" srcOrd="6" destOrd="0" presId="urn:microsoft.com/office/officeart/2005/8/layout/vList2"/>
    <dgm:cxn modelId="{2C18603A-BEA0-4458-B6DA-833D60B414CF}" type="presParOf" srcId="{E30D6CB4-9399-4D3A-AA5A-646257AA6FC9}" destId="{CD14200B-4E6E-477D-B16F-E933E223BAAB}" srcOrd="7" destOrd="0" presId="urn:microsoft.com/office/officeart/2005/8/layout/vList2"/>
    <dgm:cxn modelId="{6F05E31C-85D0-4096-BBFE-744585AB7375}" type="presParOf" srcId="{E30D6CB4-9399-4D3A-AA5A-646257AA6FC9}" destId="{E8D31AA3-36B3-497D-B236-9DF28BA5F3B7}" srcOrd="8" destOrd="0" presId="urn:microsoft.com/office/officeart/2005/8/layout/vList2"/>
    <dgm:cxn modelId="{91D0DFD5-B1B4-4ECC-B4A3-384C7F722F3D}" type="presParOf" srcId="{E30D6CB4-9399-4D3A-AA5A-646257AA6FC9}" destId="{D63E11C8-73C9-4798-B199-A29B4C1794B2}" srcOrd="9" destOrd="0" presId="urn:microsoft.com/office/officeart/2005/8/layout/vList2"/>
    <dgm:cxn modelId="{364C793B-9C6D-44F4-8AD0-9086EEA172BA}" type="presParOf" srcId="{E30D6CB4-9399-4D3A-AA5A-646257AA6FC9}" destId="{FC72E671-A206-4048-8D1B-4D7E9B636100}" srcOrd="10" destOrd="0" presId="urn:microsoft.com/office/officeart/2005/8/layout/vList2"/>
    <dgm:cxn modelId="{3D6151F6-8E7B-4C65-975F-5E6BCB3473B7}" type="presParOf" srcId="{E30D6CB4-9399-4D3A-AA5A-646257AA6FC9}" destId="{9A008C7C-D8EE-4B1B-AD67-162E7FD992E9}" srcOrd="11" destOrd="0" presId="urn:microsoft.com/office/officeart/2005/8/layout/vList2"/>
    <dgm:cxn modelId="{81AC71B8-2EF5-4EB8-BA23-F365BC4DA8B0}" type="presParOf" srcId="{E30D6CB4-9399-4D3A-AA5A-646257AA6FC9}" destId="{2467E7F0-12F7-4D67-95CF-EB2D2840F22D}" srcOrd="12" destOrd="0" presId="urn:microsoft.com/office/officeart/2005/8/layout/vList2"/>
    <dgm:cxn modelId="{240DC830-363C-4CC3-BE0A-C62522981EBB}" type="presParOf" srcId="{E30D6CB4-9399-4D3A-AA5A-646257AA6FC9}" destId="{C071A3B6-4730-44EA-958C-8BDBA3705765}" srcOrd="13" destOrd="0" presId="urn:microsoft.com/office/officeart/2005/8/layout/vList2"/>
    <dgm:cxn modelId="{E0126DD1-9468-4FDB-AFEF-033C701CA273}" type="presParOf" srcId="{E30D6CB4-9399-4D3A-AA5A-646257AA6FC9}" destId="{AC66AB9D-8C2E-4B17-850B-229EC1DC5899}" srcOrd="14" destOrd="0" presId="urn:microsoft.com/office/officeart/2005/8/layout/vList2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CA032-8CFB-4F3B-B5FF-B45B6FEB8B97}">
      <dsp:nvSpPr>
        <dsp:cNvPr id="0" name=""/>
        <dsp:cNvSpPr/>
      </dsp:nvSpPr>
      <dsp:spPr>
        <a:xfrm>
          <a:off x="0" y="0"/>
          <a:ext cx="4651511" cy="4651511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CC83D-3FA0-453A-85C7-847F3A9059FA}">
      <dsp:nvSpPr>
        <dsp:cNvPr id="0" name=""/>
        <dsp:cNvSpPr/>
      </dsp:nvSpPr>
      <dsp:spPr>
        <a:xfrm>
          <a:off x="2325755" y="0"/>
          <a:ext cx="8488018" cy="4651511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587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Executive Summary</a:t>
          </a:r>
          <a:endParaRPr lang="en-IN" sz="3100" kern="1200" dirty="0"/>
        </a:p>
      </dsp:txBody>
      <dsp:txXfrm>
        <a:off x="2325755" y="0"/>
        <a:ext cx="8488018" cy="1395456"/>
      </dsp:txXfrm>
    </dsp:sp>
    <dsp:sp modelId="{725D6B38-BA4A-4F50-B3C0-E4A2F17E0E33}">
      <dsp:nvSpPr>
        <dsp:cNvPr id="0" name=""/>
        <dsp:cNvSpPr/>
      </dsp:nvSpPr>
      <dsp:spPr>
        <a:xfrm>
          <a:off x="814016" y="1395456"/>
          <a:ext cx="3023479" cy="3023479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F9F04-7392-48FA-BFBB-E1FD7BEBA8E9}">
      <dsp:nvSpPr>
        <dsp:cNvPr id="0" name=""/>
        <dsp:cNvSpPr/>
      </dsp:nvSpPr>
      <dsp:spPr>
        <a:xfrm>
          <a:off x="2325755" y="1395456"/>
          <a:ext cx="8488018" cy="3023479"/>
        </a:xfrm>
        <a:prstGeom prst="rect">
          <a:avLst/>
        </a:prstGeom>
        <a:solidFill>
          <a:schemeClr val="bg1">
            <a:lumMod val="85000"/>
          </a:schemeClr>
        </a:solidFill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The project aims to identify the most popular combos that can be suggested to a grocery store after a through analysis of menu items in the customer order.</a:t>
          </a:r>
          <a:endParaRPr lang="en-IN" sz="3100" kern="1200" dirty="0"/>
        </a:p>
      </dsp:txBody>
      <dsp:txXfrm>
        <a:off x="2325755" y="1395456"/>
        <a:ext cx="8488018" cy="1395451"/>
      </dsp:txXfrm>
    </dsp:sp>
    <dsp:sp modelId="{F541936F-907D-4991-ABE4-922A9F1F3B81}">
      <dsp:nvSpPr>
        <dsp:cNvPr id="0" name=""/>
        <dsp:cNvSpPr/>
      </dsp:nvSpPr>
      <dsp:spPr>
        <a:xfrm>
          <a:off x="1628029" y="2790908"/>
          <a:ext cx="1395452" cy="1395452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23B24-7B82-4F15-91C3-F927520748FB}">
      <dsp:nvSpPr>
        <dsp:cNvPr id="0" name=""/>
        <dsp:cNvSpPr/>
      </dsp:nvSpPr>
      <dsp:spPr>
        <a:xfrm>
          <a:off x="2325755" y="2790908"/>
          <a:ext cx="8488018" cy="1395452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5875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To suggest best combo meals as the store does not have a combo meal</a:t>
          </a:r>
          <a:endParaRPr lang="en-IN" sz="3100" kern="1200" dirty="0"/>
        </a:p>
      </dsp:txBody>
      <dsp:txXfrm>
        <a:off x="2325755" y="2790908"/>
        <a:ext cx="8488018" cy="139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69187-9AD5-4939-A6AB-D7AA38C40257}">
      <dsp:nvSpPr>
        <dsp:cNvPr id="0" name=""/>
        <dsp:cNvSpPr/>
      </dsp:nvSpPr>
      <dsp:spPr>
        <a:xfrm>
          <a:off x="0" y="501"/>
          <a:ext cx="10363826" cy="775710"/>
        </a:xfrm>
        <a:prstGeom prst="roundRect">
          <a:avLst/>
        </a:prstGeom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0" i="0" kern="1200" baseline="0" dirty="0">
              <a:solidFill>
                <a:schemeClr val="tx1"/>
              </a:solidFill>
            </a:rPr>
            <a:t>Exploratory Analysis of data</a:t>
          </a:r>
          <a:endParaRPr lang="en-IN" sz="3400" kern="1200" dirty="0">
            <a:solidFill>
              <a:schemeClr val="tx1"/>
            </a:solidFill>
          </a:endParaRPr>
        </a:p>
      </dsp:txBody>
      <dsp:txXfrm>
        <a:off x="37867" y="38368"/>
        <a:ext cx="10288092" cy="699976"/>
      </dsp:txXfrm>
    </dsp:sp>
    <dsp:sp modelId="{07172981-965C-42B4-812E-D786274D195E}">
      <dsp:nvSpPr>
        <dsp:cNvPr id="0" name=""/>
        <dsp:cNvSpPr/>
      </dsp:nvSpPr>
      <dsp:spPr>
        <a:xfrm>
          <a:off x="0" y="887383"/>
          <a:ext cx="10363826" cy="775710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 dirty="0">
              <a:solidFill>
                <a:schemeClr val="tx1"/>
              </a:solidFill>
            </a:rPr>
            <a:t>Trends across months/years/quarters/days</a:t>
          </a:r>
          <a:endParaRPr lang="en-IN" sz="3400" kern="1200" dirty="0">
            <a:solidFill>
              <a:schemeClr val="tx1"/>
            </a:solidFill>
          </a:endParaRPr>
        </a:p>
      </dsp:txBody>
      <dsp:txXfrm>
        <a:off x="37867" y="925250"/>
        <a:ext cx="10288092" cy="699976"/>
      </dsp:txXfrm>
    </dsp:sp>
    <dsp:sp modelId="{3FBAE510-FA5A-41BB-9C5D-3F64573ADFA3}">
      <dsp:nvSpPr>
        <dsp:cNvPr id="0" name=""/>
        <dsp:cNvSpPr/>
      </dsp:nvSpPr>
      <dsp:spPr>
        <a:xfrm>
          <a:off x="0" y="1761013"/>
          <a:ext cx="10363826" cy="775710"/>
        </a:xfrm>
        <a:prstGeom prst="roundRect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i="0" kern="1200" baseline="0" dirty="0">
              <a:solidFill>
                <a:schemeClr val="tx1"/>
              </a:solidFill>
            </a:rPr>
            <a:t>Market Basket Analysis &amp; Association Rules</a:t>
          </a:r>
          <a:endParaRPr lang="en-IN" sz="3400" kern="1200" dirty="0">
            <a:solidFill>
              <a:schemeClr val="tx1"/>
            </a:solidFill>
          </a:endParaRPr>
        </a:p>
      </dsp:txBody>
      <dsp:txXfrm>
        <a:off x="37867" y="1798880"/>
        <a:ext cx="10288092" cy="699976"/>
      </dsp:txXfrm>
    </dsp:sp>
    <dsp:sp modelId="{EB70E7BF-AF85-4B59-9DB1-3791E34ABE13}">
      <dsp:nvSpPr>
        <dsp:cNvPr id="0" name=""/>
        <dsp:cNvSpPr/>
      </dsp:nvSpPr>
      <dsp:spPr>
        <a:xfrm>
          <a:off x="0" y="2634643"/>
          <a:ext cx="10363826" cy="775710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 dirty="0">
              <a:solidFill>
                <a:schemeClr val="tx1"/>
              </a:solidFill>
            </a:rPr>
            <a:t>Conclusions</a:t>
          </a:r>
          <a:endParaRPr lang="en-IN" sz="3400" kern="1200" dirty="0">
            <a:solidFill>
              <a:schemeClr val="tx1"/>
            </a:solidFill>
          </a:endParaRPr>
        </a:p>
      </dsp:txBody>
      <dsp:txXfrm>
        <a:off x="37867" y="2672510"/>
        <a:ext cx="10288092" cy="699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07079-633F-4300-ACB1-2C974CB24C4B}">
      <dsp:nvSpPr>
        <dsp:cNvPr id="0" name=""/>
        <dsp:cNvSpPr/>
      </dsp:nvSpPr>
      <dsp:spPr>
        <a:xfrm>
          <a:off x="3881561" y="67420"/>
          <a:ext cx="3236180" cy="3236180"/>
        </a:xfrm>
        <a:prstGeom prst="ellipse">
          <a:avLst/>
        </a:prstGeom>
        <a:solidFill>
          <a:schemeClr val="bg1">
            <a:lumMod val="85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There is continuous decline in order count YOY.</a:t>
          </a:r>
          <a:endParaRPr lang="en-IN" sz="1900" kern="1200"/>
        </a:p>
      </dsp:txBody>
      <dsp:txXfrm>
        <a:off x="4313052" y="633751"/>
        <a:ext cx="2373198" cy="1456281"/>
      </dsp:txXfrm>
    </dsp:sp>
    <dsp:sp modelId="{75E52081-E645-4C8D-B2B8-AB583F5FC75D}">
      <dsp:nvSpPr>
        <dsp:cNvPr id="0" name=""/>
        <dsp:cNvSpPr/>
      </dsp:nvSpPr>
      <dsp:spPr>
        <a:xfrm>
          <a:off x="2809652" y="1798485"/>
          <a:ext cx="3236180" cy="3236180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We can see a moderate but definite downwards trend in year, quarterly, monthly , weekly and daily plot of order qty.</a:t>
          </a:r>
          <a:endParaRPr lang="en-IN" sz="1900" kern="1200"/>
        </a:p>
      </dsp:txBody>
      <dsp:txXfrm>
        <a:off x="3799384" y="2634498"/>
        <a:ext cx="1941708" cy="1779899"/>
      </dsp:txXfrm>
    </dsp:sp>
    <dsp:sp modelId="{76E7D3E9-C72B-40B7-8BCC-EC22DC3C4A00}">
      <dsp:nvSpPr>
        <dsp:cNvPr id="0" name=""/>
        <dsp:cNvSpPr/>
      </dsp:nvSpPr>
      <dsp:spPr>
        <a:xfrm>
          <a:off x="5801576" y="1758713"/>
          <a:ext cx="3236180" cy="3236180"/>
        </a:xfrm>
        <a:prstGeom prst="ellipse">
          <a:avLst/>
        </a:prstGeom>
        <a:solidFill>
          <a:schemeClr val="bg1">
            <a:lumMod val="75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The downwards trend signifies decline in business.</a:t>
          </a:r>
          <a:endParaRPr lang="en-IN" sz="1900" kern="1200"/>
        </a:p>
      </dsp:txBody>
      <dsp:txXfrm>
        <a:off x="6106317" y="2594726"/>
        <a:ext cx="1941708" cy="1779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BA51C-7F82-4737-834E-2802B554376C}">
      <dsp:nvSpPr>
        <dsp:cNvPr id="0" name=""/>
        <dsp:cNvSpPr/>
      </dsp:nvSpPr>
      <dsp:spPr>
        <a:xfrm>
          <a:off x="0" y="213507"/>
          <a:ext cx="10800520" cy="631137"/>
        </a:xfrm>
        <a:prstGeom prst="roundRect">
          <a:avLst/>
        </a:prstGeom>
        <a:solidFill>
          <a:schemeClr val="bg1">
            <a:lumMod val="9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Antecedent support, consequent support and confidence have high correlation and hence will complement each other.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810" y="244317"/>
        <a:ext cx="10738900" cy="569517"/>
      </dsp:txXfrm>
    </dsp:sp>
    <dsp:sp modelId="{5064677B-4802-442E-968E-C1019C83602D}">
      <dsp:nvSpPr>
        <dsp:cNvPr id="0" name=""/>
        <dsp:cNvSpPr/>
      </dsp:nvSpPr>
      <dsp:spPr>
        <a:xfrm>
          <a:off x="0" y="848140"/>
          <a:ext cx="10800520" cy="598917"/>
        </a:xfrm>
        <a:prstGeom prst="roundRect">
          <a:avLst/>
        </a:prstGeom>
        <a:solidFill>
          <a:schemeClr val="bg1">
            <a:lumMod val="9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The store can provide combo offers for lunch meat, pasta, eggs with  paper towels, ice cream, dinner rolls.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237" y="877377"/>
        <a:ext cx="10742046" cy="540443"/>
      </dsp:txXfrm>
    </dsp:sp>
    <dsp:sp modelId="{6B40E9FC-A75B-4EC8-AB1B-63B1656E4386}">
      <dsp:nvSpPr>
        <dsp:cNvPr id="0" name=""/>
        <dsp:cNvSpPr/>
      </dsp:nvSpPr>
      <dsp:spPr>
        <a:xfrm>
          <a:off x="0" y="1461458"/>
          <a:ext cx="10800520" cy="432900"/>
        </a:xfrm>
        <a:prstGeom prst="roundRect">
          <a:avLst/>
        </a:prstGeom>
        <a:solidFill>
          <a:schemeClr val="bg1">
            <a:lumMod val="8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Alternatively, with Ice cream and eggs , milk and pasta can be combined. 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32" y="1482590"/>
        <a:ext cx="10758256" cy="390636"/>
      </dsp:txXfrm>
    </dsp:sp>
    <dsp:sp modelId="{E97937F6-E6CD-400A-9536-E4446D6A6791}">
      <dsp:nvSpPr>
        <dsp:cNvPr id="0" name=""/>
        <dsp:cNvSpPr/>
      </dsp:nvSpPr>
      <dsp:spPr>
        <a:xfrm>
          <a:off x="0" y="1908758"/>
          <a:ext cx="10800520" cy="432900"/>
        </a:xfrm>
        <a:prstGeom prst="roundRect">
          <a:avLst/>
        </a:prstGeom>
        <a:solidFill>
          <a:schemeClr val="bg1">
            <a:lumMod val="8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Care should be taken to look into confidence while preparing the combo meal offers.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32" y="1929890"/>
        <a:ext cx="10758256" cy="390636"/>
      </dsp:txXfrm>
    </dsp:sp>
    <dsp:sp modelId="{E8D31AA3-36B3-497D-B236-9DF28BA5F3B7}">
      <dsp:nvSpPr>
        <dsp:cNvPr id="0" name=""/>
        <dsp:cNvSpPr/>
      </dsp:nvSpPr>
      <dsp:spPr>
        <a:xfrm>
          <a:off x="0" y="2377847"/>
          <a:ext cx="10800520" cy="43290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>
              <a:latin typeface="Calibri" panose="020F0502020204030204" pitchFamily="34" charset="0"/>
              <a:cs typeface="Calibri" panose="020F0502020204030204" pitchFamily="34" charset="0"/>
            </a:rPr>
            <a:t>Offers can be packaged as below:</a:t>
          </a:r>
          <a:endParaRPr lang="en-IN" sz="20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32" y="2398979"/>
        <a:ext cx="10758256" cy="390636"/>
      </dsp:txXfrm>
    </dsp:sp>
    <dsp:sp modelId="{FC72E671-A206-4048-8D1B-4D7E9B636100}">
      <dsp:nvSpPr>
        <dsp:cNvPr id="0" name=""/>
        <dsp:cNvSpPr/>
      </dsp:nvSpPr>
      <dsp:spPr>
        <a:xfrm>
          <a:off x="0" y="2803358"/>
          <a:ext cx="10800520" cy="432900"/>
        </a:xfrm>
        <a:prstGeom prst="roundRect">
          <a:avLst/>
        </a:prstGeom>
        <a:solidFill>
          <a:schemeClr val="bg1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With lunch meat and eggs get a complementary ice cream or dinner rolls at 50% discount.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32" y="2824490"/>
        <a:ext cx="10758256" cy="390636"/>
      </dsp:txXfrm>
    </dsp:sp>
    <dsp:sp modelId="{2467E7F0-12F7-4D67-95CF-EB2D2840F22D}">
      <dsp:nvSpPr>
        <dsp:cNvPr id="0" name=""/>
        <dsp:cNvSpPr/>
      </dsp:nvSpPr>
      <dsp:spPr>
        <a:xfrm>
          <a:off x="0" y="3250658"/>
          <a:ext cx="10800520" cy="432900"/>
        </a:xfrm>
        <a:prstGeom prst="round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2. With eggs get 5% discount on milk 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32" y="3271790"/>
        <a:ext cx="10758256" cy="390636"/>
      </dsp:txXfrm>
    </dsp:sp>
    <dsp:sp modelId="{AC66AB9D-8C2E-4B17-850B-229EC1DC5899}">
      <dsp:nvSpPr>
        <dsp:cNvPr id="0" name=""/>
        <dsp:cNvSpPr/>
      </dsp:nvSpPr>
      <dsp:spPr>
        <a:xfrm>
          <a:off x="0" y="3662021"/>
          <a:ext cx="10800520" cy="432900"/>
        </a:xfrm>
        <a:prstGeom prst="roundRect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3. With Pasta get 10% off on eggs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132" y="3683153"/>
        <a:ext cx="10758256" cy="390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3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3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2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93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7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7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9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69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7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5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7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9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0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4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0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0088FE-74D7-4654-B9E2-856C6D67568C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07F464-0185-4B83-A60C-2FE045B38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2F81-7820-DD95-6965-A9AB71B1F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43270"/>
            <a:ext cx="9687340" cy="2093842"/>
          </a:xfrm>
        </p:spPr>
        <p:txBody>
          <a:bodyPr>
            <a:normAutofit/>
          </a:bodyPr>
          <a:lstStyle/>
          <a:p>
            <a:r>
              <a:rPr lang="en-IN" sz="4500" b="0" i="0" dirty="0">
                <a:effectLst/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MRA Project - Milestone 2</a:t>
            </a:r>
            <a:br>
              <a:rPr lang="en-IN" sz="4500" b="0" i="0" dirty="0">
                <a:solidFill>
                  <a:srgbClr val="000000"/>
                </a:solidFill>
                <a:effectLst/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2200" dirty="0">
                <a:latin typeface="+mn-lt"/>
              </a:rPr>
              <a:t>Market basket Analysis</a:t>
            </a:r>
            <a:br>
              <a:rPr lang="en-US" sz="1800" dirty="0"/>
            </a:br>
            <a:endParaRPr lang="en-IN" sz="4500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07A16-A3AC-15C4-84A2-3176A18E8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13"/>
            <a:ext cx="9144000" cy="108667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Vivek Bhatia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PGPDSBA_ONLINE_JAN_C_2022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47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9D6-D6EE-EFC8-BB1F-8649C9B9A7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93914"/>
            <a:ext cx="10363826" cy="524557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b="1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explanation:</a:t>
            </a:r>
          </a:p>
          <a:p>
            <a:pPr algn="just"/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= {I1, I2,…, </a:t>
            </a:r>
            <a:r>
              <a:rPr lang="en-US" sz="80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US" sz="8000" cap="none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an itemset. Let D, the data, be a set of database transactions where each transaction T is a nonempty itemset such that </a:t>
            </a:r>
            <a:r>
              <a:rPr lang="en-US" sz="8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 ⊆ I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transaction is associated with an identifier, called a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TID(or </a:t>
            </a:r>
            <a:r>
              <a:rPr lang="en-US" sz="80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 a set of items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(itemset). T 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transaction which is said to contain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⊆ T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 </a:t>
            </a:r>
            <a:r>
              <a:rPr lang="en-US" sz="8000" b="1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association rule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an implication of the form </a:t>
            </a:r>
            <a:r>
              <a:rPr lang="en-US" sz="8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⇒ B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⊂ I, B ⊂ I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 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∩B = φ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rule </a:t>
            </a:r>
            <a:r>
              <a:rPr lang="en-US" sz="8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⇒ B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Holds in the data set(transactions) D with supports, where 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‘s’ </a:t>
            </a:r>
            <a:r>
              <a:rPr lang="en-US" sz="8000" cap="none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 the percentage of transactions in D that contain </a:t>
            </a:r>
            <a:r>
              <a:rPr lang="en-US" sz="8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∪ B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(That is the union of set A and set B, or, both A and B).</a:t>
            </a:r>
            <a:r>
              <a:rPr lang="en-US" sz="8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taken as the probability, </a:t>
            </a:r>
            <a:r>
              <a:rPr lang="en-US" sz="8000" b="1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P(A ∪ B)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Rule </a:t>
            </a:r>
            <a:r>
              <a:rPr lang="en-US" sz="8000" b="1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⇒ B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has confidence </a:t>
            </a:r>
            <a:r>
              <a:rPr lang="en-US" sz="8000" b="1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the transaction set D, where C is the percentage of transactions in D containing </a:t>
            </a:r>
            <a:r>
              <a:rPr lang="en-US" sz="8000" b="1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also contains </a:t>
            </a:r>
            <a:r>
              <a:rPr lang="en-US" sz="8000" b="1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This is taken to be the conditional probability, like P(B|A). That is,</a:t>
            </a:r>
            <a:endParaRPr lang="en-US" sz="80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80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support(A⇒ B) =P(A ∪  B) </a:t>
            </a:r>
            <a:endParaRPr lang="en-US" sz="80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80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confidence(A⇒ B) =P(B|A)</a:t>
            </a:r>
            <a:endParaRPr lang="en-US" sz="80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Rules that satisfy both a minimum support threshold (called min sup) and a minimum confidence threshold (called min conf ) are called “</a:t>
            </a:r>
            <a:r>
              <a:rPr lang="en-US" sz="8000" b="1" i="1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strong”</a:t>
            </a:r>
            <a:r>
              <a:rPr lang="en-US" sz="8000" b="0" i="0" cap="none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62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F05C8-453C-D63C-B41A-85A6701990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317500"/>
            <a:ext cx="10363200" cy="4905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6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08B9-D6D2-F596-BBF8-B550D8CC90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14399"/>
            <a:ext cx="10363826" cy="5128592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Mathematical Representation </a:t>
            </a:r>
            <a:endParaRPr lang="en-US" sz="2400" b="1" i="1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Confidence(A⇒ B) = P(B|A) =</a:t>
            </a:r>
            <a:br>
              <a:rPr lang="en-US" sz="24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support(A ∪ B) /support(A) =</a:t>
            </a:r>
            <a:br>
              <a:rPr lang="en-US" sz="24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count(A ∪ B) / support count(A)</a:t>
            </a:r>
          </a:p>
          <a:p>
            <a:pPr marL="0" indent="0">
              <a:buNone/>
            </a:pPr>
            <a:endParaRPr lang="en-US" sz="2400" b="1" i="1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i="1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fontAlgn="base">
              <a:buNone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Example Of Association Rules:-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Assume There Are 1000 Customers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 Of Them Bought Shampoo, 80 Bought Conditioner And 60 Bought Both Of Them.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Bought Shampoo =&gt; Bought Conditioner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= P(Shampoo &amp; Conditioner) = 60/1000 = 0.06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Confidence = Support/P(Conditioner) = 0.06/0.08 = 0.75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Lift = Confidence/P(Shampoo) = 0.75/0.10 = 7.5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537C5A-CF9B-7686-3696-656426751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38539"/>
            <a:ext cx="10363200" cy="490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4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695D35-C979-9F62-C7FF-6B9EA30E7A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61050"/>
            <a:ext cx="6321286" cy="159666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837D543-3055-45E0-03EE-EE8B0722A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318053"/>
            <a:ext cx="10363200" cy="543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analysis-KNIME Workflow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6B257-D384-78FC-EC55-1CEBF3EDB63E}"/>
              </a:ext>
            </a:extLst>
          </p:cNvPr>
          <p:cNvSpPr/>
          <p:nvPr/>
        </p:nvSpPr>
        <p:spPr>
          <a:xfrm>
            <a:off x="7460973" y="1279956"/>
            <a:ext cx="3816627" cy="5367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Support is the probability of two products occurring in a set, i.e. Support=P(A and B)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Confidence is the conditional probability.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Confidence=Support/P(B)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Lift is Confidence/Probability of first item in the set.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Lift=Confidence/P(A).</a:t>
            </a:r>
          </a:p>
          <a:p>
            <a:pPr algn="just"/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For association rule learner minimum support of 0.2 and minimum confidence of 0.7 was used as defining parameters.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83704E-8B80-ABBD-4E38-419F03DC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46028"/>
            <a:ext cx="632128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2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56633-5232-6D05-4684-B840AB3712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65314"/>
            <a:ext cx="7561789" cy="563548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DF844E-ED96-35E5-1062-EDC0DAD2E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72279"/>
            <a:ext cx="10363200" cy="569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analysis-Conclusion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E9D1E-5DD4-EA00-5583-E247D7CB300C}"/>
              </a:ext>
            </a:extLst>
          </p:cNvPr>
          <p:cNvSpPr/>
          <p:nvPr/>
        </p:nvSpPr>
        <p:spPr>
          <a:xfrm>
            <a:off x="8627165" y="1800639"/>
            <a:ext cx="2504661" cy="3564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rule we have a recommended item.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e.g.: Customer having eggs, dinner rolls , ice cream can opt for paper towel and it has a confidence level of 0.852.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5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0BDA7-6B2A-1319-0977-371407E09B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97110"/>
            <a:ext cx="4837043" cy="472181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EAA0EC-FE8A-0E0E-4DEB-D05787679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72278"/>
            <a:ext cx="10363200" cy="6626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analysis-python analysis Dashboard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E75CC-EEDE-CF3D-EAA0-91C1CE84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30" y="1162878"/>
            <a:ext cx="5300870" cy="37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25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A91D4-3C8F-E4CB-D98F-CB056C5110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4887"/>
            <a:ext cx="6323230" cy="5514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7B8B7-32CC-3995-4C8D-2E72FEF0E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2" y="834887"/>
            <a:ext cx="3941768" cy="55143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A0AA9B-20A6-FD3C-FFE7-F7E55FB26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72279"/>
            <a:ext cx="10363200" cy="6626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analysis-python analysis Dashboard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1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D3488-672E-6503-DEC2-8F8B1F73F0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962232"/>
            <a:ext cx="5813488" cy="5617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84C56-B44E-C4EF-B90E-FFE8D40EB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64" y="962233"/>
            <a:ext cx="4812441" cy="56174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4428EFB-5566-8F4D-CA79-680D895C37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78296"/>
            <a:ext cx="10363200" cy="54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analysis-python analysis Dashboard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6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BBA960-6162-2DC4-71D3-8948650A4E9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12741812"/>
              </p:ext>
            </p:extLst>
          </p:nvPr>
        </p:nvGraphicFramePr>
        <p:xfrm>
          <a:off x="742121" y="1007164"/>
          <a:ext cx="10800521" cy="433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7C59630-29CB-3808-F691-FD83916081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78296"/>
            <a:ext cx="10363200" cy="5698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analysis-conclusions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2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A16660-EFD6-AE66-5920-052A85B7E87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3303266"/>
              </p:ext>
            </p:extLst>
          </p:nvPr>
        </p:nvGraphicFramePr>
        <p:xfrm>
          <a:off x="463826" y="1139688"/>
          <a:ext cx="10813774" cy="465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95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02AE-754C-CD38-5E9F-558971CE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9709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l"/>
            <a:r>
              <a:rPr lang="en-US" sz="3000" cap="none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IN" sz="3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38014D-B7C5-8D38-48DF-E42AC253A1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8775147"/>
              </p:ext>
            </p:extLst>
          </p:nvPr>
        </p:nvGraphicFramePr>
        <p:xfrm>
          <a:off x="913774" y="2367092"/>
          <a:ext cx="103638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05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9D87-CE52-A759-14F2-1F646AC1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81724"/>
            <a:ext cx="10364451" cy="61330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35E93-4ACB-3A96-C003-20DBCFE651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73" y="978008"/>
            <a:ext cx="3058796" cy="19719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688DE9-4DFE-C5C8-FC0B-2272A956BABF}"/>
              </a:ext>
            </a:extLst>
          </p:cNvPr>
          <p:cNvSpPr/>
          <p:nvPr/>
        </p:nvSpPr>
        <p:spPr>
          <a:xfrm>
            <a:off x="1073426" y="1837074"/>
            <a:ext cx="2609047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Sample of the data set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251BC-D526-A406-6692-F7636470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73" y="3215631"/>
            <a:ext cx="3058795" cy="21661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7233CA-BA94-FFA8-1F36-482C49F0F8E6}"/>
              </a:ext>
            </a:extLst>
          </p:cNvPr>
          <p:cNvSpPr/>
          <p:nvPr/>
        </p:nvSpPr>
        <p:spPr>
          <a:xfrm>
            <a:off x="1191065" y="3746935"/>
            <a:ext cx="2491408" cy="51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set Info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886923-BE1C-F57A-43FF-76CC69E96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73" y="5591691"/>
            <a:ext cx="6507846" cy="8886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A41DBD-FF06-EA61-2F3E-96F9D961AA52}"/>
              </a:ext>
            </a:extLst>
          </p:cNvPr>
          <p:cNvSpPr/>
          <p:nvPr/>
        </p:nvSpPr>
        <p:spPr>
          <a:xfrm>
            <a:off x="1191065" y="5753574"/>
            <a:ext cx="2491408" cy="516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4DC30D-51E7-6210-D469-038A28FD93D4}"/>
              </a:ext>
            </a:extLst>
          </p:cNvPr>
          <p:cNvSpPr/>
          <p:nvPr/>
        </p:nvSpPr>
        <p:spPr>
          <a:xfrm>
            <a:off x="6741268" y="1965220"/>
            <a:ext cx="3754454" cy="23620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data consists of 20641 rows and 3 columns. 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4370 duplicate values.</a:t>
            </a:r>
          </a:p>
        </p:txBody>
      </p:sp>
    </p:spTree>
    <p:extLst>
      <p:ext uri="{BB962C8B-B14F-4D97-AF65-F5344CB8AC3E}">
        <p14:creationId xmlns:p14="http://schemas.microsoft.com/office/powerpoint/2010/main" val="309322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4FE6F-F97D-B86F-CFDD-AF61A625C1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04" y="781879"/>
            <a:ext cx="5316046" cy="573674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045713-99F3-D07D-A4FE-460C9810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9027"/>
            <a:ext cx="10363200" cy="62285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74BF1-EEE8-AD19-5506-200A91AE6F4B}"/>
              </a:ext>
            </a:extLst>
          </p:cNvPr>
          <p:cNvSpPr/>
          <p:nvPr/>
        </p:nvSpPr>
        <p:spPr>
          <a:xfrm>
            <a:off x="2637183" y="3227836"/>
            <a:ext cx="2875721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Duplicate data filtered and number of rows is 15911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BB94F-96BD-FBF5-AEF7-D0E985555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27" y="1135506"/>
            <a:ext cx="2261527" cy="19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FF8E59-C537-0BE9-D9EF-E65E45EC032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7896"/>
            <a:ext cx="10363200" cy="567192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F52F03-95E1-BB65-EBA3-28CFDCCD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9027"/>
            <a:ext cx="10363200" cy="58309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analysis-Tableau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4ACDC1-4A46-3509-5819-9BFCF9E14B09}"/>
              </a:ext>
            </a:extLst>
          </p:cNvPr>
          <p:cNvSpPr/>
          <p:nvPr/>
        </p:nvSpPr>
        <p:spPr>
          <a:xfrm>
            <a:off x="2173357" y="5459896"/>
            <a:ext cx="7089913" cy="742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poultry has maximum count of 480 followed by ice cream having a count of 454. Least count is 394 of hand soap.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7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BCD413-E2A5-EDB6-C0FB-D1FFCE61AC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399" y="1007164"/>
            <a:ext cx="10363199" cy="585083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DED0C3-7839-3837-68AA-B871928A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12036"/>
            <a:ext cx="10363200" cy="64935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analysis-Tableau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8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4E245C-97EF-640D-BB0B-E47A4A4382D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63725225"/>
              </p:ext>
            </p:extLst>
          </p:nvPr>
        </p:nvGraphicFramePr>
        <p:xfrm>
          <a:off x="728870" y="1033670"/>
          <a:ext cx="10999304" cy="5393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9287106-506C-39BC-D4A2-33E1C40B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791"/>
            <a:ext cx="10363200" cy="43732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analysis-Conclusions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2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27EE2-AD99-D0AF-EC92-823A4F4BD3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63450"/>
            <a:ext cx="5863439" cy="5035051"/>
          </a:xfr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2A4BF2-F775-7799-7F03-D59971095904}"/>
              </a:ext>
            </a:extLst>
          </p:cNvPr>
          <p:cNvSpPr txBox="1">
            <a:spLocks/>
          </p:cNvSpPr>
          <p:nvPr/>
        </p:nvSpPr>
        <p:spPr>
          <a:xfrm>
            <a:off x="914400" y="167942"/>
            <a:ext cx="10363200" cy="468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7B615-D6E1-5DF3-AE7E-1CBAA35B81A4}"/>
              </a:ext>
            </a:extLst>
          </p:cNvPr>
          <p:cNvSpPr/>
          <p:nvPr/>
        </p:nvSpPr>
        <p:spPr>
          <a:xfrm>
            <a:off x="7023653" y="763449"/>
            <a:ext cx="4121426" cy="5239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 is a technique used by large retailers to uncover the associations between items.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looks for combinations of items that occur together frequently.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Market basket Analysis is mathematical based on primality and conditional probability.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fundamental question is what is the probability of a customer buying a Product ‘X’ given that the customer has picked up/purchased set ‘A’.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technique helps in giving recommendations with high probabilities of recommended items being chosen and thus leading to increase in sales.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1881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757</TotalTime>
  <Words>948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Droplet</vt:lpstr>
      <vt:lpstr>MRA Project - Milestone 2 Market basket Analysis </vt:lpstr>
      <vt:lpstr>PowerPoint Presentation</vt:lpstr>
      <vt:lpstr>Contents</vt:lpstr>
      <vt:lpstr>Exploratory data analysis</vt:lpstr>
      <vt:lpstr>Exploratory data analysis</vt:lpstr>
      <vt:lpstr>Exploratory data analysis-Tableau</vt:lpstr>
      <vt:lpstr>Exploratory data analysis-Tableau</vt:lpstr>
      <vt:lpstr>Exploratory data analysis-Conclusions</vt:lpstr>
      <vt:lpstr>PowerPoint Presentation</vt:lpstr>
      <vt:lpstr>Market basket analysis</vt:lpstr>
      <vt:lpstr>Market basket analysis</vt:lpstr>
      <vt:lpstr>Market basket analysis-KNIME Workflow</vt:lpstr>
      <vt:lpstr>Market basket analysis-Conclusion</vt:lpstr>
      <vt:lpstr>Market basket analysis-python analysis Dashboard</vt:lpstr>
      <vt:lpstr>Market basket analysis-python analysis Dashboard</vt:lpstr>
      <vt:lpstr>Market basket analysis-python analysis Dashboard</vt:lpstr>
      <vt:lpstr>Market basket analysis-conclusions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MRA Project - Milestone 2 Market basket Analysis </dc:title>
  <dc:creator>Vivek Bhatia</dc:creator>
  <cp:lastModifiedBy>Vivek Bhatia</cp:lastModifiedBy>
  <cp:revision>4</cp:revision>
  <dcterms:created xsi:type="dcterms:W3CDTF">2022-11-01T17:13:33Z</dcterms:created>
  <dcterms:modified xsi:type="dcterms:W3CDTF">2022-11-02T05:51:26Z</dcterms:modified>
</cp:coreProperties>
</file>