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667"/>
    <p:restoredTop sz="94648"/>
  </p:normalViewPr>
  <p:slideViewPr>
    <p:cSldViewPr snapToGrid="0" snapToObjects="1">
      <p:cViewPr varScale="1">
        <p:scale>
          <a:sx n="96" d="100"/>
          <a:sy n="96" d="100"/>
        </p:scale>
        <p:origin x="17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2FD1C-6760-0D46-86EC-9075F452A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AEF8A-A2B5-254C-B303-56DBF7F59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0E3E7-86AC-AC44-B4BC-0472D319A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61AA-2A43-EF4A-BA98-C76FC3FDCE88}" type="datetimeFigureOut">
              <a:rPr lang="it-IT" smtClean="0"/>
              <a:t>27/05/20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056DE-439B-9343-A399-1CF689F2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AD927-8FC8-E044-A964-3F63CACB6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5946-F36F-DD41-B88C-DA86E45DE9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125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E9B6-76CC-494D-BD39-41F0BD9BA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153CB-BD94-434B-9609-CD0CE7185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693F7-9A9E-9243-B4CD-B424DE44F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61AA-2A43-EF4A-BA98-C76FC3FDCE88}" type="datetimeFigureOut">
              <a:rPr lang="it-IT" smtClean="0"/>
              <a:t>27/05/20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CC67A-2CBE-5849-AE4A-377A7A7DB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F0D3B-97CB-4045-99E6-C6726944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5946-F36F-DD41-B88C-DA86E45DE9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386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878B9-34EF-2545-B7B9-9A603BA43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C7D05-C3C0-A448-B7F7-B2DCFE2B3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6C685-641E-BC4C-9AA4-0EE4B5CC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61AA-2A43-EF4A-BA98-C76FC3FDCE88}" type="datetimeFigureOut">
              <a:rPr lang="it-IT" smtClean="0"/>
              <a:t>27/05/20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5C606-3845-364E-A5F4-5683E19C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314B1-9BE9-9F40-BA27-9EFD160B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5946-F36F-DD41-B88C-DA86E45DE9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733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8CCEC-78FB-1945-9C26-655F66B41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D8E7D-DFA2-F54A-A6E9-BC5D13765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485F4-D14F-D744-831B-D7DF6B292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61AA-2A43-EF4A-BA98-C76FC3FDCE88}" type="datetimeFigureOut">
              <a:rPr lang="it-IT" smtClean="0"/>
              <a:t>27/05/20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8AA29-A68B-B544-A8A9-341B22F9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0C523-620E-1743-91C4-B723ECC99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5946-F36F-DD41-B88C-DA86E45DE9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773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A7A40-D84D-BB4D-8A79-7DC0A78CC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C5B95-EB87-4F46-BDD7-5358075A5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58AD3-E6B0-E741-A7AC-65EA9DBC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61AA-2A43-EF4A-BA98-C76FC3FDCE88}" type="datetimeFigureOut">
              <a:rPr lang="it-IT" smtClean="0"/>
              <a:t>27/05/20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638AB-CB2E-9142-8108-F8CDF722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FE1FE-A889-984B-9C85-07B907BF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5946-F36F-DD41-B88C-DA86E45DE9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68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736E-B308-CB44-B94C-5E1BF981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70525-7C75-1042-8565-756B63039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4DDD0-A536-B145-BFE9-760820990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E1612-1526-7043-B2C5-D69A57F28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61AA-2A43-EF4A-BA98-C76FC3FDCE88}" type="datetimeFigureOut">
              <a:rPr lang="it-IT" smtClean="0"/>
              <a:t>27/05/20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AF91C-B134-9D49-8EA7-FF13C12B1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64D69-57A1-F743-A954-225BC001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5946-F36F-DD41-B88C-DA86E45DE9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976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493C7-5833-C240-B04E-4FA3DFA9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EE8EE-0A02-AB40-B4B3-7056BD83A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9D09E-6AA2-F541-B739-EBB79E6B2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48EFCE-65B0-A445-A626-3DC235AB9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582DA-4DB3-004F-8140-C07D88D4F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2AA9A9-624E-4D4F-89A9-95FAAE60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61AA-2A43-EF4A-BA98-C76FC3FDCE88}" type="datetimeFigureOut">
              <a:rPr lang="it-IT" smtClean="0"/>
              <a:t>27/05/20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9390FE-AEFB-C345-B95F-5E43AB34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C43026-4C9F-9A40-8D75-A63D4AE5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5946-F36F-DD41-B88C-DA86E45DE9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403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3BBF-B2ED-8E43-93F8-D4938146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93775-0E00-6944-BA1C-DC827C79B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61AA-2A43-EF4A-BA98-C76FC3FDCE88}" type="datetimeFigureOut">
              <a:rPr lang="it-IT" smtClean="0"/>
              <a:t>27/05/20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546F8-42E3-6C47-AB6D-2E01AD4A4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25C93-8545-B14D-9B5A-6855C8B09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5946-F36F-DD41-B88C-DA86E45DE9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723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53BC56-EB01-8D42-B0C6-F99D6DF7D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61AA-2A43-EF4A-BA98-C76FC3FDCE88}" type="datetimeFigureOut">
              <a:rPr lang="it-IT" smtClean="0"/>
              <a:t>27/05/20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EBD908-65EC-764A-8BE8-496566A86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F4AF7-56F6-434A-B907-D18DAE73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5946-F36F-DD41-B88C-DA86E45DE9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600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A2FA-663E-EC4E-A064-61D5F10F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A0857-8B26-F640-B3B9-DA9B905E4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F2828-9B02-6746-9558-B07816131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B4C10-F3AF-C74A-A630-DCCD8CF6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61AA-2A43-EF4A-BA98-C76FC3FDCE88}" type="datetimeFigureOut">
              <a:rPr lang="it-IT" smtClean="0"/>
              <a:t>27/05/20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B6652-D9A9-A548-9866-11F06CC03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FF7D3-6D34-4E48-B744-2A1C7369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5946-F36F-DD41-B88C-DA86E45DE9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224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3221-F6DE-784C-B64A-8A5FBFE24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C76091-513B-4444-8C25-4BC3C572A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6C75B-0B37-984F-9E1F-136D86C8C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47619-04A0-2F4B-962E-A73DE0CC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61AA-2A43-EF4A-BA98-C76FC3FDCE88}" type="datetimeFigureOut">
              <a:rPr lang="it-IT" smtClean="0"/>
              <a:t>27/05/20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66592-3254-374B-B9C6-DAB1FEFF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E065A-10E6-0846-A244-678BE9B9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5946-F36F-DD41-B88C-DA86E45DE9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601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CE8E94-D374-2C4B-9EFE-8190F9809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B73E7-7DF6-A646-95A0-4CA3F4000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66F2B-03FF-734A-AAAA-82492540E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361AA-2A43-EF4A-BA98-C76FC3FDCE88}" type="datetimeFigureOut">
              <a:rPr lang="it-IT" smtClean="0"/>
              <a:t>27/05/20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F815-0BFD-5D4C-8A17-114469E50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3E2DD-DBD0-D640-8562-921A62895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25946-F36F-DD41-B88C-DA86E45DE9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561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FE652112-5230-FF48-82C8-40AF07B0A8D5}"/>
              </a:ext>
            </a:extLst>
          </p:cNvPr>
          <p:cNvGrpSpPr/>
          <p:nvPr/>
        </p:nvGrpSpPr>
        <p:grpSpPr>
          <a:xfrm>
            <a:off x="692550" y="0"/>
            <a:ext cx="11312799" cy="6509830"/>
            <a:chOff x="692550" y="90786"/>
            <a:chExt cx="11312799" cy="6509830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D4A189D-0ACC-E04D-8BCF-ADAB21F93703}"/>
                </a:ext>
              </a:extLst>
            </p:cNvPr>
            <p:cNvSpPr txBox="1"/>
            <p:nvPr/>
          </p:nvSpPr>
          <p:spPr>
            <a:xfrm>
              <a:off x="4558012" y="90786"/>
              <a:ext cx="9809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i="1" dirty="0" err="1">
                  <a:solidFill>
                    <a:schemeClr val="accent1"/>
                  </a:solidFill>
                  <a:latin typeface="+mj-lt"/>
                </a:rPr>
                <a:t>dplyr</a:t>
              </a:r>
              <a:r>
                <a:rPr lang="it-IT" sz="1200" i="1" dirty="0">
                  <a:solidFill>
                    <a:schemeClr val="accent1"/>
                  </a:solidFill>
                  <a:latin typeface="+mj-lt"/>
                </a:rPr>
                <a:t>::</a:t>
              </a:r>
            </a:p>
            <a:p>
              <a:pPr algn="ctr"/>
              <a:r>
                <a:rPr lang="it-IT" sz="1200" i="1" dirty="0" err="1">
                  <a:solidFill>
                    <a:schemeClr val="accent1"/>
                  </a:solidFill>
                  <a:latin typeface="+mj-lt"/>
                </a:rPr>
                <a:t>filter</a:t>
              </a:r>
              <a:r>
                <a:rPr lang="it-IT" sz="1200" i="1" dirty="0">
                  <a:solidFill>
                    <a:schemeClr val="accent1"/>
                  </a:solidFill>
                  <a:latin typeface="+mj-lt"/>
                </a:rPr>
                <a:t>()</a:t>
              </a:r>
            </a:p>
            <a:p>
              <a:pPr algn="ctr"/>
              <a:r>
                <a:rPr lang="it-IT" sz="1200" i="1" dirty="0" err="1">
                  <a:solidFill>
                    <a:schemeClr val="accent1"/>
                  </a:solidFill>
                  <a:latin typeface="+mj-lt"/>
                </a:rPr>
                <a:t>sample_n</a:t>
              </a:r>
              <a:r>
                <a:rPr lang="it-IT" sz="1200" i="1" dirty="0">
                  <a:solidFill>
                    <a:schemeClr val="accent1"/>
                  </a:solidFill>
                  <a:latin typeface="+mj-lt"/>
                </a:rPr>
                <a:t>()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A75A883-6E89-EB49-8D51-EADC6C5D82FB}"/>
                </a:ext>
              </a:extLst>
            </p:cNvPr>
            <p:cNvGrpSpPr/>
            <p:nvPr/>
          </p:nvGrpSpPr>
          <p:grpSpPr>
            <a:xfrm>
              <a:off x="692550" y="90786"/>
              <a:ext cx="11312799" cy="6509830"/>
              <a:chOff x="692550" y="90786"/>
              <a:chExt cx="11312799" cy="650983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4CD10DA-5505-4240-83FD-A3C36CB762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096" y="90786"/>
                <a:ext cx="0" cy="6363023"/>
              </a:xfrm>
              <a:prstGeom prst="line">
                <a:avLst/>
              </a:prstGeom>
              <a:ln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F7C932F-8A10-C245-ABA7-B82F1ABC79F1}"/>
                  </a:ext>
                </a:extLst>
              </p:cNvPr>
              <p:cNvGrpSpPr/>
              <p:nvPr/>
            </p:nvGrpSpPr>
            <p:grpSpPr>
              <a:xfrm>
                <a:off x="692550" y="190132"/>
                <a:ext cx="11312799" cy="6410484"/>
                <a:chOff x="692550" y="190132"/>
                <a:chExt cx="11312799" cy="6410484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46060D2A-3B4C-4B4A-893F-EAC79705378D}"/>
                    </a:ext>
                  </a:extLst>
                </p:cNvPr>
                <p:cNvGrpSpPr/>
                <p:nvPr/>
              </p:nvGrpSpPr>
              <p:grpSpPr>
                <a:xfrm>
                  <a:off x="692550" y="535919"/>
                  <a:ext cx="11312799" cy="6064697"/>
                  <a:chOff x="692550" y="535919"/>
                  <a:chExt cx="11312799" cy="6064697"/>
                </a:xfrm>
              </p:grpSpPr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C042B540-9142-A340-BC40-2292FEFD3010}"/>
                      </a:ext>
                    </a:extLst>
                  </p:cNvPr>
                  <p:cNvSpPr txBox="1"/>
                  <p:nvPr/>
                </p:nvSpPr>
                <p:spPr>
                  <a:xfrm>
                    <a:off x="692550" y="891576"/>
                    <a:ext cx="1180619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050" dirty="0" err="1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targets.csv</a:t>
                    </a:r>
                    <a:endParaRPr lang="it-IT" sz="1050" dirty="0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A8C0A29B-C63E-504A-8F81-CE62516D66B5}"/>
                      </a:ext>
                    </a:extLst>
                  </p:cNvPr>
                  <p:cNvSpPr txBox="1"/>
                  <p:nvPr/>
                </p:nvSpPr>
                <p:spPr>
                  <a:xfrm>
                    <a:off x="692552" y="2360177"/>
                    <a:ext cx="1180619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050" dirty="0" err="1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counts.csv</a:t>
                    </a:r>
                    <a:endParaRPr lang="it-IT" sz="1050" dirty="0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45C4783-4FE9-3B4D-BE9C-F56748854F55}"/>
                      </a:ext>
                    </a:extLst>
                  </p:cNvPr>
                  <p:cNvSpPr txBox="1"/>
                  <p:nvPr/>
                </p:nvSpPr>
                <p:spPr>
                  <a:xfrm>
                    <a:off x="2478910" y="1470383"/>
                    <a:ext cx="854599" cy="27699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200" dirty="0">
                        <a:latin typeface="+mj-lt"/>
                      </a:rPr>
                      <a:t>Read </a:t>
                    </a:r>
                    <a:r>
                      <a:rPr lang="it-IT" sz="1200" dirty="0" err="1">
                        <a:latin typeface="+mj-lt"/>
                      </a:rPr>
                      <a:t>files</a:t>
                    </a:r>
                    <a:endParaRPr lang="it-IT" sz="1200" dirty="0">
                      <a:latin typeface="+mj-lt"/>
                    </a:endParaRP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09C1322B-F734-624D-A422-8ECE887653BA}"/>
                      </a:ext>
                    </a:extLst>
                  </p:cNvPr>
                  <p:cNvSpPr txBox="1"/>
                  <p:nvPr/>
                </p:nvSpPr>
                <p:spPr>
                  <a:xfrm>
                    <a:off x="2327307" y="1193384"/>
                    <a:ext cx="114703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200" i="1" dirty="0">
                        <a:solidFill>
                          <a:schemeClr val="accent1"/>
                        </a:solidFill>
                        <a:latin typeface="+mj-lt"/>
                      </a:rPr>
                      <a:t>base::</a:t>
                    </a:r>
                    <a:r>
                      <a:rPr lang="it-IT" sz="1200" i="1" dirty="0" err="1">
                        <a:solidFill>
                          <a:schemeClr val="accent1"/>
                        </a:solidFill>
                        <a:latin typeface="+mj-lt"/>
                      </a:rPr>
                      <a:t>read.csv</a:t>
                    </a:r>
                    <a:r>
                      <a:rPr lang="it-IT" sz="1200" i="1" dirty="0">
                        <a:solidFill>
                          <a:schemeClr val="accent1"/>
                        </a:solidFill>
                        <a:latin typeface="+mj-lt"/>
                      </a:rPr>
                      <a:t>()</a:t>
                    </a:r>
                  </a:p>
                </p:txBody>
              </p:sp>
              <p:cxnSp>
                <p:nvCxnSpPr>
                  <p:cNvPr id="30" name="Elbow Connector 29">
                    <a:extLst>
                      <a:ext uri="{FF2B5EF4-FFF2-40B4-BE49-F238E27FC236}">
                        <a16:creationId xmlns:a16="http://schemas.microsoft.com/office/drawing/2014/main" id="{0D0FE430-CEB1-C840-86C8-7C657C222DC7}"/>
                      </a:ext>
                    </a:extLst>
                  </p:cNvPr>
                  <p:cNvCxnSpPr>
                    <a:cxnSpLocks/>
                    <a:stCxn id="5" idx="0"/>
                    <a:endCxn id="8" idx="1"/>
                  </p:cNvCxnSpPr>
                  <p:nvPr/>
                </p:nvCxnSpPr>
                <p:spPr>
                  <a:xfrm rot="5400000" flipH="1" flipV="1">
                    <a:off x="1505239" y="1386506"/>
                    <a:ext cx="751294" cy="1196048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Elbow Connector 32">
                    <a:extLst>
                      <a:ext uri="{FF2B5EF4-FFF2-40B4-BE49-F238E27FC236}">
                        <a16:creationId xmlns:a16="http://schemas.microsoft.com/office/drawing/2014/main" id="{7164939E-9416-6641-9D0B-213B72EE46C3}"/>
                      </a:ext>
                    </a:extLst>
                  </p:cNvPr>
                  <p:cNvCxnSpPr>
                    <a:cxnSpLocks/>
                    <a:stCxn id="4" idx="2"/>
                    <a:endCxn id="8" idx="1"/>
                  </p:cNvCxnSpPr>
                  <p:nvPr/>
                </p:nvCxnSpPr>
                <p:spPr>
                  <a:xfrm rot="16200000" flipH="1">
                    <a:off x="1653037" y="783009"/>
                    <a:ext cx="455697" cy="1196050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Elbow Connector 39">
                    <a:extLst>
                      <a:ext uri="{FF2B5EF4-FFF2-40B4-BE49-F238E27FC236}">
                        <a16:creationId xmlns:a16="http://schemas.microsoft.com/office/drawing/2014/main" id="{09674A74-E853-1346-BD4E-87F0FEB68939}"/>
                      </a:ext>
                    </a:extLst>
                  </p:cNvPr>
                  <p:cNvCxnSpPr>
                    <a:cxnSpLocks/>
                    <a:stCxn id="8" idx="3"/>
                    <a:endCxn id="43" idx="2"/>
                  </p:cNvCxnSpPr>
                  <p:nvPr/>
                </p:nvCxnSpPr>
                <p:spPr>
                  <a:xfrm flipV="1">
                    <a:off x="3333509" y="1091265"/>
                    <a:ext cx="607671" cy="517618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A565B5D5-66D4-DA49-BF7F-D1EE2B02B4C2}"/>
                      </a:ext>
                    </a:extLst>
                  </p:cNvPr>
                  <p:cNvSpPr txBox="1"/>
                  <p:nvPr/>
                </p:nvSpPr>
                <p:spPr>
                  <a:xfrm>
                    <a:off x="3588151" y="837349"/>
                    <a:ext cx="706057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050" dirty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targets</a:t>
                    </a:r>
                  </a:p>
                </p:txBody>
              </p:sp>
              <p:cxnSp>
                <p:nvCxnSpPr>
                  <p:cNvPr id="46" name="Elbow Connector 45">
                    <a:extLst>
                      <a:ext uri="{FF2B5EF4-FFF2-40B4-BE49-F238E27FC236}">
                        <a16:creationId xmlns:a16="http://schemas.microsoft.com/office/drawing/2014/main" id="{98301803-7A62-0745-A553-D3F302CEED4A}"/>
                      </a:ext>
                    </a:extLst>
                  </p:cNvPr>
                  <p:cNvCxnSpPr>
                    <a:cxnSpLocks/>
                    <a:stCxn id="8" idx="3"/>
                    <a:endCxn id="49" idx="0"/>
                  </p:cNvCxnSpPr>
                  <p:nvPr/>
                </p:nvCxnSpPr>
                <p:spPr>
                  <a:xfrm>
                    <a:off x="3333509" y="1608883"/>
                    <a:ext cx="607670" cy="703012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05E4DDC3-9569-F141-95C1-F21FCA22F1DF}"/>
                      </a:ext>
                    </a:extLst>
                  </p:cNvPr>
                  <p:cNvSpPr txBox="1"/>
                  <p:nvPr/>
                </p:nvSpPr>
                <p:spPr>
                  <a:xfrm>
                    <a:off x="3588150" y="2311895"/>
                    <a:ext cx="70605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050" dirty="0" err="1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counts</a:t>
                    </a:r>
                    <a:endParaRPr lang="it-IT" sz="1050" dirty="0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75F80328-204C-6945-81B1-1522E406DB4F}"/>
                      </a:ext>
                    </a:extLst>
                  </p:cNvPr>
                  <p:cNvCxnSpPr>
                    <a:cxnSpLocks/>
                    <a:stCxn id="43" idx="3"/>
                    <a:endCxn id="57" idx="1"/>
                  </p:cNvCxnSpPr>
                  <p:nvPr/>
                </p:nvCxnSpPr>
                <p:spPr>
                  <a:xfrm>
                    <a:off x="4294208" y="964307"/>
                    <a:ext cx="32698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0C5AF060-2FDB-D948-A7CF-9E7B7C20C884}"/>
                      </a:ext>
                    </a:extLst>
                  </p:cNvPr>
                  <p:cNvSpPr txBox="1"/>
                  <p:nvPr/>
                </p:nvSpPr>
                <p:spPr>
                  <a:xfrm>
                    <a:off x="4621191" y="733474"/>
                    <a:ext cx="854599" cy="46166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200" dirty="0">
                        <a:latin typeface="+mj-lt"/>
                      </a:rPr>
                      <a:t>Subset by </a:t>
                    </a:r>
                    <a:r>
                      <a:rPr lang="it-IT" sz="1200" dirty="0" err="1">
                        <a:latin typeface="+mj-lt"/>
                      </a:rPr>
                      <a:t>group</a:t>
                    </a:r>
                    <a:endParaRPr lang="it-IT" sz="1200" dirty="0">
                      <a:latin typeface="+mj-lt"/>
                    </a:endParaRPr>
                  </a:p>
                </p:txBody>
              </p:sp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41DB90-C5E6-284B-8673-5A219262E6A9}"/>
                      </a:ext>
                    </a:extLst>
                  </p:cNvPr>
                  <p:cNvSpPr txBox="1"/>
                  <p:nvPr/>
                </p:nvSpPr>
                <p:spPr>
                  <a:xfrm>
                    <a:off x="4517983" y="1519235"/>
                    <a:ext cx="106294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050" dirty="0" err="1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targets_sub</a:t>
                    </a:r>
                    <a:endParaRPr lang="it-IT" sz="1050" dirty="0">
                      <a:solidFill>
                        <a:srgbClr val="00B05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5B5E1EAF-38BF-6340-B401-58E4E1D8B29C}"/>
                      </a:ext>
                    </a:extLst>
                  </p:cNvPr>
                  <p:cNvSpPr txBox="1"/>
                  <p:nvPr/>
                </p:nvSpPr>
                <p:spPr>
                  <a:xfrm>
                    <a:off x="5318566" y="2119534"/>
                    <a:ext cx="854599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200" dirty="0">
                        <a:latin typeface="+mj-lt"/>
                      </a:rPr>
                      <a:t>Subset </a:t>
                    </a:r>
                    <a:r>
                      <a:rPr lang="it-IT" sz="1200" dirty="0" err="1">
                        <a:latin typeface="+mj-lt"/>
                      </a:rPr>
                      <a:t>counts</a:t>
                    </a:r>
                    <a:r>
                      <a:rPr lang="it-IT" sz="1200" dirty="0">
                        <a:latin typeface="+mj-lt"/>
                      </a:rPr>
                      <a:t> by </a:t>
                    </a:r>
                    <a:r>
                      <a:rPr lang="it-IT" sz="1200" dirty="0" err="1">
                        <a:latin typeface="+mj-lt"/>
                      </a:rPr>
                      <a:t>group</a:t>
                    </a:r>
                    <a:endParaRPr lang="it-IT" sz="1200" dirty="0">
                      <a:latin typeface="+mj-lt"/>
                    </a:endParaRPr>
                  </a:p>
                </p:txBody>
              </p: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5C4230B4-5A37-AA4E-B51E-229D6EBF3A56}"/>
                      </a:ext>
                    </a:extLst>
                  </p:cNvPr>
                  <p:cNvCxnSpPr>
                    <a:cxnSpLocks/>
                    <a:stCxn id="49" idx="3"/>
                    <a:endCxn id="68" idx="1"/>
                  </p:cNvCxnSpPr>
                  <p:nvPr/>
                </p:nvCxnSpPr>
                <p:spPr>
                  <a:xfrm>
                    <a:off x="4294208" y="2442700"/>
                    <a:ext cx="1024358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Arrow Connector 71">
                    <a:extLst>
                      <a:ext uri="{FF2B5EF4-FFF2-40B4-BE49-F238E27FC236}">
                        <a16:creationId xmlns:a16="http://schemas.microsoft.com/office/drawing/2014/main" id="{834D4775-1277-2F44-B678-26F1945ECCC9}"/>
                      </a:ext>
                    </a:extLst>
                  </p:cNvPr>
                  <p:cNvCxnSpPr>
                    <a:cxnSpLocks/>
                    <a:stCxn id="57" idx="2"/>
                    <a:endCxn id="67" idx="0"/>
                  </p:cNvCxnSpPr>
                  <p:nvPr/>
                </p:nvCxnSpPr>
                <p:spPr>
                  <a:xfrm>
                    <a:off x="5048491" y="1195139"/>
                    <a:ext cx="964" cy="32409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Elbow Connector 85">
                    <a:extLst>
                      <a:ext uri="{FF2B5EF4-FFF2-40B4-BE49-F238E27FC236}">
                        <a16:creationId xmlns:a16="http://schemas.microsoft.com/office/drawing/2014/main" id="{39ED0CE1-DBE9-974C-8A78-1F061AA35CBF}"/>
                      </a:ext>
                    </a:extLst>
                  </p:cNvPr>
                  <p:cNvCxnSpPr>
                    <a:cxnSpLocks/>
                    <a:stCxn id="67" idx="2"/>
                    <a:endCxn id="68" idx="1"/>
                  </p:cNvCxnSpPr>
                  <p:nvPr/>
                </p:nvCxnSpPr>
                <p:spPr>
                  <a:xfrm rot="16200000" flipH="1">
                    <a:off x="4849236" y="1973369"/>
                    <a:ext cx="669549" cy="269111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768F54A7-06CE-2E42-89EA-FE9EB7F6FD8B}"/>
                      </a:ext>
                    </a:extLst>
                  </p:cNvPr>
                  <p:cNvSpPr txBox="1"/>
                  <p:nvPr/>
                </p:nvSpPr>
                <p:spPr>
                  <a:xfrm>
                    <a:off x="5219457" y="2765865"/>
                    <a:ext cx="105281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200" i="1" dirty="0" err="1">
                        <a:solidFill>
                          <a:schemeClr val="accent1"/>
                        </a:solidFill>
                        <a:latin typeface="+mj-lt"/>
                      </a:rPr>
                      <a:t>dplyr</a:t>
                    </a:r>
                    <a:r>
                      <a:rPr lang="it-IT" sz="1200" i="1" dirty="0">
                        <a:solidFill>
                          <a:schemeClr val="accent1"/>
                        </a:solidFill>
                        <a:latin typeface="+mj-lt"/>
                      </a:rPr>
                      <a:t>::</a:t>
                    </a:r>
                    <a:r>
                      <a:rPr lang="it-IT" sz="1200" i="1" dirty="0" err="1">
                        <a:solidFill>
                          <a:schemeClr val="accent1"/>
                        </a:solidFill>
                        <a:latin typeface="+mj-lt"/>
                      </a:rPr>
                      <a:t>select</a:t>
                    </a:r>
                    <a:r>
                      <a:rPr lang="it-IT" sz="1200" i="1" dirty="0">
                        <a:solidFill>
                          <a:schemeClr val="accent1"/>
                        </a:solidFill>
                        <a:latin typeface="+mj-lt"/>
                      </a:rPr>
                      <a:t>()</a:t>
                    </a:r>
                  </a:p>
                </p:txBody>
              </p:sp>
              <p:cxnSp>
                <p:nvCxnSpPr>
                  <p:cNvPr id="92" name="Straight Arrow Connector 91">
                    <a:extLst>
                      <a:ext uri="{FF2B5EF4-FFF2-40B4-BE49-F238E27FC236}">
                        <a16:creationId xmlns:a16="http://schemas.microsoft.com/office/drawing/2014/main" id="{9ADFB64F-59AF-E443-9E3D-7925E61DFA40}"/>
                      </a:ext>
                    </a:extLst>
                  </p:cNvPr>
                  <p:cNvCxnSpPr>
                    <a:cxnSpLocks/>
                    <a:stCxn id="68" idx="3"/>
                    <a:endCxn id="94" idx="1"/>
                  </p:cNvCxnSpPr>
                  <p:nvPr/>
                </p:nvCxnSpPr>
                <p:spPr>
                  <a:xfrm flipV="1">
                    <a:off x="6173165" y="2442699"/>
                    <a:ext cx="422470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C42DF34B-E82D-174C-8E19-08C577C612C1}"/>
                      </a:ext>
                    </a:extLst>
                  </p:cNvPr>
                  <p:cNvSpPr txBox="1"/>
                  <p:nvPr/>
                </p:nvSpPr>
                <p:spPr>
                  <a:xfrm>
                    <a:off x="6595635" y="2311893"/>
                    <a:ext cx="927909" cy="2616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050" dirty="0" err="1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counts_sub</a:t>
                    </a:r>
                    <a:endParaRPr lang="it-IT" sz="1050" dirty="0">
                      <a:solidFill>
                        <a:srgbClr val="00B05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9527CB1C-B1F2-C341-B4BB-0339E79A8480}"/>
                      </a:ext>
                    </a:extLst>
                  </p:cNvPr>
                  <p:cNvSpPr txBox="1"/>
                  <p:nvPr/>
                </p:nvSpPr>
                <p:spPr>
                  <a:xfrm>
                    <a:off x="6595634" y="1388429"/>
                    <a:ext cx="927909" cy="2616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050" dirty="0" err="1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colData</a:t>
                    </a:r>
                    <a:endParaRPr lang="it-IT" sz="1050" dirty="0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cxnSp>
                <p:nvCxnSpPr>
                  <p:cNvPr id="100" name="Elbow Connector 99">
                    <a:extLst>
                      <a:ext uri="{FF2B5EF4-FFF2-40B4-BE49-F238E27FC236}">
                        <a16:creationId xmlns:a16="http://schemas.microsoft.com/office/drawing/2014/main" id="{07B424D8-EDEB-914A-84DA-D21A0D44EB5E}"/>
                      </a:ext>
                    </a:extLst>
                  </p:cNvPr>
                  <p:cNvCxnSpPr>
                    <a:cxnSpLocks/>
                    <a:stCxn id="99" idx="2"/>
                    <a:endCxn id="106" idx="1"/>
                  </p:cNvCxnSpPr>
                  <p:nvPr/>
                </p:nvCxnSpPr>
                <p:spPr>
                  <a:xfrm rot="16200000" flipH="1">
                    <a:off x="7223013" y="1486616"/>
                    <a:ext cx="330011" cy="656859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Elbow Connector 102">
                    <a:extLst>
                      <a:ext uri="{FF2B5EF4-FFF2-40B4-BE49-F238E27FC236}">
                        <a16:creationId xmlns:a16="http://schemas.microsoft.com/office/drawing/2014/main" id="{76E01428-3B91-7F46-B057-14B718A9F603}"/>
                      </a:ext>
                    </a:extLst>
                  </p:cNvPr>
                  <p:cNvCxnSpPr>
                    <a:cxnSpLocks/>
                    <a:stCxn id="94" idx="0"/>
                    <a:endCxn id="106" idx="1"/>
                  </p:cNvCxnSpPr>
                  <p:nvPr/>
                </p:nvCxnSpPr>
                <p:spPr>
                  <a:xfrm rot="5400000" flipH="1" flipV="1">
                    <a:off x="7222099" y="1817544"/>
                    <a:ext cx="331841" cy="656858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9FF329A3-679D-0245-B528-97B84F32CD75}"/>
                      </a:ext>
                    </a:extLst>
                  </p:cNvPr>
                  <p:cNvSpPr txBox="1"/>
                  <p:nvPr/>
                </p:nvSpPr>
                <p:spPr>
                  <a:xfrm>
                    <a:off x="7716448" y="1656886"/>
                    <a:ext cx="854599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200" dirty="0" err="1">
                        <a:latin typeface="+mj-lt"/>
                      </a:rPr>
                      <a:t>Build</a:t>
                    </a:r>
                    <a:r>
                      <a:rPr lang="it-IT" sz="1200" dirty="0">
                        <a:latin typeface="+mj-lt"/>
                      </a:rPr>
                      <a:t> </a:t>
                    </a:r>
                    <a:r>
                      <a:rPr lang="it-IT" sz="1200" dirty="0" err="1">
                        <a:latin typeface="+mj-lt"/>
                      </a:rPr>
                      <a:t>DESeq</a:t>
                    </a:r>
                    <a:r>
                      <a:rPr lang="it-IT" sz="1200" dirty="0">
                        <a:latin typeface="+mj-lt"/>
                      </a:rPr>
                      <a:t> </a:t>
                    </a:r>
                    <a:r>
                      <a:rPr lang="it-IT" sz="1200" dirty="0" err="1">
                        <a:latin typeface="+mj-lt"/>
                      </a:rPr>
                      <a:t>dataset</a:t>
                    </a:r>
                    <a:endParaRPr lang="it-IT" sz="1200" dirty="0">
                      <a:latin typeface="+mj-lt"/>
                    </a:endParaRPr>
                  </a:p>
                </p:txBody>
              </p:sp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BEC8AA9E-9ABF-3A4D-AD75-D3443FB5807A}"/>
                      </a:ext>
                    </a:extLst>
                  </p:cNvPr>
                  <p:cNvSpPr txBox="1"/>
                  <p:nvPr/>
                </p:nvSpPr>
                <p:spPr>
                  <a:xfrm>
                    <a:off x="8993516" y="1837710"/>
                    <a:ext cx="43212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050" dirty="0" err="1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dds</a:t>
                    </a:r>
                    <a:endParaRPr lang="it-IT" sz="1050" dirty="0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cxnSp>
                <p:nvCxnSpPr>
                  <p:cNvPr id="111" name="Straight Arrow Connector 110">
                    <a:extLst>
                      <a:ext uri="{FF2B5EF4-FFF2-40B4-BE49-F238E27FC236}">
                        <a16:creationId xmlns:a16="http://schemas.microsoft.com/office/drawing/2014/main" id="{DF146BA6-FBAB-CB45-9CC1-3DCADED2C125}"/>
                      </a:ext>
                    </a:extLst>
                  </p:cNvPr>
                  <p:cNvCxnSpPr>
                    <a:cxnSpLocks/>
                    <a:stCxn id="106" idx="3"/>
                  </p:cNvCxnSpPr>
                  <p:nvPr/>
                </p:nvCxnSpPr>
                <p:spPr>
                  <a:xfrm>
                    <a:off x="8571047" y="1980052"/>
                    <a:ext cx="454296" cy="78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2D6299D5-DA30-F84A-9AAA-53DDDE29E5DB}"/>
                      </a:ext>
                    </a:extLst>
                  </p:cNvPr>
                  <p:cNvSpPr txBox="1"/>
                  <p:nvPr/>
                </p:nvSpPr>
                <p:spPr>
                  <a:xfrm>
                    <a:off x="7583153" y="1017846"/>
                    <a:ext cx="112118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200" i="1" dirty="0">
                        <a:solidFill>
                          <a:schemeClr val="accent1"/>
                        </a:solidFill>
                        <a:latin typeface="+mj-lt"/>
                      </a:rPr>
                      <a:t>DESeq2::</a:t>
                    </a:r>
                  </a:p>
                  <a:p>
                    <a:pPr algn="ctr"/>
                    <a:r>
                      <a:rPr lang="it-IT" sz="1200" i="1" dirty="0" err="1">
                        <a:solidFill>
                          <a:schemeClr val="accent1"/>
                        </a:solidFill>
                        <a:latin typeface="+mj-lt"/>
                      </a:rPr>
                      <a:t>DESeqDataSetFromMatrix</a:t>
                    </a:r>
                    <a:r>
                      <a:rPr lang="it-IT" sz="1200" i="1" dirty="0">
                        <a:solidFill>
                          <a:schemeClr val="accent1"/>
                        </a:solidFill>
                        <a:latin typeface="+mj-lt"/>
                      </a:rPr>
                      <a:t>()</a:t>
                    </a:r>
                  </a:p>
                </p:txBody>
              </p:sp>
              <p:cxnSp>
                <p:nvCxnSpPr>
                  <p:cNvPr id="114" name="Elbow Connector 113">
                    <a:extLst>
                      <a:ext uri="{FF2B5EF4-FFF2-40B4-BE49-F238E27FC236}">
                        <a16:creationId xmlns:a16="http://schemas.microsoft.com/office/drawing/2014/main" id="{D84C7961-E1ED-C24B-80DC-BB729AB7E6A8}"/>
                      </a:ext>
                    </a:extLst>
                  </p:cNvPr>
                  <p:cNvCxnSpPr>
                    <a:cxnSpLocks/>
                    <a:stCxn id="110" idx="3"/>
                    <a:endCxn id="132" idx="0"/>
                  </p:cNvCxnSpPr>
                  <p:nvPr/>
                </p:nvCxnSpPr>
                <p:spPr>
                  <a:xfrm>
                    <a:off x="9425645" y="1964668"/>
                    <a:ext cx="192915" cy="801197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Elbow Connector 116">
                    <a:extLst>
                      <a:ext uri="{FF2B5EF4-FFF2-40B4-BE49-F238E27FC236}">
                        <a16:creationId xmlns:a16="http://schemas.microsoft.com/office/drawing/2014/main" id="{EA0E32B1-EA50-A346-ADA3-8E00D134FF9E}"/>
                      </a:ext>
                    </a:extLst>
                  </p:cNvPr>
                  <p:cNvCxnSpPr>
                    <a:cxnSpLocks/>
                    <a:stCxn id="110" idx="3"/>
                    <a:endCxn id="122" idx="2"/>
                  </p:cNvCxnSpPr>
                  <p:nvPr/>
                </p:nvCxnSpPr>
                <p:spPr>
                  <a:xfrm flipV="1">
                    <a:off x="9425645" y="1182250"/>
                    <a:ext cx="633237" cy="782418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A17D06CB-5AA7-084A-B183-C7A351E087D2}"/>
                      </a:ext>
                    </a:extLst>
                  </p:cNvPr>
                  <p:cNvSpPr txBox="1"/>
                  <p:nvPr/>
                </p:nvSpPr>
                <p:spPr>
                  <a:xfrm>
                    <a:off x="9596376" y="535919"/>
                    <a:ext cx="92501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200" dirty="0" err="1">
                        <a:latin typeface="+mj-lt"/>
                      </a:rPr>
                      <a:t>Principal</a:t>
                    </a:r>
                    <a:r>
                      <a:rPr lang="it-IT" sz="1200" dirty="0">
                        <a:latin typeface="+mj-lt"/>
                      </a:rPr>
                      <a:t> Component Analysis</a:t>
                    </a:r>
                  </a:p>
                </p:txBody>
              </p:sp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1A1C4016-B49C-3F46-AA58-BCA7EFF7FDAF}"/>
                      </a:ext>
                    </a:extLst>
                  </p:cNvPr>
                  <p:cNvSpPr txBox="1"/>
                  <p:nvPr/>
                </p:nvSpPr>
                <p:spPr>
                  <a:xfrm>
                    <a:off x="10521387" y="621634"/>
                    <a:ext cx="134266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sz="1200" i="1" dirty="0">
                        <a:solidFill>
                          <a:schemeClr val="accent1"/>
                        </a:solidFill>
                        <a:latin typeface="+mj-lt"/>
                      </a:rPr>
                      <a:t>DESeq2::</a:t>
                    </a:r>
                    <a:r>
                      <a:rPr lang="it-IT" sz="1200" i="1" dirty="0" err="1">
                        <a:solidFill>
                          <a:schemeClr val="accent1"/>
                        </a:solidFill>
                        <a:latin typeface="+mj-lt"/>
                      </a:rPr>
                      <a:t>rlog</a:t>
                    </a:r>
                    <a:r>
                      <a:rPr lang="it-IT" sz="1200" i="1" dirty="0">
                        <a:solidFill>
                          <a:schemeClr val="accent1"/>
                        </a:solidFill>
                        <a:latin typeface="+mj-lt"/>
                      </a:rPr>
                      <a:t>()</a:t>
                    </a:r>
                  </a:p>
                  <a:p>
                    <a:r>
                      <a:rPr lang="it-IT" sz="1200" i="1" dirty="0">
                        <a:solidFill>
                          <a:schemeClr val="accent1"/>
                        </a:solidFill>
                        <a:latin typeface="+mj-lt"/>
                      </a:rPr>
                      <a:t>custom::pcaplot2()</a:t>
                    </a:r>
                  </a:p>
                </p:txBody>
              </p:sp>
              <p:cxnSp>
                <p:nvCxnSpPr>
                  <p:cNvPr id="127" name="Straight Arrow Connector 126">
                    <a:extLst>
                      <a:ext uri="{FF2B5EF4-FFF2-40B4-BE49-F238E27FC236}">
                        <a16:creationId xmlns:a16="http://schemas.microsoft.com/office/drawing/2014/main" id="{0D69863D-BFF4-2348-87DC-5BC5E5A3244B}"/>
                      </a:ext>
                    </a:extLst>
                  </p:cNvPr>
                  <p:cNvCxnSpPr>
                    <a:cxnSpLocks/>
                    <a:stCxn id="122" idx="1"/>
                    <a:endCxn id="129" idx="3"/>
                  </p:cNvCxnSpPr>
                  <p:nvPr/>
                </p:nvCxnSpPr>
                <p:spPr>
                  <a:xfrm flipH="1" flipV="1">
                    <a:off x="9035001" y="858694"/>
                    <a:ext cx="561375" cy="39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223EDE23-2974-6D49-90B7-EE0070E9428E}"/>
                      </a:ext>
                    </a:extLst>
                  </p:cNvPr>
                  <p:cNvSpPr txBox="1"/>
                  <p:nvPr/>
                </p:nvSpPr>
                <p:spPr>
                  <a:xfrm>
                    <a:off x="8107092" y="727888"/>
                    <a:ext cx="927909" cy="2616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050" b="1" dirty="0">
                        <a:solidFill>
                          <a:srgbClr val="00B050"/>
                        </a:solidFill>
                        <a:cs typeface="Consolas" panose="020B0609020204030204" pitchFamily="49" charset="0"/>
                      </a:rPr>
                      <a:t>PCA</a:t>
                    </a:r>
                    <a:r>
                      <a:rPr lang="it-IT" sz="1050" b="1" dirty="0">
                        <a:solidFill>
                          <a:schemeClr val="accent2">
                            <a:lumMod val="75000"/>
                          </a:schemeClr>
                        </a:solidFill>
                        <a:cs typeface="Consolas" panose="020B0609020204030204" pitchFamily="49" charset="0"/>
                      </a:rPr>
                      <a:t> </a:t>
                    </a:r>
                    <a:r>
                      <a:rPr lang="it-IT" sz="1050" b="1" dirty="0">
                        <a:solidFill>
                          <a:srgbClr val="00B050"/>
                        </a:solidFill>
                        <a:cs typeface="Consolas" panose="020B0609020204030204" pitchFamily="49" charset="0"/>
                      </a:rPr>
                      <a:t>plot</a:t>
                    </a:r>
                  </a:p>
                </p:txBody>
              </p:sp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582ECED0-9988-9D42-BC87-8D94F513B518}"/>
                      </a:ext>
                    </a:extLst>
                  </p:cNvPr>
                  <p:cNvSpPr txBox="1"/>
                  <p:nvPr/>
                </p:nvSpPr>
                <p:spPr>
                  <a:xfrm>
                    <a:off x="9156054" y="2765865"/>
                    <a:ext cx="92501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200" dirty="0" err="1">
                        <a:latin typeface="+mj-lt"/>
                      </a:rPr>
                      <a:t>Differential</a:t>
                    </a:r>
                    <a:r>
                      <a:rPr lang="it-IT" sz="1200" dirty="0">
                        <a:latin typeface="+mj-lt"/>
                      </a:rPr>
                      <a:t> </a:t>
                    </a:r>
                    <a:r>
                      <a:rPr lang="it-IT" sz="1200" dirty="0" err="1">
                        <a:latin typeface="+mj-lt"/>
                      </a:rPr>
                      <a:t>Expression</a:t>
                    </a:r>
                    <a:endParaRPr lang="it-IT" sz="1200" dirty="0">
                      <a:latin typeface="+mj-lt"/>
                    </a:endParaRPr>
                  </a:p>
                  <a:p>
                    <a:pPr algn="ctr"/>
                    <a:r>
                      <a:rPr lang="it-IT" sz="1200" dirty="0">
                        <a:latin typeface="+mj-lt"/>
                      </a:rPr>
                      <a:t>Analysis</a:t>
                    </a:r>
                  </a:p>
                </p:txBody>
              </p:sp>
              <p:sp>
                <p:nvSpPr>
                  <p:cNvPr id="134" name="TextBox 133">
                    <a:extLst>
                      <a:ext uri="{FF2B5EF4-FFF2-40B4-BE49-F238E27FC236}">
                        <a16:creationId xmlns:a16="http://schemas.microsoft.com/office/drawing/2014/main" id="{C3A6AA30-6F68-024E-B4FD-9A603DB1672B}"/>
                      </a:ext>
                    </a:extLst>
                  </p:cNvPr>
                  <p:cNvSpPr txBox="1"/>
                  <p:nvPr/>
                </p:nvSpPr>
                <p:spPr>
                  <a:xfrm>
                    <a:off x="10058880" y="2765865"/>
                    <a:ext cx="192428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sz="1200" i="1" dirty="0">
                        <a:solidFill>
                          <a:schemeClr val="accent1"/>
                        </a:solidFill>
                        <a:latin typeface="+mj-lt"/>
                      </a:rPr>
                      <a:t>base:: </a:t>
                    </a:r>
                    <a:r>
                      <a:rPr lang="it-IT" sz="1200" i="1" dirty="0" err="1">
                        <a:solidFill>
                          <a:schemeClr val="accent1"/>
                        </a:solidFill>
                        <a:latin typeface="+mj-lt"/>
                      </a:rPr>
                      <a:t>factor</a:t>
                    </a:r>
                    <a:r>
                      <a:rPr lang="it-IT" sz="1200" i="1" dirty="0">
                        <a:solidFill>
                          <a:schemeClr val="accent1"/>
                        </a:solidFill>
                        <a:latin typeface="+mj-lt"/>
                      </a:rPr>
                      <a:t>() </a:t>
                    </a:r>
                  </a:p>
                  <a:p>
                    <a:r>
                      <a:rPr lang="it-IT" sz="1200" i="1" dirty="0">
                        <a:solidFill>
                          <a:schemeClr val="accent1"/>
                        </a:solidFill>
                        <a:latin typeface="+mj-lt"/>
                      </a:rPr>
                      <a:t>DESeq2:: </a:t>
                    </a:r>
                    <a:r>
                      <a:rPr lang="it-IT" sz="1200" i="1" dirty="0" err="1">
                        <a:solidFill>
                          <a:schemeClr val="accent1"/>
                        </a:solidFill>
                        <a:latin typeface="+mj-lt"/>
                      </a:rPr>
                      <a:t>nbinomWaldTest</a:t>
                    </a:r>
                    <a:r>
                      <a:rPr lang="it-IT" sz="1200" i="1" dirty="0">
                        <a:solidFill>
                          <a:schemeClr val="accent1"/>
                        </a:solidFill>
                        <a:latin typeface="+mj-lt"/>
                      </a:rPr>
                      <a:t>()</a:t>
                    </a:r>
                  </a:p>
                  <a:p>
                    <a:r>
                      <a:rPr lang="it-IT" sz="1200" i="1" dirty="0">
                        <a:solidFill>
                          <a:schemeClr val="accent1"/>
                        </a:solidFill>
                        <a:latin typeface="+mj-lt"/>
                      </a:rPr>
                      <a:t>DESeq2:: </a:t>
                    </a:r>
                    <a:r>
                      <a:rPr lang="it-IT" sz="1200" i="1" dirty="0" err="1">
                        <a:solidFill>
                          <a:schemeClr val="accent1"/>
                        </a:solidFill>
                        <a:latin typeface="+mj-lt"/>
                      </a:rPr>
                      <a:t>results</a:t>
                    </a:r>
                    <a:r>
                      <a:rPr lang="it-IT" sz="1200" i="1" dirty="0">
                        <a:solidFill>
                          <a:schemeClr val="accent1"/>
                        </a:solidFill>
                        <a:latin typeface="+mj-lt"/>
                      </a:rPr>
                      <a:t>()</a:t>
                    </a:r>
                  </a:p>
                </p:txBody>
              </p:sp>
              <p:cxnSp>
                <p:nvCxnSpPr>
                  <p:cNvPr id="135" name="Straight Arrow Connector 134">
                    <a:extLst>
                      <a:ext uri="{FF2B5EF4-FFF2-40B4-BE49-F238E27FC236}">
                        <a16:creationId xmlns:a16="http://schemas.microsoft.com/office/drawing/2014/main" id="{C6BF2F20-45DB-C54C-9F1E-B0508DBA33A3}"/>
                      </a:ext>
                    </a:extLst>
                  </p:cNvPr>
                  <p:cNvCxnSpPr>
                    <a:cxnSpLocks/>
                    <a:stCxn id="132" idx="2"/>
                  </p:cNvCxnSpPr>
                  <p:nvPr/>
                </p:nvCxnSpPr>
                <p:spPr>
                  <a:xfrm>
                    <a:off x="9618560" y="3412196"/>
                    <a:ext cx="0" cy="46532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88720729-88EA-2849-A61F-07155BD73374}"/>
                      </a:ext>
                    </a:extLst>
                  </p:cNvPr>
                  <p:cNvSpPr txBox="1"/>
                  <p:nvPr/>
                </p:nvSpPr>
                <p:spPr>
                  <a:xfrm>
                    <a:off x="9156053" y="3890227"/>
                    <a:ext cx="925011" cy="46166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200" dirty="0">
                        <a:latin typeface="+mj-lt"/>
                      </a:rPr>
                      <a:t>Log2FC </a:t>
                    </a:r>
                    <a:r>
                      <a:rPr lang="it-IT" sz="1200" dirty="0" err="1">
                        <a:latin typeface="+mj-lt"/>
                      </a:rPr>
                      <a:t>shrinkage</a:t>
                    </a:r>
                    <a:endParaRPr lang="it-IT" sz="1200" dirty="0">
                      <a:latin typeface="+mj-lt"/>
                    </a:endParaRPr>
                  </a:p>
                </p:txBody>
              </p:sp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4E61380D-CE9D-FF43-AB9F-059741342D4F}"/>
                      </a:ext>
                    </a:extLst>
                  </p:cNvPr>
                  <p:cNvSpPr txBox="1"/>
                  <p:nvPr/>
                </p:nvSpPr>
                <p:spPr>
                  <a:xfrm>
                    <a:off x="10081064" y="3982559"/>
                    <a:ext cx="192428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sz="1200" i="1" dirty="0">
                        <a:solidFill>
                          <a:schemeClr val="accent1"/>
                        </a:solidFill>
                        <a:latin typeface="+mj-lt"/>
                      </a:rPr>
                      <a:t>DESeq2::</a:t>
                    </a:r>
                    <a:r>
                      <a:rPr lang="it-IT" sz="1200" i="1" dirty="0" err="1">
                        <a:solidFill>
                          <a:schemeClr val="accent1"/>
                        </a:solidFill>
                        <a:latin typeface="+mj-lt"/>
                      </a:rPr>
                      <a:t>lfcShrink</a:t>
                    </a:r>
                    <a:r>
                      <a:rPr lang="it-IT" sz="1200" i="1" dirty="0">
                        <a:solidFill>
                          <a:schemeClr val="accent1"/>
                        </a:solidFill>
                        <a:latin typeface="+mj-lt"/>
                      </a:rPr>
                      <a:t>()</a:t>
                    </a:r>
                  </a:p>
                </p:txBody>
              </p:sp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B2FEB99-460A-CD45-9415-11631C6243AB}"/>
                      </a:ext>
                    </a:extLst>
                  </p:cNvPr>
                  <p:cNvSpPr txBox="1"/>
                  <p:nvPr/>
                </p:nvSpPr>
                <p:spPr>
                  <a:xfrm>
                    <a:off x="9586734" y="2183119"/>
                    <a:ext cx="927909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sz="1000" i="1" dirty="0">
                        <a:solidFill>
                          <a:srgbClr val="FF0000"/>
                        </a:solidFill>
                        <a:latin typeface="+mj-lt"/>
                        <a:cs typeface="Consolas" panose="020B0609020204030204" pitchFamily="49" charset="0"/>
                      </a:rPr>
                      <a:t>*for </a:t>
                    </a:r>
                    <a:r>
                      <a:rPr lang="it-IT" sz="1000" i="1" dirty="0" err="1">
                        <a:solidFill>
                          <a:srgbClr val="FF0000"/>
                        </a:solidFill>
                        <a:latin typeface="+mj-lt"/>
                        <a:cs typeface="Consolas" panose="020B0609020204030204" pitchFamily="49" charset="0"/>
                      </a:rPr>
                      <a:t>each</a:t>
                    </a:r>
                    <a:r>
                      <a:rPr lang="it-IT" sz="1000" i="1" dirty="0">
                        <a:solidFill>
                          <a:srgbClr val="FF0000"/>
                        </a:solidFill>
                        <a:latin typeface="+mj-lt"/>
                        <a:cs typeface="Consolas" panose="020B0609020204030204" pitchFamily="49" charset="0"/>
                      </a:rPr>
                      <a:t> </a:t>
                    </a:r>
                    <a:r>
                      <a:rPr lang="it-IT" sz="1000" i="1" dirty="0" err="1">
                        <a:solidFill>
                          <a:srgbClr val="FF0000"/>
                        </a:solidFill>
                        <a:latin typeface="+mj-lt"/>
                        <a:cs typeface="Consolas" panose="020B0609020204030204" pitchFamily="49" charset="0"/>
                      </a:rPr>
                      <a:t>contrast</a:t>
                    </a:r>
                    <a:endParaRPr lang="it-IT" sz="1000" i="1" dirty="0">
                      <a:solidFill>
                        <a:srgbClr val="FF0000"/>
                      </a:solidFill>
                      <a:latin typeface="+mj-lt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299A4A9F-AE46-404B-86E4-92471D042FE8}"/>
                      </a:ext>
                    </a:extLst>
                  </p:cNvPr>
                  <p:cNvSpPr txBox="1"/>
                  <p:nvPr/>
                </p:nvSpPr>
                <p:spPr>
                  <a:xfrm>
                    <a:off x="9156053" y="4829923"/>
                    <a:ext cx="925011" cy="46166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200" dirty="0">
                        <a:latin typeface="+mj-lt"/>
                      </a:rPr>
                      <a:t>DEG</a:t>
                    </a:r>
                  </a:p>
                  <a:p>
                    <a:pPr algn="ctr"/>
                    <a:r>
                      <a:rPr lang="it-IT" sz="1200" dirty="0" err="1">
                        <a:latin typeface="+mj-lt"/>
                      </a:rPr>
                      <a:t>annotation</a:t>
                    </a:r>
                    <a:endParaRPr lang="it-IT" sz="1200" dirty="0">
                      <a:latin typeface="+mj-lt"/>
                    </a:endParaRPr>
                  </a:p>
                </p:txBody>
              </p:sp>
              <p:cxnSp>
                <p:nvCxnSpPr>
                  <p:cNvPr id="143" name="Straight Arrow Connector 142">
                    <a:extLst>
                      <a:ext uri="{FF2B5EF4-FFF2-40B4-BE49-F238E27FC236}">
                        <a16:creationId xmlns:a16="http://schemas.microsoft.com/office/drawing/2014/main" id="{8AAE780E-3255-FA4A-9AF6-A9C7CDD6DF4D}"/>
                      </a:ext>
                    </a:extLst>
                  </p:cNvPr>
                  <p:cNvCxnSpPr>
                    <a:cxnSpLocks/>
                    <a:stCxn id="139" idx="2"/>
                    <a:endCxn id="142" idx="0"/>
                  </p:cNvCxnSpPr>
                  <p:nvPr/>
                </p:nvCxnSpPr>
                <p:spPr>
                  <a:xfrm>
                    <a:off x="9618559" y="4351892"/>
                    <a:ext cx="0" cy="47803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E02FD91-A9B2-554F-AB19-E37CCF6EF567}"/>
                      </a:ext>
                    </a:extLst>
                  </p:cNvPr>
                  <p:cNvSpPr txBox="1"/>
                  <p:nvPr/>
                </p:nvSpPr>
                <p:spPr>
                  <a:xfrm>
                    <a:off x="10081064" y="4956262"/>
                    <a:ext cx="192428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sz="1200" i="1" dirty="0">
                        <a:solidFill>
                          <a:schemeClr val="accent1"/>
                        </a:solidFill>
                        <a:latin typeface="+mj-lt"/>
                      </a:rPr>
                      <a:t>custom::</a:t>
                    </a:r>
                    <a:r>
                      <a:rPr lang="it-IT" sz="1200" i="1" dirty="0" err="1">
                        <a:solidFill>
                          <a:schemeClr val="accent1"/>
                        </a:solidFill>
                        <a:latin typeface="+mj-lt"/>
                      </a:rPr>
                      <a:t>DEannot</a:t>
                    </a:r>
                    <a:r>
                      <a:rPr lang="it-IT" sz="1200" i="1" dirty="0">
                        <a:solidFill>
                          <a:schemeClr val="accent1"/>
                        </a:solidFill>
                        <a:latin typeface="+mj-lt"/>
                      </a:rPr>
                      <a:t>()</a:t>
                    </a:r>
                  </a:p>
                </p:txBody>
              </p:sp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384FB7B6-38CF-C54D-B940-3BC38242A12B}"/>
                      </a:ext>
                    </a:extLst>
                  </p:cNvPr>
                  <p:cNvSpPr txBox="1"/>
                  <p:nvPr/>
                </p:nvSpPr>
                <p:spPr>
                  <a:xfrm>
                    <a:off x="7839894" y="4933797"/>
                    <a:ext cx="731152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050" dirty="0">
                        <a:cs typeface="Consolas" panose="020B0609020204030204" pitchFamily="49" charset="0"/>
                      </a:rPr>
                      <a:t>DE </a:t>
                    </a:r>
                    <a:r>
                      <a:rPr lang="it-IT" sz="1050" dirty="0" err="1">
                        <a:cs typeface="Consolas" panose="020B0609020204030204" pitchFamily="49" charset="0"/>
                      </a:rPr>
                      <a:t>result</a:t>
                    </a:r>
                    <a:endParaRPr lang="it-IT" sz="1050" dirty="0">
                      <a:cs typeface="Consolas" panose="020B0609020204030204" pitchFamily="49" charset="0"/>
                    </a:endParaRPr>
                  </a:p>
                </p:txBody>
              </p:sp>
              <p:cxnSp>
                <p:nvCxnSpPr>
                  <p:cNvPr id="151" name="Straight Arrow Connector 150">
                    <a:extLst>
                      <a:ext uri="{FF2B5EF4-FFF2-40B4-BE49-F238E27FC236}">
                        <a16:creationId xmlns:a16="http://schemas.microsoft.com/office/drawing/2014/main" id="{741EFBBE-5E4F-3A44-B2AA-85C90FEACE2C}"/>
                      </a:ext>
                    </a:extLst>
                  </p:cNvPr>
                  <p:cNvCxnSpPr>
                    <a:cxnSpLocks/>
                    <a:stCxn id="142" idx="1"/>
                    <a:endCxn id="150" idx="3"/>
                  </p:cNvCxnSpPr>
                  <p:nvPr/>
                </p:nvCxnSpPr>
                <p:spPr>
                  <a:xfrm flipH="1" flipV="1">
                    <a:off x="8571046" y="5060755"/>
                    <a:ext cx="585007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6A70EE4C-5609-EE4B-962B-D6B22474F180}"/>
                      </a:ext>
                    </a:extLst>
                  </p:cNvPr>
                  <p:cNvSpPr txBox="1"/>
                  <p:nvPr/>
                </p:nvSpPr>
                <p:spPr>
                  <a:xfrm>
                    <a:off x="6606830" y="4213392"/>
                    <a:ext cx="1249875" cy="27699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200" dirty="0">
                        <a:latin typeface="+mj-lt"/>
                      </a:rPr>
                      <a:t>DE </a:t>
                    </a:r>
                    <a:r>
                      <a:rPr lang="it-IT" sz="1200" dirty="0" err="1">
                        <a:latin typeface="+mj-lt"/>
                      </a:rPr>
                      <a:t>visualization</a:t>
                    </a:r>
                    <a:endParaRPr lang="it-IT" sz="1200" dirty="0">
                      <a:latin typeface="+mj-lt"/>
                    </a:endParaRPr>
                  </a:p>
                </p:txBody>
              </p:sp>
              <p:cxnSp>
                <p:nvCxnSpPr>
                  <p:cNvPr id="166" name="Elbow Connector 165">
                    <a:extLst>
                      <a:ext uri="{FF2B5EF4-FFF2-40B4-BE49-F238E27FC236}">
                        <a16:creationId xmlns:a16="http://schemas.microsoft.com/office/drawing/2014/main" id="{320969A7-85B2-D343-BB4F-E68FBF02753D}"/>
                      </a:ext>
                    </a:extLst>
                  </p:cNvPr>
                  <p:cNvCxnSpPr>
                    <a:cxnSpLocks/>
                    <a:stCxn id="150" idx="0"/>
                    <a:endCxn id="157" idx="3"/>
                  </p:cNvCxnSpPr>
                  <p:nvPr/>
                </p:nvCxnSpPr>
                <p:spPr>
                  <a:xfrm rot="16200000" flipV="1">
                    <a:off x="7740136" y="4468462"/>
                    <a:ext cx="581905" cy="348765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Elbow Connector 169">
                    <a:extLst>
                      <a:ext uri="{FF2B5EF4-FFF2-40B4-BE49-F238E27FC236}">
                        <a16:creationId xmlns:a16="http://schemas.microsoft.com/office/drawing/2014/main" id="{7E1A7318-EA97-6F46-884E-D2C2C354E3E6}"/>
                      </a:ext>
                    </a:extLst>
                  </p:cNvPr>
                  <p:cNvCxnSpPr>
                    <a:cxnSpLocks/>
                    <a:stCxn id="157" idx="1"/>
                    <a:endCxn id="174" idx="3"/>
                  </p:cNvCxnSpPr>
                  <p:nvPr/>
                </p:nvCxnSpPr>
                <p:spPr>
                  <a:xfrm rot="10800000">
                    <a:off x="5932422" y="3857492"/>
                    <a:ext cx="674409" cy="494400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311877A6-7C0D-7649-8630-E27DB1430F52}"/>
                      </a:ext>
                    </a:extLst>
                  </p:cNvPr>
                  <p:cNvSpPr txBox="1"/>
                  <p:nvPr/>
                </p:nvSpPr>
                <p:spPr>
                  <a:xfrm>
                    <a:off x="5219457" y="3730534"/>
                    <a:ext cx="712964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050" b="1" dirty="0">
                        <a:solidFill>
                          <a:srgbClr val="00B050"/>
                        </a:solidFill>
                        <a:cs typeface="Consolas" panose="020B0609020204030204" pitchFamily="49" charset="0"/>
                      </a:rPr>
                      <a:t>MA plots</a:t>
                    </a:r>
                  </a:p>
                </p:txBody>
              </p:sp>
              <p:cxnSp>
                <p:nvCxnSpPr>
                  <p:cNvPr id="176" name="Elbow Connector 175">
                    <a:extLst>
                      <a:ext uri="{FF2B5EF4-FFF2-40B4-BE49-F238E27FC236}">
                        <a16:creationId xmlns:a16="http://schemas.microsoft.com/office/drawing/2014/main" id="{97C535C2-4BCB-DD46-B6DE-156398144AC3}"/>
                      </a:ext>
                    </a:extLst>
                  </p:cNvPr>
                  <p:cNvCxnSpPr>
                    <a:cxnSpLocks/>
                    <a:stCxn id="157" idx="1"/>
                    <a:endCxn id="179" idx="3"/>
                  </p:cNvCxnSpPr>
                  <p:nvPr/>
                </p:nvCxnSpPr>
                <p:spPr>
                  <a:xfrm rot="10800000" flipV="1">
                    <a:off x="5334156" y="4351891"/>
                    <a:ext cx="1272675" cy="239015"/>
                  </a:xfrm>
                  <a:prstGeom prst="bentConnector3">
                    <a:avLst>
                      <a:gd name="adj1" fmla="val 27098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CE2EF7E3-B5BC-3F4F-9BEB-79ABE1CA8FA6}"/>
                      </a:ext>
                    </a:extLst>
                  </p:cNvPr>
                  <p:cNvSpPr txBox="1"/>
                  <p:nvPr/>
                </p:nvSpPr>
                <p:spPr>
                  <a:xfrm>
                    <a:off x="4621191" y="4383158"/>
                    <a:ext cx="712964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050" b="1" dirty="0">
                        <a:solidFill>
                          <a:srgbClr val="00B050"/>
                        </a:solidFill>
                        <a:cs typeface="Consolas" panose="020B0609020204030204" pitchFamily="49" charset="0"/>
                      </a:rPr>
                      <a:t>Volcano plots</a:t>
                    </a:r>
                  </a:p>
                </p:txBody>
              </p:sp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193240E7-C4FF-224C-93F0-F9FBBD19AF2B}"/>
                      </a:ext>
                    </a:extLst>
                  </p:cNvPr>
                  <p:cNvSpPr txBox="1"/>
                  <p:nvPr/>
                </p:nvSpPr>
                <p:spPr>
                  <a:xfrm>
                    <a:off x="6205503" y="3554353"/>
                    <a:ext cx="207626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200" i="1" dirty="0" err="1">
                        <a:solidFill>
                          <a:schemeClr val="accent1"/>
                        </a:solidFill>
                        <a:latin typeface="+mj-lt"/>
                      </a:rPr>
                      <a:t>BiocGenerics</a:t>
                    </a:r>
                    <a:r>
                      <a:rPr lang="it-IT" sz="1200" i="1" dirty="0">
                        <a:solidFill>
                          <a:schemeClr val="accent1"/>
                        </a:solidFill>
                        <a:latin typeface="+mj-lt"/>
                      </a:rPr>
                      <a:t>::</a:t>
                    </a:r>
                    <a:r>
                      <a:rPr lang="it-IT" sz="1200" i="1" dirty="0" err="1">
                        <a:solidFill>
                          <a:schemeClr val="accent1"/>
                        </a:solidFill>
                        <a:latin typeface="+mj-lt"/>
                      </a:rPr>
                      <a:t>plotMA</a:t>
                    </a:r>
                    <a:r>
                      <a:rPr lang="it-IT" sz="1200" i="1" dirty="0">
                        <a:solidFill>
                          <a:schemeClr val="accent1"/>
                        </a:solidFill>
                        <a:latin typeface="+mj-lt"/>
                      </a:rPr>
                      <a:t>()</a:t>
                    </a:r>
                  </a:p>
                  <a:p>
                    <a:pPr algn="ctr"/>
                    <a:r>
                      <a:rPr lang="it-IT" sz="1200" i="1" dirty="0">
                        <a:solidFill>
                          <a:schemeClr val="accent1"/>
                        </a:solidFill>
                        <a:latin typeface="+mj-lt"/>
                      </a:rPr>
                      <a:t>custom::volcanoplot2()</a:t>
                    </a:r>
                  </a:p>
                  <a:p>
                    <a:pPr algn="ctr"/>
                    <a:r>
                      <a:rPr lang="it-IT" sz="1200" i="1" dirty="0" err="1">
                        <a:solidFill>
                          <a:schemeClr val="accent1"/>
                        </a:solidFill>
                        <a:latin typeface="+mj-lt"/>
                      </a:rPr>
                      <a:t>complexHeatmap</a:t>
                    </a:r>
                    <a:r>
                      <a:rPr lang="it-IT" sz="1200" i="1" dirty="0">
                        <a:solidFill>
                          <a:schemeClr val="accent1"/>
                        </a:solidFill>
                        <a:latin typeface="+mj-lt"/>
                      </a:rPr>
                      <a:t>::</a:t>
                    </a:r>
                    <a:r>
                      <a:rPr lang="it-IT" sz="1200" i="1" dirty="0" err="1">
                        <a:solidFill>
                          <a:schemeClr val="accent1"/>
                        </a:solidFill>
                        <a:latin typeface="+mj-lt"/>
                      </a:rPr>
                      <a:t>Heatmap</a:t>
                    </a:r>
                    <a:r>
                      <a:rPr lang="it-IT" sz="1200" i="1" dirty="0">
                        <a:solidFill>
                          <a:schemeClr val="accent1"/>
                        </a:solidFill>
                        <a:latin typeface="+mj-lt"/>
                      </a:rPr>
                      <a:t>()</a:t>
                    </a:r>
                  </a:p>
                </p:txBody>
              </p:sp>
              <p:cxnSp>
                <p:nvCxnSpPr>
                  <p:cNvPr id="187" name="Elbow Connector 186">
                    <a:extLst>
                      <a:ext uri="{FF2B5EF4-FFF2-40B4-BE49-F238E27FC236}">
                        <a16:creationId xmlns:a16="http://schemas.microsoft.com/office/drawing/2014/main" id="{75E8CC2F-410C-1C48-A840-CC65D4DB5E10}"/>
                      </a:ext>
                    </a:extLst>
                  </p:cNvPr>
                  <p:cNvCxnSpPr>
                    <a:cxnSpLocks/>
                    <a:stCxn id="157" idx="1"/>
                    <a:endCxn id="190" idx="3"/>
                  </p:cNvCxnSpPr>
                  <p:nvPr/>
                </p:nvCxnSpPr>
                <p:spPr>
                  <a:xfrm rot="10800000">
                    <a:off x="5932422" y="3419576"/>
                    <a:ext cx="674409" cy="932317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id="{27BC4DCF-796E-414A-8F7F-258A9E2107B0}"/>
                      </a:ext>
                    </a:extLst>
                  </p:cNvPr>
                  <p:cNvSpPr txBox="1"/>
                  <p:nvPr/>
                </p:nvSpPr>
                <p:spPr>
                  <a:xfrm>
                    <a:off x="4970448" y="3131034"/>
                    <a:ext cx="961973" cy="5770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050" b="1" dirty="0" err="1">
                        <a:solidFill>
                          <a:srgbClr val="00B050"/>
                        </a:solidFill>
                        <a:cs typeface="Consolas" panose="020B0609020204030204" pitchFamily="49" charset="0"/>
                      </a:rPr>
                      <a:t>Heatmaps</a:t>
                    </a:r>
                    <a:r>
                      <a:rPr lang="it-IT" sz="1050" b="1" dirty="0">
                        <a:solidFill>
                          <a:srgbClr val="00B050"/>
                        </a:solidFill>
                        <a:cs typeface="Consolas" panose="020B0609020204030204" pitchFamily="49" charset="0"/>
                      </a:rPr>
                      <a:t> of  </a:t>
                    </a:r>
                    <a:r>
                      <a:rPr lang="it-IT" sz="1050" b="1" dirty="0" err="1">
                        <a:solidFill>
                          <a:srgbClr val="00B050"/>
                        </a:solidFill>
                        <a:cs typeface="Consolas" panose="020B0609020204030204" pitchFamily="49" charset="0"/>
                      </a:rPr>
                      <a:t>normalized</a:t>
                    </a:r>
                    <a:r>
                      <a:rPr lang="it-IT" sz="1050" b="1" dirty="0">
                        <a:solidFill>
                          <a:srgbClr val="00B050"/>
                        </a:solidFill>
                        <a:cs typeface="Consolas" panose="020B0609020204030204" pitchFamily="49" charset="0"/>
                      </a:rPr>
                      <a:t> </a:t>
                    </a:r>
                    <a:r>
                      <a:rPr lang="it-IT" sz="1050" b="1" dirty="0" err="1">
                        <a:solidFill>
                          <a:srgbClr val="00B050"/>
                        </a:solidFill>
                        <a:cs typeface="Consolas" panose="020B0609020204030204" pitchFamily="49" charset="0"/>
                      </a:rPr>
                      <a:t>counts</a:t>
                    </a:r>
                    <a:endParaRPr lang="it-IT" sz="1050" b="1" dirty="0">
                      <a:solidFill>
                        <a:srgbClr val="00B050"/>
                      </a:solidFill>
                      <a:cs typeface="Consolas" panose="020B0609020204030204" pitchFamily="49" charset="0"/>
                    </a:endParaRPr>
                  </a:p>
                </p:txBody>
              </p:sp>
              <p:cxnSp>
                <p:nvCxnSpPr>
                  <p:cNvPr id="195" name="Elbow Connector 194">
                    <a:extLst>
                      <a:ext uri="{FF2B5EF4-FFF2-40B4-BE49-F238E27FC236}">
                        <a16:creationId xmlns:a16="http://schemas.microsoft.com/office/drawing/2014/main" id="{FA0F6273-6740-3941-826C-B2F7206B5295}"/>
                      </a:ext>
                    </a:extLst>
                  </p:cNvPr>
                  <p:cNvCxnSpPr>
                    <a:cxnSpLocks/>
                    <a:stCxn id="150" idx="2"/>
                    <a:endCxn id="199" idx="3"/>
                  </p:cNvCxnSpPr>
                  <p:nvPr/>
                </p:nvCxnSpPr>
                <p:spPr>
                  <a:xfrm rot="5400000">
                    <a:off x="7834579" y="5211574"/>
                    <a:ext cx="394752" cy="347030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9" name="TextBox 198">
                    <a:extLst>
                      <a:ext uri="{FF2B5EF4-FFF2-40B4-BE49-F238E27FC236}">
                        <a16:creationId xmlns:a16="http://schemas.microsoft.com/office/drawing/2014/main" id="{574E8CA0-C8EC-0245-838B-F44C9F9AE659}"/>
                      </a:ext>
                    </a:extLst>
                  </p:cNvPr>
                  <p:cNvSpPr txBox="1"/>
                  <p:nvPr/>
                </p:nvSpPr>
                <p:spPr>
                  <a:xfrm>
                    <a:off x="6608565" y="5443965"/>
                    <a:ext cx="1249875" cy="27699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200" dirty="0">
                        <a:latin typeface="+mj-lt"/>
                      </a:rPr>
                      <a:t>GO </a:t>
                    </a:r>
                    <a:r>
                      <a:rPr lang="it-IT" sz="1200" dirty="0" err="1">
                        <a:latin typeface="+mj-lt"/>
                      </a:rPr>
                      <a:t>enrichment</a:t>
                    </a:r>
                    <a:endParaRPr lang="it-IT" sz="1200" dirty="0">
                      <a:latin typeface="+mj-lt"/>
                    </a:endParaRPr>
                  </a:p>
                </p:txBody>
              </p:sp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04C3EE2F-B5A1-9448-81EC-2BA93E20978D}"/>
                      </a:ext>
                    </a:extLst>
                  </p:cNvPr>
                  <p:cNvSpPr txBox="1"/>
                  <p:nvPr/>
                </p:nvSpPr>
                <p:spPr>
                  <a:xfrm>
                    <a:off x="6281185" y="5769619"/>
                    <a:ext cx="1924285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200" i="1" dirty="0" err="1">
                        <a:solidFill>
                          <a:schemeClr val="accent1"/>
                        </a:solidFill>
                        <a:latin typeface="+mj-lt"/>
                      </a:rPr>
                      <a:t>clusterProfiler</a:t>
                    </a:r>
                    <a:r>
                      <a:rPr lang="it-IT" sz="1200" i="1" dirty="0">
                        <a:solidFill>
                          <a:schemeClr val="accent1"/>
                        </a:solidFill>
                        <a:latin typeface="+mj-lt"/>
                      </a:rPr>
                      <a:t>::</a:t>
                    </a:r>
                  </a:p>
                  <a:p>
                    <a:pPr algn="ctr"/>
                    <a:r>
                      <a:rPr lang="it-IT" sz="1200" i="1" dirty="0" err="1">
                        <a:solidFill>
                          <a:schemeClr val="accent1"/>
                        </a:solidFill>
                        <a:latin typeface="+mj-lt"/>
                      </a:rPr>
                      <a:t>compareCluster</a:t>
                    </a:r>
                    <a:r>
                      <a:rPr lang="it-IT" sz="1200" i="1" dirty="0">
                        <a:solidFill>
                          <a:schemeClr val="accent1"/>
                        </a:solidFill>
                        <a:latin typeface="+mj-lt"/>
                      </a:rPr>
                      <a:t>()</a:t>
                    </a:r>
                  </a:p>
                  <a:p>
                    <a:pPr algn="ctr"/>
                    <a:r>
                      <a:rPr lang="it-IT" sz="1200" i="1" dirty="0" err="1">
                        <a:solidFill>
                          <a:schemeClr val="accent1"/>
                        </a:solidFill>
                        <a:latin typeface="+mj-lt"/>
                      </a:rPr>
                      <a:t>enrichGO</a:t>
                    </a:r>
                    <a:endParaRPr lang="it-IT" sz="1200" i="1" dirty="0">
                      <a:solidFill>
                        <a:schemeClr val="accent1"/>
                      </a:solidFill>
                      <a:latin typeface="+mj-lt"/>
                    </a:endParaRPr>
                  </a:p>
                  <a:p>
                    <a:pPr algn="ctr"/>
                    <a:r>
                      <a:rPr lang="it-IT" sz="1200" i="1" dirty="0" err="1">
                        <a:solidFill>
                          <a:schemeClr val="accent1"/>
                        </a:solidFill>
                        <a:latin typeface="+mj-lt"/>
                      </a:rPr>
                      <a:t>enrichplot</a:t>
                    </a:r>
                    <a:r>
                      <a:rPr lang="it-IT" sz="1200" i="1" dirty="0">
                        <a:solidFill>
                          <a:schemeClr val="accent1"/>
                        </a:solidFill>
                        <a:latin typeface="+mj-lt"/>
                      </a:rPr>
                      <a:t>::</a:t>
                    </a:r>
                    <a:r>
                      <a:rPr lang="it-IT" sz="1200" i="1" dirty="0" err="1">
                        <a:solidFill>
                          <a:schemeClr val="accent1"/>
                        </a:solidFill>
                        <a:latin typeface="+mj-lt"/>
                      </a:rPr>
                      <a:t>dotplot</a:t>
                    </a:r>
                    <a:r>
                      <a:rPr lang="it-IT" sz="1200" i="1" dirty="0">
                        <a:solidFill>
                          <a:schemeClr val="accent1"/>
                        </a:solidFill>
                        <a:latin typeface="+mj-lt"/>
                      </a:rPr>
                      <a:t>()</a:t>
                    </a:r>
                  </a:p>
                </p:txBody>
              </p:sp>
              <p:cxnSp>
                <p:nvCxnSpPr>
                  <p:cNvPr id="61" name="Elbow Connector 60">
                    <a:extLst>
                      <a:ext uri="{FF2B5EF4-FFF2-40B4-BE49-F238E27FC236}">
                        <a16:creationId xmlns:a16="http://schemas.microsoft.com/office/drawing/2014/main" id="{D7FD44DC-4AED-4147-862D-B15AF5AAA3FF}"/>
                      </a:ext>
                    </a:extLst>
                  </p:cNvPr>
                  <p:cNvCxnSpPr>
                    <a:cxnSpLocks/>
                    <a:stCxn id="157" idx="1"/>
                    <a:endCxn id="65" idx="3"/>
                  </p:cNvCxnSpPr>
                  <p:nvPr/>
                </p:nvCxnSpPr>
                <p:spPr>
                  <a:xfrm rot="10800000">
                    <a:off x="4623186" y="4163050"/>
                    <a:ext cx="1983644" cy="188842"/>
                  </a:xfrm>
                  <a:prstGeom prst="bentConnector3">
                    <a:avLst>
                      <a:gd name="adj1" fmla="val 1692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B89038B6-CE3E-D842-A336-A1B71ABF3F49}"/>
                      </a:ext>
                    </a:extLst>
                  </p:cNvPr>
                  <p:cNvSpPr txBox="1"/>
                  <p:nvPr/>
                </p:nvSpPr>
                <p:spPr>
                  <a:xfrm>
                    <a:off x="3661213" y="3955301"/>
                    <a:ext cx="961973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050" b="1" dirty="0" err="1">
                        <a:solidFill>
                          <a:srgbClr val="00B050"/>
                        </a:solidFill>
                        <a:cs typeface="Consolas" panose="020B0609020204030204" pitchFamily="49" charset="0"/>
                      </a:rPr>
                      <a:t>Heatmaps</a:t>
                    </a:r>
                    <a:r>
                      <a:rPr lang="it-IT" sz="1050" b="1" dirty="0">
                        <a:solidFill>
                          <a:srgbClr val="00B050"/>
                        </a:solidFill>
                        <a:cs typeface="Consolas" panose="020B0609020204030204" pitchFamily="49" charset="0"/>
                      </a:rPr>
                      <a:t> of  log2FC</a:t>
                    </a:r>
                  </a:p>
                </p:txBody>
              </p:sp>
              <p:cxnSp>
                <p:nvCxnSpPr>
                  <p:cNvPr id="74" name="Elbow Connector 73">
                    <a:extLst>
                      <a:ext uri="{FF2B5EF4-FFF2-40B4-BE49-F238E27FC236}">
                        <a16:creationId xmlns:a16="http://schemas.microsoft.com/office/drawing/2014/main" id="{F27925AA-36EE-6C49-9CDD-29873F0921AC}"/>
                      </a:ext>
                    </a:extLst>
                  </p:cNvPr>
                  <p:cNvCxnSpPr>
                    <a:cxnSpLocks/>
                    <a:stCxn id="199" idx="1"/>
                    <a:endCxn id="82" idx="3"/>
                  </p:cNvCxnSpPr>
                  <p:nvPr/>
                </p:nvCxnSpPr>
                <p:spPr>
                  <a:xfrm rot="10800000" flipV="1">
                    <a:off x="4813909" y="5582464"/>
                    <a:ext cx="1794657" cy="377879"/>
                  </a:xfrm>
                  <a:prstGeom prst="bentConnector3">
                    <a:avLst>
                      <a:gd name="adj1" fmla="val 61076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Elbow Connector 75">
                    <a:extLst>
                      <a:ext uri="{FF2B5EF4-FFF2-40B4-BE49-F238E27FC236}">
                        <a16:creationId xmlns:a16="http://schemas.microsoft.com/office/drawing/2014/main" id="{79A0B811-A7CD-9641-9DC4-716F2473F39D}"/>
                      </a:ext>
                    </a:extLst>
                  </p:cNvPr>
                  <p:cNvCxnSpPr>
                    <a:cxnSpLocks/>
                    <a:stCxn id="199" idx="1"/>
                    <a:endCxn id="79" idx="3"/>
                  </p:cNvCxnSpPr>
                  <p:nvPr/>
                </p:nvCxnSpPr>
                <p:spPr>
                  <a:xfrm rot="10800000">
                    <a:off x="4412153" y="5503297"/>
                    <a:ext cx="2196412" cy="79169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3E31EB42-71F0-524C-BA41-FFE58566FF0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0180" y="5295547"/>
                    <a:ext cx="961973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050" b="1" dirty="0" err="1">
                        <a:solidFill>
                          <a:srgbClr val="00B050"/>
                        </a:solidFill>
                        <a:cs typeface="Consolas" panose="020B0609020204030204" pitchFamily="49" charset="0"/>
                      </a:rPr>
                      <a:t>Dotplots</a:t>
                    </a:r>
                    <a:r>
                      <a:rPr lang="it-IT" sz="1050" b="1" dirty="0">
                        <a:solidFill>
                          <a:srgbClr val="00B050"/>
                        </a:solidFill>
                        <a:cs typeface="Consolas" panose="020B0609020204030204" pitchFamily="49" charset="0"/>
                      </a:rPr>
                      <a:t> of GO </a:t>
                    </a:r>
                    <a:r>
                      <a:rPr lang="it-IT" sz="1050" b="1" dirty="0" err="1">
                        <a:solidFill>
                          <a:srgbClr val="00B050"/>
                        </a:solidFill>
                        <a:cs typeface="Consolas" panose="020B0609020204030204" pitchFamily="49" charset="0"/>
                      </a:rPr>
                      <a:t>terms</a:t>
                    </a:r>
                    <a:endParaRPr lang="it-IT" sz="1050" b="1" dirty="0">
                      <a:solidFill>
                        <a:srgbClr val="00B050"/>
                      </a:solidFill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152CF3CB-3388-6946-93EF-ED85B2CEEBFE}"/>
                      </a:ext>
                    </a:extLst>
                  </p:cNvPr>
                  <p:cNvSpPr txBox="1"/>
                  <p:nvPr/>
                </p:nvSpPr>
                <p:spPr>
                  <a:xfrm>
                    <a:off x="3851935" y="5752595"/>
                    <a:ext cx="961973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050" b="1" dirty="0" err="1">
                        <a:solidFill>
                          <a:srgbClr val="00B050"/>
                        </a:solidFill>
                        <a:cs typeface="Consolas" panose="020B0609020204030204" pitchFamily="49" charset="0"/>
                      </a:rPr>
                      <a:t>Lists</a:t>
                    </a:r>
                    <a:r>
                      <a:rPr lang="it-IT" sz="1050" b="1" dirty="0">
                        <a:solidFill>
                          <a:srgbClr val="00B050"/>
                        </a:solidFill>
                        <a:cs typeface="Consolas" panose="020B0609020204030204" pitchFamily="49" charset="0"/>
                      </a:rPr>
                      <a:t> of GO </a:t>
                    </a:r>
                    <a:r>
                      <a:rPr lang="it-IT" sz="1050" b="1" dirty="0" err="1">
                        <a:solidFill>
                          <a:srgbClr val="00B050"/>
                        </a:solidFill>
                        <a:cs typeface="Consolas" panose="020B0609020204030204" pitchFamily="49" charset="0"/>
                      </a:rPr>
                      <a:t>terms</a:t>
                    </a:r>
                    <a:endParaRPr lang="it-IT" sz="1050" b="1" dirty="0">
                      <a:solidFill>
                        <a:srgbClr val="00B050"/>
                      </a:solidFill>
                      <a:cs typeface="Consolas" panose="020B0609020204030204" pitchFamily="49" charset="0"/>
                    </a:endParaRPr>
                  </a:p>
                </p:txBody>
              </p:sp>
              <p:cxnSp>
                <p:nvCxnSpPr>
                  <p:cNvPr id="85" name="Elbow Connector 84">
                    <a:extLst>
                      <a:ext uri="{FF2B5EF4-FFF2-40B4-BE49-F238E27FC236}">
                        <a16:creationId xmlns:a16="http://schemas.microsoft.com/office/drawing/2014/main" id="{F74087F8-B7A6-9642-AAC3-8DF64553AAAD}"/>
                      </a:ext>
                    </a:extLst>
                  </p:cNvPr>
                  <p:cNvCxnSpPr>
                    <a:cxnSpLocks/>
                    <a:stCxn id="157" idx="1"/>
                    <a:endCxn id="90" idx="3"/>
                  </p:cNvCxnSpPr>
                  <p:nvPr/>
                </p:nvCxnSpPr>
                <p:spPr>
                  <a:xfrm rot="10800000" flipV="1">
                    <a:off x="4187900" y="4351891"/>
                    <a:ext cx="2418931" cy="442271"/>
                  </a:xfrm>
                  <a:prstGeom prst="bentConnector3">
                    <a:avLst>
                      <a:gd name="adj1" fmla="val 13842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DE1FB756-5C0C-7343-8102-E0875FBC58F1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926" y="4586414"/>
                    <a:ext cx="961973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050" b="1" dirty="0" err="1">
                        <a:solidFill>
                          <a:srgbClr val="00B050"/>
                        </a:solidFill>
                        <a:cs typeface="Consolas" panose="020B0609020204030204" pitchFamily="49" charset="0"/>
                      </a:rPr>
                      <a:t>Venn</a:t>
                    </a:r>
                    <a:r>
                      <a:rPr lang="it-IT" sz="1050" b="1" dirty="0">
                        <a:solidFill>
                          <a:srgbClr val="00B050"/>
                        </a:solidFill>
                        <a:cs typeface="Consolas" panose="020B0609020204030204" pitchFamily="49" charset="0"/>
                      </a:rPr>
                      <a:t> </a:t>
                    </a:r>
                    <a:r>
                      <a:rPr lang="it-IT" sz="1050" b="1" dirty="0" err="1">
                        <a:solidFill>
                          <a:srgbClr val="00B050"/>
                        </a:solidFill>
                        <a:cs typeface="Consolas" panose="020B0609020204030204" pitchFamily="49" charset="0"/>
                      </a:rPr>
                      <a:t>Diagrams</a:t>
                    </a:r>
                    <a:endParaRPr lang="it-IT" sz="1050" b="1" dirty="0">
                      <a:solidFill>
                        <a:srgbClr val="00B050"/>
                      </a:solidFill>
                      <a:cs typeface="Consolas" panose="020B0609020204030204" pitchFamily="49" charset="0"/>
                    </a:endParaRPr>
                  </a:p>
                </p:txBody>
              </p:sp>
            </p:grp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59C51A37-8643-5C41-AABC-C14142BE2CCD}"/>
                    </a:ext>
                  </a:extLst>
                </p:cNvPr>
                <p:cNvSpPr txBox="1"/>
                <p:nvPr/>
              </p:nvSpPr>
              <p:spPr>
                <a:xfrm>
                  <a:off x="2095813" y="190132"/>
                  <a:ext cx="96197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600" dirty="0" err="1">
                      <a:solidFill>
                        <a:srgbClr val="FF0000"/>
                      </a:solidFill>
                      <a:latin typeface="+mj-lt"/>
                      <a:cs typeface="Consolas" panose="020B0609020204030204" pitchFamily="49" charset="0"/>
                    </a:rPr>
                    <a:t>RStudio</a:t>
                  </a:r>
                  <a:endParaRPr lang="it-IT" sz="1600" dirty="0">
                    <a:solidFill>
                      <a:srgbClr val="FF0000"/>
                    </a:solidFill>
                    <a:latin typeface="+mj-lt"/>
                    <a:cs typeface="Consolas" panose="020B0609020204030204" pitchFamily="49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6237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145">
            <a:extLst>
              <a:ext uri="{FF2B5EF4-FFF2-40B4-BE49-F238E27FC236}">
                <a16:creationId xmlns:a16="http://schemas.microsoft.com/office/drawing/2014/main" id="{C38023DF-E68F-A64E-A84B-FD5BEDE00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58750"/>
            <a:ext cx="11303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3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F7625C5F-4F2C-B94A-AF68-C5E26EF3017B}"/>
              </a:ext>
            </a:extLst>
          </p:cNvPr>
          <p:cNvGrpSpPr/>
          <p:nvPr/>
        </p:nvGrpSpPr>
        <p:grpSpPr>
          <a:xfrm>
            <a:off x="569842" y="854848"/>
            <a:ext cx="4968000" cy="4968000"/>
            <a:chOff x="569842" y="854848"/>
            <a:chExt cx="4968000" cy="4968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209E51F-EB60-0C47-9822-97A5DC1DA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6750" y="954985"/>
              <a:ext cx="4762500" cy="4762500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E09C347-DBD6-8948-B166-8AEE6E322A63}"/>
                </a:ext>
              </a:extLst>
            </p:cNvPr>
            <p:cNvSpPr/>
            <p:nvPr/>
          </p:nvSpPr>
          <p:spPr>
            <a:xfrm>
              <a:off x="708000" y="996235"/>
              <a:ext cx="4680000" cy="4680000"/>
            </a:xfrm>
            <a:prstGeom prst="ellipse">
              <a:avLst/>
            </a:pr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33AFE97-E1BA-6D4F-90DE-9EF4E6F6020C}"/>
                </a:ext>
              </a:extLst>
            </p:cNvPr>
            <p:cNvSpPr/>
            <p:nvPr/>
          </p:nvSpPr>
          <p:spPr>
            <a:xfrm>
              <a:off x="2040352" y="1522847"/>
              <a:ext cx="201529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0599098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PERILL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80A0787-8EC9-D642-869A-C0F47C1C5F6C}"/>
                </a:ext>
              </a:extLst>
            </p:cNvPr>
            <p:cNvSpPr/>
            <p:nvPr/>
          </p:nvSpPr>
          <p:spPr>
            <a:xfrm>
              <a:off x="1874940" y="4479090"/>
              <a:ext cx="234611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150763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BIOLÒGIC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60F941E-78FC-F643-BED6-FA6D0927B29B}"/>
                </a:ext>
              </a:extLst>
            </p:cNvPr>
            <p:cNvSpPr/>
            <p:nvPr/>
          </p:nvSpPr>
          <p:spPr>
            <a:xfrm>
              <a:off x="569842" y="854848"/>
              <a:ext cx="4968000" cy="4968000"/>
            </a:xfrm>
            <a:prstGeom prst="ellipse">
              <a:avLst/>
            </a:prstGeom>
            <a:noFill/>
            <a:ln w="190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70AF21-2D4D-7A4C-9B13-8959102A44B1}"/>
              </a:ext>
            </a:extLst>
          </p:cNvPr>
          <p:cNvGrpSpPr/>
          <p:nvPr/>
        </p:nvGrpSpPr>
        <p:grpSpPr>
          <a:xfrm>
            <a:off x="6381022" y="804114"/>
            <a:ext cx="5130000" cy="5130000"/>
            <a:chOff x="6381022" y="804114"/>
            <a:chExt cx="5130000" cy="5130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F2F6F69-DE8D-DF4A-A1A3-518652790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4772" y="987864"/>
              <a:ext cx="4762500" cy="4762500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07385D2-076F-E947-B3B2-139660E1F109}"/>
                </a:ext>
              </a:extLst>
            </p:cNvPr>
            <p:cNvSpPr/>
            <p:nvPr/>
          </p:nvSpPr>
          <p:spPr>
            <a:xfrm>
              <a:off x="6516022" y="939114"/>
              <a:ext cx="4860000" cy="4860000"/>
            </a:xfrm>
            <a:prstGeom prst="ellipse">
              <a:avLst/>
            </a:pr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94DC6DF-5D0B-4C48-9738-EB17D740F245}"/>
                </a:ext>
              </a:extLst>
            </p:cNvPr>
            <p:cNvSpPr/>
            <p:nvPr/>
          </p:nvSpPr>
          <p:spPr>
            <a:xfrm>
              <a:off x="7933178" y="1501097"/>
              <a:ext cx="201529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0599098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PERILL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B4E1F3-F056-6943-810A-0351DD503CDF}"/>
                </a:ext>
              </a:extLst>
            </p:cNvPr>
            <p:cNvSpPr/>
            <p:nvPr/>
          </p:nvSpPr>
          <p:spPr>
            <a:xfrm>
              <a:off x="7782276" y="4603112"/>
              <a:ext cx="234611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150763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BIOLÒGIC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0961C2-84DC-5545-A541-72DFD38A90A9}"/>
                </a:ext>
              </a:extLst>
            </p:cNvPr>
            <p:cNvSpPr/>
            <p:nvPr/>
          </p:nvSpPr>
          <p:spPr>
            <a:xfrm>
              <a:off x="6381022" y="804114"/>
              <a:ext cx="5130000" cy="5130000"/>
            </a:xfrm>
            <a:prstGeom prst="ellipse">
              <a:avLst/>
            </a:prstGeom>
            <a:noFill/>
            <a:ln w="190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210441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933B089-15D9-D64A-828D-96F1C4A3B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274" y="784640"/>
            <a:ext cx="5156200" cy="5156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1FD61C-8051-7B44-A1A4-9637C89C0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872" y="784640"/>
            <a:ext cx="53213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5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2594</TotalTime>
  <Words>147</Words>
  <Application>Microsoft Macintosh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Mitjavila Ventura Adria'</dc:creator>
  <cp:lastModifiedBy>Mitjavila Ventura Adria'</cp:lastModifiedBy>
  <cp:revision>14</cp:revision>
  <dcterms:created xsi:type="dcterms:W3CDTF">2020-05-26T10:29:41Z</dcterms:created>
  <dcterms:modified xsi:type="dcterms:W3CDTF">2020-05-28T13:24:31Z</dcterms:modified>
</cp:coreProperties>
</file>