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648" r:id="rId1"/>
  </p:sldMasterIdLst>
  <p:notesMasterIdLst>
    <p:notesMasterId r:id="rId75"/>
  </p:notesMasterIdLst>
  <p:sldIdLst>
    <p:sldId id="256" r:id="rId2"/>
    <p:sldId id="258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3" r:id="rId31"/>
    <p:sldId id="304" r:id="rId32"/>
    <p:sldId id="305" r:id="rId33"/>
    <p:sldId id="306" r:id="rId34"/>
    <p:sldId id="307" r:id="rId35"/>
    <p:sldId id="308" r:id="rId36"/>
    <p:sldId id="309" r:id="rId37"/>
    <p:sldId id="310" r:id="rId38"/>
    <p:sldId id="312" r:id="rId39"/>
    <p:sldId id="313" r:id="rId40"/>
    <p:sldId id="314" r:id="rId41"/>
    <p:sldId id="315" r:id="rId42"/>
    <p:sldId id="316" r:id="rId43"/>
    <p:sldId id="317" r:id="rId44"/>
    <p:sldId id="318" r:id="rId45"/>
    <p:sldId id="319" r:id="rId46"/>
    <p:sldId id="320" r:id="rId47"/>
    <p:sldId id="321" r:id="rId48"/>
    <p:sldId id="323" r:id="rId49"/>
    <p:sldId id="324" r:id="rId50"/>
    <p:sldId id="325" r:id="rId51"/>
    <p:sldId id="326" r:id="rId52"/>
    <p:sldId id="327" r:id="rId53"/>
    <p:sldId id="328" r:id="rId54"/>
    <p:sldId id="329" r:id="rId55"/>
    <p:sldId id="331" r:id="rId56"/>
    <p:sldId id="332" r:id="rId57"/>
    <p:sldId id="333" r:id="rId58"/>
    <p:sldId id="334" r:id="rId59"/>
    <p:sldId id="335" r:id="rId60"/>
    <p:sldId id="336" r:id="rId61"/>
    <p:sldId id="337" r:id="rId62"/>
    <p:sldId id="338" r:id="rId63"/>
    <p:sldId id="339" r:id="rId64"/>
    <p:sldId id="340" r:id="rId65"/>
    <p:sldId id="341" r:id="rId66"/>
    <p:sldId id="342" r:id="rId67"/>
    <p:sldId id="343" r:id="rId68"/>
    <p:sldId id="344" r:id="rId69"/>
    <p:sldId id="345" r:id="rId70"/>
    <p:sldId id="346" r:id="rId71"/>
    <p:sldId id="347" r:id="rId72"/>
    <p:sldId id="348" r:id="rId73"/>
    <p:sldId id="349" r:id="rId7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19" autoAdjust="0"/>
    <p:restoredTop sz="94709" autoAdjust="0"/>
  </p:normalViewPr>
  <p:slideViewPr>
    <p:cSldViewPr>
      <p:cViewPr>
        <p:scale>
          <a:sx n="66" d="100"/>
          <a:sy n="66" d="100"/>
        </p:scale>
        <p:origin x="-1260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DEB3F7B-D41C-4C9D-A514-6E5B97F10D00}" type="datetimeFigureOut">
              <a:rPr lang="en-US"/>
              <a:pPr>
                <a:defRPr/>
              </a:pPr>
              <a:t>11/6/2017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FBAE4B7-8DA3-4DEE-9383-251B6AEC0D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9036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417AF5-4489-4ACA-95DF-6E34E44FD9E1}" type="slidenum">
              <a:rPr lang="en-US"/>
              <a:pPr/>
              <a:t>7</a:t>
            </a:fld>
            <a:endParaRPr lang="en-US"/>
          </a:p>
        </p:txBody>
      </p:sp>
      <p:sp>
        <p:nvSpPr>
          <p:cNvPr id="634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1514D3-B459-43E2-A4FE-FB3D16780A52}" type="slidenum">
              <a:rPr lang="en-US"/>
              <a:pPr/>
              <a:t>8</a:t>
            </a:fld>
            <a:endParaRPr lang="en-US"/>
          </a:p>
        </p:txBody>
      </p:sp>
      <p:sp>
        <p:nvSpPr>
          <p:cNvPr id="636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6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EE73BA-4868-4843-9262-0F3D0C3F5C96}" type="slidenum">
              <a:rPr lang="en-US"/>
              <a:pPr/>
              <a:t>9</a:t>
            </a:fld>
            <a:endParaRPr lang="en-US"/>
          </a:p>
        </p:txBody>
      </p:sp>
      <p:sp>
        <p:nvSpPr>
          <p:cNvPr id="638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A1EA1892-396C-4485-9CAE-C9413A497072}" type="datetime1">
              <a:rPr lang="en-US" smtClean="0"/>
              <a:pPr>
                <a:defRPr/>
              </a:pPr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43365918-3E2A-4547-93B9-A8306A5AC196}" type="datetime1">
              <a:rPr lang="en-US" smtClean="0"/>
              <a:pPr>
                <a:defRPr/>
              </a:pPr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0723250C-09C2-414F-90C5-9BE50CF0ED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9A335320-34F8-4489-B90E-21C282BACF2C}" type="datetime1">
              <a:rPr lang="en-US" smtClean="0"/>
              <a:pPr>
                <a:defRPr/>
              </a:pPr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CA6685EB-3D78-4579-94C3-EDBAD86D82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B53F526B-C766-4903-B7AE-98B492447E38}" type="datetime1">
              <a:rPr lang="en-US" smtClean="0"/>
              <a:pPr>
                <a:defRPr/>
              </a:pPr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C54A3ABE-7EE8-428A-9823-130E8679AB4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EDCC4FF7-FDEB-49B6-ABD0-6317ED09B5DE}" type="datetime1">
              <a:rPr lang="en-US" smtClean="0"/>
              <a:pPr>
                <a:defRPr/>
              </a:pPr>
              <a:t>11/6/2017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BFA83D4B-0D85-4DEE-B0D9-20DFC9F1856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5710E0D7-BCC8-4C65-920A-9932AAB2BD85}" type="datetime1">
              <a:rPr lang="en-US" smtClean="0"/>
              <a:pPr>
                <a:defRPr/>
              </a:pPr>
              <a:t>11/6/2017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34278836-F49B-470B-BFB1-898E12B002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74D2BC52-6AFD-4D4D-B778-C27F58FF873F}" type="datetime1">
              <a:rPr lang="en-US" smtClean="0"/>
              <a:pPr>
                <a:defRPr/>
              </a:pPr>
              <a:t>11/6/2017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469E6981-811E-47B2-9046-C217D6C410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F1330EBD-4169-4418-83CE-52D0D4F65CA8}" type="datetime1">
              <a:rPr lang="en-US" smtClean="0"/>
              <a:pPr>
                <a:defRPr/>
              </a:pPr>
              <a:t>11/6/2017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CB326667-E6E6-4DE2-8E19-42096EDF66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CBA7E979-22D5-40F5-8CD8-EDC995E814FF}" type="datetime1">
              <a:rPr lang="en-US" smtClean="0"/>
              <a:pPr>
                <a:defRPr/>
              </a:pPr>
              <a:t>11/6/2017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423520D8-1D15-44DA-9B9B-C6653470A3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7B308EBF-76D4-47E6-8083-74DF6A40D7A6}" type="datetime1">
              <a:rPr lang="en-US" smtClean="0"/>
              <a:pPr>
                <a:defRPr/>
              </a:pPr>
              <a:t>11/6/2017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BE8923A6-2C91-411D-9098-2017475A8E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A6197A46-0530-4658-A2E9-B492DE1EC9C6}" type="datetime1">
              <a:rPr lang="en-US" smtClean="0"/>
              <a:pPr>
                <a:defRPr/>
              </a:pPr>
              <a:t>11/6/2017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7DACD366-71D5-4389-B748-8078299339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75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Mayank Pandey, MNNIT, Allahabad, India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533400" y="1295400"/>
            <a:ext cx="815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0.bin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3.bin"/><Relationship Id="rId5" Type="http://schemas.openxmlformats.org/officeDocument/2006/relationships/oleObject" Target="../embeddings/oleObject22.bin"/><Relationship Id="rId4" Type="http://schemas.openxmlformats.org/officeDocument/2006/relationships/image" Target="../media/image1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2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7.bin"/><Relationship Id="rId12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oleObject" Target="../embeddings/oleObject11.bin"/><Relationship Id="rId5" Type="http://schemas.openxmlformats.org/officeDocument/2006/relationships/image" Target="../media/image1.wmf"/><Relationship Id="rId15" Type="http://schemas.openxmlformats.org/officeDocument/2006/relationships/image" Target="../media/image3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5.bin"/><Relationship Id="rId9" Type="http://schemas.openxmlformats.org/officeDocument/2006/relationships/oleObject" Target="../embeddings/oleObject9.bin"/><Relationship Id="rId14" Type="http://schemas.openxmlformats.org/officeDocument/2006/relationships/oleObject" Target="../embeddings/oleObject1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762000" y="0"/>
            <a:ext cx="7772400" cy="1600200"/>
          </a:xfrm>
        </p:spPr>
        <p:txBody>
          <a:bodyPr/>
          <a:lstStyle/>
          <a:p>
            <a:pPr algn="ctr" eaLnBrk="1" hangingPunct="1"/>
            <a:r>
              <a:rPr lang="en-US" sz="4000" b="1" dirty="0" smtClean="0"/>
              <a:t>Computer Networks</a:t>
            </a:r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>
          <a:xfrm>
            <a:off x="2895600" y="5257800"/>
            <a:ext cx="3505200" cy="533400"/>
          </a:xfrm>
        </p:spPr>
        <p:txBody>
          <a:bodyPr/>
          <a:lstStyle/>
          <a:p>
            <a:pPr eaLnBrk="1" hangingPunct="1"/>
            <a:r>
              <a:rPr lang="en-US" sz="2400" b="1" i="1" dirty="0" err="1" smtClean="0">
                <a:solidFill>
                  <a:schemeClr val="tx2"/>
                </a:solidFill>
              </a:rPr>
              <a:t>Mayank</a:t>
            </a:r>
            <a:r>
              <a:rPr lang="en-US" sz="2400" b="1" i="1" dirty="0" smtClean="0">
                <a:solidFill>
                  <a:schemeClr val="tx2"/>
                </a:solidFill>
              </a:rPr>
              <a:t> </a:t>
            </a:r>
            <a:r>
              <a:rPr lang="en-US" sz="2400" b="1" i="1" dirty="0" err="1" smtClean="0">
                <a:solidFill>
                  <a:schemeClr val="tx2"/>
                </a:solidFill>
              </a:rPr>
              <a:t>Pandey</a:t>
            </a:r>
            <a:endParaRPr lang="en-US" sz="2400" b="1" i="1" dirty="0" smtClean="0">
              <a:solidFill>
                <a:schemeClr val="tx2"/>
              </a:solidFill>
            </a:endParaRP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533400" y="1447800"/>
            <a:ext cx="8382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 bmk="OLE_LINK2">
                <a:ln>
                  <a:noFill/>
                </a:ln>
                <a:solidFill>
                  <a:schemeClr val="tx2"/>
                </a:solidFill>
                <a:effectLst/>
                <a:latin typeface="Garamond" pitchFamily="18" charset="0"/>
                <a:ea typeface="Calibri" pitchFamily="34" charset="0"/>
                <a:cs typeface="Times New Roman" pitchFamily="18" charset="0"/>
              </a:rPr>
              <a:t>Network Layer</a:t>
            </a:r>
            <a:endParaRPr kumimoji="0" lang="en-US" sz="3600" b="1" i="1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91B8B-C562-49EF-B077-B4C6FB6707C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4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DHCP: more than IP address</a:t>
            </a:r>
          </a:p>
        </p:txBody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DHCP can return more than just allocated IP address on subnet:</a:t>
            </a:r>
          </a:p>
          <a:p>
            <a:pPr lvl="1"/>
            <a:r>
              <a:rPr lang="en-US"/>
              <a:t>address of first-hop router for client</a:t>
            </a:r>
          </a:p>
          <a:p>
            <a:pPr lvl="1"/>
            <a:r>
              <a:rPr lang="en-US"/>
              <a:t>name and IP address of DNS sever</a:t>
            </a:r>
          </a:p>
          <a:p>
            <a:pPr lvl="1"/>
            <a:r>
              <a:rPr lang="en-US"/>
              <a:t>network mask (indicating network versus host portion of address)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16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8C7DC-8B67-442F-B73D-10488B14FD0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034338" cy="1143000"/>
          </a:xfrm>
        </p:spPr>
        <p:txBody>
          <a:bodyPr/>
          <a:lstStyle/>
          <a:p>
            <a:r>
              <a:rPr lang="en-US" sz="2800" u="none" dirty="0"/>
              <a:t>DHCP: example</a:t>
            </a:r>
          </a:p>
        </p:txBody>
      </p:sp>
      <p:sp>
        <p:nvSpPr>
          <p:cNvPr id="64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7138" y="1539875"/>
            <a:ext cx="3421062" cy="1262062"/>
          </a:xfrm>
        </p:spPr>
        <p:txBody>
          <a:bodyPr/>
          <a:lstStyle/>
          <a:p>
            <a:r>
              <a:rPr lang="en-US" sz="2000" dirty="0"/>
              <a:t>connecting laptop needs its IP address, </a:t>
            </a:r>
            <a:r>
              <a:rPr lang="en-US" sz="2000" dirty="0" err="1"/>
              <a:t>addr</a:t>
            </a:r>
            <a:r>
              <a:rPr lang="en-US" sz="2000" dirty="0"/>
              <a:t> of first-hop router, </a:t>
            </a:r>
            <a:r>
              <a:rPr lang="en-US" sz="2000" dirty="0" err="1"/>
              <a:t>addr</a:t>
            </a:r>
            <a:r>
              <a:rPr lang="en-US" sz="2000" dirty="0"/>
              <a:t> of DNS server: use DHCP</a:t>
            </a:r>
          </a:p>
        </p:txBody>
      </p:sp>
      <p:sp>
        <p:nvSpPr>
          <p:cNvPr id="648196" name="Freeform 3"/>
          <p:cNvSpPr>
            <a:spLocks/>
          </p:cNvSpPr>
          <p:nvPr/>
        </p:nvSpPr>
        <p:spPr bwMode="auto">
          <a:xfrm>
            <a:off x="773113" y="1684337"/>
            <a:ext cx="3554412" cy="2754313"/>
          </a:xfrm>
          <a:custGeom>
            <a:avLst/>
            <a:gdLst>
              <a:gd name="T0" fmla="*/ 2192 w 2406"/>
              <a:gd name="T1" fmla="*/ 274 h 958"/>
              <a:gd name="T2" fmla="*/ 1857 w 2406"/>
              <a:gd name="T3" fmla="*/ 77 h 958"/>
              <a:gd name="T4" fmla="*/ 1393 w 2406"/>
              <a:gd name="T5" fmla="*/ 7 h 958"/>
              <a:gd name="T6" fmla="*/ 713 w 2406"/>
              <a:gd name="T7" fmla="*/ 122 h 958"/>
              <a:gd name="T8" fmla="*/ 280 w 2406"/>
              <a:gd name="T9" fmla="*/ 234 h 958"/>
              <a:gd name="T10" fmla="*/ 26 w 2406"/>
              <a:gd name="T11" fmla="*/ 522 h 958"/>
              <a:gd name="T12" fmla="*/ 122 w 2406"/>
              <a:gd name="T13" fmla="*/ 773 h 958"/>
              <a:gd name="T14" fmla="*/ 273 w 2406"/>
              <a:gd name="T15" fmla="*/ 894 h 958"/>
              <a:gd name="T16" fmla="*/ 1169 w 2406"/>
              <a:gd name="T17" fmla="*/ 876 h 958"/>
              <a:gd name="T18" fmla="*/ 1659 w 2406"/>
              <a:gd name="T19" fmla="*/ 954 h 958"/>
              <a:gd name="T20" fmla="*/ 2129 w 2406"/>
              <a:gd name="T21" fmla="*/ 897 h 958"/>
              <a:gd name="T22" fmla="*/ 2350 w 2406"/>
              <a:gd name="T23" fmla="*/ 591 h 958"/>
              <a:gd name="T24" fmla="*/ 2192 w 2406"/>
              <a:gd name="T25" fmla="*/ 274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648197" name="Line 36"/>
          <p:cNvSpPr>
            <a:spLocks noChangeShapeType="1"/>
          </p:cNvSpPr>
          <p:nvPr/>
        </p:nvSpPr>
        <p:spPr bwMode="auto">
          <a:xfrm flipV="1">
            <a:off x="3775075" y="2755900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48198" name="Group 38"/>
          <p:cNvGrpSpPr>
            <a:grpSpLocks/>
          </p:cNvGrpSpPr>
          <p:nvPr/>
        </p:nvGrpSpPr>
        <p:grpSpPr bwMode="auto">
          <a:xfrm>
            <a:off x="3255963" y="2870200"/>
            <a:ext cx="742950" cy="311150"/>
            <a:chOff x="1935" y="960"/>
            <a:chExt cx="468" cy="196"/>
          </a:xfrm>
        </p:grpSpPr>
        <p:sp>
          <p:nvSpPr>
            <p:cNvPr id="648199" name="Line 39"/>
            <p:cNvSpPr>
              <a:spLocks noChangeShapeType="1"/>
            </p:cNvSpPr>
            <p:nvPr/>
          </p:nvSpPr>
          <p:spPr bwMode="auto">
            <a:xfrm>
              <a:off x="2368" y="960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48200" name="Rectangle 40"/>
            <p:cNvSpPr>
              <a:spLocks noChangeArrowheads="1"/>
            </p:cNvSpPr>
            <p:nvPr/>
          </p:nvSpPr>
          <p:spPr bwMode="auto">
            <a:xfrm>
              <a:off x="1935" y="1065"/>
              <a:ext cx="465" cy="91"/>
            </a:xfrm>
            <a:prstGeom prst="rect">
              <a:avLst/>
            </a:prstGeom>
            <a:solidFill>
              <a:srgbClr val="BBE0E3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 eaLnBrk="1" hangingPunct="1"/>
              <a:endParaRPr lang="en-US">
                <a:latin typeface="Arial" charset="0"/>
              </a:endParaRPr>
            </a:p>
          </p:txBody>
        </p:sp>
        <p:sp>
          <p:nvSpPr>
            <p:cNvPr id="648201" name="Freeform 41"/>
            <p:cNvSpPr>
              <a:spLocks/>
            </p:cNvSpPr>
            <p:nvPr/>
          </p:nvSpPr>
          <p:spPr bwMode="auto">
            <a:xfrm>
              <a:off x="2069" y="975"/>
              <a:ext cx="307" cy="63"/>
            </a:xfrm>
            <a:custGeom>
              <a:avLst/>
              <a:gdLst>
                <a:gd name="T0" fmla="*/ 0 w 432"/>
                <a:gd name="T1" fmla="*/ 0 h 105"/>
                <a:gd name="T2" fmla="*/ 85 w 432"/>
                <a:gd name="T3" fmla="*/ 0 h 105"/>
                <a:gd name="T4" fmla="*/ 307 w 432"/>
                <a:gd name="T5" fmla="*/ 105 h 105"/>
                <a:gd name="T6" fmla="*/ 432 w 432"/>
                <a:gd name="T7" fmla="*/ 105 h 1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105"/>
                <a:gd name="T14" fmla="*/ 432 w 432"/>
                <a:gd name="T15" fmla="*/ 105 h 1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105">
                  <a:moveTo>
                    <a:pt x="0" y="0"/>
                  </a:moveTo>
                  <a:lnTo>
                    <a:pt x="85" y="0"/>
                  </a:lnTo>
                  <a:lnTo>
                    <a:pt x="307" y="105"/>
                  </a:lnTo>
                  <a:lnTo>
                    <a:pt x="432" y="105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latin typeface="Arial" charset="0"/>
              </a:endParaRPr>
            </a:p>
          </p:txBody>
        </p:sp>
        <p:sp>
          <p:nvSpPr>
            <p:cNvPr id="648202" name="Freeform 42"/>
            <p:cNvSpPr>
              <a:spLocks/>
            </p:cNvSpPr>
            <p:nvPr/>
          </p:nvSpPr>
          <p:spPr bwMode="auto">
            <a:xfrm flipV="1">
              <a:off x="2051" y="981"/>
              <a:ext cx="352" cy="63"/>
            </a:xfrm>
            <a:custGeom>
              <a:avLst/>
              <a:gdLst>
                <a:gd name="T0" fmla="*/ 0 w 432"/>
                <a:gd name="T1" fmla="*/ 0 h 105"/>
                <a:gd name="T2" fmla="*/ 85 w 432"/>
                <a:gd name="T3" fmla="*/ 0 h 105"/>
                <a:gd name="T4" fmla="*/ 307 w 432"/>
                <a:gd name="T5" fmla="*/ 105 h 105"/>
                <a:gd name="T6" fmla="*/ 432 w 432"/>
                <a:gd name="T7" fmla="*/ 105 h 1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105"/>
                <a:gd name="T14" fmla="*/ 432 w 432"/>
                <a:gd name="T15" fmla="*/ 105 h 1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105">
                  <a:moveTo>
                    <a:pt x="0" y="0"/>
                  </a:moveTo>
                  <a:lnTo>
                    <a:pt x="85" y="0"/>
                  </a:lnTo>
                  <a:lnTo>
                    <a:pt x="307" y="105"/>
                  </a:lnTo>
                  <a:lnTo>
                    <a:pt x="432" y="105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10800000"/>
            <a:lstStyle/>
            <a:p>
              <a:pPr eaLnBrk="1" hangingPunct="1"/>
              <a:endParaRPr lang="en-US">
                <a:latin typeface="Arial" charset="0"/>
              </a:endParaRPr>
            </a:p>
          </p:txBody>
        </p:sp>
      </p:grpSp>
      <p:sp>
        <p:nvSpPr>
          <p:cNvPr id="648203" name="Line 43"/>
          <p:cNvSpPr>
            <a:spLocks noChangeShapeType="1"/>
          </p:cNvSpPr>
          <p:nvPr/>
        </p:nvSpPr>
        <p:spPr bwMode="auto">
          <a:xfrm flipV="1">
            <a:off x="2665413" y="2928937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8204" name="Line 44"/>
          <p:cNvSpPr>
            <a:spLocks noChangeShapeType="1"/>
          </p:cNvSpPr>
          <p:nvPr/>
        </p:nvSpPr>
        <p:spPr bwMode="auto">
          <a:xfrm flipV="1">
            <a:off x="3924300" y="2613025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8205" name="Rectangle 45"/>
          <p:cNvSpPr>
            <a:spLocks noChangeArrowheads="1"/>
          </p:cNvSpPr>
          <p:nvPr/>
        </p:nvSpPr>
        <p:spPr bwMode="auto">
          <a:xfrm>
            <a:off x="2403475" y="2890837"/>
            <a:ext cx="257175" cy="6985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648206" name="Line 48"/>
          <p:cNvSpPr>
            <a:spLocks noChangeShapeType="1"/>
          </p:cNvSpPr>
          <p:nvPr/>
        </p:nvSpPr>
        <p:spPr bwMode="auto">
          <a:xfrm flipV="1">
            <a:off x="3279775" y="3148012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48207" name="Group 49"/>
          <p:cNvGrpSpPr>
            <a:grpSpLocks/>
          </p:cNvGrpSpPr>
          <p:nvPr/>
        </p:nvGrpSpPr>
        <p:grpSpPr bwMode="auto">
          <a:xfrm>
            <a:off x="2760663" y="3776662"/>
            <a:ext cx="987425" cy="479425"/>
            <a:chOff x="1118" y="1621"/>
            <a:chExt cx="622" cy="302"/>
          </a:xfrm>
        </p:grpSpPr>
        <p:sp>
          <p:nvSpPr>
            <p:cNvPr id="648208" name="Rectangle 50"/>
            <p:cNvSpPr>
              <a:spLocks noChangeArrowheads="1"/>
            </p:cNvSpPr>
            <p:nvPr/>
          </p:nvSpPr>
          <p:spPr bwMode="auto">
            <a:xfrm>
              <a:off x="1578" y="1789"/>
              <a:ext cx="162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>
                <a:latin typeface="Arial" charset="0"/>
              </a:endParaRPr>
            </a:p>
          </p:txBody>
        </p:sp>
        <p:sp>
          <p:nvSpPr>
            <p:cNvPr id="648209" name="Rectangle 51"/>
            <p:cNvSpPr>
              <a:spLocks noChangeArrowheads="1"/>
            </p:cNvSpPr>
            <p:nvPr/>
          </p:nvSpPr>
          <p:spPr bwMode="auto">
            <a:xfrm rot="-2700000">
              <a:off x="1336" y="1621"/>
              <a:ext cx="162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>
                <a:latin typeface="Arial" charset="0"/>
              </a:endParaRPr>
            </a:p>
          </p:txBody>
        </p:sp>
        <p:grpSp>
          <p:nvGrpSpPr>
            <p:cNvPr id="648210" name="Group 52"/>
            <p:cNvGrpSpPr>
              <a:grpSpLocks/>
            </p:cNvGrpSpPr>
            <p:nvPr/>
          </p:nvGrpSpPr>
          <p:grpSpPr bwMode="auto">
            <a:xfrm>
              <a:off x="1118" y="1684"/>
              <a:ext cx="477" cy="239"/>
              <a:chOff x="2466" y="2026"/>
              <a:chExt cx="477" cy="282"/>
            </a:xfrm>
          </p:grpSpPr>
          <p:sp>
            <p:nvSpPr>
              <p:cNvPr id="648211" name="Oval 53"/>
              <p:cNvSpPr>
                <a:spLocks noChangeArrowheads="1"/>
              </p:cNvSpPr>
              <p:nvPr/>
            </p:nvSpPr>
            <p:spPr bwMode="auto">
              <a:xfrm>
                <a:off x="2466" y="2168"/>
                <a:ext cx="476" cy="140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>
                  <a:latin typeface="Arial" charset="0"/>
                </a:endParaRPr>
              </a:p>
            </p:txBody>
          </p:sp>
          <p:sp>
            <p:nvSpPr>
              <p:cNvPr id="648212" name="Line 54"/>
              <p:cNvSpPr>
                <a:spLocks noChangeShapeType="1"/>
              </p:cNvSpPr>
              <p:nvPr/>
            </p:nvSpPr>
            <p:spPr bwMode="auto">
              <a:xfrm>
                <a:off x="2470" y="2125"/>
                <a:ext cx="1" cy="8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8213" name="Rectangle 55"/>
              <p:cNvSpPr>
                <a:spLocks noChangeArrowheads="1"/>
              </p:cNvSpPr>
              <p:nvPr/>
            </p:nvSpPr>
            <p:spPr bwMode="auto">
              <a:xfrm>
                <a:off x="2470" y="2125"/>
                <a:ext cx="472" cy="111"/>
              </a:xfrm>
              <a:prstGeom prst="rect">
                <a:avLst/>
              </a:prstGeom>
              <a:solidFill>
                <a:srgbClr val="DDDDDD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648214" name="Oval 56"/>
              <p:cNvSpPr>
                <a:spLocks noChangeArrowheads="1"/>
              </p:cNvSpPr>
              <p:nvPr/>
            </p:nvSpPr>
            <p:spPr bwMode="auto">
              <a:xfrm>
                <a:off x="2466" y="2026"/>
                <a:ext cx="476" cy="160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>
                  <a:latin typeface="Arial" charset="0"/>
                </a:endParaRPr>
              </a:p>
            </p:txBody>
          </p:sp>
          <p:grpSp>
            <p:nvGrpSpPr>
              <p:cNvPr id="648215" name="Group 57"/>
              <p:cNvGrpSpPr>
                <a:grpSpLocks/>
              </p:cNvGrpSpPr>
              <p:nvPr/>
            </p:nvGrpSpPr>
            <p:grpSpPr bwMode="auto">
              <a:xfrm>
                <a:off x="2581" y="2061"/>
                <a:ext cx="236" cy="94"/>
                <a:chOff x="2848" y="848"/>
                <a:chExt cx="140" cy="98"/>
              </a:xfrm>
            </p:grpSpPr>
            <p:sp>
              <p:nvSpPr>
                <p:cNvPr id="648216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8217" name="Line 5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8218" name="Line 6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48219" name="Group 61"/>
              <p:cNvGrpSpPr>
                <a:grpSpLocks/>
              </p:cNvGrpSpPr>
              <p:nvPr/>
            </p:nvGrpSpPr>
            <p:grpSpPr bwMode="auto">
              <a:xfrm flipV="1">
                <a:off x="2581" y="2060"/>
                <a:ext cx="236" cy="94"/>
                <a:chOff x="2848" y="848"/>
                <a:chExt cx="140" cy="98"/>
              </a:xfrm>
            </p:grpSpPr>
            <p:sp>
              <p:nvSpPr>
                <p:cNvPr id="648220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8221" name="Line 6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8222" name="Line 6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48223" name="Line 65"/>
              <p:cNvSpPr>
                <a:spLocks noChangeShapeType="1"/>
              </p:cNvSpPr>
              <p:nvPr/>
            </p:nvSpPr>
            <p:spPr bwMode="auto">
              <a:xfrm flipH="1">
                <a:off x="2942" y="2109"/>
                <a:ext cx="1" cy="1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8224" name="Line 66"/>
              <p:cNvSpPr>
                <a:spLocks noChangeShapeType="1"/>
              </p:cNvSpPr>
              <p:nvPr/>
            </p:nvSpPr>
            <p:spPr bwMode="auto">
              <a:xfrm flipH="1">
                <a:off x="2466" y="2117"/>
                <a:ext cx="1" cy="1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aphicFrame>
        <p:nvGraphicFramePr>
          <p:cNvPr id="648225" name="Object 1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6105387"/>
              </p:ext>
            </p:extLst>
          </p:nvPr>
        </p:nvGraphicFramePr>
        <p:xfrm>
          <a:off x="1790700" y="2552700"/>
          <a:ext cx="652463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62" name="Clip" r:id="rId3" imgW="1266840" imgH="1200240" progId="">
                  <p:embed/>
                </p:oleObj>
              </mc:Choice>
              <mc:Fallback>
                <p:oleObj name="Clip" r:id="rId3" imgW="1266840" imgH="12002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2552700"/>
                        <a:ext cx="652463" cy="658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8226" name="AutoShape 34"/>
          <p:cNvSpPr>
            <a:spLocks noChangeArrowheads="1"/>
          </p:cNvSpPr>
          <p:nvPr/>
        </p:nvSpPr>
        <p:spPr bwMode="auto">
          <a:xfrm>
            <a:off x="830263" y="2678112"/>
            <a:ext cx="976312" cy="48577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48227" name="Group 84"/>
          <p:cNvGrpSpPr>
            <a:grpSpLocks/>
          </p:cNvGrpSpPr>
          <p:nvPr/>
        </p:nvGrpSpPr>
        <p:grpSpPr bwMode="auto">
          <a:xfrm>
            <a:off x="2554288" y="3581400"/>
            <a:ext cx="306387" cy="647700"/>
            <a:chOff x="4180" y="783"/>
            <a:chExt cx="150" cy="307"/>
          </a:xfrm>
        </p:grpSpPr>
        <p:sp>
          <p:nvSpPr>
            <p:cNvPr id="648228" name="AutoShape 85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>
                <a:latin typeface="Arial" charset="0"/>
              </a:endParaRPr>
            </a:p>
          </p:txBody>
        </p:sp>
        <p:sp>
          <p:nvSpPr>
            <p:cNvPr id="648229" name="Rectangle 86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>
                <a:latin typeface="Arial" charset="0"/>
              </a:endParaRPr>
            </a:p>
          </p:txBody>
        </p:sp>
        <p:sp>
          <p:nvSpPr>
            <p:cNvPr id="648230" name="Rectangle 87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>
                <a:latin typeface="Arial" charset="0"/>
              </a:endParaRPr>
            </a:p>
          </p:txBody>
        </p:sp>
        <p:sp>
          <p:nvSpPr>
            <p:cNvPr id="648231" name="AutoShape 88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>
                <a:latin typeface="Arial" charset="0"/>
              </a:endParaRPr>
            </a:p>
          </p:txBody>
        </p:sp>
        <p:sp>
          <p:nvSpPr>
            <p:cNvPr id="648232" name="Line 89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8233" name="Line 90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8234" name="Rectangle 91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rgbClr val="3333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>
                <a:latin typeface="Arial" charset="0"/>
              </a:endParaRPr>
            </a:p>
          </p:txBody>
        </p:sp>
        <p:sp>
          <p:nvSpPr>
            <p:cNvPr id="648235" name="Rectangle 92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>
                <a:latin typeface="Arial" charset="0"/>
              </a:endParaRPr>
            </a:p>
          </p:txBody>
        </p:sp>
      </p:grpSp>
      <p:sp>
        <p:nvSpPr>
          <p:cNvPr id="648236" name="Text Box 44"/>
          <p:cNvSpPr txBox="1">
            <a:spLocks noChangeArrowheads="1"/>
          </p:cNvSpPr>
          <p:nvPr/>
        </p:nvSpPr>
        <p:spPr bwMode="auto">
          <a:xfrm>
            <a:off x="2562225" y="4227512"/>
            <a:ext cx="14779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router</a:t>
            </a:r>
          </a:p>
          <a:p>
            <a:r>
              <a:rPr lang="en-US" i="1"/>
              <a:t>(runs DHCP)</a:t>
            </a:r>
          </a:p>
        </p:txBody>
      </p:sp>
      <p:grpSp>
        <p:nvGrpSpPr>
          <p:cNvPr id="648237" name="Group 45"/>
          <p:cNvGrpSpPr>
            <a:grpSpLocks/>
          </p:cNvGrpSpPr>
          <p:nvPr/>
        </p:nvGrpSpPr>
        <p:grpSpPr bwMode="auto">
          <a:xfrm>
            <a:off x="1195388" y="1492250"/>
            <a:ext cx="976312" cy="1460500"/>
            <a:chOff x="651" y="681"/>
            <a:chExt cx="615" cy="920"/>
          </a:xfrm>
        </p:grpSpPr>
        <p:sp>
          <p:nvSpPr>
            <p:cNvPr id="648238" name="Freeform 46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/>
              <a:ahLst/>
              <a:cxnLst>
                <a:cxn ang="0">
                  <a:pos x="496" y="0"/>
                </a:cxn>
                <a:cxn ang="0">
                  <a:pos x="604" y="903"/>
                </a:cxn>
                <a:cxn ang="0">
                  <a:pos x="0" y="788"/>
                </a:cxn>
                <a:cxn ang="0">
                  <a:pos x="456" y="750"/>
                </a:cxn>
                <a:cxn ang="0">
                  <a:pos x="496" y="0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648239" name="Group 47"/>
            <p:cNvGrpSpPr>
              <a:grpSpLocks/>
            </p:cNvGrpSpPr>
            <p:nvPr/>
          </p:nvGrpSpPr>
          <p:grpSpPr bwMode="auto">
            <a:xfrm>
              <a:off x="651" y="681"/>
              <a:ext cx="501" cy="828"/>
              <a:chOff x="569" y="2954"/>
              <a:chExt cx="501" cy="828"/>
            </a:xfrm>
          </p:grpSpPr>
          <p:sp>
            <p:nvSpPr>
              <p:cNvPr id="648240" name="Rectangle 48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8241" name="Text Box 49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Arial" charset="0"/>
                  </a:rPr>
                  <a:t>DHCP</a:t>
                </a:r>
              </a:p>
              <a:p>
                <a:pPr algn="ctr"/>
                <a:r>
                  <a:rPr lang="en-US" sz="1600">
                    <a:latin typeface="Arial" charset="0"/>
                  </a:rPr>
                  <a:t>UDP</a:t>
                </a:r>
              </a:p>
              <a:p>
                <a:pPr algn="ctr"/>
                <a:r>
                  <a:rPr lang="en-US" sz="1600">
                    <a:latin typeface="Arial" charset="0"/>
                  </a:rPr>
                  <a:t>IP</a:t>
                </a:r>
              </a:p>
              <a:p>
                <a:pPr algn="ctr"/>
                <a:r>
                  <a:rPr lang="en-US" sz="1600">
                    <a:latin typeface="Arial" charset="0"/>
                  </a:rPr>
                  <a:t>Eth</a:t>
                </a:r>
              </a:p>
              <a:p>
                <a:pPr algn="ctr"/>
                <a:r>
                  <a:rPr lang="en-US" sz="1600">
                    <a:latin typeface="Arial" charset="0"/>
                  </a:rPr>
                  <a:t>Phy</a:t>
                </a:r>
              </a:p>
            </p:txBody>
          </p:sp>
          <p:sp>
            <p:nvSpPr>
              <p:cNvPr id="648242" name="Line 50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48243" name="Line 51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48244" name="Line 52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48245" name="Line 53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648246" name="Group 54"/>
          <p:cNvGrpSpPr>
            <a:grpSpLocks/>
          </p:cNvGrpSpPr>
          <p:nvPr/>
        </p:nvGrpSpPr>
        <p:grpSpPr bwMode="auto">
          <a:xfrm>
            <a:off x="520700" y="1573212"/>
            <a:ext cx="544513" cy="244475"/>
            <a:chOff x="844" y="3337"/>
            <a:chExt cx="343" cy="154"/>
          </a:xfrm>
        </p:grpSpPr>
        <p:sp>
          <p:nvSpPr>
            <p:cNvPr id="648247" name="Rectangle 55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8248" name="Text Box 56"/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>
                  <a:solidFill>
                    <a:schemeClr val="bg1"/>
                  </a:solidFill>
                  <a:latin typeface="Arial" charset="0"/>
                </a:rPr>
                <a:t>DHCP</a:t>
              </a:r>
            </a:p>
          </p:txBody>
        </p:sp>
      </p:grpSp>
      <p:grpSp>
        <p:nvGrpSpPr>
          <p:cNvPr id="648249" name="Group 57"/>
          <p:cNvGrpSpPr>
            <a:grpSpLocks/>
          </p:cNvGrpSpPr>
          <p:nvPr/>
        </p:nvGrpSpPr>
        <p:grpSpPr bwMode="auto">
          <a:xfrm>
            <a:off x="66675" y="1592262"/>
            <a:ext cx="1081088" cy="1166813"/>
            <a:chOff x="42" y="744"/>
            <a:chExt cx="681" cy="735"/>
          </a:xfrm>
        </p:grpSpPr>
        <p:grpSp>
          <p:nvGrpSpPr>
            <p:cNvPr id="648250" name="Group 58"/>
            <p:cNvGrpSpPr>
              <a:grpSpLocks/>
            </p:cNvGrpSpPr>
            <p:nvPr/>
          </p:nvGrpSpPr>
          <p:grpSpPr bwMode="auto">
            <a:xfrm>
              <a:off x="42" y="886"/>
              <a:ext cx="681" cy="468"/>
              <a:chOff x="42" y="886"/>
              <a:chExt cx="681" cy="468"/>
            </a:xfrm>
          </p:grpSpPr>
          <p:grpSp>
            <p:nvGrpSpPr>
              <p:cNvPr id="648251" name="Group 59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648252" name="Group 60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648253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48254" name="Text Box 6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>
                        <a:solidFill>
                          <a:schemeClr val="bg1"/>
                        </a:solidFill>
                        <a:latin typeface="Arial" charset="0"/>
                      </a:rPr>
                      <a:t>DHCP</a:t>
                    </a:r>
                  </a:p>
                </p:txBody>
              </p:sp>
            </p:grpSp>
            <p:sp>
              <p:nvSpPr>
                <p:cNvPr id="648255" name="Rectangle 63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8256" name="Rectangle 64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48257" name="Group 65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648258" name="Group 66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648259" name="Rectangle 6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48260" name="Text Box 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>
                        <a:solidFill>
                          <a:schemeClr val="bg1"/>
                        </a:solidFill>
                        <a:latin typeface="Arial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648261" name="Group 69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648262" name="Rectangle 70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48263" name="Rectangle 71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648264" name="Group 72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648265" name="Rectangle 73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8266" name="Rectangle 74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48267" name="Group 75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648268" name="Group 76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648269" name="Group 77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648270" name="Group 7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648271" name="Rectangle 7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48272" name="Text Box 8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lang="en-US" sz="1000">
                            <a:solidFill>
                              <a:schemeClr val="bg1"/>
                            </a:solidFill>
                            <a:latin typeface="Arial" charset="0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648273" name="Group 8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648274" name="Rectangle 8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48275" name="Rectangle 8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  <p:sp>
                <p:nvSpPr>
                  <p:cNvPr id="648276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48277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48278" name="Rectangle 86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8279" name="Rectangle 87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8280" name="Rectangle 88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48281" name="AutoShape 89"/>
            <p:cNvSpPr>
              <a:spLocks noChangeArrowheads="1"/>
            </p:cNvSpPr>
            <p:nvPr/>
          </p:nvSpPr>
          <p:spPr bwMode="auto">
            <a:xfrm>
              <a:off x="384" y="744"/>
              <a:ext cx="240" cy="735"/>
            </a:xfrm>
            <a:prstGeom prst="downArrow">
              <a:avLst>
                <a:gd name="adj1" fmla="val 54167"/>
                <a:gd name="adj2" fmla="val 49170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48282" name="Group 90"/>
          <p:cNvGrpSpPr>
            <a:grpSpLocks/>
          </p:cNvGrpSpPr>
          <p:nvPr/>
        </p:nvGrpSpPr>
        <p:grpSpPr bwMode="auto">
          <a:xfrm>
            <a:off x="650875" y="2800350"/>
            <a:ext cx="1081088" cy="244475"/>
            <a:chOff x="504" y="3523"/>
            <a:chExt cx="681" cy="154"/>
          </a:xfrm>
        </p:grpSpPr>
        <p:grpSp>
          <p:nvGrpSpPr>
            <p:cNvPr id="648283" name="Group 91"/>
            <p:cNvGrpSpPr>
              <a:grpSpLocks/>
            </p:cNvGrpSpPr>
            <p:nvPr/>
          </p:nvGrpSpPr>
          <p:grpSpPr bwMode="auto">
            <a:xfrm>
              <a:off x="623" y="3523"/>
              <a:ext cx="510" cy="154"/>
              <a:chOff x="723" y="3453"/>
              <a:chExt cx="510" cy="154"/>
            </a:xfrm>
          </p:grpSpPr>
          <p:grpSp>
            <p:nvGrpSpPr>
              <p:cNvPr id="648284" name="Group 92"/>
              <p:cNvGrpSpPr>
                <a:grpSpLocks/>
              </p:cNvGrpSpPr>
              <p:nvPr/>
            </p:nvGrpSpPr>
            <p:grpSpPr bwMode="auto">
              <a:xfrm>
                <a:off x="836" y="3453"/>
                <a:ext cx="397" cy="154"/>
                <a:chOff x="836" y="3305"/>
                <a:chExt cx="397" cy="154"/>
              </a:xfrm>
            </p:grpSpPr>
            <p:grpSp>
              <p:nvGrpSpPr>
                <p:cNvPr id="648285" name="Group 93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648286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48287" name="Text Box 9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>
                        <a:solidFill>
                          <a:schemeClr val="bg1"/>
                        </a:solidFill>
                        <a:latin typeface="Arial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648288" name="Group 96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648289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48290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648291" name="Rectangle 99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8292" name="Rectangle 100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48293" name="Rectangle 101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8294" name="Rectangle 102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8295" name="Rectangle 103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48296" name="Group 104"/>
          <p:cNvGrpSpPr>
            <a:grpSpLocks/>
          </p:cNvGrpSpPr>
          <p:nvPr/>
        </p:nvGrpSpPr>
        <p:grpSpPr bwMode="auto">
          <a:xfrm>
            <a:off x="1477963" y="3492500"/>
            <a:ext cx="1316037" cy="1314450"/>
            <a:chOff x="931" y="1941"/>
            <a:chExt cx="829" cy="828"/>
          </a:xfrm>
        </p:grpSpPr>
        <p:sp>
          <p:nvSpPr>
            <p:cNvPr id="648297" name="Freeform 105"/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551" y="402"/>
                </a:cxn>
                <a:cxn ang="0">
                  <a:pos x="6" y="801"/>
                </a:cxn>
                <a:cxn ang="0">
                  <a:pos x="13" y="535"/>
                </a:cxn>
                <a:cxn ang="0">
                  <a:pos x="0" y="371"/>
                </a:cxn>
                <a:cxn ang="0">
                  <a:pos x="14" y="0"/>
                </a:cxn>
              </a:cxnLst>
              <a:rect l="0" t="0" r="r" b="b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648298" name="Group 106"/>
            <p:cNvGrpSpPr>
              <a:grpSpLocks/>
            </p:cNvGrpSpPr>
            <p:nvPr/>
          </p:nvGrpSpPr>
          <p:grpSpPr bwMode="auto">
            <a:xfrm>
              <a:off x="931" y="1941"/>
              <a:ext cx="501" cy="828"/>
              <a:chOff x="569" y="2954"/>
              <a:chExt cx="501" cy="828"/>
            </a:xfrm>
          </p:grpSpPr>
          <p:sp>
            <p:nvSpPr>
              <p:cNvPr id="648299" name="Rectangle 107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8300" name="Text Box 108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Arial" charset="0"/>
                  </a:rPr>
                  <a:t>DHCP</a:t>
                </a:r>
              </a:p>
              <a:p>
                <a:pPr algn="ctr"/>
                <a:r>
                  <a:rPr lang="en-US" sz="1600">
                    <a:latin typeface="Arial" charset="0"/>
                  </a:rPr>
                  <a:t>UDP</a:t>
                </a:r>
              </a:p>
              <a:p>
                <a:pPr algn="ctr"/>
                <a:r>
                  <a:rPr lang="en-US" sz="1600">
                    <a:latin typeface="Arial" charset="0"/>
                  </a:rPr>
                  <a:t>IP</a:t>
                </a:r>
              </a:p>
              <a:p>
                <a:pPr algn="ctr"/>
                <a:r>
                  <a:rPr lang="en-US" sz="1600">
                    <a:latin typeface="Arial" charset="0"/>
                  </a:rPr>
                  <a:t>Eth</a:t>
                </a:r>
              </a:p>
              <a:p>
                <a:pPr algn="ctr"/>
                <a:r>
                  <a:rPr lang="en-US" sz="1600">
                    <a:latin typeface="Arial" charset="0"/>
                  </a:rPr>
                  <a:t>Phy</a:t>
                </a:r>
              </a:p>
            </p:txBody>
          </p:sp>
          <p:sp>
            <p:nvSpPr>
              <p:cNvPr id="648301" name="Line 109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48302" name="Line 110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48303" name="Line 111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48304" name="Line 112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648305" name="Group 113"/>
          <p:cNvGrpSpPr>
            <a:grpSpLocks/>
          </p:cNvGrpSpPr>
          <p:nvPr/>
        </p:nvGrpSpPr>
        <p:grpSpPr bwMode="auto">
          <a:xfrm>
            <a:off x="339725" y="3392487"/>
            <a:ext cx="1081088" cy="1217613"/>
            <a:chOff x="1404" y="3105"/>
            <a:chExt cx="681" cy="767"/>
          </a:xfrm>
        </p:grpSpPr>
        <p:grpSp>
          <p:nvGrpSpPr>
            <p:cNvPr id="648306" name="Group 114"/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648307" name="Group 115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648308" name="Group 116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648309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48310" name="Text Box 1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>
                        <a:solidFill>
                          <a:schemeClr val="bg1"/>
                        </a:solidFill>
                        <a:latin typeface="Arial" charset="0"/>
                      </a:rPr>
                      <a:t>DHCP</a:t>
                    </a:r>
                  </a:p>
                </p:txBody>
              </p:sp>
            </p:grpSp>
            <p:sp>
              <p:nvSpPr>
                <p:cNvPr id="648311" name="Rectangle 119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8312" name="Rectangle 120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48313" name="Group 121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648314" name="Group 122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648315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48316" name="Text Box 1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>
                        <a:solidFill>
                          <a:schemeClr val="bg1"/>
                        </a:solidFill>
                        <a:latin typeface="Arial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648317" name="Group 125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648318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48319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648320" name="Group 128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648321" name="Rectangle 129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8322" name="Rectangle 130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48323" name="Group 131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648324" name="Group 132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648325" name="Group 133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648326" name="Group 13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648327" name="Rectangle 13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48328" name="Text Box 13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lang="en-US" sz="1000">
                            <a:solidFill>
                              <a:schemeClr val="bg1"/>
                            </a:solidFill>
                            <a:latin typeface="Arial" charset="0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648329" name="Group 13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648330" name="Rectangle 13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48331" name="Rectangle 13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  <p:sp>
                <p:nvSpPr>
                  <p:cNvPr id="648332" name="Rectangle 140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48333" name="Rectangle 141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48334" name="Rectangle 142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8335" name="Rectangle 143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8336" name="Rectangle 144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48337" name="AutoShape 145"/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48338" name="Group 146"/>
            <p:cNvGrpSpPr>
              <a:grpSpLocks/>
            </p:cNvGrpSpPr>
            <p:nvPr/>
          </p:nvGrpSpPr>
          <p:grpSpPr bwMode="auto">
            <a:xfrm>
              <a:off x="1695" y="3227"/>
              <a:ext cx="343" cy="154"/>
              <a:chOff x="844" y="3337"/>
              <a:chExt cx="343" cy="154"/>
            </a:xfrm>
          </p:grpSpPr>
          <p:sp>
            <p:nvSpPr>
              <p:cNvPr id="648339" name="Rectangle 147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8340" name="Text Box 148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43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latin typeface="Arial" charset="0"/>
                  </a:rPr>
                  <a:t>DHCP</a:t>
                </a:r>
              </a:p>
            </p:txBody>
          </p:sp>
        </p:grpSp>
      </p:grpSp>
      <p:grpSp>
        <p:nvGrpSpPr>
          <p:cNvPr id="648341" name="Group 149"/>
          <p:cNvGrpSpPr>
            <a:grpSpLocks/>
          </p:cNvGrpSpPr>
          <p:nvPr/>
        </p:nvGrpSpPr>
        <p:grpSpPr bwMode="auto">
          <a:xfrm>
            <a:off x="803275" y="3589337"/>
            <a:ext cx="544513" cy="244475"/>
            <a:chOff x="844" y="3337"/>
            <a:chExt cx="343" cy="154"/>
          </a:xfrm>
        </p:grpSpPr>
        <p:sp>
          <p:nvSpPr>
            <p:cNvPr id="648342" name="Rectangle 150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8343" name="Text Box 151"/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>
                  <a:solidFill>
                    <a:schemeClr val="bg1"/>
                  </a:solidFill>
                  <a:latin typeface="Arial" charset="0"/>
                </a:rPr>
                <a:t>DHCP</a:t>
              </a:r>
            </a:p>
          </p:txBody>
        </p:sp>
      </p:grpSp>
      <p:sp>
        <p:nvSpPr>
          <p:cNvPr id="648344" name="Rectangle 152"/>
          <p:cNvSpPr>
            <a:spLocks noChangeArrowheads="1"/>
          </p:cNvSpPr>
          <p:nvPr/>
        </p:nvSpPr>
        <p:spPr bwMode="auto">
          <a:xfrm>
            <a:off x="5037138" y="2830512"/>
            <a:ext cx="3892550" cy="130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Arial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+mn-lt"/>
              </a:rPr>
              <a:t>DHCP request encapsulated in UDP, encapsulated in IP, encapsulated in 802.1 Ethernet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None/>
            </a:pPr>
            <a:endParaRPr lang="en-US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648345" name="Rectangle 153"/>
          <p:cNvSpPr>
            <a:spLocks noChangeArrowheads="1"/>
          </p:cNvSpPr>
          <p:nvPr/>
        </p:nvSpPr>
        <p:spPr bwMode="auto">
          <a:xfrm>
            <a:off x="5035550" y="4076700"/>
            <a:ext cx="3924300" cy="156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Arial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+mn-lt"/>
              </a:rPr>
              <a:t>Ethernet frame broadcast (</a:t>
            </a:r>
            <a:r>
              <a:rPr lang="en-US" sz="2000" dirty="0" err="1">
                <a:solidFill>
                  <a:schemeClr val="tx2"/>
                </a:solidFill>
                <a:latin typeface="+mn-lt"/>
              </a:rPr>
              <a:t>dest</a:t>
            </a:r>
            <a:r>
              <a:rPr lang="en-US" sz="2000" dirty="0">
                <a:solidFill>
                  <a:schemeClr val="tx2"/>
                </a:solidFill>
                <a:latin typeface="+mn-lt"/>
              </a:rPr>
              <a:t>: FFFFFFFFFFFF) on LAN, received at router running DHCP server</a:t>
            </a:r>
          </a:p>
        </p:txBody>
      </p:sp>
      <p:sp>
        <p:nvSpPr>
          <p:cNvPr id="648346" name="Rectangle 154"/>
          <p:cNvSpPr>
            <a:spLocks noChangeArrowheads="1"/>
          </p:cNvSpPr>
          <p:nvPr/>
        </p:nvSpPr>
        <p:spPr bwMode="auto">
          <a:xfrm>
            <a:off x="5033963" y="5413375"/>
            <a:ext cx="3802062" cy="129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85750" indent="-28575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Arial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+mn-lt"/>
              </a:rPr>
              <a:t>Ethernet </a:t>
            </a:r>
            <a:r>
              <a:rPr lang="en-US" sz="2000" dirty="0" err="1">
                <a:solidFill>
                  <a:schemeClr val="tx2"/>
                </a:solidFill>
                <a:latin typeface="+mn-lt"/>
              </a:rPr>
              <a:t>demuxed</a:t>
            </a:r>
            <a:r>
              <a:rPr lang="en-US" sz="2000" dirty="0">
                <a:solidFill>
                  <a:schemeClr val="tx2"/>
                </a:solidFill>
                <a:latin typeface="+mn-lt"/>
              </a:rPr>
              <a:t> to IP </a:t>
            </a:r>
            <a:r>
              <a:rPr lang="en-US" sz="2000" dirty="0" err="1">
                <a:solidFill>
                  <a:schemeClr val="tx2"/>
                </a:solidFill>
                <a:latin typeface="+mn-lt"/>
              </a:rPr>
              <a:t>demuxed</a:t>
            </a:r>
            <a:r>
              <a:rPr lang="en-US" sz="2000" dirty="0">
                <a:solidFill>
                  <a:schemeClr val="tx2"/>
                </a:solidFill>
                <a:latin typeface="+mn-lt"/>
              </a:rPr>
              <a:t>, UDP </a:t>
            </a:r>
            <a:r>
              <a:rPr lang="en-US" sz="2000" dirty="0" err="1">
                <a:solidFill>
                  <a:schemeClr val="tx2"/>
                </a:solidFill>
                <a:latin typeface="+mn-lt"/>
              </a:rPr>
              <a:t>demuxed</a:t>
            </a:r>
            <a:r>
              <a:rPr lang="en-US" sz="2000" dirty="0">
                <a:solidFill>
                  <a:schemeClr val="tx2"/>
                </a:solidFill>
                <a:latin typeface="+mn-lt"/>
              </a:rPr>
              <a:t> to DHCP </a:t>
            </a:r>
          </a:p>
        </p:txBody>
      </p:sp>
      <p:sp>
        <p:nvSpPr>
          <p:cNvPr id="648347" name="Text Box 155"/>
          <p:cNvSpPr txBox="1">
            <a:spLocks noChangeArrowheads="1"/>
          </p:cNvSpPr>
          <p:nvPr/>
        </p:nvSpPr>
        <p:spPr bwMode="auto">
          <a:xfrm>
            <a:off x="3238500" y="3662362"/>
            <a:ext cx="10477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>
                <a:latin typeface="Arial" charset="0"/>
              </a:rPr>
              <a:t>168.1.1.1</a:t>
            </a:r>
          </a:p>
          <a:p>
            <a:endParaRPr lang="en-US" sz="1400">
              <a:latin typeface="Arial" charset="0"/>
            </a:endParaRPr>
          </a:p>
        </p:txBody>
      </p:sp>
      <p:sp>
        <p:nvSpPr>
          <p:cNvPr id="15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23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8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648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48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4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4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81144E-6 L 0.26823 -0.00139 L 0.10833 0.27287 L -0.01806 0.27125 " pathEditMode="relative" rAng="0" ptsTypes="AAAA">
                                      <p:cBhvr>
                                        <p:cTn id="43" dur="2000" fill="hold"/>
                                        <p:tgtEl>
                                          <p:spTgt spid="6482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13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648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1000"/>
                                        <p:tgtEl>
                                          <p:spTgt spid="648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8195" grpId="0" build="p"/>
      <p:bldP spid="648226" grpId="0" animBg="1"/>
      <p:bldP spid="648226" grpId="1" animBg="1"/>
      <p:bldP spid="648344" grpId="0"/>
      <p:bldP spid="648345" grpId="0"/>
      <p:bldP spid="64834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A9A-9164-4E53-B16C-17F2878A188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4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7138" y="1933575"/>
            <a:ext cx="3725862" cy="15732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DCP server formulates DHCP ACK containing client’s IP address, IP address of first-hop router for client, name &amp; IP address of DNS server</a:t>
            </a:r>
          </a:p>
          <a:p>
            <a:pPr>
              <a:lnSpc>
                <a:spcPct val="80000"/>
              </a:lnSpc>
            </a:pPr>
            <a:endParaRPr lang="en-US" sz="1800" dirty="0"/>
          </a:p>
        </p:txBody>
      </p:sp>
      <p:sp>
        <p:nvSpPr>
          <p:cNvPr id="649220" name="Freeform 3"/>
          <p:cNvSpPr>
            <a:spLocks/>
          </p:cNvSpPr>
          <p:nvPr/>
        </p:nvSpPr>
        <p:spPr bwMode="auto">
          <a:xfrm>
            <a:off x="773113" y="2047875"/>
            <a:ext cx="3554412" cy="2754313"/>
          </a:xfrm>
          <a:custGeom>
            <a:avLst/>
            <a:gdLst>
              <a:gd name="T0" fmla="*/ 2192 w 2406"/>
              <a:gd name="T1" fmla="*/ 274 h 958"/>
              <a:gd name="T2" fmla="*/ 1857 w 2406"/>
              <a:gd name="T3" fmla="*/ 77 h 958"/>
              <a:gd name="T4" fmla="*/ 1393 w 2406"/>
              <a:gd name="T5" fmla="*/ 7 h 958"/>
              <a:gd name="T6" fmla="*/ 713 w 2406"/>
              <a:gd name="T7" fmla="*/ 122 h 958"/>
              <a:gd name="T8" fmla="*/ 280 w 2406"/>
              <a:gd name="T9" fmla="*/ 234 h 958"/>
              <a:gd name="T10" fmla="*/ 26 w 2406"/>
              <a:gd name="T11" fmla="*/ 522 h 958"/>
              <a:gd name="T12" fmla="*/ 122 w 2406"/>
              <a:gd name="T13" fmla="*/ 773 h 958"/>
              <a:gd name="T14" fmla="*/ 273 w 2406"/>
              <a:gd name="T15" fmla="*/ 894 h 958"/>
              <a:gd name="T16" fmla="*/ 1169 w 2406"/>
              <a:gd name="T17" fmla="*/ 876 h 958"/>
              <a:gd name="T18" fmla="*/ 1659 w 2406"/>
              <a:gd name="T19" fmla="*/ 954 h 958"/>
              <a:gd name="T20" fmla="*/ 2129 w 2406"/>
              <a:gd name="T21" fmla="*/ 897 h 958"/>
              <a:gd name="T22" fmla="*/ 2350 w 2406"/>
              <a:gd name="T23" fmla="*/ 591 h 958"/>
              <a:gd name="T24" fmla="*/ 2192 w 2406"/>
              <a:gd name="T25" fmla="*/ 274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649221" name="Line 36"/>
          <p:cNvSpPr>
            <a:spLocks noChangeShapeType="1"/>
          </p:cNvSpPr>
          <p:nvPr/>
        </p:nvSpPr>
        <p:spPr bwMode="auto">
          <a:xfrm flipV="1">
            <a:off x="3775075" y="3119438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49222" name="Group 38"/>
          <p:cNvGrpSpPr>
            <a:grpSpLocks/>
          </p:cNvGrpSpPr>
          <p:nvPr/>
        </p:nvGrpSpPr>
        <p:grpSpPr bwMode="auto">
          <a:xfrm>
            <a:off x="3255963" y="3233738"/>
            <a:ext cx="742950" cy="311150"/>
            <a:chOff x="1935" y="960"/>
            <a:chExt cx="468" cy="196"/>
          </a:xfrm>
        </p:grpSpPr>
        <p:sp>
          <p:nvSpPr>
            <p:cNvPr id="649223" name="Line 39"/>
            <p:cNvSpPr>
              <a:spLocks noChangeShapeType="1"/>
            </p:cNvSpPr>
            <p:nvPr/>
          </p:nvSpPr>
          <p:spPr bwMode="auto">
            <a:xfrm>
              <a:off x="2368" y="960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49224" name="Rectangle 40"/>
            <p:cNvSpPr>
              <a:spLocks noChangeArrowheads="1"/>
            </p:cNvSpPr>
            <p:nvPr/>
          </p:nvSpPr>
          <p:spPr bwMode="auto">
            <a:xfrm>
              <a:off x="1935" y="1065"/>
              <a:ext cx="465" cy="91"/>
            </a:xfrm>
            <a:prstGeom prst="rect">
              <a:avLst/>
            </a:prstGeom>
            <a:solidFill>
              <a:srgbClr val="BBE0E3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 eaLnBrk="1" hangingPunct="1"/>
              <a:endParaRPr lang="en-US">
                <a:latin typeface="Arial" charset="0"/>
              </a:endParaRPr>
            </a:p>
          </p:txBody>
        </p:sp>
        <p:sp>
          <p:nvSpPr>
            <p:cNvPr id="649225" name="Freeform 41"/>
            <p:cNvSpPr>
              <a:spLocks/>
            </p:cNvSpPr>
            <p:nvPr/>
          </p:nvSpPr>
          <p:spPr bwMode="auto">
            <a:xfrm>
              <a:off x="2069" y="975"/>
              <a:ext cx="307" cy="63"/>
            </a:xfrm>
            <a:custGeom>
              <a:avLst/>
              <a:gdLst>
                <a:gd name="T0" fmla="*/ 0 w 432"/>
                <a:gd name="T1" fmla="*/ 0 h 105"/>
                <a:gd name="T2" fmla="*/ 85 w 432"/>
                <a:gd name="T3" fmla="*/ 0 h 105"/>
                <a:gd name="T4" fmla="*/ 307 w 432"/>
                <a:gd name="T5" fmla="*/ 105 h 105"/>
                <a:gd name="T6" fmla="*/ 432 w 432"/>
                <a:gd name="T7" fmla="*/ 105 h 1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105"/>
                <a:gd name="T14" fmla="*/ 432 w 432"/>
                <a:gd name="T15" fmla="*/ 105 h 1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105">
                  <a:moveTo>
                    <a:pt x="0" y="0"/>
                  </a:moveTo>
                  <a:lnTo>
                    <a:pt x="85" y="0"/>
                  </a:lnTo>
                  <a:lnTo>
                    <a:pt x="307" y="105"/>
                  </a:lnTo>
                  <a:lnTo>
                    <a:pt x="432" y="105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latin typeface="Arial" charset="0"/>
              </a:endParaRPr>
            </a:p>
          </p:txBody>
        </p:sp>
        <p:sp>
          <p:nvSpPr>
            <p:cNvPr id="649226" name="Freeform 42"/>
            <p:cNvSpPr>
              <a:spLocks/>
            </p:cNvSpPr>
            <p:nvPr/>
          </p:nvSpPr>
          <p:spPr bwMode="auto">
            <a:xfrm flipV="1">
              <a:off x="2051" y="981"/>
              <a:ext cx="352" cy="63"/>
            </a:xfrm>
            <a:custGeom>
              <a:avLst/>
              <a:gdLst>
                <a:gd name="T0" fmla="*/ 0 w 432"/>
                <a:gd name="T1" fmla="*/ 0 h 105"/>
                <a:gd name="T2" fmla="*/ 85 w 432"/>
                <a:gd name="T3" fmla="*/ 0 h 105"/>
                <a:gd name="T4" fmla="*/ 307 w 432"/>
                <a:gd name="T5" fmla="*/ 105 h 105"/>
                <a:gd name="T6" fmla="*/ 432 w 432"/>
                <a:gd name="T7" fmla="*/ 105 h 1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105"/>
                <a:gd name="T14" fmla="*/ 432 w 432"/>
                <a:gd name="T15" fmla="*/ 105 h 1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105">
                  <a:moveTo>
                    <a:pt x="0" y="0"/>
                  </a:moveTo>
                  <a:lnTo>
                    <a:pt x="85" y="0"/>
                  </a:lnTo>
                  <a:lnTo>
                    <a:pt x="307" y="105"/>
                  </a:lnTo>
                  <a:lnTo>
                    <a:pt x="432" y="105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rot="10800000"/>
            <a:lstStyle/>
            <a:p>
              <a:pPr eaLnBrk="1" hangingPunct="1"/>
              <a:endParaRPr lang="en-US">
                <a:latin typeface="Arial" charset="0"/>
              </a:endParaRPr>
            </a:p>
          </p:txBody>
        </p:sp>
      </p:grpSp>
      <p:sp>
        <p:nvSpPr>
          <p:cNvPr id="649227" name="Line 43"/>
          <p:cNvSpPr>
            <a:spLocks noChangeShapeType="1"/>
          </p:cNvSpPr>
          <p:nvPr/>
        </p:nvSpPr>
        <p:spPr bwMode="auto">
          <a:xfrm flipV="1">
            <a:off x="2665413" y="3292475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9228" name="Line 44"/>
          <p:cNvSpPr>
            <a:spLocks noChangeShapeType="1"/>
          </p:cNvSpPr>
          <p:nvPr/>
        </p:nvSpPr>
        <p:spPr bwMode="auto">
          <a:xfrm flipV="1">
            <a:off x="3924300" y="2976563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9229" name="Rectangle 45"/>
          <p:cNvSpPr>
            <a:spLocks noChangeArrowheads="1"/>
          </p:cNvSpPr>
          <p:nvPr/>
        </p:nvSpPr>
        <p:spPr bwMode="auto">
          <a:xfrm>
            <a:off x="2403475" y="3254375"/>
            <a:ext cx="257175" cy="6985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649230" name="Line 48"/>
          <p:cNvSpPr>
            <a:spLocks noChangeShapeType="1"/>
          </p:cNvSpPr>
          <p:nvPr/>
        </p:nvSpPr>
        <p:spPr bwMode="auto">
          <a:xfrm flipV="1">
            <a:off x="3279775" y="3511550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49231" name="Group 49"/>
          <p:cNvGrpSpPr>
            <a:grpSpLocks/>
          </p:cNvGrpSpPr>
          <p:nvPr/>
        </p:nvGrpSpPr>
        <p:grpSpPr bwMode="auto">
          <a:xfrm>
            <a:off x="2760663" y="4140200"/>
            <a:ext cx="987425" cy="479425"/>
            <a:chOff x="1118" y="1621"/>
            <a:chExt cx="622" cy="302"/>
          </a:xfrm>
        </p:grpSpPr>
        <p:sp>
          <p:nvSpPr>
            <p:cNvPr id="649232" name="Rectangle 50"/>
            <p:cNvSpPr>
              <a:spLocks noChangeArrowheads="1"/>
            </p:cNvSpPr>
            <p:nvPr/>
          </p:nvSpPr>
          <p:spPr bwMode="auto">
            <a:xfrm>
              <a:off x="1578" y="1789"/>
              <a:ext cx="162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>
                <a:latin typeface="Arial" charset="0"/>
              </a:endParaRPr>
            </a:p>
          </p:txBody>
        </p:sp>
        <p:sp>
          <p:nvSpPr>
            <p:cNvPr id="649233" name="Rectangle 51"/>
            <p:cNvSpPr>
              <a:spLocks noChangeArrowheads="1"/>
            </p:cNvSpPr>
            <p:nvPr/>
          </p:nvSpPr>
          <p:spPr bwMode="auto">
            <a:xfrm rot="-2700000">
              <a:off x="1336" y="1621"/>
              <a:ext cx="162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>
                <a:latin typeface="Arial" charset="0"/>
              </a:endParaRPr>
            </a:p>
          </p:txBody>
        </p:sp>
        <p:grpSp>
          <p:nvGrpSpPr>
            <p:cNvPr id="649234" name="Group 52"/>
            <p:cNvGrpSpPr>
              <a:grpSpLocks/>
            </p:cNvGrpSpPr>
            <p:nvPr/>
          </p:nvGrpSpPr>
          <p:grpSpPr bwMode="auto">
            <a:xfrm>
              <a:off x="1118" y="1684"/>
              <a:ext cx="477" cy="239"/>
              <a:chOff x="2466" y="2026"/>
              <a:chExt cx="477" cy="282"/>
            </a:xfrm>
          </p:grpSpPr>
          <p:sp>
            <p:nvSpPr>
              <p:cNvPr id="649235" name="Oval 53"/>
              <p:cNvSpPr>
                <a:spLocks noChangeArrowheads="1"/>
              </p:cNvSpPr>
              <p:nvPr/>
            </p:nvSpPr>
            <p:spPr bwMode="auto">
              <a:xfrm>
                <a:off x="2466" y="2168"/>
                <a:ext cx="476" cy="140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>
                  <a:latin typeface="Arial" charset="0"/>
                </a:endParaRPr>
              </a:p>
            </p:txBody>
          </p:sp>
          <p:sp>
            <p:nvSpPr>
              <p:cNvPr id="649236" name="Line 54"/>
              <p:cNvSpPr>
                <a:spLocks noChangeShapeType="1"/>
              </p:cNvSpPr>
              <p:nvPr/>
            </p:nvSpPr>
            <p:spPr bwMode="auto">
              <a:xfrm>
                <a:off x="2470" y="2125"/>
                <a:ext cx="1" cy="8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9237" name="Rectangle 55"/>
              <p:cNvSpPr>
                <a:spLocks noChangeArrowheads="1"/>
              </p:cNvSpPr>
              <p:nvPr/>
            </p:nvSpPr>
            <p:spPr bwMode="auto">
              <a:xfrm>
                <a:off x="2470" y="2125"/>
                <a:ext cx="472" cy="111"/>
              </a:xfrm>
              <a:prstGeom prst="rect">
                <a:avLst/>
              </a:prstGeom>
              <a:solidFill>
                <a:srgbClr val="DDDDDD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649238" name="Oval 56"/>
              <p:cNvSpPr>
                <a:spLocks noChangeArrowheads="1"/>
              </p:cNvSpPr>
              <p:nvPr/>
            </p:nvSpPr>
            <p:spPr bwMode="auto">
              <a:xfrm>
                <a:off x="2466" y="2026"/>
                <a:ext cx="476" cy="160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>
                  <a:latin typeface="Arial" charset="0"/>
                </a:endParaRPr>
              </a:p>
            </p:txBody>
          </p:sp>
          <p:grpSp>
            <p:nvGrpSpPr>
              <p:cNvPr id="649239" name="Group 57"/>
              <p:cNvGrpSpPr>
                <a:grpSpLocks/>
              </p:cNvGrpSpPr>
              <p:nvPr/>
            </p:nvGrpSpPr>
            <p:grpSpPr bwMode="auto">
              <a:xfrm>
                <a:off x="2581" y="2061"/>
                <a:ext cx="236" cy="94"/>
                <a:chOff x="2848" y="848"/>
                <a:chExt cx="140" cy="98"/>
              </a:xfrm>
            </p:grpSpPr>
            <p:sp>
              <p:nvSpPr>
                <p:cNvPr id="649240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9241" name="Line 5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9242" name="Line 6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49243" name="Group 61"/>
              <p:cNvGrpSpPr>
                <a:grpSpLocks/>
              </p:cNvGrpSpPr>
              <p:nvPr/>
            </p:nvGrpSpPr>
            <p:grpSpPr bwMode="auto">
              <a:xfrm flipV="1">
                <a:off x="2581" y="2060"/>
                <a:ext cx="236" cy="94"/>
                <a:chOff x="2848" y="848"/>
                <a:chExt cx="140" cy="98"/>
              </a:xfrm>
            </p:grpSpPr>
            <p:sp>
              <p:nvSpPr>
                <p:cNvPr id="649244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9245" name="Line 6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9246" name="Line 6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49247" name="Line 65"/>
              <p:cNvSpPr>
                <a:spLocks noChangeShapeType="1"/>
              </p:cNvSpPr>
              <p:nvPr/>
            </p:nvSpPr>
            <p:spPr bwMode="auto">
              <a:xfrm flipH="1">
                <a:off x="2942" y="2109"/>
                <a:ext cx="1" cy="1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9248" name="Line 66"/>
              <p:cNvSpPr>
                <a:spLocks noChangeShapeType="1"/>
              </p:cNvSpPr>
              <p:nvPr/>
            </p:nvSpPr>
            <p:spPr bwMode="auto">
              <a:xfrm flipH="1">
                <a:off x="2466" y="2117"/>
                <a:ext cx="1" cy="1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aphicFrame>
        <p:nvGraphicFramePr>
          <p:cNvPr id="649249" name="Object 1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2659546"/>
              </p:ext>
            </p:extLst>
          </p:nvPr>
        </p:nvGraphicFramePr>
        <p:xfrm>
          <a:off x="1790700" y="2916238"/>
          <a:ext cx="652463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286" name="Clip" r:id="rId3" imgW="1266840" imgH="1200240" progId="">
                  <p:embed/>
                </p:oleObj>
              </mc:Choice>
              <mc:Fallback>
                <p:oleObj name="Clip" r:id="rId3" imgW="1266840" imgH="12002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2916238"/>
                        <a:ext cx="652463" cy="658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49250" name="Group 84"/>
          <p:cNvGrpSpPr>
            <a:grpSpLocks/>
          </p:cNvGrpSpPr>
          <p:nvPr/>
        </p:nvGrpSpPr>
        <p:grpSpPr bwMode="auto">
          <a:xfrm>
            <a:off x="2554288" y="3944938"/>
            <a:ext cx="306387" cy="647700"/>
            <a:chOff x="4180" y="783"/>
            <a:chExt cx="150" cy="307"/>
          </a:xfrm>
        </p:grpSpPr>
        <p:sp>
          <p:nvSpPr>
            <p:cNvPr id="649251" name="AutoShape 85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>
                <a:latin typeface="Arial" charset="0"/>
              </a:endParaRPr>
            </a:p>
          </p:txBody>
        </p:sp>
        <p:sp>
          <p:nvSpPr>
            <p:cNvPr id="649252" name="Rectangle 86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>
                <a:latin typeface="Arial" charset="0"/>
              </a:endParaRPr>
            </a:p>
          </p:txBody>
        </p:sp>
        <p:sp>
          <p:nvSpPr>
            <p:cNvPr id="649253" name="Rectangle 87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>
                <a:latin typeface="Arial" charset="0"/>
              </a:endParaRPr>
            </a:p>
          </p:txBody>
        </p:sp>
        <p:sp>
          <p:nvSpPr>
            <p:cNvPr id="649254" name="AutoShape 88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>
                <a:latin typeface="Arial" charset="0"/>
              </a:endParaRPr>
            </a:p>
          </p:txBody>
        </p:sp>
        <p:sp>
          <p:nvSpPr>
            <p:cNvPr id="649255" name="Line 89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9256" name="Line 90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9257" name="Rectangle 91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rgbClr val="3333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>
                <a:latin typeface="Arial" charset="0"/>
              </a:endParaRPr>
            </a:p>
          </p:txBody>
        </p:sp>
        <p:sp>
          <p:nvSpPr>
            <p:cNvPr id="649258" name="Rectangle 92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>
                <a:latin typeface="Arial" charset="0"/>
              </a:endParaRPr>
            </a:p>
          </p:txBody>
        </p:sp>
      </p:grpSp>
      <p:sp>
        <p:nvSpPr>
          <p:cNvPr id="649259" name="Text Box 43"/>
          <p:cNvSpPr txBox="1">
            <a:spLocks noChangeArrowheads="1"/>
          </p:cNvSpPr>
          <p:nvPr/>
        </p:nvSpPr>
        <p:spPr bwMode="auto">
          <a:xfrm>
            <a:off x="2562225" y="4591050"/>
            <a:ext cx="14779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router</a:t>
            </a:r>
          </a:p>
          <a:p>
            <a:r>
              <a:rPr lang="en-US" i="1"/>
              <a:t>(runs DHCP)</a:t>
            </a:r>
          </a:p>
        </p:txBody>
      </p:sp>
      <p:grpSp>
        <p:nvGrpSpPr>
          <p:cNvPr id="649260" name="Group 44"/>
          <p:cNvGrpSpPr>
            <a:grpSpLocks/>
          </p:cNvGrpSpPr>
          <p:nvPr/>
        </p:nvGrpSpPr>
        <p:grpSpPr bwMode="auto">
          <a:xfrm>
            <a:off x="1195388" y="1855788"/>
            <a:ext cx="976312" cy="1460500"/>
            <a:chOff x="651" y="681"/>
            <a:chExt cx="615" cy="920"/>
          </a:xfrm>
        </p:grpSpPr>
        <p:sp>
          <p:nvSpPr>
            <p:cNvPr id="649261" name="Freeform 45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/>
              <a:ahLst/>
              <a:cxnLst>
                <a:cxn ang="0">
                  <a:pos x="496" y="0"/>
                </a:cxn>
                <a:cxn ang="0">
                  <a:pos x="604" y="903"/>
                </a:cxn>
                <a:cxn ang="0">
                  <a:pos x="0" y="788"/>
                </a:cxn>
                <a:cxn ang="0">
                  <a:pos x="456" y="750"/>
                </a:cxn>
                <a:cxn ang="0">
                  <a:pos x="496" y="0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649262" name="Group 46"/>
            <p:cNvGrpSpPr>
              <a:grpSpLocks/>
            </p:cNvGrpSpPr>
            <p:nvPr/>
          </p:nvGrpSpPr>
          <p:grpSpPr bwMode="auto">
            <a:xfrm>
              <a:off x="651" y="681"/>
              <a:ext cx="501" cy="828"/>
              <a:chOff x="569" y="2954"/>
              <a:chExt cx="501" cy="828"/>
            </a:xfrm>
          </p:grpSpPr>
          <p:sp>
            <p:nvSpPr>
              <p:cNvPr id="649263" name="Rectangle 47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9264" name="Text Box 48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Arial" charset="0"/>
                  </a:rPr>
                  <a:t>DHCP</a:t>
                </a:r>
              </a:p>
              <a:p>
                <a:pPr algn="ctr"/>
                <a:r>
                  <a:rPr lang="en-US" sz="1600">
                    <a:latin typeface="Arial" charset="0"/>
                  </a:rPr>
                  <a:t>UDP</a:t>
                </a:r>
              </a:p>
              <a:p>
                <a:pPr algn="ctr"/>
                <a:r>
                  <a:rPr lang="en-US" sz="1600">
                    <a:latin typeface="Arial" charset="0"/>
                  </a:rPr>
                  <a:t>IP</a:t>
                </a:r>
              </a:p>
              <a:p>
                <a:pPr algn="ctr"/>
                <a:r>
                  <a:rPr lang="en-US" sz="1600">
                    <a:latin typeface="Arial" charset="0"/>
                  </a:rPr>
                  <a:t>Eth</a:t>
                </a:r>
              </a:p>
              <a:p>
                <a:pPr algn="ctr"/>
                <a:r>
                  <a:rPr lang="en-US" sz="1600">
                    <a:latin typeface="Arial" charset="0"/>
                  </a:rPr>
                  <a:t>Phy</a:t>
                </a:r>
              </a:p>
            </p:txBody>
          </p:sp>
          <p:sp>
            <p:nvSpPr>
              <p:cNvPr id="649265" name="Line 49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49266" name="Line 50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49267" name="Line 51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49268" name="Line 52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649269" name="Group 53"/>
          <p:cNvGrpSpPr>
            <a:grpSpLocks/>
          </p:cNvGrpSpPr>
          <p:nvPr/>
        </p:nvGrpSpPr>
        <p:grpSpPr bwMode="auto">
          <a:xfrm>
            <a:off x="352425" y="3927475"/>
            <a:ext cx="1081088" cy="1166813"/>
            <a:chOff x="42" y="744"/>
            <a:chExt cx="681" cy="735"/>
          </a:xfrm>
        </p:grpSpPr>
        <p:grpSp>
          <p:nvGrpSpPr>
            <p:cNvPr id="649270" name="Group 54"/>
            <p:cNvGrpSpPr>
              <a:grpSpLocks/>
            </p:cNvGrpSpPr>
            <p:nvPr/>
          </p:nvGrpSpPr>
          <p:grpSpPr bwMode="auto">
            <a:xfrm>
              <a:off x="42" y="886"/>
              <a:ext cx="681" cy="468"/>
              <a:chOff x="42" y="886"/>
              <a:chExt cx="681" cy="468"/>
            </a:xfrm>
          </p:grpSpPr>
          <p:grpSp>
            <p:nvGrpSpPr>
              <p:cNvPr id="649271" name="Group 55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649272" name="Group 56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649273" name="Rectangle 5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49274" name="Text Box 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>
                        <a:solidFill>
                          <a:schemeClr val="bg1"/>
                        </a:solidFill>
                        <a:latin typeface="Arial" charset="0"/>
                      </a:rPr>
                      <a:t>DHCP</a:t>
                    </a:r>
                  </a:p>
                </p:txBody>
              </p:sp>
            </p:grpSp>
            <p:sp>
              <p:nvSpPr>
                <p:cNvPr id="649275" name="Rectangle 59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9276" name="Rectangle 60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49277" name="Group 61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649278" name="Group 62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649279" name="Rectangle 63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49280" name="Text Box 6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>
                        <a:solidFill>
                          <a:schemeClr val="bg1"/>
                        </a:solidFill>
                        <a:latin typeface="Arial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649281" name="Group 65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649282" name="Rectangle 66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49283" name="Rectangle 67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649284" name="Group 68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649285" name="Rectangle 69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9286" name="Rectangle 70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49287" name="Group 71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649288" name="Group 72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649289" name="Group 73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649290" name="Group 7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649291" name="Rectangle 7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49292" name="Text Box 7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lang="en-US" sz="1000">
                            <a:solidFill>
                              <a:schemeClr val="bg1"/>
                            </a:solidFill>
                            <a:latin typeface="Arial" charset="0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649293" name="Group 7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649294" name="Rectangle 7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49295" name="Rectangle 7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  <p:sp>
                <p:nvSpPr>
                  <p:cNvPr id="649296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49297" name="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49298" name="Rectangle 82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9299" name="Rectangle 83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9300" name="Rectangle 84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49301" name="AutoShape 85"/>
            <p:cNvSpPr>
              <a:spLocks noChangeArrowheads="1"/>
            </p:cNvSpPr>
            <p:nvPr/>
          </p:nvSpPr>
          <p:spPr bwMode="auto">
            <a:xfrm>
              <a:off x="384" y="744"/>
              <a:ext cx="240" cy="735"/>
            </a:xfrm>
            <a:prstGeom prst="downArrow">
              <a:avLst>
                <a:gd name="adj1" fmla="val 54167"/>
                <a:gd name="adj2" fmla="val 49170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49302" name="Group 86"/>
          <p:cNvGrpSpPr>
            <a:grpSpLocks/>
          </p:cNvGrpSpPr>
          <p:nvPr/>
        </p:nvGrpSpPr>
        <p:grpSpPr bwMode="auto">
          <a:xfrm>
            <a:off x="449263" y="5013325"/>
            <a:ext cx="1081087" cy="244475"/>
            <a:chOff x="504" y="3523"/>
            <a:chExt cx="681" cy="154"/>
          </a:xfrm>
        </p:grpSpPr>
        <p:grpSp>
          <p:nvGrpSpPr>
            <p:cNvPr id="649303" name="Group 87"/>
            <p:cNvGrpSpPr>
              <a:grpSpLocks/>
            </p:cNvGrpSpPr>
            <p:nvPr/>
          </p:nvGrpSpPr>
          <p:grpSpPr bwMode="auto">
            <a:xfrm>
              <a:off x="623" y="3523"/>
              <a:ext cx="510" cy="154"/>
              <a:chOff x="723" y="3453"/>
              <a:chExt cx="510" cy="154"/>
            </a:xfrm>
          </p:grpSpPr>
          <p:grpSp>
            <p:nvGrpSpPr>
              <p:cNvPr id="649304" name="Group 88"/>
              <p:cNvGrpSpPr>
                <a:grpSpLocks/>
              </p:cNvGrpSpPr>
              <p:nvPr/>
            </p:nvGrpSpPr>
            <p:grpSpPr bwMode="auto">
              <a:xfrm>
                <a:off x="836" y="3453"/>
                <a:ext cx="397" cy="154"/>
                <a:chOff x="836" y="3305"/>
                <a:chExt cx="397" cy="154"/>
              </a:xfrm>
            </p:grpSpPr>
            <p:grpSp>
              <p:nvGrpSpPr>
                <p:cNvPr id="649305" name="Group 89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649306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49307" name="Text Box 9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>
                        <a:solidFill>
                          <a:schemeClr val="bg1"/>
                        </a:solidFill>
                        <a:latin typeface="Arial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649308" name="Group 92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649309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49310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649311" name="Rectangle 95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9312" name="Rectangle 96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49313" name="Rectangle 97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9314" name="Rectangle 98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9315" name="Rectangle 99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49316" name="Group 100"/>
          <p:cNvGrpSpPr>
            <a:grpSpLocks/>
          </p:cNvGrpSpPr>
          <p:nvPr/>
        </p:nvGrpSpPr>
        <p:grpSpPr bwMode="auto">
          <a:xfrm>
            <a:off x="1477963" y="3856038"/>
            <a:ext cx="1316037" cy="1314450"/>
            <a:chOff x="931" y="1941"/>
            <a:chExt cx="829" cy="828"/>
          </a:xfrm>
        </p:grpSpPr>
        <p:sp>
          <p:nvSpPr>
            <p:cNvPr id="649317" name="Freeform 101"/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551" y="402"/>
                </a:cxn>
                <a:cxn ang="0">
                  <a:pos x="6" y="801"/>
                </a:cxn>
                <a:cxn ang="0">
                  <a:pos x="13" y="535"/>
                </a:cxn>
                <a:cxn ang="0">
                  <a:pos x="0" y="371"/>
                </a:cxn>
                <a:cxn ang="0">
                  <a:pos x="14" y="0"/>
                </a:cxn>
              </a:cxnLst>
              <a:rect l="0" t="0" r="r" b="b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649318" name="Group 102"/>
            <p:cNvGrpSpPr>
              <a:grpSpLocks/>
            </p:cNvGrpSpPr>
            <p:nvPr/>
          </p:nvGrpSpPr>
          <p:grpSpPr bwMode="auto">
            <a:xfrm>
              <a:off x="931" y="1941"/>
              <a:ext cx="501" cy="828"/>
              <a:chOff x="569" y="2954"/>
              <a:chExt cx="501" cy="828"/>
            </a:xfrm>
          </p:grpSpPr>
          <p:sp>
            <p:nvSpPr>
              <p:cNvPr id="649319" name="Rectangle 103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9320" name="Text Box 104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latin typeface="Arial" charset="0"/>
                  </a:rPr>
                  <a:t>DHCP</a:t>
                </a:r>
              </a:p>
              <a:p>
                <a:pPr algn="ctr"/>
                <a:r>
                  <a:rPr lang="en-US" sz="1600">
                    <a:latin typeface="Arial" charset="0"/>
                  </a:rPr>
                  <a:t>UDP</a:t>
                </a:r>
              </a:p>
              <a:p>
                <a:pPr algn="ctr"/>
                <a:r>
                  <a:rPr lang="en-US" sz="1600">
                    <a:latin typeface="Arial" charset="0"/>
                  </a:rPr>
                  <a:t>IP</a:t>
                </a:r>
              </a:p>
              <a:p>
                <a:pPr algn="ctr"/>
                <a:r>
                  <a:rPr lang="en-US" sz="1600">
                    <a:latin typeface="Arial" charset="0"/>
                  </a:rPr>
                  <a:t>Eth</a:t>
                </a:r>
              </a:p>
              <a:p>
                <a:pPr algn="ctr"/>
                <a:r>
                  <a:rPr lang="en-US" sz="1600">
                    <a:latin typeface="Arial" charset="0"/>
                  </a:rPr>
                  <a:t>Phy</a:t>
                </a:r>
              </a:p>
            </p:txBody>
          </p:sp>
          <p:sp>
            <p:nvSpPr>
              <p:cNvPr id="649321" name="Line 105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49322" name="Line 106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49323" name="Line 107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49324" name="Line 108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649325" name="Group 109"/>
          <p:cNvGrpSpPr>
            <a:grpSpLocks/>
          </p:cNvGrpSpPr>
          <p:nvPr/>
        </p:nvGrpSpPr>
        <p:grpSpPr bwMode="auto">
          <a:xfrm>
            <a:off x="71438" y="1744663"/>
            <a:ext cx="1081087" cy="1217612"/>
            <a:chOff x="1404" y="3105"/>
            <a:chExt cx="681" cy="767"/>
          </a:xfrm>
        </p:grpSpPr>
        <p:grpSp>
          <p:nvGrpSpPr>
            <p:cNvPr id="649326" name="Group 110"/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649327" name="Group 111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649328" name="Group 112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649329" name="Rectangle 113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49330" name="Text Box 1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>
                        <a:solidFill>
                          <a:schemeClr val="bg1"/>
                        </a:solidFill>
                        <a:latin typeface="Arial" charset="0"/>
                      </a:rPr>
                      <a:t>DHCP</a:t>
                    </a:r>
                  </a:p>
                </p:txBody>
              </p:sp>
            </p:grpSp>
            <p:sp>
              <p:nvSpPr>
                <p:cNvPr id="649331" name="Rectangle 115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9332" name="Rectangle 116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49333" name="Group 117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649334" name="Group 118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649335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49336" name="Text Box 1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>
                        <a:solidFill>
                          <a:schemeClr val="bg1"/>
                        </a:solidFill>
                        <a:latin typeface="Arial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649337" name="Group 121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649338" name="Rectangle 122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49339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649340" name="Group 124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649341" name="Rectangle 125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9342" name="Rectangle 126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49343" name="Group 127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649344" name="Group 128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649345" name="Group 129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649346" name="Group 13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649347" name="Rectangle 13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49348" name="Text Box 13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lang="en-US" sz="1000">
                            <a:solidFill>
                              <a:schemeClr val="bg1"/>
                            </a:solidFill>
                            <a:latin typeface="Arial" charset="0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649349" name="Group 13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649350" name="Rectangle 13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49351" name="Rectangle 13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  <p:sp>
                <p:nvSpPr>
                  <p:cNvPr id="649352" name="Rectangle 136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49353" name="Rectangle 137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49354" name="Rectangle 138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9355" name="Rectangle 139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9356" name="Rectangle 140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49357" name="AutoShape 141"/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49358" name="Group 142"/>
            <p:cNvGrpSpPr>
              <a:grpSpLocks/>
            </p:cNvGrpSpPr>
            <p:nvPr/>
          </p:nvGrpSpPr>
          <p:grpSpPr bwMode="auto">
            <a:xfrm>
              <a:off x="1695" y="3227"/>
              <a:ext cx="343" cy="154"/>
              <a:chOff x="844" y="3337"/>
              <a:chExt cx="343" cy="154"/>
            </a:xfrm>
          </p:grpSpPr>
          <p:sp>
            <p:nvSpPr>
              <p:cNvPr id="649359" name="Rectangle 143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9360" name="Text Box 144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43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000">
                    <a:solidFill>
                      <a:schemeClr val="bg1"/>
                    </a:solidFill>
                    <a:latin typeface="Arial" charset="0"/>
                  </a:rPr>
                  <a:t>DHCP</a:t>
                </a:r>
              </a:p>
            </p:txBody>
          </p:sp>
        </p:grpSp>
      </p:grpSp>
      <p:grpSp>
        <p:nvGrpSpPr>
          <p:cNvPr id="649361" name="Group 145"/>
          <p:cNvGrpSpPr>
            <a:grpSpLocks/>
          </p:cNvGrpSpPr>
          <p:nvPr/>
        </p:nvGrpSpPr>
        <p:grpSpPr bwMode="auto">
          <a:xfrm>
            <a:off x="803275" y="3952875"/>
            <a:ext cx="544513" cy="244475"/>
            <a:chOff x="844" y="3337"/>
            <a:chExt cx="343" cy="154"/>
          </a:xfrm>
        </p:grpSpPr>
        <p:sp>
          <p:nvSpPr>
            <p:cNvPr id="649362" name="Rectangle 146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9363" name="Text Box 147"/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>
                  <a:solidFill>
                    <a:schemeClr val="bg1"/>
                  </a:solidFill>
                  <a:latin typeface="Arial" charset="0"/>
                </a:rPr>
                <a:t>DHCP</a:t>
              </a:r>
            </a:p>
          </p:txBody>
        </p:sp>
      </p:grpSp>
      <p:sp>
        <p:nvSpPr>
          <p:cNvPr id="649364" name="Rectangle 148"/>
          <p:cNvSpPr>
            <a:spLocks noChangeArrowheads="1"/>
          </p:cNvSpPr>
          <p:nvPr/>
        </p:nvSpPr>
        <p:spPr bwMode="auto">
          <a:xfrm>
            <a:off x="4997450" y="3352800"/>
            <a:ext cx="399415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85750" indent="-28575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Arial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+mn-lt"/>
              </a:rPr>
              <a:t>encapsulation of DHCP server, frame forwarded to client, </a:t>
            </a:r>
            <a:r>
              <a:rPr lang="en-US" sz="2000" dirty="0" err="1">
                <a:solidFill>
                  <a:schemeClr val="tx2"/>
                </a:solidFill>
                <a:latin typeface="+mn-lt"/>
              </a:rPr>
              <a:t>demuxing</a:t>
            </a:r>
            <a:r>
              <a:rPr lang="en-US" sz="2000" dirty="0">
                <a:solidFill>
                  <a:schemeClr val="tx2"/>
                </a:solidFill>
                <a:latin typeface="+mn-lt"/>
              </a:rPr>
              <a:t> up to DHCP at </a:t>
            </a:r>
            <a:r>
              <a:rPr lang="en-US" sz="2000" dirty="0" smtClean="0">
                <a:solidFill>
                  <a:schemeClr val="tx2"/>
                </a:solidFill>
                <a:latin typeface="+mn-lt"/>
              </a:rPr>
              <a:t>client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</a:pPr>
            <a:endParaRPr lang="en-US" sz="2000" dirty="0">
              <a:solidFill>
                <a:schemeClr val="tx2"/>
              </a:solidFill>
              <a:latin typeface="+mn-lt"/>
            </a:endParaRP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Arial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+mn-lt"/>
              </a:rPr>
              <a:t>client now knows its IP address, name and IP address of DSN server, IP address of its first-hop router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Arial" pitchFamily="34" charset="0"/>
              <a:buChar char="•"/>
            </a:pPr>
            <a:endParaRPr lang="en-US" sz="2000" dirty="0"/>
          </a:p>
        </p:txBody>
      </p:sp>
      <p:sp>
        <p:nvSpPr>
          <p:cNvPr id="649368" name="Rectangle 152"/>
          <p:cNvSpPr>
            <a:spLocks noGrp="1" noChangeArrowheads="1"/>
          </p:cNvSpPr>
          <p:nvPr>
            <p:ph type="title"/>
          </p:nvPr>
        </p:nvSpPr>
        <p:spPr>
          <a:xfrm>
            <a:off x="652462" y="228600"/>
            <a:ext cx="8034338" cy="1143000"/>
          </a:xfrm>
          <a:noFill/>
          <a:ln/>
        </p:spPr>
        <p:txBody>
          <a:bodyPr/>
          <a:lstStyle/>
          <a:p>
            <a:r>
              <a:rPr lang="en-US" sz="2800" u="none" dirty="0"/>
              <a:t>DHCP: example</a:t>
            </a:r>
          </a:p>
        </p:txBody>
      </p:sp>
      <p:sp>
        <p:nvSpPr>
          <p:cNvPr id="15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428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4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69 0.03081 L 0.1533 0.0322 L 0.34896 -0.28446 L -0.04115 -0.28886 " pathEditMode="relative" rAng="0" ptsTypes="AAAA">
                                      <p:cBhvr>
                                        <p:cTn id="25" dur="2000" fill="hold"/>
                                        <p:tgtEl>
                                          <p:spTgt spid="6493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00" y="-15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49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1000"/>
                                        <p:tgtEl>
                                          <p:spTgt spid="649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9219" grpId="0" build="p"/>
      <p:bldP spid="64936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688E-3756-4D8F-AD73-2ED39619DD9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8" y="228600"/>
            <a:ext cx="7772400" cy="1143000"/>
          </a:xfrm>
        </p:spPr>
        <p:txBody>
          <a:bodyPr/>
          <a:lstStyle/>
          <a:p>
            <a:r>
              <a:rPr lang="en-US" sz="3600"/>
              <a:t>IP addresses: how to get one?</a:t>
            </a:r>
            <a:endParaRPr lang="en-US"/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363" y="1343025"/>
            <a:ext cx="8077200" cy="18097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u="sng">
                <a:solidFill>
                  <a:srgbClr val="FF0000"/>
                </a:solidFill>
              </a:rPr>
              <a:t>Q:</a:t>
            </a:r>
            <a:r>
              <a:rPr lang="en-US"/>
              <a:t> How does </a:t>
            </a:r>
            <a:r>
              <a:rPr lang="en-US" i="1"/>
              <a:t>network</a:t>
            </a:r>
            <a:r>
              <a:rPr lang="en-US"/>
              <a:t> get subnet part of IP addr?</a:t>
            </a:r>
          </a:p>
          <a:p>
            <a:pPr>
              <a:buFont typeface="Wingdings" pitchFamily="2" charset="2"/>
              <a:buNone/>
            </a:pPr>
            <a:r>
              <a:rPr lang="en-US" u="sng">
                <a:solidFill>
                  <a:srgbClr val="FF0000"/>
                </a:solidFill>
              </a:rPr>
              <a:t>A:</a:t>
            </a:r>
            <a:r>
              <a:rPr lang="en-US"/>
              <a:t> gets allocated portion of its provider ISP’s address space</a:t>
            </a:r>
            <a:endParaRPr lang="en-US" sz="2400"/>
          </a:p>
        </p:txBody>
      </p:sp>
      <p:sp>
        <p:nvSpPr>
          <p:cNvPr id="232452" name="Text Box 4"/>
          <p:cNvSpPr txBox="1">
            <a:spLocks noChangeArrowheads="1"/>
          </p:cNvSpPr>
          <p:nvPr/>
        </p:nvSpPr>
        <p:spPr bwMode="auto">
          <a:xfrm>
            <a:off x="592138" y="3514725"/>
            <a:ext cx="8551862" cy="2379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Arial" charset="0"/>
              </a:rPr>
              <a:t>ISP's block          </a:t>
            </a:r>
            <a:r>
              <a:rPr lang="en-US" u="sng">
                <a:solidFill>
                  <a:schemeClr val="accent2"/>
                </a:solidFill>
                <a:latin typeface="Arial" charset="0"/>
              </a:rPr>
              <a:t>11001000  00010111  0001</a:t>
            </a:r>
            <a:r>
              <a:rPr lang="en-US">
                <a:solidFill>
                  <a:schemeClr val="accent2"/>
                </a:solidFill>
                <a:latin typeface="Arial" charset="0"/>
              </a:rPr>
              <a:t>0000  00000000    200.23.16.0/20 </a:t>
            </a:r>
          </a:p>
          <a:p>
            <a:endParaRPr lang="en-US">
              <a:latin typeface="Arial" charset="0"/>
            </a:endParaRPr>
          </a:p>
          <a:p>
            <a:r>
              <a:rPr lang="en-US">
                <a:latin typeface="Arial" charset="0"/>
              </a:rPr>
              <a:t>Organization 0    </a:t>
            </a:r>
            <a:r>
              <a:rPr lang="en-US" u="sng">
                <a:latin typeface="Arial" charset="0"/>
              </a:rPr>
              <a:t>11001000  00010111  0001000</a:t>
            </a:r>
            <a:r>
              <a:rPr lang="en-US">
                <a:latin typeface="Arial" charset="0"/>
              </a:rPr>
              <a:t>0  00000000    200.23.16.0/23 </a:t>
            </a:r>
          </a:p>
          <a:p>
            <a:r>
              <a:rPr lang="en-US">
                <a:latin typeface="Arial" charset="0"/>
              </a:rPr>
              <a:t>Organization 1    </a:t>
            </a:r>
            <a:r>
              <a:rPr lang="en-US" u="sng">
                <a:latin typeface="Arial" charset="0"/>
              </a:rPr>
              <a:t>11001000  00010111  0001001</a:t>
            </a:r>
            <a:r>
              <a:rPr lang="en-US">
                <a:latin typeface="Arial" charset="0"/>
              </a:rPr>
              <a:t>0  00000000    200.23.18.0/23 </a:t>
            </a:r>
          </a:p>
          <a:p>
            <a:r>
              <a:rPr lang="en-US">
                <a:latin typeface="Arial" charset="0"/>
              </a:rPr>
              <a:t>Organization 2    </a:t>
            </a:r>
            <a:r>
              <a:rPr lang="en-US" u="sng">
                <a:latin typeface="Arial" charset="0"/>
              </a:rPr>
              <a:t>11001000  00010111  0001010</a:t>
            </a:r>
            <a:r>
              <a:rPr lang="en-US">
                <a:latin typeface="Arial" charset="0"/>
              </a:rPr>
              <a:t>0  00000000    200.23.20.0/23 </a:t>
            </a:r>
          </a:p>
          <a:p>
            <a:r>
              <a:rPr lang="en-US">
                <a:latin typeface="Arial" charset="0"/>
              </a:rPr>
              <a:t>   ...                                          …..                                   ….                ….</a:t>
            </a:r>
          </a:p>
          <a:p>
            <a:r>
              <a:rPr lang="en-US">
                <a:latin typeface="Arial" charset="0"/>
              </a:rPr>
              <a:t>Organization 7    </a:t>
            </a:r>
            <a:r>
              <a:rPr lang="en-US" u="sng">
                <a:latin typeface="Arial" charset="0"/>
              </a:rPr>
              <a:t>11001000  00010111  0001111</a:t>
            </a:r>
            <a:r>
              <a:rPr lang="en-US">
                <a:latin typeface="Arial" charset="0"/>
              </a:rPr>
              <a:t>0  00000000    200.23.30.0/23</a:t>
            </a:r>
            <a:r>
              <a:rPr lang="en-US" sz="2400">
                <a:latin typeface="Times New Roman" pitchFamily="18" charset="0"/>
              </a:rPr>
              <a:t> </a:t>
            </a:r>
          </a:p>
          <a:p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14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80325" y="6356350"/>
            <a:ext cx="854075" cy="365125"/>
          </a:xfrm>
        </p:spPr>
        <p:txBody>
          <a:bodyPr/>
          <a:lstStyle/>
          <a:p>
            <a:fld id="{9DE57109-6BFE-4FF8-8089-3A4DD4529AD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316913" cy="1143000"/>
          </a:xfrm>
        </p:spPr>
        <p:txBody>
          <a:bodyPr/>
          <a:lstStyle/>
          <a:p>
            <a:r>
              <a:rPr lang="en-US" sz="3200"/>
              <a:t>Hierarchical addressing: route aggregation</a:t>
            </a:r>
            <a:endParaRPr lang="en-US"/>
          </a:p>
        </p:txBody>
      </p:sp>
      <p:sp>
        <p:nvSpPr>
          <p:cNvPr id="169987" name="Freeform 3"/>
          <p:cNvSpPr>
            <a:spLocks/>
          </p:cNvSpPr>
          <p:nvPr/>
        </p:nvSpPr>
        <p:spPr bwMode="auto">
          <a:xfrm>
            <a:off x="5175250" y="4121150"/>
            <a:ext cx="2019300" cy="2952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72" y="186"/>
              </a:cxn>
            </a:cxnLst>
            <a:rect l="0" t="0" r="r" b="b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9988" name="Line 4"/>
          <p:cNvSpPr>
            <a:spLocks noChangeShapeType="1"/>
          </p:cNvSpPr>
          <p:nvPr/>
        </p:nvSpPr>
        <p:spPr bwMode="auto">
          <a:xfrm flipV="1">
            <a:off x="2832100" y="4397375"/>
            <a:ext cx="89535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9989" name="Line 5"/>
          <p:cNvSpPr>
            <a:spLocks noChangeShapeType="1"/>
          </p:cNvSpPr>
          <p:nvPr/>
        </p:nvSpPr>
        <p:spPr bwMode="auto">
          <a:xfrm>
            <a:off x="2860675" y="3768725"/>
            <a:ext cx="752475" cy="171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9990" name="Line 6"/>
          <p:cNvSpPr>
            <a:spLocks noChangeShapeType="1"/>
          </p:cNvSpPr>
          <p:nvPr/>
        </p:nvSpPr>
        <p:spPr bwMode="auto">
          <a:xfrm>
            <a:off x="2927350" y="2987675"/>
            <a:ext cx="847725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9991" name="Freeform 7"/>
          <p:cNvSpPr>
            <a:spLocks/>
          </p:cNvSpPr>
          <p:nvPr/>
        </p:nvSpPr>
        <p:spPr bwMode="auto">
          <a:xfrm>
            <a:off x="3573463" y="3567113"/>
            <a:ext cx="1773237" cy="979487"/>
          </a:xfrm>
          <a:custGeom>
            <a:avLst/>
            <a:gdLst/>
            <a:ahLst/>
            <a:cxnLst>
              <a:cxn ang="0">
                <a:pos x="439" y="97"/>
              </a:cxn>
              <a:cxn ang="0">
                <a:pos x="205" y="19"/>
              </a:cxn>
              <a:cxn ang="0">
                <a:pos x="55" y="73"/>
              </a:cxn>
              <a:cxn ang="0">
                <a:pos x="4" y="456"/>
              </a:cxn>
              <a:cxn ang="0">
                <a:pos x="77" y="582"/>
              </a:cxn>
              <a:cxn ang="0">
                <a:pos x="451" y="587"/>
              </a:cxn>
              <a:cxn ang="0">
                <a:pos x="685" y="613"/>
              </a:cxn>
              <a:cxn ang="0">
                <a:pos x="925" y="565"/>
              </a:cxn>
              <a:cxn ang="0">
                <a:pos x="1099" y="330"/>
              </a:cxn>
              <a:cxn ang="0">
                <a:pos x="1036" y="138"/>
              </a:cxn>
              <a:cxn ang="0">
                <a:pos x="691" y="91"/>
              </a:cxn>
              <a:cxn ang="0">
                <a:pos x="439" y="97"/>
              </a:cxn>
            </a:cxnLst>
            <a:rect l="0" t="0" r="r" b="b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9992" name="Text Box 8"/>
          <p:cNvSpPr txBox="1">
            <a:spLocks noChangeArrowheads="1"/>
          </p:cNvSpPr>
          <p:nvPr/>
        </p:nvSpPr>
        <p:spPr bwMode="auto">
          <a:xfrm>
            <a:off x="5407025" y="3297238"/>
            <a:ext cx="1712913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“Send me anything</a:t>
            </a:r>
          </a:p>
          <a:p>
            <a:r>
              <a:rPr lang="en-US" sz="1400"/>
              <a:t>with addresses </a:t>
            </a:r>
          </a:p>
          <a:p>
            <a:r>
              <a:rPr lang="en-US" sz="1400"/>
              <a:t>beginning </a:t>
            </a:r>
          </a:p>
          <a:p>
            <a:r>
              <a:rPr lang="en-US" sz="1400"/>
              <a:t>200.23.16.0/20”</a:t>
            </a:r>
          </a:p>
        </p:txBody>
      </p:sp>
      <p:grpSp>
        <p:nvGrpSpPr>
          <p:cNvPr id="169993" name="Group 9"/>
          <p:cNvGrpSpPr>
            <a:grpSpLocks/>
          </p:cNvGrpSpPr>
          <p:nvPr/>
        </p:nvGrpSpPr>
        <p:grpSpPr bwMode="auto">
          <a:xfrm>
            <a:off x="758825" y="2760663"/>
            <a:ext cx="2338388" cy="404812"/>
            <a:chOff x="1004" y="1639"/>
            <a:chExt cx="1473" cy="255"/>
          </a:xfrm>
        </p:grpSpPr>
        <p:sp>
          <p:nvSpPr>
            <p:cNvPr id="169994" name="Freeform 10"/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/>
              <a:ahLst/>
              <a:cxnLst>
                <a:cxn ang="0">
                  <a:pos x="172" y="11"/>
                </a:cxn>
                <a:cxn ang="0">
                  <a:pos x="73" y="94"/>
                </a:cxn>
                <a:cxn ang="0">
                  <a:pos x="146" y="220"/>
                </a:cxn>
                <a:cxn ang="0">
                  <a:pos x="520" y="225"/>
                </a:cxn>
                <a:cxn ang="0">
                  <a:pos x="754" y="251"/>
                </a:cxn>
                <a:cxn ang="0">
                  <a:pos x="1306" y="203"/>
                </a:cxn>
                <a:cxn ang="0">
                  <a:pos x="1360" y="29"/>
                </a:cxn>
                <a:cxn ang="0">
                  <a:pos x="628" y="29"/>
                </a:cxn>
                <a:cxn ang="0">
                  <a:pos x="172" y="11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995" name="Text Box 11"/>
            <p:cNvSpPr txBox="1">
              <a:spLocks noChangeArrowheads="1"/>
            </p:cNvSpPr>
            <p:nvPr/>
          </p:nvSpPr>
          <p:spPr bwMode="auto">
            <a:xfrm>
              <a:off x="1226" y="1667"/>
              <a:ext cx="1038" cy="212"/>
            </a:xfrm>
            <a:prstGeom prst="rect">
              <a:avLst/>
            </a:prstGeom>
            <a:solidFill>
              <a:srgbClr val="66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200.23.16.0/23</a:t>
              </a:r>
              <a:endParaRPr lang="en-US"/>
            </a:p>
          </p:txBody>
        </p:sp>
      </p:grpSp>
      <p:grpSp>
        <p:nvGrpSpPr>
          <p:cNvPr id="169996" name="Group 12"/>
          <p:cNvGrpSpPr>
            <a:grpSpLocks/>
          </p:cNvGrpSpPr>
          <p:nvPr/>
        </p:nvGrpSpPr>
        <p:grpSpPr bwMode="auto">
          <a:xfrm>
            <a:off x="787400" y="3351213"/>
            <a:ext cx="2338388" cy="404812"/>
            <a:chOff x="1004" y="1639"/>
            <a:chExt cx="1473" cy="255"/>
          </a:xfrm>
        </p:grpSpPr>
        <p:sp>
          <p:nvSpPr>
            <p:cNvPr id="169997" name="Freeform 13"/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/>
              <a:ahLst/>
              <a:cxnLst>
                <a:cxn ang="0">
                  <a:pos x="172" y="11"/>
                </a:cxn>
                <a:cxn ang="0">
                  <a:pos x="73" y="94"/>
                </a:cxn>
                <a:cxn ang="0">
                  <a:pos x="146" y="220"/>
                </a:cxn>
                <a:cxn ang="0">
                  <a:pos x="520" y="225"/>
                </a:cxn>
                <a:cxn ang="0">
                  <a:pos x="754" y="251"/>
                </a:cxn>
                <a:cxn ang="0">
                  <a:pos x="1306" y="203"/>
                </a:cxn>
                <a:cxn ang="0">
                  <a:pos x="1360" y="29"/>
                </a:cxn>
                <a:cxn ang="0">
                  <a:pos x="628" y="29"/>
                </a:cxn>
                <a:cxn ang="0">
                  <a:pos x="172" y="11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998" name="Text Box 14"/>
            <p:cNvSpPr txBox="1">
              <a:spLocks noChangeArrowheads="1"/>
            </p:cNvSpPr>
            <p:nvPr/>
          </p:nvSpPr>
          <p:spPr bwMode="auto">
            <a:xfrm>
              <a:off x="1226" y="1667"/>
              <a:ext cx="1038" cy="212"/>
            </a:xfrm>
            <a:prstGeom prst="rect">
              <a:avLst/>
            </a:prstGeom>
            <a:solidFill>
              <a:srgbClr val="66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200.23.18.0/23</a:t>
              </a:r>
              <a:endParaRPr lang="en-US"/>
            </a:p>
          </p:txBody>
        </p:sp>
      </p:grpSp>
      <p:grpSp>
        <p:nvGrpSpPr>
          <p:cNvPr id="169999" name="Group 15"/>
          <p:cNvGrpSpPr>
            <a:grpSpLocks/>
          </p:cNvGrpSpPr>
          <p:nvPr/>
        </p:nvGrpSpPr>
        <p:grpSpPr bwMode="auto">
          <a:xfrm>
            <a:off x="701675" y="4770438"/>
            <a:ext cx="2338388" cy="404812"/>
            <a:chOff x="1004" y="1639"/>
            <a:chExt cx="1473" cy="255"/>
          </a:xfrm>
        </p:grpSpPr>
        <p:sp>
          <p:nvSpPr>
            <p:cNvPr id="170000" name="Freeform 16"/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/>
              <a:ahLst/>
              <a:cxnLst>
                <a:cxn ang="0">
                  <a:pos x="172" y="11"/>
                </a:cxn>
                <a:cxn ang="0">
                  <a:pos x="73" y="94"/>
                </a:cxn>
                <a:cxn ang="0">
                  <a:pos x="146" y="220"/>
                </a:cxn>
                <a:cxn ang="0">
                  <a:pos x="520" y="225"/>
                </a:cxn>
                <a:cxn ang="0">
                  <a:pos x="754" y="251"/>
                </a:cxn>
                <a:cxn ang="0">
                  <a:pos x="1306" y="203"/>
                </a:cxn>
                <a:cxn ang="0">
                  <a:pos x="1360" y="29"/>
                </a:cxn>
                <a:cxn ang="0">
                  <a:pos x="628" y="29"/>
                </a:cxn>
                <a:cxn ang="0">
                  <a:pos x="172" y="11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001" name="Text Box 17"/>
            <p:cNvSpPr txBox="1">
              <a:spLocks noChangeArrowheads="1"/>
            </p:cNvSpPr>
            <p:nvPr/>
          </p:nvSpPr>
          <p:spPr bwMode="auto">
            <a:xfrm>
              <a:off x="1226" y="1667"/>
              <a:ext cx="1058" cy="212"/>
            </a:xfrm>
            <a:prstGeom prst="rect">
              <a:avLst/>
            </a:prstGeom>
            <a:solidFill>
              <a:srgbClr val="66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200.23.30.0/23</a:t>
              </a:r>
              <a:endParaRPr lang="en-US"/>
            </a:p>
          </p:txBody>
        </p:sp>
      </p:grpSp>
      <p:sp>
        <p:nvSpPr>
          <p:cNvPr id="170002" name="Text Box 18"/>
          <p:cNvSpPr txBox="1">
            <a:spLocks noChangeArrowheads="1"/>
          </p:cNvSpPr>
          <p:nvPr/>
        </p:nvSpPr>
        <p:spPr bwMode="auto">
          <a:xfrm>
            <a:off x="3606800" y="4002088"/>
            <a:ext cx="16462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Fly-By-Night-ISP</a:t>
            </a:r>
            <a:endParaRPr lang="en-US"/>
          </a:p>
        </p:txBody>
      </p:sp>
      <p:sp>
        <p:nvSpPr>
          <p:cNvPr id="170003" name="Freeform 19"/>
          <p:cNvSpPr>
            <a:spLocks/>
          </p:cNvSpPr>
          <p:nvPr/>
        </p:nvSpPr>
        <p:spPr bwMode="auto">
          <a:xfrm>
            <a:off x="7169150" y="3184525"/>
            <a:ext cx="730250" cy="2535238"/>
          </a:xfrm>
          <a:custGeom>
            <a:avLst/>
            <a:gdLst/>
            <a:ahLst/>
            <a:cxnLst>
              <a:cxn ang="0">
                <a:pos x="328" y="56"/>
              </a:cxn>
              <a:cxn ang="0">
                <a:pos x="208" y="218"/>
              </a:cxn>
              <a:cxn ang="0">
                <a:pos x="58" y="536"/>
              </a:cxn>
              <a:cxn ang="0">
                <a:pos x="7" y="919"/>
              </a:cxn>
              <a:cxn ang="0">
                <a:pos x="100" y="1118"/>
              </a:cxn>
              <a:cxn ang="0">
                <a:pos x="220" y="1352"/>
              </a:cxn>
              <a:cxn ang="0">
                <a:pos x="424" y="1562"/>
              </a:cxn>
              <a:cxn ang="0">
                <a:pos x="436" y="1142"/>
              </a:cxn>
              <a:cxn ang="0">
                <a:pos x="424" y="1046"/>
              </a:cxn>
              <a:cxn ang="0">
                <a:pos x="346" y="854"/>
              </a:cxn>
              <a:cxn ang="0">
                <a:pos x="310" y="602"/>
              </a:cxn>
              <a:cxn ang="0">
                <a:pos x="328" y="56"/>
              </a:cxn>
            </a:cxnLst>
            <a:rect l="0" t="0" r="r" b="b"/>
            <a:pathLst>
              <a:path w="460" h="1597">
                <a:moveTo>
                  <a:pt x="328" y="56"/>
                </a:moveTo>
                <a:cubicBezTo>
                  <a:pt x="247" y="0"/>
                  <a:pt x="253" y="138"/>
                  <a:pt x="208" y="218"/>
                </a:cubicBezTo>
                <a:cubicBezTo>
                  <a:pt x="163" y="298"/>
                  <a:pt x="91" y="419"/>
                  <a:pt x="58" y="536"/>
                </a:cubicBezTo>
                <a:cubicBezTo>
                  <a:pt x="25" y="653"/>
                  <a:pt x="0" y="822"/>
                  <a:pt x="7" y="919"/>
                </a:cubicBezTo>
                <a:cubicBezTo>
                  <a:pt x="14" y="1016"/>
                  <a:pt x="64" y="1046"/>
                  <a:pt x="100" y="1118"/>
                </a:cubicBezTo>
                <a:cubicBezTo>
                  <a:pt x="136" y="1190"/>
                  <a:pt x="166" y="1278"/>
                  <a:pt x="220" y="1352"/>
                </a:cubicBezTo>
                <a:cubicBezTo>
                  <a:pt x="274" y="1426"/>
                  <a:pt x="388" y="1597"/>
                  <a:pt x="424" y="1562"/>
                </a:cubicBezTo>
                <a:cubicBezTo>
                  <a:pt x="460" y="1527"/>
                  <a:pt x="436" y="1228"/>
                  <a:pt x="436" y="1142"/>
                </a:cubicBezTo>
                <a:cubicBezTo>
                  <a:pt x="436" y="1056"/>
                  <a:pt x="439" y="1094"/>
                  <a:pt x="424" y="1046"/>
                </a:cubicBezTo>
                <a:cubicBezTo>
                  <a:pt x="409" y="998"/>
                  <a:pt x="365" y="928"/>
                  <a:pt x="346" y="854"/>
                </a:cubicBezTo>
                <a:cubicBezTo>
                  <a:pt x="327" y="780"/>
                  <a:pt x="313" y="735"/>
                  <a:pt x="310" y="602"/>
                </a:cubicBezTo>
                <a:cubicBezTo>
                  <a:pt x="307" y="469"/>
                  <a:pt x="324" y="170"/>
                  <a:pt x="328" y="56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0004" name="Text Box 20"/>
          <p:cNvSpPr txBox="1">
            <a:spLocks noChangeArrowheads="1"/>
          </p:cNvSpPr>
          <p:nvPr/>
        </p:nvSpPr>
        <p:spPr bwMode="auto">
          <a:xfrm>
            <a:off x="758825" y="2506663"/>
            <a:ext cx="1404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Organization 0</a:t>
            </a:r>
          </a:p>
        </p:txBody>
      </p:sp>
      <p:sp>
        <p:nvSpPr>
          <p:cNvPr id="170005" name="Text Box 21"/>
          <p:cNvSpPr txBox="1">
            <a:spLocks noChangeArrowheads="1"/>
          </p:cNvSpPr>
          <p:nvPr/>
        </p:nvSpPr>
        <p:spPr bwMode="auto">
          <a:xfrm>
            <a:off x="787400" y="4516438"/>
            <a:ext cx="1404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Organization 7</a:t>
            </a:r>
          </a:p>
        </p:txBody>
      </p:sp>
      <p:sp>
        <p:nvSpPr>
          <p:cNvPr id="170006" name="Text Box 22"/>
          <p:cNvSpPr txBox="1">
            <a:spLocks noChangeArrowheads="1"/>
          </p:cNvSpPr>
          <p:nvPr/>
        </p:nvSpPr>
        <p:spPr bwMode="auto">
          <a:xfrm>
            <a:off x="7407275" y="4325938"/>
            <a:ext cx="9159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Internet</a:t>
            </a:r>
          </a:p>
        </p:txBody>
      </p:sp>
      <p:sp>
        <p:nvSpPr>
          <p:cNvPr id="170007" name="Text Box 23"/>
          <p:cNvSpPr txBox="1">
            <a:spLocks noChangeArrowheads="1"/>
          </p:cNvSpPr>
          <p:nvPr/>
        </p:nvSpPr>
        <p:spPr bwMode="auto">
          <a:xfrm>
            <a:off x="768350" y="3154363"/>
            <a:ext cx="13763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Organization 1</a:t>
            </a:r>
          </a:p>
        </p:txBody>
      </p:sp>
      <p:sp>
        <p:nvSpPr>
          <p:cNvPr id="170008" name="Freeform 24"/>
          <p:cNvSpPr>
            <a:spLocks/>
          </p:cNvSpPr>
          <p:nvPr/>
        </p:nvSpPr>
        <p:spPr bwMode="auto">
          <a:xfrm>
            <a:off x="3516313" y="4881563"/>
            <a:ext cx="1773237" cy="979487"/>
          </a:xfrm>
          <a:custGeom>
            <a:avLst/>
            <a:gdLst/>
            <a:ahLst/>
            <a:cxnLst>
              <a:cxn ang="0">
                <a:pos x="439" y="97"/>
              </a:cxn>
              <a:cxn ang="0">
                <a:pos x="205" y="19"/>
              </a:cxn>
              <a:cxn ang="0">
                <a:pos x="55" y="73"/>
              </a:cxn>
              <a:cxn ang="0">
                <a:pos x="4" y="456"/>
              </a:cxn>
              <a:cxn ang="0">
                <a:pos x="77" y="582"/>
              </a:cxn>
              <a:cxn ang="0">
                <a:pos x="451" y="587"/>
              </a:cxn>
              <a:cxn ang="0">
                <a:pos x="685" y="613"/>
              </a:cxn>
              <a:cxn ang="0">
                <a:pos x="925" y="565"/>
              </a:cxn>
              <a:cxn ang="0">
                <a:pos x="1099" y="330"/>
              </a:cxn>
              <a:cxn ang="0">
                <a:pos x="1036" y="138"/>
              </a:cxn>
              <a:cxn ang="0">
                <a:pos x="691" y="91"/>
              </a:cxn>
              <a:cxn ang="0">
                <a:pos x="439" y="97"/>
              </a:cxn>
            </a:cxnLst>
            <a:rect l="0" t="0" r="r" b="b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0009" name="Text Box 25"/>
          <p:cNvSpPr txBox="1">
            <a:spLocks noChangeArrowheads="1"/>
          </p:cNvSpPr>
          <p:nvPr/>
        </p:nvSpPr>
        <p:spPr bwMode="auto">
          <a:xfrm>
            <a:off x="3816350" y="5259388"/>
            <a:ext cx="10636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ISPs-R-Us</a:t>
            </a:r>
            <a:endParaRPr lang="en-US"/>
          </a:p>
        </p:txBody>
      </p:sp>
      <p:sp>
        <p:nvSpPr>
          <p:cNvPr id="170010" name="Freeform 26"/>
          <p:cNvSpPr>
            <a:spLocks/>
          </p:cNvSpPr>
          <p:nvPr/>
        </p:nvSpPr>
        <p:spPr bwMode="auto">
          <a:xfrm flipV="1">
            <a:off x="5241925" y="4902200"/>
            <a:ext cx="2019300" cy="2952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72" y="186"/>
              </a:cxn>
            </a:cxnLst>
            <a:rect l="0" t="0" r="r" b="b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0011" name="Line 27"/>
          <p:cNvSpPr>
            <a:spLocks noChangeShapeType="1"/>
          </p:cNvSpPr>
          <p:nvPr/>
        </p:nvSpPr>
        <p:spPr bwMode="auto">
          <a:xfrm>
            <a:off x="3032125" y="5445125"/>
            <a:ext cx="4857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0012" name="Line 28"/>
          <p:cNvSpPr>
            <a:spLocks noChangeShapeType="1"/>
          </p:cNvSpPr>
          <p:nvPr/>
        </p:nvSpPr>
        <p:spPr bwMode="auto">
          <a:xfrm flipV="1">
            <a:off x="2879725" y="5511800"/>
            <a:ext cx="638175" cy="171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0013" name="Line 29"/>
          <p:cNvSpPr>
            <a:spLocks noChangeShapeType="1"/>
          </p:cNvSpPr>
          <p:nvPr/>
        </p:nvSpPr>
        <p:spPr bwMode="auto">
          <a:xfrm flipV="1">
            <a:off x="3317875" y="5759450"/>
            <a:ext cx="247650" cy="409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0014" name="Text Box 30"/>
          <p:cNvSpPr txBox="1">
            <a:spLocks noChangeArrowheads="1"/>
          </p:cNvSpPr>
          <p:nvPr/>
        </p:nvSpPr>
        <p:spPr bwMode="auto">
          <a:xfrm>
            <a:off x="5530850" y="5154613"/>
            <a:ext cx="1712913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“Send me anything</a:t>
            </a:r>
          </a:p>
          <a:p>
            <a:r>
              <a:rPr lang="en-US" sz="1400"/>
              <a:t>with addresses </a:t>
            </a:r>
          </a:p>
          <a:p>
            <a:r>
              <a:rPr lang="en-US" sz="1400"/>
              <a:t>beginning </a:t>
            </a:r>
          </a:p>
          <a:p>
            <a:r>
              <a:rPr lang="en-US" sz="1400"/>
              <a:t>199.31.0.0/16”</a:t>
            </a:r>
          </a:p>
        </p:txBody>
      </p:sp>
      <p:grpSp>
        <p:nvGrpSpPr>
          <p:cNvPr id="170015" name="Group 31"/>
          <p:cNvGrpSpPr>
            <a:grpSpLocks/>
          </p:cNvGrpSpPr>
          <p:nvPr/>
        </p:nvGrpSpPr>
        <p:grpSpPr bwMode="auto">
          <a:xfrm>
            <a:off x="806450" y="3941763"/>
            <a:ext cx="2338388" cy="404812"/>
            <a:chOff x="1004" y="1639"/>
            <a:chExt cx="1473" cy="255"/>
          </a:xfrm>
        </p:grpSpPr>
        <p:sp>
          <p:nvSpPr>
            <p:cNvPr id="170016" name="Freeform 32"/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/>
              <a:ahLst/>
              <a:cxnLst>
                <a:cxn ang="0">
                  <a:pos x="172" y="11"/>
                </a:cxn>
                <a:cxn ang="0">
                  <a:pos x="73" y="94"/>
                </a:cxn>
                <a:cxn ang="0">
                  <a:pos x="146" y="220"/>
                </a:cxn>
                <a:cxn ang="0">
                  <a:pos x="520" y="225"/>
                </a:cxn>
                <a:cxn ang="0">
                  <a:pos x="754" y="251"/>
                </a:cxn>
                <a:cxn ang="0">
                  <a:pos x="1306" y="203"/>
                </a:cxn>
                <a:cxn ang="0">
                  <a:pos x="1360" y="29"/>
                </a:cxn>
                <a:cxn ang="0">
                  <a:pos x="628" y="29"/>
                </a:cxn>
                <a:cxn ang="0">
                  <a:pos x="172" y="11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017" name="Text Box 33"/>
            <p:cNvSpPr txBox="1">
              <a:spLocks noChangeArrowheads="1"/>
            </p:cNvSpPr>
            <p:nvPr/>
          </p:nvSpPr>
          <p:spPr bwMode="auto">
            <a:xfrm>
              <a:off x="1226" y="1667"/>
              <a:ext cx="1058" cy="212"/>
            </a:xfrm>
            <a:prstGeom prst="rect">
              <a:avLst/>
            </a:prstGeom>
            <a:solidFill>
              <a:srgbClr val="66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200.23.20.0/23</a:t>
              </a:r>
              <a:endParaRPr lang="en-US"/>
            </a:p>
          </p:txBody>
        </p:sp>
      </p:grpSp>
      <p:sp>
        <p:nvSpPr>
          <p:cNvPr id="170018" name="Text Box 34"/>
          <p:cNvSpPr txBox="1">
            <a:spLocks noChangeArrowheads="1"/>
          </p:cNvSpPr>
          <p:nvPr/>
        </p:nvSpPr>
        <p:spPr bwMode="auto">
          <a:xfrm>
            <a:off x="787400" y="3744913"/>
            <a:ext cx="1404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Organization 2</a:t>
            </a:r>
          </a:p>
        </p:txBody>
      </p:sp>
      <p:grpSp>
        <p:nvGrpSpPr>
          <p:cNvPr id="170019" name="Group 35"/>
          <p:cNvGrpSpPr>
            <a:grpSpLocks/>
          </p:cNvGrpSpPr>
          <p:nvPr/>
        </p:nvGrpSpPr>
        <p:grpSpPr bwMode="auto">
          <a:xfrm>
            <a:off x="2155825" y="4205288"/>
            <a:ext cx="296863" cy="663575"/>
            <a:chOff x="870" y="2945"/>
            <a:chExt cx="187" cy="418"/>
          </a:xfrm>
        </p:grpSpPr>
        <p:sp>
          <p:nvSpPr>
            <p:cNvPr id="170020" name="Text Box 36"/>
            <p:cNvSpPr txBox="1">
              <a:spLocks noChangeArrowheads="1"/>
            </p:cNvSpPr>
            <p:nvPr/>
          </p:nvSpPr>
          <p:spPr bwMode="auto">
            <a:xfrm>
              <a:off x="872" y="2945"/>
              <a:ext cx="18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/>
                <a:t>.</a:t>
              </a:r>
              <a:endParaRPr lang="en-US" sz="2000"/>
            </a:p>
          </p:txBody>
        </p:sp>
        <p:sp>
          <p:nvSpPr>
            <p:cNvPr id="170021" name="Text Box 37"/>
            <p:cNvSpPr txBox="1">
              <a:spLocks noChangeArrowheads="1"/>
            </p:cNvSpPr>
            <p:nvPr/>
          </p:nvSpPr>
          <p:spPr bwMode="auto">
            <a:xfrm>
              <a:off x="870" y="3030"/>
              <a:ext cx="18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/>
                <a:t>.</a:t>
              </a:r>
              <a:endParaRPr lang="en-US" sz="2000"/>
            </a:p>
          </p:txBody>
        </p:sp>
        <p:sp>
          <p:nvSpPr>
            <p:cNvPr id="170022" name="Text Box 38"/>
            <p:cNvSpPr txBox="1">
              <a:spLocks noChangeArrowheads="1"/>
            </p:cNvSpPr>
            <p:nvPr/>
          </p:nvSpPr>
          <p:spPr bwMode="auto">
            <a:xfrm>
              <a:off x="871" y="3113"/>
              <a:ext cx="18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/>
                <a:t>.</a:t>
              </a:r>
              <a:endParaRPr lang="en-US" sz="2000"/>
            </a:p>
          </p:txBody>
        </p:sp>
      </p:grpSp>
      <p:grpSp>
        <p:nvGrpSpPr>
          <p:cNvPr id="170023" name="Group 39"/>
          <p:cNvGrpSpPr>
            <a:grpSpLocks/>
          </p:cNvGrpSpPr>
          <p:nvPr/>
        </p:nvGrpSpPr>
        <p:grpSpPr bwMode="auto">
          <a:xfrm>
            <a:off x="3184525" y="3910013"/>
            <a:ext cx="296863" cy="663575"/>
            <a:chOff x="870" y="2945"/>
            <a:chExt cx="187" cy="418"/>
          </a:xfrm>
        </p:grpSpPr>
        <p:sp>
          <p:nvSpPr>
            <p:cNvPr id="170024" name="Text Box 40"/>
            <p:cNvSpPr txBox="1">
              <a:spLocks noChangeArrowheads="1"/>
            </p:cNvSpPr>
            <p:nvPr/>
          </p:nvSpPr>
          <p:spPr bwMode="auto">
            <a:xfrm>
              <a:off x="872" y="2945"/>
              <a:ext cx="18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/>
                <a:t>.</a:t>
              </a:r>
              <a:endParaRPr lang="en-US" sz="2000"/>
            </a:p>
          </p:txBody>
        </p:sp>
        <p:sp>
          <p:nvSpPr>
            <p:cNvPr id="170025" name="Text Box 41"/>
            <p:cNvSpPr txBox="1">
              <a:spLocks noChangeArrowheads="1"/>
            </p:cNvSpPr>
            <p:nvPr/>
          </p:nvSpPr>
          <p:spPr bwMode="auto">
            <a:xfrm>
              <a:off x="870" y="3030"/>
              <a:ext cx="18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/>
                <a:t>.</a:t>
              </a:r>
              <a:endParaRPr lang="en-US" sz="2000"/>
            </a:p>
          </p:txBody>
        </p:sp>
        <p:sp>
          <p:nvSpPr>
            <p:cNvPr id="170026" name="Text Box 42"/>
            <p:cNvSpPr txBox="1">
              <a:spLocks noChangeArrowheads="1"/>
            </p:cNvSpPr>
            <p:nvPr/>
          </p:nvSpPr>
          <p:spPr bwMode="auto">
            <a:xfrm>
              <a:off x="871" y="3113"/>
              <a:ext cx="18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/>
                <a:t>.</a:t>
              </a:r>
              <a:endParaRPr lang="en-US" sz="2000"/>
            </a:p>
          </p:txBody>
        </p:sp>
      </p:grpSp>
      <p:sp>
        <p:nvSpPr>
          <p:cNvPr id="170027" name="Text Box 43"/>
          <p:cNvSpPr txBox="1">
            <a:spLocks noChangeArrowheads="1"/>
          </p:cNvSpPr>
          <p:nvPr/>
        </p:nvSpPr>
        <p:spPr bwMode="auto">
          <a:xfrm>
            <a:off x="933450" y="1431925"/>
            <a:ext cx="7239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Hierarchical addressing allows efficient advertisement of routing </a:t>
            </a:r>
          </a:p>
          <a:p>
            <a:r>
              <a:rPr lang="en-US"/>
              <a:t>information:</a:t>
            </a:r>
          </a:p>
        </p:txBody>
      </p:sp>
      <p:sp>
        <p:nvSpPr>
          <p:cNvPr id="4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FBFE6175-076A-4E40-86B9-867177C3DE4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90538" y="374650"/>
            <a:ext cx="8316912" cy="1143000"/>
          </a:xfrm>
        </p:spPr>
        <p:txBody>
          <a:bodyPr/>
          <a:lstStyle/>
          <a:p>
            <a:r>
              <a:rPr lang="en-US" sz="3200"/>
              <a:t>Hierarchical addressing: more specific routes</a:t>
            </a:r>
            <a:endParaRPr lang="en-US"/>
          </a:p>
        </p:txBody>
      </p:sp>
      <p:sp>
        <p:nvSpPr>
          <p:cNvPr id="171011" name="Text Box 3"/>
          <p:cNvSpPr txBox="1">
            <a:spLocks noChangeArrowheads="1"/>
          </p:cNvSpPr>
          <p:nvPr/>
        </p:nvSpPr>
        <p:spPr bwMode="auto">
          <a:xfrm>
            <a:off x="660400" y="1739900"/>
            <a:ext cx="59832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ISPs-R-Us has a more specific route to Organization 1</a:t>
            </a:r>
          </a:p>
        </p:txBody>
      </p:sp>
      <p:sp>
        <p:nvSpPr>
          <p:cNvPr id="171012" name="Freeform 4"/>
          <p:cNvSpPr>
            <a:spLocks/>
          </p:cNvSpPr>
          <p:nvPr/>
        </p:nvSpPr>
        <p:spPr bwMode="auto">
          <a:xfrm>
            <a:off x="5164138" y="3836988"/>
            <a:ext cx="2019300" cy="2952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72" y="186"/>
              </a:cxn>
            </a:cxnLst>
            <a:rect l="0" t="0" r="r" b="b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013" name="Line 5"/>
          <p:cNvSpPr>
            <a:spLocks noChangeShapeType="1"/>
          </p:cNvSpPr>
          <p:nvPr/>
        </p:nvSpPr>
        <p:spPr bwMode="auto">
          <a:xfrm flipV="1">
            <a:off x="2820988" y="4113213"/>
            <a:ext cx="89535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014" name="Line 6"/>
          <p:cNvSpPr>
            <a:spLocks noChangeShapeType="1"/>
          </p:cNvSpPr>
          <p:nvPr/>
        </p:nvSpPr>
        <p:spPr bwMode="auto">
          <a:xfrm flipV="1">
            <a:off x="3182938" y="5389563"/>
            <a:ext cx="333375" cy="247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015" name="Line 7"/>
          <p:cNvSpPr>
            <a:spLocks noChangeShapeType="1"/>
          </p:cNvSpPr>
          <p:nvPr/>
        </p:nvSpPr>
        <p:spPr bwMode="auto">
          <a:xfrm>
            <a:off x="2916238" y="2703513"/>
            <a:ext cx="847725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016" name="Freeform 8"/>
          <p:cNvSpPr>
            <a:spLocks/>
          </p:cNvSpPr>
          <p:nvPr/>
        </p:nvSpPr>
        <p:spPr bwMode="auto">
          <a:xfrm>
            <a:off x="3562350" y="3282950"/>
            <a:ext cx="1773238" cy="979488"/>
          </a:xfrm>
          <a:custGeom>
            <a:avLst/>
            <a:gdLst/>
            <a:ahLst/>
            <a:cxnLst>
              <a:cxn ang="0">
                <a:pos x="439" y="97"/>
              </a:cxn>
              <a:cxn ang="0">
                <a:pos x="205" y="19"/>
              </a:cxn>
              <a:cxn ang="0">
                <a:pos x="55" y="73"/>
              </a:cxn>
              <a:cxn ang="0">
                <a:pos x="4" y="456"/>
              </a:cxn>
              <a:cxn ang="0">
                <a:pos x="77" y="582"/>
              </a:cxn>
              <a:cxn ang="0">
                <a:pos x="451" y="587"/>
              </a:cxn>
              <a:cxn ang="0">
                <a:pos x="685" y="613"/>
              </a:cxn>
              <a:cxn ang="0">
                <a:pos x="925" y="565"/>
              </a:cxn>
              <a:cxn ang="0">
                <a:pos x="1099" y="330"/>
              </a:cxn>
              <a:cxn ang="0">
                <a:pos x="1036" y="138"/>
              </a:cxn>
              <a:cxn ang="0">
                <a:pos x="691" y="91"/>
              </a:cxn>
              <a:cxn ang="0">
                <a:pos x="439" y="97"/>
              </a:cxn>
            </a:cxnLst>
            <a:rect l="0" t="0" r="r" b="b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017" name="Text Box 9"/>
          <p:cNvSpPr txBox="1">
            <a:spLocks noChangeArrowheads="1"/>
          </p:cNvSpPr>
          <p:nvPr/>
        </p:nvSpPr>
        <p:spPr bwMode="auto">
          <a:xfrm>
            <a:off x="5395913" y="3013075"/>
            <a:ext cx="1712912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“Send me anything</a:t>
            </a:r>
          </a:p>
          <a:p>
            <a:r>
              <a:rPr lang="en-US" sz="1400"/>
              <a:t>with addresses </a:t>
            </a:r>
          </a:p>
          <a:p>
            <a:r>
              <a:rPr lang="en-US" sz="1400"/>
              <a:t>beginning </a:t>
            </a:r>
          </a:p>
          <a:p>
            <a:r>
              <a:rPr lang="en-US" sz="1400"/>
              <a:t>200.23.16.0/20”</a:t>
            </a:r>
          </a:p>
        </p:txBody>
      </p:sp>
      <p:grpSp>
        <p:nvGrpSpPr>
          <p:cNvPr id="171018" name="Group 10"/>
          <p:cNvGrpSpPr>
            <a:grpSpLocks/>
          </p:cNvGrpSpPr>
          <p:nvPr/>
        </p:nvGrpSpPr>
        <p:grpSpPr bwMode="auto">
          <a:xfrm>
            <a:off x="747713" y="2476500"/>
            <a:ext cx="2338387" cy="404813"/>
            <a:chOff x="1004" y="1639"/>
            <a:chExt cx="1473" cy="255"/>
          </a:xfrm>
        </p:grpSpPr>
        <p:sp>
          <p:nvSpPr>
            <p:cNvPr id="171019" name="Freeform 11"/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/>
              <a:ahLst/>
              <a:cxnLst>
                <a:cxn ang="0">
                  <a:pos x="172" y="11"/>
                </a:cxn>
                <a:cxn ang="0">
                  <a:pos x="73" y="94"/>
                </a:cxn>
                <a:cxn ang="0">
                  <a:pos x="146" y="220"/>
                </a:cxn>
                <a:cxn ang="0">
                  <a:pos x="520" y="225"/>
                </a:cxn>
                <a:cxn ang="0">
                  <a:pos x="754" y="251"/>
                </a:cxn>
                <a:cxn ang="0">
                  <a:pos x="1306" y="203"/>
                </a:cxn>
                <a:cxn ang="0">
                  <a:pos x="1360" y="29"/>
                </a:cxn>
                <a:cxn ang="0">
                  <a:pos x="628" y="29"/>
                </a:cxn>
                <a:cxn ang="0">
                  <a:pos x="172" y="11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020" name="Text Box 12"/>
            <p:cNvSpPr txBox="1">
              <a:spLocks noChangeArrowheads="1"/>
            </p:cNvSpPr>
            <p:nvPr/>
          </p:nvSpPr>
          <p:spPr bwMode="auto">
            <a:xfrm>
              <a:off x="1226" y="1667"/>
              <a:ext cx="1038" cy="212"/>
            </a:xfrm>
            <a:prstGeom prst="rect">
              <a:avLst/>
            </a:prstGeom>
            <a:solidFill>
              <a:srgbClr val="66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200.23.16.0/23</a:t>
              </a:r>
              <a:endParaRPr lang="en-US"/>
            </a:p>
          </p:txBody>
        </p:sp>
      </p:grpSp>
      <p:grpSp>
        <p:nvGrpSpPr>
          <p:cNvPr id="171021" name="Group 13"/>
          <p:cNvGrpSpPr>
            <a:grpSpLocks/>
          </p:cNvGrpSpPr>
          <p:nvPr/>
        </p:nvGrpSpPr>
        <p:grpSpPr bwMode="auto">
          <a:xfrm>
            <a:off x="957263" y="5553075"/>
            <a:ext cx="2338387" cy="404813"/>
            <a:chOff x="1004" y="1639"/>
            <a:chExt cx="1473" cy="255"/>
          </a:xfrm>
        </p:grpSpPr>
        <p:sp>
          <p:nvSpPr>
            <p:cNvPr id="171022" name="Freeform 14"/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/>
              <a:ahLst/>
              <a:cxnLst>
                <a:cxn ang="0">
                  <a:pos x="172" y="11"/>
                </a:cxn>
                <a:cxn ang="0">
                  <a:pos x="73" y="94"/>
                </a:cxn>
                <a:cxn ang="0">
                  <a:pos x="146" y="220"/>
                </a:cxn>
                <a:cxn ang="0">
                  <a:pos x="520" y="225"/>
                </a:cxn>
                <a:cxn ang="0">
                  <a:pos x="754" y="251"/>
                </a:cxn>
                <a:cxn ang="0">
                  <a:pos x="1306" y="203"/>
                </a:cxn>
                <a:cxn ang="0">
                  <a:pos x="1360" y="29"/>
                </a:cxn>
                <a:cxn ang="0">
                  <a:pos x="628" y="29"/>
                </a:cxn>
                <a:cxn ang="0">
                  <a:pos x="172" y="11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023" name="Text Box 15"/>
            <p:cNvSpPr txBox="1">
              <a:spLocks noChangeArrowheads="1"/>
            </p:cNvSpPr>
            <p:nvPr/>
          </p:nvSpPr>
          <p:spPr bwMode="auto">
            <a:xfrm>
              <a:off x="1226" y="1667"/>
              <a:ext cx="1038" cy="212"/>
            </a:xfrm>
            <a:prstGeom prst="rect">
              <a:avLst/>
            </a:prstGeom>
            <a:solidFill>
              <a:srgbClr val="66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200.23.18.0/23</a:t>
              </a:r>
              <a:endParaRPr lang="en-US"/>
            </a:p>
          </p:txBody>
        </p:sp>
      </p:grpSp>
      <p:grpSp>
        <p:nvGrpSpPr>
          <p:cNvPr id="171024" name="Group 16"/>
          <p:cNvGrpSpPr>
            <a:grpSpLocks/>
          </p:cNvGrpSpPr>
          <p:nvPr/>
        </p:nvGrpSpPr>
        <p:grpSpPr bwMode="auto">
          <a:xfrm>
            <a:off x="690563" y="4486275"/>
            <a:ext cx="2338387" cy="404813"/>
            <a:chOff x="1004" y="1639"/>
            <a:chExt cx="1473" cy="255"/>
          </a:xfrm>
        </p:grpSpPr>
        <p:sp>
          <p:nvSpPr>
            <p:cNvPr id="171025" name="Freeform 17"/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/>
              <a:ahLst/>
              <a:cxnLst>
                <a:cxn ang="0">
                  <a:pos x="172" y="11"/>
                </a:cxn>
                <a:cxn ang="0">
                  <a:pos x="73" y="94"/>
                </a:cxn>
                <a:cxn ang="0">
                  <a:pos x="146" y="220"/>
                </a:cxn>
                <a:cxn ang="0">
                  <a:pos x="520" y="225"/>
                </a:cxn>
                <a:cxn ang="0">
                  <a:pos x="754" y="251"/>
                </a:cxn>
                <a:cxn ang="0">
                  <a:pos x="1306" y="203"/>
                </a:cxn>
                <a:cxn ang="0">
                  <a:pos x="1360" y="29"/>
                </a:cxn>
                <a:cxn ang="0">
                  <a:pos x="628" y="29"/>
                </a:cxn>
                <a:cxn ang="0">
                  <a:pos x="172" y="11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026" name="Text Box 18"/>
            <p:cNvSpPr txBox="1">
              <a:spLocks noChangeArrowheads="1"/>
            </p:cNvSpPr>
            <p:nvPr/>
          </p:nvSpPr>
          <p:spPr bwMode="auto">
            <a:xfrm>
              <a:off x="1226" y="1667"/>
              <a:ext cx="1058" cy="212"/>
            </a:xfrm>
            <a:prstGeom prst="rect">
              <a:avLst/>
            </a:prstGeom>
            <a:solidFill>
              <a:srgbClr val="66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200.23.30.0/23</a:t>
              </a:r>
              <a:endParaRPr lang="en-US"/>
            </a:p>
          </p:txBody>
        </p:sp>
      </p:grpSp>
      <p:sp>
        <p:nvSpPr>
          <p:cNvPr id="171027" name="Text Box 19"/>
          <p:cNvSpPr txBox="1">
            <a:spLocks noChangeArrowheads="1"/>
          </p:cNvSpPr>
          <p:nvPr/>
        </p:nvSpPr>
        <p:spPr bwMode="auto">
          <a:xfrm>
            <a:off x="3595688" y="3717925"/>
            <a:ext cx="16462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Fly-By-Night-ISP</a:t>
            </a:r>
            <a:endParaRPr lang="en-US"/>
          </a:p>
        </p:txBody>
      </p:sp>
      <p:sp>
        <p:nvSpPr>
          <p:cNvPr id="171028" name="Freeform 20"/>
          <p:cNvSpPr>
            <a:spLocks/>
          </p:cNvSpPr>
          <p:nvPr/>
        </p:nvSpPr>
        <p:spPr bwMode="auto">
          <a:xfrm>
            <a:off x="7158038" y="2900363"/>
            <a:ext cx="730250" cy="2535237"/>
          </a:xfrm>
          <a:custGeom>
            <a:avLst/>
            <a:gdLst/>
            <a:ahLst/>
            <a:cxnLst>
              <a:cxn ang="0">
                <a:pos x="328" y="56"/>
              </a:cxn>
              <a:cxn ang="0">
                <a:pos x="208" y="218"/>
              </a:cxn>
              <a:cxn ang="0">
                <a:pos x="58" y="536"/>
              </a:cxn>
              <a:cxn ang="0">
                <a:pos x="7" y="919"/>
              </a:cxn>
              <a:cxn ang="0">
                <a:pos x="100" y="1118"/>
              </a:cxn>
              <a:cxn ang="0">
                <a:pos x="220" y="1352"/>
              </a:cxn>
              <a:cxn ang="0">
                <a:pos x="424" y="1562"/>
              </a:cxn>
              <a:cxn ang="0">
                <a:pos x="436" y="1142"/>
              </a:cxn>
              <a:cxn ang="0">
                <a:pos x="424" y="1046"/>
              </a:cxn>
              <a:cxn ang="0">
                <a:pos x="346" y="854"/>
              </a:cxn>
              <a:cxn ang="0">
                <a:pos x="310" y="602"/>
              </a:cxn>
              <a:cxn ang="0">
                <a:pos x="328" y="56"/>
              </a:cxn>
            </a:cxnLst>
            <a:rect l="0" t="0" r="r" b="b"/>
            <a:pathLst>
              <a:path w="460" h="1597">
                <a:moveTo>
                  <a:pt x="328" y="56"/>
                </a:moveTo>
                <a:cubicBezTo>
                  <a:pt x="247" y="0"/>
                  <a:pt x="253" y="138"/>
                  <a:pt x="208" y="218"/>
                </a:cubicBezTo>
                <a:cubicBezTo>
                  <a:pt x="163" y="298"/>
                  <a:pt x="91" y="419"/>
                  <a:pt x="58" y="536"/>
                </a:cubicBezTo>
                <a:cubicBezTo>
                  <a:pt x="25" y="653"/>
                  <a:pt x="0" y="822"/>
                  <a:pt x="7" y="919"/>
                </a:cubicBezTo>
                <a:cubicBezTo>
                  <a:pt x="14" y="1016"/>
                  <a:pt x="64" y="1046"/>
                  <a:pt x="100" y="1118"/>
                </a:cubicBezTo>
                <a:cubicBezTo>
                  <a:pt x="136" y="1190"/>
                  <a:pt x="166" y="1278"/>
                  <a:pt x="220" y="1352"/>
                </a:cubicBezTo>
                <a:cubicBezTo>
                  <a:pt x="274" y="1426"/>
                  <a:pt x="388" y="1597"/>
                  <a:pt x="424" y="1562"/>
                </a:cubicBezTo>
                <a:cubicBezTo>
                  <a:pt x="460" y="1527"/>
                  <a:pt x="436" y="1228"/>
                  <a:pt x="436" y="1142"/>
                </a:cubicBezTo>
                <a:cubicBezTo>
                  <a:pt x="436" y="1056"/>
                  <a:pt x="439" y="1094"/>
                  <a:pt x="424" y="1046"/>
                </a:cubicBezTo>
                <a:cubicBezTo>
                  <a:pt x="409" y="998"/>
                  <a:pt x="365" y="928"/>
                  <a:pt x="346" y="854"/>
                </a:cubicBezTo>
                <a:cubicBezTo>
                  <a:pt x="327" y="780"/>
                  <a:pt x="313" y="735"/>
                  <a:pt x="310" y="602"/>
                </a:cubicBezTo>
                <a:cubicBezTo>
                  <a:pt x="307" y="469"/>
                  <a:pt x="324" y="170"/>
                  <a:pt x="328" y="56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029" name="Text Box 21"/>
          <p:cNvSpPr txBox="1">
            <a:spLocks noChangeArrowheads="1"/>
          </p:cNvSpPr>
          <p:nvPr/>
        </p:nvSpPr>
        <p:spPr bwMode="auto">
          <a:xfrm>
            <a:off x="747713" y="2222500"/>
            <a:ext cx="1404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Organization 0</a:t>
            </a:r>
          </a:p>
        </p:txBody>
      </p:sp>
      <p:sp>
        <p:nvSpPr>
          <p:cNvPr id="171030" name="Text Box 22"/>
          <p:cNvSpPr txBox="1">
            <a:spLocks noChangeArrowheads="1"/>
          </p:cNvSpPr>
          <p:nvPr/>
        </p:nvSpPr>
        <p:spPr bwMode="auto">
          <a:xfrm>
            <a:off x="776288" y="4232275"/>
            <a:ext cx="1404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Organization 7</a:t>
            </a:r>
          </a:p>
        </p:txBody>
      </p:sp>
      <p:sp>
        <p:nvSpPr>
          <p:cNvPr id="171031" name="Text Box 23"/>
          <p:cNvSpPr txBox="1">
            <a:spLocks noChangeArrowheads="1"/>
          </p:cNvSpPr>
          <p:nvPr/>
        </p:nvSpPr>
        <p:spPr bwMode="auto">
          <a:xfrm>
            <a:off x="7396163" y="4041775"/>
            <a:ext cx="9159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Internet</a:t>
            </a:r>
          </a:p>
        </p:txBody>
      </p:sp>
      <p:sp>
        <p:nvSpPr>
          <p:cNvPr id="171032" name="Text Box 24"/>
          <p:cNvSpPr txBox="1">
            <a:spLocks noChangeArrowheads="1"/>
          </p:cNvSpPr>
          <p:nvPr/>
        </p:nvSpPr>
        <p:spPr bwMode="auto">
          <a:xfrm>
            <a:off x="938213" y="5356225"/>
            <a:ext cx="13763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Organization 1</a:t>
            </a:r>
          </a:p>
        </p:txBody>
      </p:sp>
      <p:sp>
        <p:nvSpPr>
          <p:cNvPr id="171033" name="Freeform 25"/>
          <p:cNvSpPr>
            <a:spLocks/>
          </p:cNvSpPr>
          <p:nvPr/>
        </p:nvSpPr>
        <p:spPr bwMode="auto">
          <a:xfrm>
            <a:off x="3505200" y="4597400"/>
            <a:ext cx="1773238" cy="979488"/>
          </a:xfrm>
          <a:custGeom>
            <a:avLst/>
            <a:gdLst/>
            <a:ahLst/>
            <a:cxnLst>
              <a:cxn ang="0">
                <a:pos x="439" y="97"/>
              </a:cxn>
              <a:cxn ang="0">
                <a:pos x="205" y="19"/>
              </a:cxn>
              <a:cxn ang="0">
                <a:pos x="55" y="73"/>
              </a:cxn>
              <a:cxn ang="0">
                <a:pos x="4" y="456"/>
              </a:cxn>
              <a:cxn ang="0">
                <a:pos x="77" y="582"/>
              </a:cxn>
              <a:cxn ang="0">
                <a:pos x="451" y="587"/>
              </a:cxn>
              <a:cxn ang="0">
                <a:pos x="685" y="613"/>
              </a:cxn>
              <a:cxn ang="0">
                <a:pos x="925" y="565"/>
              </a:cxn>
              <a:cxn ang="0">
                <a:pos x="1099" y="330"/>
              </a:cxn>
              <a:cxn ang="0">
                <a:pos x="1036" y="138"/>
              </a:cxn>
              <a:cxn ang="0">
                <a:pos x="691" y="91"/>
              </a:cxn>
              <a:cxn ang="0">
                <a:pos x="439" y="97"/>
              </a:cxn>
            </a:cxnLst>
            <a:rect l="0" t="0" r="r" b="b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034" name="Text Box 26"/>
          <p:cNvSpPr txBox="1">
            <a:spLocks noChangeArrowheads="1"/>
          </p:cNvSpPr>
          <p:nvPr/>
        </p:nvSpPr>
        <p:spPr bwMode="auto">
          <a:xfrm>
            <a:off x="3805238" y="4975225"/>
            <a:ext cx="10636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ISPs-R-Us</a:t>
            </a:r>
            <a:endParaRPr lang="en-US"/>
          </a:p>
        </p:txBody>
      </p:sp>
      <p:sp>
        <p:nvSpPr>
          <p:cNvPr id="171035" name="Freeform 27"/>
          <p:cNvSpPr>
            <a:spLocks/>
          </p:cNvSpPr>
          <p:nvPr/>
        </p:nvSpPr>
        <p:spPr bwMode="auto">
          <a:xfrm flipV="1">
            <a:off x="5230813" y="4618038"/>
            <a:ext cx="2019300" cy="2952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72" y="186"/>
              </a:cxn>
            </a:cxnLst>
            <a:rect l="0" t="0" r="r" b="b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036" name="Line 28"/>
          <p:cNvSpPr>
            <a:spLocks noChangeShapeType="1"/>
          </p:cNvSpPr>
          <p:nvPr/>
        </p:nvSpPr>
        <p:spPr bwMode="auto">
          <a:xfrm>
            <a:off x="3021013" y="5160963"/>
            <a:ext cx="4857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037" name="Line 29"/>
          <p:cNvSpPr>
            <a:spLocks noChangeShapeType="1"/>
          </p:cNvSpPr>
          <p:nvPr/>
        </p:nvSpPr>
        <p:spPr bwMode="auto">
          <a:xfrm flipV="1">
            <a:off x="2868613" y="5227638"/>
            <a:ext cx="638175" cy="171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038" name="Line 30"/>
          <p:cNvSpPr>
            <a:spLocks noChangeShapeType="1"/>
          </p:cNvSpPr>
          <p:nvPr/>
        </p:nvSpPr>
        <p:spPr bwMode="auto">
          <a:xfrm flipV="1">
            <a:off x="3306763" y="5475288"/>
            <a:ext cx="247650" cy="409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039" name="Text Box 31"/>
          <p:cNvSpPr txBox="1">
            <a:spLocks noChangeArrowheads="1"/>
          </p:cNvSpPr>
          <p:nvPr/>
        </p:nvSpPr>
        <p:spPr bwMode="auto">
          <a:xfrm>
            <a:off x="5519738" y="4870450"/>
            <a:ext cx="211455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“Send me anything</a:t>
            </a:r>
          </a:p>
          <a:p>
            <a:r>
              <a:rPr lang="en-US" sz="1400"/>
              <a:t>with addresses </a:t>
            </a:r>
          </a:p>
          <a:p>
            <a:r>
              <a:rPr lang="en-US" sz="1400"/>
              <a:t>beginning 199.31.0.0/16</a:t>
            </a:r>
          </a:p>
          <a:p>
            <a:r>
              <a:rPr lang="en-US" sz="1400"/>
              <a:t>or 200.23.18.0/23”</a:t>
            </a:r>
          </a:p>
        </p:txBody>
      </p:sp>
      <p:grpSp>
        <p:nvGrpSpPr>
          <p:cNvPr id="171040" name="Group 32"/>
          <p:cNvGrpSpPr>
            <a:grpSpLocks/>
          </p:cNvGrpSpPr>
          <p:nvPr/>
        </p:nvGrpSpPr>
        <p:grpSpPr bwMode="auto">
          <a:xfrm>
            <a:off x="795338" y="3657600"/>
            <a:ext cx="2338387" cy="404813"/>
            <a:chOff x="1004" y="1639"/>
            <a:chExt cx="1473" cy="255"/>
          </a:xfrm>
        </p:grpSpPr>
        <p:sp>
          <p:nvSpPr>
            <p:cNvPr id="171041" name="Freeform 33"/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/>
              <a:ahLst/>
              <a:cxnLst>
                <a:cxn ang="0">
                  <a:pos x="172" y="11"/>
                </a:cxn>
                <a:cxn ang="0">
                  <a:pos x="73" y="94"/>
                </a:cxn>
                <a:cxn ang="0">
                  <a:pos x="146" y="220"/>
                </a:cxn>
                <a:cxn ang="0">
                  <a:pos x="520" y="225"/>
                </a:cxn>
                <a:cxn ang="0">
                  <a:pos x="754" y="251"/>
                </a:cxn>
                <a:cxn ang="0">
                  <a:pos x="1306" y="203"/>
                </a:cxn>
                <a:cxn ang="0">
                  <a:pos x="1360" y="29"/>
                </a:cxn>
                <a:cxn ang="0">
                  <a:pos x="628" y="29"/>
                </a:cxn>
                <a:cxn ang="0">
                  <a:pos x="172" y="11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042" name="Text Box 34"/>
            <p:cNvSpPr txBox="1">
              <a:spLocks noChangeArrowheads="1"/>
            </p:cNvSpPr>
            <p:nvPr/>
          </p:nvSpPr>
          <p:spPr bwMode="auto">
            <a:xfrm>
              <a:off x="1226" y="1667"/>
              <a:ext cx="1058" cy="212"/>
            </a:xfrm>
            <a:prstGeom prst="rect">
              <a:avLst/>
            </a:prstGeom>
            <a:solidFill>
              <a:srgbClr val="66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200.23.20.0/23</a:t>
              </a:r>
              <a:endParaRPr lang="en-US"/>
            </a:p>
          </p:txBody>
        </p:sp>
      </p:grpSp>
      <p:sp>
        <p:nvSpPr>
          <p:cNvPr id="171043" name="Text Box 35"/>
          <p:cNvSpPr txBox="1">
            <a:spLocks noChangeArrowheads="1"/>
          </p:cNvSpPr>
          <p:nvPr/>
        </p:nvSpPr>
        <p:spPr bwMode="auto">
          <a:xfrm>
            <a:off x="776288" y="3460750"/>
            <a:ext cx="1404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Organization 2</a:t>
            </a:r>
          </a:p>
        </p:txBody>
      </p:sp>
      <p:grpSp>
        <p:nvGrpSpPr>
          <p:cNvPr id="171044" name="Group 36"/>
          <p:cNvGrpSpPr>
            <a:grpSpLocks/>
          </p:cNvGrpSpPr>
          <p:nvPr/>
        </p:nvGrpSpPr>
        <p:grpSpPr bwMode="auto">
          <a:xfrm>
            <a:off x="2144713" y="3921125"/>
            <a:ext cx="296862" cy="663575"/>
            <a:chOff x="870" y="2945"/>
            <a:chExt cx="187" cy="418"/>
          </a:xfrm>
        </p:grpSpPr>
        <p:sp>
          <p:nvSpPr>
            <p:cNvPr id="171045" name="Text Box 37"/>
            <p:cNvSpPr txBox="1">
              <a:spLocks noChangeArrowheads="1"/>
            </p:cNvSpPr>
            <p:nvPr/>
          </p:nvSpPr>
          <p:spPr bwMode="auto">
            <a:xfrm>
              <a:off x="872" y="2945"/>
              <a:ext cx="18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/>
                <a:t>.</a:t>
              </a:r>
              <a:endParaRPr lang="en-US" sz="2000"/>
            </a:p>
          </p:txBody>
        </p:sp>
        <p:sp>
          <p:nvSpPr>
            <p:cNvPr id="171046" name="Text Box 38"/>
            <p:cNvSpPr txBox="1">
              <a:spLocks noChangeArrowheads="1"/>
            </p:cNvSpPr>
            <p:nvPr/>
          </p:nvSpPr>
          <p:spPr bwMode="auto">
            <a:xfrm>
              <a:off x="870" y="3030"/>
              <a:ext cx="18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/>
                <a:t>.</a:t>
              </a:r>
              <a:endParaRPr lang="en-US" sz="2000"/>
            </a:p>
          </p:txBody>
        </p:sp>
        <p:sp>
          <p:nvSpPr>
            <p:cNvPr id="171047" name="Text Box 39"/>
            <p:cNvSpPr txBox="1">
              <a:spLocks noChangeArrowheads="1"/>
            </p:cNvSpPr>
            <p:nvPr/>
          </p:nvSpPr>
          <p:spPr bwMode="auto">
            <a:xfrm>
              <a:off x="871" y="3113"/>
              <a:ext cx="18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/>
                <a:t>.</a:t>
              </a:r>
              <a:endParaRPr lang="en-US" sz="2000"/>
            </a:p>
          </p:txBody>
        </p:sp>
      </p:grpSp>
      <p:grpSp>
        <p:nvGrpSpPr>
          <p:cNvPr id="171048" name="Group 40"/>
          <p:cNvGrpSpPr>
            <a:grpSpLocks/>
          </p:cNvGrpSpPr>
          <p:nvPr/>
        </p:nvGrpSpPr>
        <p:grpSpPr bwMode="auto">
          <a:xfrm>
            <a:off x="3173413" y="3625850"/>
            <a:ext cx="296862" cy="663575"/>
            <a:chOff x="870" y="2945"/>
            <a:chExt cx="187" cy="418"/>
          </a:xfrm>
        </p:grpSpPr>
        <p:sp>
          <p:nvSpPr>
            <p:cNvPr id="171049" name="Text Box 41"/>
            <p:cNvSpPr txBox="1">
              <a:spLocks noChangeArrowheads="1"/>
            </p:cNvSpPr>
            <p:nvPr/>
          </p:nvSpPr>
          <p:spPr bwMode="auto">
            <a:xfrm>
              <a:off x="872" y="2945"/>
              <a:ext cx="18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/>
                <a:t>.</a:t>
              </a:r>
              <a:endParaRPr lang="en-US" sz="2000"/>
            </a:p>
          </p:txBody>
        </p:sp>
        <p:sp>
          <p:nvSpPr>
            <p:cNvPr id="171050" name="Text Box 42"/>
            <p:cNvSpPr txBox="1">
              <a:spLocks noChangeArrowheads="1"/>
            </p:cNvSpPr>
            <p:nvPr/>
          </p:nvSpPr>
          <p:spPr bwMode="auto">
            <a:xfrm>
              <a:off x="870" y="3030"/>
              <a:ext cx="18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/>
                <a:t>.</a:t>
              </a:r>
              <a:endParaRPr lang="en-US" sz="2000"/>
            </a:p>
          </p:txBody>
        </p:sp>
        <p:sp>
          <p:nvSpPr>
            <p:cNvPr id="171051" name="Text Box 43"/>
            <p:cNvSpPr txBox="1">
              <a:spLocks noChangeArrowheads="1"/>
            </p:cNvSpPr>
            <p:nvPr/>
          </p:nvSpPr>
          <p:spPr bwMode="auto">
            <a:xfrm>
              <a:off x="871" y="3113"/>
              <a:ext cx="18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/>
                <a:t>.</a:t>
              </a:r>
              <a:endParaRPr lang="en-US" sz="2000"/>
            </a:p>
          </p:txBody>
        </p:sp>
      </p:grpSp>
      <p:sp>
        <p:nvSpPr>
          <p:cNvPr id="4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14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C9D7E-DEA9-42F5-999B-276D3ACDFF60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IP addressing: the last word...</a:t>
            </a:r>
            <a:endParaRPr lang="en-US"/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u="sng">
                <a:solidFill>
                  <a:srgbClr val="000099"/>
                </a:solidFill>
              </a:rPr>
              <a:t>Q:</a:t>
            </a:r>
            <a:r>
              <a:rPr lang="en-US"/>
              <a:t> How does an ISP get block of addresses?</a:t>
            </a:r>
          </a:p>
          <a:p>
            <a:pPr>
              <a:buFont typeface="Wingdings" pitchFamily="2" charset="2"/>
              <a:buNone/>
            </a:pPr>
            <a:r>
              <a:rPr lang="en-US" u="sng">
                <a:solidFill>
                  <a:srgbClr val="000099"/>
                </a:solidFill>
              </a:rPr>
              <a:t>A:</a:t>
            </a:r>
            <a:r>
              <a:rPr lang="en-US" sz="2400">
                <a:solidFill>
                  <a:srgbClr val="FF0000"/>
                </a:solidFill>
              </a:rPr>
              <a:t> ICANN</a:t>
            </a:r>
            <a:r>
              <a:rPr lang="en-US" sz="2400"/>
              <a:t>: </a:t>
            </a:r>
            <a:r>
              <a:rPr lang="en-US" sz="2400">
                <a:solidFill>
                  <a:srgbClr val="FF0000"/>
                </a:solidFill>
              </a:rPr>
              <a:t>I</a:t>
            </a:r>
            <a:r>
              <a:rPr lang="en-US" sz="2400"/>
              <a:t>nternet </a:t>
            </a:r>
            <a:r>
              <a:rPr lang="en-US" sz="2400">
                <a:solidFill>
                  <a:srgbClr val="FF0000"/>
                </a:solidFill>
              </a:rPr>
              <a:t>C</a:t>
            </a:r>
            <a:r>
              <a:rPr lang="en-US" sz="2400"/>
              <a:t>orporation for </a:t>
            </a:r>
            <a:r>
              <a:rPr lang="en-US" sz="2400">
                <a:solidFill>
                  <a:srgbClr val="FF0000"/>
                </a:solidFill>
              </a:rPr>
              <a:t>A</a:t>
            </a:r>
            <a:r>
              <a:rPr lang="en-US" sz="2400"/>
              <a:t>ssigned 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     </a:t>
            </a:r>
            <a:r>
              <a:rPr lang="en-US" sz="2400">
                <a:solidFill>
                  <a:srgbClr val="FF0000"/>
                </a:solidFill>
              </a:rPr>
              <a:t>N</a:t>
            </a:r>
            <a:r>
              <a:rPr lang="en-US" sz="2400"/>
              <a:t>ames and </a:t>
            </a:r>
            <a:r>
              <a:rPr lang="en-US" sz="2400">
                <a:solidFill>
                  <a:srgbClr val="FF0000"/>
                </a:solidFill>
              </a:rPr>
              <a:t>N</a:t>
            </a:r>
            <a:r>
              <a:rPr lang="en-US" sz="2400"/>
              <a:t>umbers</a:t>
            </a:r>
          </a:p>
          <a:p>
            <a:pPr lvl="1"/>
            <a:r>
              <a:rPr lang="en-US"/>
              <a:t>allocates addresses</a:t>
            </a:r>
          </a:p>
          <a:p>
            <a:pPr lvl="1"/>
            <a:r>
              <a:rPr lang="en-US"/>
              <a:t>manages DNS</a:t>
            </a:r>
          </a:p>
          <a:p>
            <a:pPr lvl="1"/>
            <a:r>
              <a:rPr lang="en-US"/>
              <a:t>assigns domain names, resolves disputes</a:t>
            </a:r>
            <a:endParaRPr lang="en-US" sz="200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19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8D8C-5CDD-4238-BB4B-10200EB77BB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45840" name="Freeform 80"/>
          <p:cNvSpPr>
            <a:spLocks/>
          </p:cNvSpPr>
          <p:nvPr/>
        </p:nvSpPr>
        <p:spPr bwMode="auto">
          <a:xfrm>
            <a:off x="4152900" y="1871663"/>
            <a:ext cx="3738563" cy="2697162"/>
          </a:xfrm>
          <a:custGeom>
            <a:avLst/>
            <a:gdLst/>
            <a:ahLst/>
            <a:cxnLst>
              <a:cxn ang="0">
                <a:pos x="349" y="761"/>
              </a:cxn>
              <a:cxn ang="0">
                <a:pos x="1651" y="732"/>
              </a:cxn>
              <a:cxn ang="0">
                <a:pos x="1773" y="230"/>
              </a:cxn>
              <a:cxn ang="0">
                <a:pos x="2029" y="8"/>
              </a:cxn>
              <a:cxn ang="0">
                <a:pos x="2267" y="183"/>
              </a:cxn>
              <a:cxn ang="0">
                <a:pos x="2355" y="942"/>
              </a:cxn>
              <a:cxn ang="0">
                <a:pos x="2267" y="1592"/>
              </a:cxn>
              <a:cxn ang="0">
                <a:pos x="1840" y="1586"/>
              </a:cxn>
              <a:cxn ang="0">
                <a:pos x="1670" y="1025"/>
              </a:cxn>
              <a:cxn ang="0">
                <a:pos x="220" y="923"/>
              </a:cxn>
              <a:cxn ang="0">
                <a:pos x="349" y="761"/>
              </a:cxn>
            </a:cxnLst>
            <a:rect l="0" t="0" r="r" b="b"/>
            <a:pathLst>
              <a:path w="2355" h="1699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91488" cy="1143000"/>
          </a:xfrm>
        </p:spPr>
        <p:txBody>
          <a:bodyPr/>
          <a:lstStyle/>
          <a:p>
            <a:r>
              <a:rPr lang="en-US" sz="3600"/>
              <a:t>NAT: Network Address Translation</a:t>
            </a:r>
          </a:p>
        </p:txBody>
      </p:sp>
      <p:sp>
        <p:nvSpPr>
          <p:cNvPr id="245764" name="Freeform 4"/>
          <p:cNvSpPr>
            <a:spLocks/>
          </p:cNvSpPr>
          <p:nvPr/>
        </p:nvSpPr>
        <p:spPr bwMode="auto">
          <a:xfrm>
            <a:off x="0" y="2638425"/>
            <a:ext cx="3825875" cy="1355725"/>
          </a:xfrm>
          <a:custGeom>
            <a:avLst/>
            <a:gdLst/>
            <a:ahLst/>
            <a:cxnLst>
              <a:cxn ang="0">
                <a:pos x="1888" y="285"/>
              </a:cxn>
              <a:cxn ang="0">
                <a:pos x="418" y="283"/>
              </a:cxn>
              <a:cxn ang="0">
                <a:pos x="60" y="83"/>
              </a:cxn>
              <a:cxn ang="0">
                <a:pos x="60" y="781"/>
              </a:cxn>
              <a:cxn ang="0">
                <a:pos x="374" y="519"/>
              </a:cxn>
              <a:cxn ang="0">
                <a:pos x="2017" y="447"/>
              </a:cxn>
              <a:cxn ang="0">
                <a:pos x="1888" y="285"/>
              </a:cxn>
            </a:cxnLst>
            <a:rect l="0" t="0" r="r" b="b"/>
            <a:pathLst>
              <a:path w="2269" h="854">
                <a:moveTo>
                  <a:pt x="1888" y="285"/>
                </a:moveTo>
                <a:cubicBezTo>
                  <a:pt x="1622" y="258"/>
                  <a:pt x="723" y="317"/>
                  <a:pt x="418" y="283"/>
                </a:cubicBezTo>
                <a:cubicBezTo>
                  <a:pt x="113" y="249"/>
                  <a:pt x="120" y="0"/>
                  <a:pt x="60" y="83"/>
                </a:cubicBezTo>
                <a:cubicBezTo>
                  <a:pt x="0" y="166"/>
                  <a:pt x="8" y="708"/>
                  <a:pt x="60" y="781"/>
                </a:cubicBezTo>
                <a:cubicBezTo>
                  <a:pt x="112" y="854"/>
                  <a:pt x="48" y="575"/>
                  <a:pt x="374" y="519"/>
                </a:cubicBezTo>
                <a:cubicBezTo>
                  <a:pt x="700" y="463"/>
                  <a:pt x="1765" y="486"/>
                  <a:pt x="2017" y="447"/>
                </a:cubicBezTo>
                <a:cubicBezTo>
                  <a:pt x="2269" y="408"/>
                  <a:pt x="2110" y="319"/>
                  <a:pt x="1888" y="285"/>
                </a:cubicBezTo>
                <a:close/>
              </a:path>
            </a:pathLst>
          </a:custGeom>
          <a:gradFill rotWithShape="1">
            <a:gsLst>
              <a:gs pos="0">
                <a:srgbClr val="FFFFFF">
                  <a:alpha val="98000"/>
                </a:srgbClr>
              </a:gs>
              <a:gs pos="100000">
                <a:srgbClr val="66CC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45765" name="Object 5"/>
          <p:cNvGraphicFramePr>
            <a:graphicFrameLocks noChangeAspect="1"/>
          </p:cNvGraphicFramePr>
          <p:nvPr/>
        </p:nvGraphicFramePr>
        <p:xfrm>
          <a:off x="7181850" y="2182813"/>
          <a:ext cx="5556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34" name="Clip" r:id="rId3" imgW="1305000" imgH="1085760" progId="">
                  <p:embed/>
                </p:oleObj>
              </mc:Choice>
              <mc:Fallback>
                <p:oleObj name="Clip" r:id="rId3" imgW="1305000" imgH="10857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1850" y="2182813"/>
                        <a:ext cx="555625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66" name="Object 6"/>
          <p:cNvGraphicFramePr>
            <a:graphicFrameLocks noChangeAspect="1"/>
          </p:cNvGraphicFramePr>
          <p:nvPr/>
        </p:nvGraphicFramePr>
        <p:xfrm>
          <a:off x="7231063" y="2971800"/>
          <a:ext cx="5794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35" name="Clip" r:id="rId5" imgW="1305000" imgH="1085760" progId="">
                  <p:embed/>
                </p:oleObj>
              </mc:Choice>
              <mc:Fallback>
                <p:oleObj name="Clip" r:id="rId5" imgW="1305000" imgH="10857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1063" y="2971800"/>
                        <a:ext cx="579437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67" name="Object 7"/>
          <p:cNvGraphicFramePr>
            <a:graphicFrameLocks noChangeAspect="1"/>
          </p:cNvGraphicFramePr>
          <p:nvPr/>
        </p:nvGraphicFramePr>
        <p:xfrm>
          <a:off x="7202488" y="3736975"/>
          <a:ext cx="56356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36" name="Clip" r:id="rId6" imgW="1305000" imgH="1085760" progId="">
                  <p:embed/>
                </p:oleObj>
              </mc:Choice>
              <mc:Fallback>
                <p:oleObj name="Clip" r:id="rId6" imgW="1305000" imgH="10857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2488" y="3736975"/>
                        <a:ext cx="563562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68" name="Line 8"/>
          <p:cNvSpPr>
            <a:spLocks noChangeShapeType="1"/>
          </p:cNvSpPr>
          <p:nvPr/>
        </p:nvSpPr>
        <p:spPr bwMode="auto">
          <a:xfrm>
            <a:off x="4267200" y="3194050"/>
            <a:ext cx="30257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45769" name="Line 9"/>
          <p:cNvSpPr>
            <a:spLocks noChangeShapeType="1"/>
          </p:cNvSpPr>
          <p:nvPr/>
        </p:nvSpPr>
        <p:spPr bwMode="auto">
          <a:xfrm flipH="1">
            <a:off x="7102475" y="2451100"/>
            <a:ext cx="9525" cy="1492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45770" name="Line 10"/>
          <p:cNvSpPr>
            <a:spLocks noChangeShapeType="1"/>
          </p:cNvSpPr>
          <p:nvPr/>
        </p:nvSpPr>
        <p:spPr bwMode="auto">
          <a:xfrm>
            <a:off x="7107238" y="2446338"/>
            <a:ext cx="1333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45771" name="Line 11"/>
          <p:cNvSpPr>
            <a:spLocks noChangeShapeType="1"/>
          </p:cNvSpPr>
          <p:nvPr/>
        </p:nvSpPr>
        <p:spPr bwMode="auto">
          <a:xfrm flipV="1">
            <a:off x="7113588" y="3951288"/>
            <a:ext cx="171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45772" name="Text Box 12"/>
          <p:cNvSpPr txBox="1">
            <a:spLocks noChangeArrowheads="1"/>
          </p:cNvSpPr>
          <p:nvPr/>
        </p:nvSpPr>
        <p:spPr bwMode="auto">
          <a:xfrm>
            <a:off x="7732713" y="2181225"/>
            <a:ext cx="892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10.0.0.1</a:t>
            </a:r>
          </a:p>
        </p:txBody>
      </p:sp>
      <p:sp>
        <p:nvSpPr>
          <p:cNvPr id="245773" name="Text Box 13"/>
          <p:cNvSpPr txBox="1">
            <a:spLocks noChangeArrowheads="1"/>
          </p:cNvSpPr>
          <p:nvPr/>
        </p:nvSpPr>
        <p:spPr bwMode="auto">
          <a:xfrm>
            <a:off x="7859713" y="2949575"/>
            <a:ext cx="923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10.0.0.2</a:t>
            </a:r>
          </a:p>
        </p:txBody>
      </p:sp>
      <p:sp>
        <p:nvSpPr>
          <p:cNvPr id="245774" name="Text Box 14"/>
          <p:cNvSpPr txBox="1">
            <a:spLocks noChangeArrowheads="1"/>
          </p:cNvSpPr>
          <p:nvPr/>
        </p:nvSpPr>
        <p:spPr bwMode="auto">
          <a:xfrm>
            <a:off x="7821613" y="3844925"/>
            <a:ext cx="923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10.0.0.3</a:t>
            </a:r>
          </a:p>
        </p:txBody>
      </p:sp>
      <p:sp>
        <p:nvSpPr>
          <p:cNvPr id="245775" name="Text Box 15"/>
          <p:cNvSpPr txBox="1">
            <a:spLocks noChangeArrowheads="1"/>
          </p:cNvSpPr>
          <p:nvPr/>
        </p:nvSpPr>
        <p:spPr bwMode="auto">
          <a:xfrm>
            <a:off x="4217988" y="2771775"/>
            <a:ext cx="923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10.0.0.4</a:t>
            </a:r>
          </a:p>
        </p:txBody>
      </p:sp>
      <p:sp>
        <p:nvSpPr>
          <p:cNvPr id="245776" name="Line 16"/>
          <p:cNvSpPr>
            <a:spLocks noChangeShapeType="1"/>
          </p:cNvSpPr>
          <p:nvPr/>
        </p:nvSpPr>
        <p:spPr bwMode="auto">
          <a:xfrm flipH="1">
            <a:off x="4341813" y="3022600"/>
            <a:ext cx="85725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45777" name="Text Box 17"/>
          <p:cNvSpPr txBox="1">
            <a:spLocks noChangeArrowheads="1"/>
          </p:cNvSpPr>
          <p:nvPr/>
        </p:nvSpPr>
        <p:spPr bwMode="auto">
          <a:xfrm>
            <a:off x="2379663" y="3328988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138.76.29.7</a:t>
            </a:r>
          </a:p>
        </p:txBody>
      </p:sp>
      <p:sp>
        <p:nvSpPr>
          <p:cNvPr id="245778" name="Line 18"/>
          <p:cNvSpPr>
            <a:spLocks noChangeShapeType="1"/>
          </p:cNvSpPr>
          <p:nvPr/>
        </p:nvSpPr>
        <p:spPr bwMode="auto">
          <a:xfrm flipH="1">
            <a:off x="3602038" y="3260725"/>
            <a:ext cx="85725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245779" name="Group 19"/>
          <p:cNvGrpSpPr>
            <a:grpSpLocks/>
          </p:cNvGrpSpPr>
          <p:nvPr/>
        </p:nvGrpSpPr>
        <p:grpSpPr bwMode="auto">
          <a:xfrm>
            <a:off x="3746500" y="3054350"/>
            <a:ext cx="555625" cy="307975"/>
            <a:chOff x="3600" y="219"/>
            <a:chExt cx="360" cy="175"/>
          </a:xfrm>
        </p:grpSpPr>
        <p:sp>
          <p:nvSpPr>
            <p:cNvPr id="245780" name="Oval 20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781" name="Line 21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782" name="Line 22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783" name="Rectangle 23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45784" name="Oval 24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5785" name="Group 25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45786" name="Line 2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787" name="Line 2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788" name="Line 2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5789" name="Group 29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45790" name="Line 3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791" name="Line 3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792" name="Line 3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45839" name="Line 79"/>
          <p:cNvSpPr>
            <a:spLocks noChangeShapeType="1"/>
          </p:cNvSpPr>
          <p:nvPr/>
        </p:nvSpPr>
        <p:spPr bwMode="auto">
          <a:xfrm>
            <a:off x="706438" y="3222625"/>
            <a:ext cx="30257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45841" name="Text Box 81"/>
          <p:cNvSpPr txBox="1">
            <a:spLocks noChangeArrowheads="1"/>
          </p:cNvSpPr>
          <p:nvPr/>
        </p:nvSpPr>
        <p:spPr bwMode="auto">
          <a:xfrm>
            <a:off x="4691063" y="1679575"/>
            <a:ext cx="2332037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local network</a:t>
            </a:r>
          </a:p>
          <a:p>
            <a:pPr algn="ctr"/>
            <a:r>
              <a:rPr lang="en-US"/>
              <a:t>(e.g., home network)</a:t>
            </a:r>
          </a:p>
          <a:p>
            <a:pPr algn="ctr"/>
            <a:r>
              <a:rPr lang="en-US"/>
              <a:t>10.0.0/24</a:t>
            </a:r>
          </a:p>
        </p:txBody>
      </p:sp>
      <p:sp>
        <p:nvSpPr>
          <p:cNvPr id="245842" name="Line 82"/>
          <p:cNvSpPr>
            <a:spLocks noChangeShapeType="1"/>
          </p:cNvSpPr>
          <p:nvPr/>
        </p:nvSpPr>
        <p:spPr bwMode="auto">
          <a:xfrm>
            <a:off x="6985000" y="1900238"/>
            <a:ext cx="1385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45843" name="Line 83"/>
          <p:cNvSpPr>
            <a:spLocks noChangeShapeType="1"/>
          </p:cNvSpPr>
          <p:nvPr/>
        </p:nvSpPr>
        <p:spPr bwMode="auto">
          <a:xfrm>
            <a:off x="4033838" y="1760538"/>
            <a:ext cx="0" cy="1081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45844" name="Line 84"/>
          <p:cNvSpPr>
            <a:spLocks noChangeShapeType="1"/>
          </p:cNvSpPr>
          <p:nvPr/>
        </p:nvSpPr>
        <p:spPr bwMode="auto">
          <a:xfrm flipH="1" flipV="1">
            <a:off x="4173538" y="1887538"/>
            <a:ext cx="898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45846" name="Line 86"/>
          <p:cNvSpPr>
            <a:spLocks noChangeShapeType="1"/>
          </p:cNvSpPr>
          <p:nvPr/>
        </p:nvSpPr>
        <p:spPr bwMode="auto">
          <a:xfrm>
            <a:off x="2578100" y="1900238"/>
            <a:ext cx="1385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45847" name="Line 87"/>
          <p:cNvSpPr>
            <a:spLocks noChangeShapeType="1"/>
          </p:cNvSpPr>
          <p:nvPr/>
        </p:nvSpPr>
        <p:spPr bwMode="auto">
          <a:xfrm flipH="1" flipV="1">
            <a:off x="766763" y="1887538"/>
            <a:ext cx="898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45848" name="Text Box 88"/>
          <p:cNvSpPr txBox="1">
            <a:spLocks noChangeArrowheads="1"/>
          </p:cNvSpPr>
          <p:nvPr/>
        </p:nvSpPr>
        <p:spPr bwMode="auto">
          <a:xfrm>
            <a:off x="1571625" y="1666875"/>
            <a:ext cx="1123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rest of</a:t>
            </a:r>
          </a:p>
          <a:p>
            <a:pPr algn="ctr"/>
            <a:r>
              <a:rPr lang="en-US"/>
              <a:t>Internet</a:t>
            </a:r>
          </a:p>
        </p:txBody>
      </p:sp>
      <p:sp>
        <p:nvSpPr>
          <p:cNvPr id="245849" name="Line 89"/>
          <p:cNvSpPr>
            <a:spLocks noChangeShapeType="1"/>
          </p:cNvSpPr>
          <p:nvPr/>
        </p:nvSpPr>
        <p:spPr bwMode="auto">
          <a:xfrm flipH="1" flipV="1">
            <a:off x="2819400" y="3644900"/>
            <a:ext cx="11113" cy="788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45850" name="Text Box 90"/>
          <p:cNvSpPr txBox="1">
            <a:spLocks noChangeArrowheads="1"/>
          </p:cNvSpPr>
          <p:nvPr/>
        </p:nvSpPr>
        <p:spPr bwMode="auto">
          <a:xfrm>
            <a:off x="4478338" y="4414838"/>
            <a:ext cx="361632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/>
              <a:t>Datagrams with source or </a:t>
            </a:r>
          </a:p>
          <a:p>
            <a:pPr algn="ctr"/>
            <a:r>
              <a:rPr lang="en-US" sz="2000"/>
              <a:t>destination in this network</a:t>
            </a:r>
          </a:p>
          <a:p>
            <a:pPr algn="ctr"/>
            <a:r>
              <a:rPr lang="en-US" sz="2000"/>
              <a:t>have 10.0.0/24 address for </a:t>
            </a:r>
          </a:p>
          <a:p>
            <a:pPr algn="ctr"/>
            <a:r>
              <a:rPr lang="en-US" sz="2000"/>
              <a:t>source, destination (as usual)</a:t>
            </a:r>
          </a:p>
        </p:txBody>
      </p:sp>
      <p:sp>
        <p:nvSpPr>
          <p:cNvPr id="245851" name="Line 91"/>
          <p:cNvSpPr>
            <a:spLocks noChangeShapeType="1"/>
          </p:cNvSpPr>
          <p:nvPr/>
        </p:nvSpPr>
        <p:spPr bwMode="auto">
          <a:xfrm flipH="1" flipV="1">
            <a:off x="5838825" y="3451225"/>
            <a:ext cx="11113" cy="996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45852" name="Text Box 92"/>
          <p:cNvSpPr txBox="1">
            <a:spLocks noChangeArrowheads="1"/>
          </p:cNvSpPr>
          <p:nvPr/>
        </p:nvSpPr>
        <p:spPr bwMode="auto">
          <a:xfrm>
            <a:off x="0" y="4424363"/>
            <a:ext cx="449897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i="1">
                <a:solidFill>
                  <a:srgbClr val="FF0000"/>
                </a:solidFill>
              </a:rPr>
              <a:t>All</a:t>
            </a:r>
            <a:r>
              <a:rPr lang="en-US" sz="2000"/>
              <a:t> datagrams </a:t>
            </a:r>
            <a:r>
              <a:rPr lang="en-US" sz="2000" i="1">
                <a:solidFill>
                  <a:srgbClr val="FF0000"/>
                </a:solidFill>
              </a:rPr>
              <a:t>leaving</a:t>
            </a:r>
            <a:r>
              <a:rPr lang="en-US" sz="2000"/>
              <a:t> local</a:t>
            </a:r>
          </a:p>
          <a:p>
            <a:pPr algn="ctr"/>
            <a:r>
              <a:rPr lang="en-US" sz="2000"/>
              <a:t>network have </a:t>
            </a:r>
            <a:r>
              <a:rPr lang="en-US" sz="2000">
                <a:solidFill>
                  <a:srgbClr val="FF0000"/>
                </a:solidFill>
              </a:rPr>
              <a:t>same</a:t>
            </a:r>
            <a:r>
              <a:rPr lang="en-US" sz="2000"/>
              <a:t> single source NAT IP address: 138.76.29.7,</a:t>
            </a:r>
          </a:p>
          <a:p>
            <a:pPr algn="ctr"/>
            <a:r>
              <a:rPr lang="en-US" sz="2000"/>
              <a:t>different source port numbers</a:t>
            </a:r>
          </a:p>
        </p:txBody>
      </p:sp>
      <p:sp>
        <p:nvSpPr>
          <p:cNvPr id="4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64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1A7F-3498-4CB6-930C-589B30BB449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966075" cy="1143000"/>
          </a:xfrm>
        </p:spPr>
        <p:txBody>
          <a:bodyPr/>
          <a:lstStyle/>
          <a:p>
            <a:r>
              <a:rPr lang="en-US" sz="3600"/>
              <a:t>NAT: Network Address Translation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575675" cy="4648200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Motivation:</a:t>
            </a:r>
            <a:r>
              <a:rPr lang="en-US" sz="2400" dirty="0"/>
              <a:t> local network uses just one IP address as far as outside world is concerned:</a:t>
            </a:r>
          </a:p>
          <a:p>
            <a:pPr lvl="1"/>
            <a:r>
              <a:rPr lang="en-US" dirty="0"/>
              <a:t>range of addresses not needed from ISP:  just one IP address for all devices</a:t>
            </a:r>
          </a:p>
          <a:p>
            <a:pPr lvl="1"/>
            <a:r>
              <a:rPr lang="en-US" dirty="0"/>
              <a:t>can change addresses of devices in local network without notifying outside world</a:t>
            </a:r>
          </a:p>
          <a:p>
            <a:pPr lvl="1"/>
            <a:r>
              <a:rPr lang="en-US" dirty="0"/>
              <a:t>can change ISP without changing addresses of devices in local network</a:t>
            </a:r>
          </a:p>
          <a:p>
            <a:pPr lvl="1"/>
            <a:r>
              <a:rPr lang="en-US" dirty="0"/>
              <a:t>devices inside local net not explicitly addressable, visible by outside world (a security plus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17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E6811-A791-454D-8E26-F3546DF2EF6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966075" cy="1143000"/>
          </a:xfrm>
        </p:spPr>
        <p:txBody>
          <a:bodyPr/>
          <a:lstStyle/>
          <a:p>
            <a:r>
              <a:rPr lang="en-US" sz="3600"/>
              <a:t>NAT: Network Address Translation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282700"/>
            <a:ext cx="8575675" cy="46482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solidFill>
                  <a:srgbClr val="FF0000"/>
                </a:solidFill>
              </a:rPr>
              <a:t>Implementation:</a:t>
            </a:r>
            <a:r>
              <a:rPr lang="en-US" sz="2000" dirty="0"/>
              <a:t> NAT router must:</a:t>
            </a:r>
            <a:br>
              <a:rPr lang="en-US" sz="2000" dirty="0"/>
            </a:b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en-US" sz="2400" i="1" dirty="0">
                <a:solidFill>
                  <a:schemeClr val="accent2"/>
                </a:solidFill>
              </a:rPr>
              <a:t>outgoing datagrams: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i="1" dirty="0">
                <a:solidFill>
                  <a:schemeClr val="accent2"/>
                </a:solidFill>
              </a:rPr>
              <a:t>replace</a:t>
            </a:r>
            <a:r>
              <a:rPr lang="en-US" sz="2400" dirty="0"/>
              <a:t> (source IP address, port #) of every outgoing datagram to (NAT IP address, new port #)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2000" dirty="0"/>
              <a:t>. . . remote clients/servers will respond using (NAT IP address, new port #) as destination </a:t>
            </a:r>
            <a:r>
              <a:rPr lang="en-US" sz="2000" dirty="0" err="1"/>
              <a:t>addr</a:t>
            </a:r>
            <a:r>
              <a:rPr lang="en-US" sz="2000" dirty="0"/>
              <a:t>.</a:t>
            </a:r>
            <a:br>
              <a:rPr lang="en-US" sz="2000" dirty="0"/>
            </a:b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en-US" sz="2400" i="1" dirty="0">
                <a:solidFill>
                  <a:schemeClr val="accent2"/>
                </a:solidFill>
              </a:rPr>
              <a:t>remember (in NAT translation table) </a:t>
            </a:r>
            <a:r>
              <a:rPr lang="en-US" sz="2400" dirty="0"/>
              <a:t>every (source IP address, port #)  to (NAT IP address, new port #) translation pair</a:t>
            </a:r>
            <a:br>
              <a:rPr lang="en-US" sz="2400" dirty="0"/>
            </a:b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400" i="1" dirty="0">
                <a:solidFill>
                  <a:schemeClr val="accent2"/>
                </a:solidFill>
              </a:rPr>
              <a:t>incoming datagrams: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i="1" dirty="0">
                <a:solidFill>
                  <a:schemeClr val="accent2"/>
                </a:solidFill>
              </a:rPr>
              <a:t>replace</a:t>
            </a:r>
            <a:r>
              <a:rPr lang="en-US" sz="2400" dirty="0"/>
              <a:t> (NAT IP address, new port #) in </a:t>
            </a:r>
            <a:r>
              <a:rPr lang="en-US" sz="2400" dirty="0" err="1"/>
              <a:t>dest</a:t>
            </a:r>
            <a:r>
              <a:rPr lang="en-US" sz="2400" dirty="0"/>
              <a:t> fields of every incoming datagram with corresponding (source IP address, port #) stored in NAT table</a:t>
            </a:r>
          </a:p>
          <a:p>
            <a:pPr lvl="1">
              <a:lnSpc>
                <a:spcPct val="80000"/>
              </a:lnSpc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35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40A8-4FA6-4121-84E7-7F70D70F0F2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609600"/>
          </a:xfrm>
        </p:spPr>
        <p:txBody>
          <a:bodyPr/>
          <a:lstStyle/>
          <a:p>
            <a:r>
              <a:rPr lang="en-US" sz="3600" dirty="0"/>
              <a:t>Two Key Network-Layer Functions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625600"/>
            <a:ext cx="4192587" cy="4648200"/>
          </a:xfrm>
        </p:spPr>
        <p:txBody>
          <a:bodyPr/>
          <a:lstStyle/>
          <a:p>
            <a:r>
              <a:rPr lang="en-US" sz="2800" i="1" dirty="0">
                <a:solidFill>
                  <a:srgbClr val="000099"/>
                </a:solidFill>
              </a:rPr>
              <a:t>forwarding:</a:t>
            </a:r>
            <a:r>
              <a:rPr lang="en-US" sz="2800" dirty="0"/>
              <a:t> move packets from router’s input to appropriate router </a:t>
            </a:r>
            <a:r>
              <a:rPr lang="en-US" sz="2800" dirty="0" smtClean="0"/>
              <a:t>output</a:t>
            </a:r>
          </a:p>
          <a:p>
            <a:r>
              <a:rPr lang="en-US" sz="2800" i="1" dirty="0" smtClean="0">
                <a:solidFill>
                  <a:srgbClr val="000099"/>
                </a:solidFill>
              </a:rPr>
              <a:t>routing</a:t>
            </a:r>
            <a:r>
              <a:rPr lang="en-US" sz="2800" i="1" dirty="0">
                <a:solidFill>
                  <a:srgbClr val="000099"/>
                </a:solidFill>
              </a:rPr>
              <a:t>:</a:t>
            </a:r>
            <a:r>
              <a:rPr lang="en-US" sz="2800" dirty="0"/>
              <a:t> determine route taken by packets from source to </a:t>
            </a:r>
            <a:r>
              <a:rPr lang="en-US" sz="2800" dirty="0" err="1" smtClean="0"/>
              <a:t>dest</a:t>
            </a:r>
            <a:r>
              <a:rPr lang="en-US" sz="2800" dirty="0" smtClean="0"/>
              <a:t>.</a:t>
            </a:r>
          </a:p>
          <a:p>
            <a:pPr lvl="1"/>
            <a:r>
              <a:rPr lang="en-US" sz="2400" i="1" dirty="0" smtClean="0"/>
              <a:t>routing </a:t>
            </a:r>
            <a:r>
              <a:rPr lang="en-US" sz="2400" i="1" dirty="0"/>
              <a:t>algorithms</a:t>
            </a:r>
            <a:endParaRPr lang="en-US" sz="2400" dirty="0"/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421892" name="Rectangle 4"/>
          <p:cNvSpPr>
            <a:spLocks noChangeArrowheads="1"/>
          </p:cNvSpPr>
          <p:nvPr/>
        </p:nvSpPr>
        <p:spPr bwMode="auto">
          <a:xfrm>
            <a:off x="4706938" y="1611313"/>
            <a:ext cx="4192587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70000"/>
              </a:spcBef>
              <a:buClr>
                <a:srgbClr val="000099"/>
              </a:buClr>
              <a:buSzPct val="75000"/>
              <a:buFont typeface="Wingdings" pitchFamily="2" charset="2"/>
              <a:buNone/>
            </a:pPr>
            <a:r>
              <a:rPr lang="en-US" sz="2800" u="sng">
                <a:solidFill>
                  <a:srgbClr val="FF0000"/>
                </a:solidFill>
              </a:rPr>
              <a:t>analogy:</a:t>
            </a:r>
          </a:p>
          <a:p>
            <a:pPr marL="342900" indent="-342900">
              <a:spcBef>
                <a:spcPct val="7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800">
                <a:solidFill>
                  <a:srgbClr val="000099"/>
                </a:solidFill>
              </a:rPr>
              <a:t>routing:</a:t>
            </a:r>
            <a:r>
              <a:rPr lang="en-US" sz="2800"/>
              <a:t> process of planning trip from source to dest</a:t>
            </a:r>
          </a:p>
          <a:p>
            <a:pPr marL="342900" indent="-342900">
              <a:spcBef>
                <a:spcPct val="7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800">
                <a:solidFill>
                  <a:srgbClr val="000099"/>
                </a:solidFill>
              </a:rPr>
              <a:t>forwarding</a:t>
            </a:r>
            <a:r>
              <a:rPr lang="en-US" sz="2800">
                <a:solidFill>
                  <a:schemeClr val="accent2"/>
                </a:solidFill>
              </a:rPr>
              <a:t>:</a:t>
            </a:r>
            <a:r>
              <a:rPr lang="en-US" sz="2800"/>
              <a:t> process of getting through single interchange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endParaRPr lang="en-US" sz="280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19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61300" y="6356350"/>
            <a:ext cx="825500" cy="365125"/>
          </a:xfrm>
        </p:spPr>
        <p:txBody>
          <a:bodyPr/>
          <a:lstStyle/>
          <a:p>
            <a:fld id="{B6947D1F-3764-4C36-B201-59F0C8986B4C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33611" name="Freeform 139"/>
          <p:cNvSpPr>
            <a:spLocks/>
          </p:cNvSpPr>
          <p:nvPr/>
        </p:nvSpPr>
        <p:spPr bwMode="auto">
          <a:xfrm>
            <a:off x="179388" y="3651250"/>
            <a:ext cx="4089400" cy="1355725"/>
          </a:xfrm>
          <a:custGeom>
            <a:avLst/>
            <a:gdLst/>
            <a:ahLst/>
            <a:cxnLst>
              <a:cxn ang="0">
                <a:pos x="1888" y="285"/>
              </a:cxn>
              <a:cxn ang="0">
                <a:pos x="418" y="283"/>
              </a:cxn>
              <a:cxn ang="0">
                <a:pos x="60" y="83"/>
              </a:cxn>
              <a:cxn ang="0">
                <a:pos x="60" y="781"/>
              </a:cxn>
              <a:cxn ang="0">
                <a:pos x="374" y="519"/>
              </a:cxn>
              <a:cxn ang="0">
                <a:pos x="2017" y="447"/>
              </a:cxn>
              <a:cxn ang="0">
                <a:pos x="1888" y="285"/>
              </a:cxn>
            </a:cxnLst>
            <a:rect l="0" t="0" r="r" b="b"/>
            <a:pathLst>
              <a:path w="2269" h="854">
                <a:moveTo>
                  <a:pt x="1888" y="285"/>
                </a:moveTo>
                <a:cubicBezTo>
                  <a:pt x="1622" y="258"/>
                  <a:pt x="723" y="317"/>
                  <a:pt x="418" y="283"/>
                </a:cubicBezTo>
                <a:cubicBezTo>
                  <a:pt x="113" y="249"/>
                  <a:pt x="120" y="0"/>
                  <a:pt x="60" y="83"/>
                </a:cubicBezTo>
                <a:cubicBezTo>
                  <a:pt x="0" y="166"/>
                  <a:pt x="8" y="708"/>
                  <a:pt x="60" y="781"/>
                </a:cubicBezTo>
                <a:cubicBezTo>
                  <a:pt x="112" y="854"/>
                  <a:pt x="48" y="575"/>
                  <a:pt x="374" y="519"/>
                </a:cubicBezTo>
                <a:cubicBezTo>
                  <a:pt x="700" y="463"/>
                  <a:pt x="1765" y="486"/>
                  <a:pt x="2017" y="447"/>
                </a:cubicBezTo>
                <a:cubicBezTo>
                  <a:pt x="2269" y="408"/>
                  <a:pt x="2110" y="319"/>
                  <a:pt x="1888" y="285"/>
                </a:cubicBezTo>
                <a:close/>
              </a:path>
            </a:pathLst>
          </a:custGeom>
          <a:gradFill rotWithShape="1">
            <a:gsLst>
              <a:gs pos="0">
                <a:srgbClr val="FFFFFF">
                  <a:alpha val="98000"/>
                </a:srgbClr>
              </a:gs>
              <a:gs pos="100000">
                <a:srgbClr val="66CC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NAT: Network Address Translation</a:t>
            </a:r>
          </a:p>
        </p:txBody>
      </p:sp>
      <p:sp>
        <p:nvSpPr>
          <p:cNvPr id="233501" name="Freeform 29"/>
          <p:cNvSpPr>
            <a:spLocks/>
          </p:cNvSpPr>
          <p:nvPr/>
        </p:nvSpPr>
        <p:spPr bwMode="auto">
          <a:xfrm>
            <a:off x="4468813" y="2922588"/>
            <a:ext cx="3738562" cy="2697162"/>
          </a:xfrm>
          <a:custGeom>
            <a:avLst/>
            <a:gdLst/>
            <a:ahLst/>
            <a:cxnLst>
              <a:cxn ang="0">
                <a:pos x="349" y="761"/>
              </a:cxn>
              <a:cxn ang="0">
                <a:pos x="1651" y="732"/>
              </a:cxn>
              <a:cxn ang="0">
                <a:pos x="1773" y="230"/>
              </a:cxn>
              <a:cxn ang="0">
                <a:pos x="2029" y="8"/>
              </a:cxn>
              <a:cxn ang="0">
                <a:pos x="2267" y="183"/>
              </a:cxn>
              <a:cxn ang="0">
                <a:pos x="2355" y="942"/>
              </a:cxn>
              <a:cxn ang="0">
                <a:pos x="2267" y="1592"/>
              </a:cxn>
              <a:cxn ang="0">
                <a:pos x="1840" y="1586"/>
              </a:cxn>
              <a:cxn ang="0">
                <a:pos x="1670" y="1025"/>
              </a:cxn>
              <a:cxn ang="0">
                <a:pos x="220" y="923"/>
              </a:cxn>
              <a:cxn ang="0">
                <a:pos x="349" y="761"/>
              </a:cxn>
            </a:cxnLst>
            <a:rect l="0" t="0" r="r" b="b"/>
            <a:pathLst>
              <a:path w="2355" h="1699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33499" name="Object 27"/>
          <p:cNvGraphicFramePr>
            <a:graphicFrameLocks noGrp="1" noChangeAspect="1"/>
          </p:cNvGraphicFramePr>
          <p:nvPr>
            <p:ph sz="half" idx="2"/>
          </p:nvPr>
        </p:nvGraphicFramePr>
        <p:xfrm>
          <a:off x="7497763" y="3233738"/>
          <a:ext cx="5556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8" name="Clip" r:id="rId3" imgW="1305000" imgH="1085760" progId="">
                  <p:embed/>
                </p:oleObj>
              </mc:Choice>
              <mc:Fallback>
                <p:oleObj name="Clip" r:id="rId3" imgW="1305000" imgH="10857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7763" y="3233738"/>
                        <a:ext cx="555625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502" name="Object 30"/>
          <p:cNvGraphicFramePr>
            <a:graphicFrameLocks noChangeAspect="1"/>
          </p:cNvGraphicFramePr>
          <p:nvPr/>
        </p:nvGraphicFramePr>
        <p:xfrm>
          <a:off x="7546975" y="4022725"/>
          <a:ext cx="57943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9" name="Clip" r:id="rId5" imgW="1305000" imgH="1085760" progId="">
                  <p:embed/>
                </p:oleObj>
              </mc:Choice>
              <mc:Fallback>
                <p:oleObj name="Clip" r:id="rId5" imgW="1305000" imgH="10857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6975" y="4022725"/>
                        <a:ext cx="579438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503" name="Object 31"/>
          <p:cNvGraphicFramePr>
            <a:graphicFrameLocks noChangeAspect="1"/>
          </p:cNvGraphicFramePr>
          <p:nvPr/>
        </p:nvGraphicFramePr>
        <p:xfrm>
          <a:off x="7518400" y="4787900"/>
          <a:ext cx="56356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0" name="Clip" r:id="rId6" imgW="1305000" imgH="1085760" progId="">
                  <p:embed/>
                </p:oleObj>
              </mc:Choice>
              <mc:Fallback>
                <p:oleObj name="Clip" r:id="rId6" imgW="1305000" imgH="10857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8400" y="4787900"/>
                        <a:ext cx="563563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3504" name="Line 32"/>
          <p:cNvSpPr>
            <a:spLocks noChangeShapeType="1"/>
          </p:cNvSpPr>
          <p:nvPr/>
        </p:nvSpPr>
        <p:spPr bwMode="auto">
          <a:xfrm>
            <a:off x="4583113" y="4244975"/>
            <a:ext cx="30257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33505" name="Line 33"/>
          <p:cNvSpPr>
            <a:spLocks noChangeShapeType="1"/>
          </p:cNvSpPr>
          <p:nvPr/>
        </p:nvSpPr>
        <p:spPr bwMode="auto">
          <a:xfrm flipH="1">
            <a:off x="7418388" y="3502025"/>
            <a:ext cx="9525" cy="1492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33506" name="Line 34"/>
          <p:cNvSpPr>
            <a:spLocks noChangeShapeType="1"/>
          </p:cNvSpPr>
          <p:nvPr/>
        </p:nvSpPr>
        <p:spPr bwMode="auto">
          <a:xfrm>
            <a:off x="7423150" y="3497263"/>
            <a:ext cx="1333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33507" name="Line 35"/>
          <p:cNvSpPr>
            <a:spLocks noChangeShapeType="1"/>
          </p:cNvSpPr>
          <p:nvPr/>
        </p:nvSpPr>
        <p:spPr bwMode="auto">
          <a:xfrm flipV="1">
            <a:off x="7429500" y="5002213"/>
            <a:ext cx="171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33508" name="Text Box 36"/>
          <p:cNvSpPr txBox="1">
            <a:spLocks noChangeArrowheads="1"/>
          </p:cNvSpPr>
          <p:nvPr/>
        </p:nvSpPr>
        <p:spPr bwMode="auto">
          <a:xfrm>
            <a:off x="8048625" y="3232150"/>
            <a:ext cx="892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10.0.0.1</a:t>
            </a:r>
          </a:p>
        </p:txBody>
      </p:sp>
      <p:sp>
        <p:nvSpPr>
          <p:cNvPr id="233509" name="Text Box 37"/>
          <p:cNvSpPr txBox="1">
            <a:spLocks noChangeArrowheads="1"/>
          </p:cNvSpPr>
          <p:nvPr/>
        </p:nvSpPr>
        <p:spPr bwMode="auto">
          <a:xfrm>
            <a:off x="8175625" y="4000500"/>
            <a:ext cx="923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10.0.0.2</a:t>
            </a:r>
          </a:p>
        </p:txBody>
      </p:sp>
      <p:sp>
        <p:nvSpPr>
          <p:cNvPr id="233510" name="Text Box 38"/>
          <p:cNvSpPr txBox="1">
            <a:spLocks noChangeArrowheads="1"/>
          </p:cNvSpPr>
          <p:nvPr/>
        </p:nvSpPr>
        <p:spPr bwMode="auto">
          <a:xfrm>
            <a:off x="8137525" y="4895850"/>
            <a:ext cx="923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10.0.0.3</a:t>
            </a:r>
          </a:p>
        </p:txBody>
      </p:sp>
      <p:grpSp>
        <p:nvGrpSpPr>
          <p:cNvPr id="233560" name="Group 88"/>
          <p:cNvGrpSpPr>
            <a:grpSpLocks/>
          </p:cNvGrpSpPr>
          <p:nvPr/>
        </p:nvGrpSpPr>
        <p:grpSpPr bwMode="auto">
          <a:xfrm>
            <a:off x="5635625" y="2860675"/>
            <a:ext cx="1871663" cy="1033463"/>
            <a:chOff x="3550" y="2055"/>
            <a:chExt cx="1179" cy="651"/>
          </a:xfrm>
        </p:grpSpPr>
        <p:grpSp>
          <p:nvGrpSpPr>
            <p:cNvPr id="233522" name="Group 50"/>
            <p:cNvGrpSpPr>
              <a:grpSpLocks/>
            </p:cNvGrpSpPr>
            <p:nvPr/>
          </p:nvGrpSpPr>
          <p:grpSpPr bwMode="auto">
            <a:xfrm>
              <a:off x="3550" y="2055"/>
              <a:ext cx="1179" cy="357"/>
              <a:chOff x="4381" y="786"/>
              <a:chExt cx="1108" cy="357"/>
            </a:xfrm>
          </p:grpSpPr>
          <p:sp>
            <p:nvSpPr>
              <p:cNvPr id="233512" name="Rectangle 40"/>
              <p:cNvSpPr>
                <a:spLocks noChangeArrowheads="1"/>
              </p:cNvSpPr>
              <p:nvPr/>
            </p:nvSpPr>
            <p:spPr bwMode="auto">
              <a:xfrm>
                <a:off x="4385" y="830"/>
                <a:ext cx="1104" cy="2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3511" name="Text Box 39"/>
              <p:cNvSpPr txBox="1">
                <a:spLocks noChangeArrowheads="1"/>
              </p:cNvSpPr>
              <p:nvPr/>
            </p:nvSpPr>
            <p:spPr bwMode="auto">
              <a:xfrm>
                <a:off x="4381" y="813"/>
                <a:ext cx="104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200"/>
                  <a:t>S: 10.0.0.1, 3345</a:t>
                </a:r>
              </a:p>
              <a:p>
                <a:r>
                  <a:rPr lang="en-US" sz="1200"/>
                  <a:t>D: 128.119.40.186, 80</a:t>
                </a:r>
              </a:p>
            </p:txBody>
          </p:sp>
          <p:grpSp>
            <p:nvGrpSpPr>
              <p:cNvPr id="233516" name="Group 44"/>
              <p:cNvGrpSpPr>
                <a:grpSpLocks/>
              </p:cNvGrpSpPr>
              <p:nvPr/>
            </p:nvGrpSpPr>
            <p:grpSpPr bwMode="auto">
              <a:xfrm>
                <a:off x="5394" y="786"/>
                <a:ext cx="48" cy="99"/>
                <a:chOff x="5508" y="1599"/>
                <a:chExt cx="48" cy="99"/>
              </a:xfrm>
            </p:grpSpPr>
            <p:sp>
              <p:nvSpPr>
                <p:cNvPr id="233515" name="Freeform 43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/>
                  <a:ahLst/>
                  <a:cxnLst>
                    <a:cxn ang="0">
                      <a:pos x="21" y="0"/>
                    </a:cxn>
                    <a:cxn ang="0">
                      <a:pos x="0" y="72"/>
                    </a:cxn>
                    <a:cxn ang="0">
                      <a:pos x="27" y="99"/>
                    </a:cxn>
                    <a:cxn ang="0">
                      <a:pos x="48" y="21"/>
                    </a:cxn>
                    <a:cxn ang="0">
                      <a:pos x="21" y="0"/>
                    </a:cxn>
                  </a:cxnLst>
                  <a:rect l="0" t="0" r="r" b="b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33513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33514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33517" name="Group 45"/>
              <p:cNvGrpSpPr>
                <a:grpSpLocks/>
              </p:cNvGrpSpPr>
              <p:nvPr/>
            </p:nvGrpSpPr>
            <p:grpSpPr bwMode="auto">
              <a:xfrm>
                <a:off x="5382" y="1044"/>
                <a:ext cx="48" cy="99"/>
                <a:chOff x="5508" y="1599"/>
                <a:chExt cx="48" cy="99"/>
              </a:xfrm>
            </p:grpSpPr>
            <p:sp>
              <p:nvSpPr>
                <p:cNvPr id="233518" name="Freeform 46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/>
                  <a:ahLst/>
                  <a:cxnLst>
                    <a:cxn ang="0">
                      <a:pos x="21" y="0"/>
                    </a:cxn>
                    <a:cxn ang="0">
                      <a:pos x="0" y="72"/>
                    </a:cxn>
                    <a:cxn ang="0">
                      <a:pos x="27" y="99"/>
                    </a:cxn>
                    <a:cxn ang="0">
                      <a:pos x="48" y="21"/>
                    </a:cxn>
                    <a:cxn ang="0">
                      <a:pos x="21" y="0"/>
                    </a:cxn>
                  </a:cxnLst>
                  <a:rect l="0" t="0" r="r" b="b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33519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33520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233523" name="Freeform 51"/>
            <p:cNvSpPr>
              <a:spLocks/>
            </p:cNvSpPr>
            <p:nvPr/>
          </p:nvSpPr>
          <p:spPr bwMode="auto">
            <a:xfrm>
              <a:off x="3573" y="2364"/>
              <a:ext cx="564" cy="342"/>
            </a:xfrm>
            <a:custGeom>
              <a:avLst/>
              <a:gdLst/>
              <a:ahLst/>
              <a:cxnLst>
                <a:cxn ang="0">
                  <a:pos x="0" y="264"/>
                </a:cxn>
                <a:cxn ang="0">
                  <a:pos x="417" y="264"/>
                </a:cxn>
                <a:cxn ang="0">
                  <a:pos x="417" y="0"/>
                </a:cxn>
              </a:cxnLst>
              <a:rect l="0" t="0" r="r" b="b"/>
              <a:pathLst>
                <a:path w="417" h="264">
                  <a:moveTo>
                    <a:pt x="0" y="264"/>
                  </a:moveTo>
                  <a:lnTo>
                    <a:pt x="417" y="264"/>
                  </a:lnTo>
                  <a:lnTo>
                    <a:pt x="417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233559" name="Group 87"/>
            <p:cNvGrpSpPr>
              <a:grpSpLocks/>
            </p:cNvGrpSpPr>
            <p:nvPr/>
          </p:nvGrpSpPr>
          <p:grpSpPr bwMode="auto">
            <a:xfrm>
              <a:off x="4032" y="2419"/>
              <a:ext cx="218" cy="231"/>
              <a:chOff x="5140" y="403"/>
              <a:chExt cx="218" cy="231"/>
            </a:xfrm>
          </p:grpSpPr>
          <p:sp>
            <p:nvSpPr>
              <p:cNvPr id="233558" name="Oval 86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3524" name="Text Box 52"/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18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1</a:t>
                </a:r>
              </a:p>
            </p:txBody>
          </p:sp>
        </p:grpSp>
      </p:grpSp>
      <p:sp>
        <p:nvSpPr>
          <p:cNvPr id="233526" name="Text Box 54"/>
          <p:cNvSpPr txBox="1">
            <a:spLocks noChangeArrowheads="1"/>
          </p:cNvSpPr>
          <p:nvPr/>
        </p:nvSpPr>
        <p:spPr bwMode="auto">
          <a:xfrm>
            <a:off x="4533900" y="3822700"/>
            <a:ext cx="923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10.0.0.4</a:t>
            </a:r>
          </a:p>
        </p:txBody>
      </p:sp>
      <p:sp>
        <p:nvSpPr>
          <p:cNvPr id="233527" name="Line 55"/>
          <p:cNvSpPr>
            <a:spLocks noChangeShapeType="1"/>
          </p:cNvSpPr>
          <p:nvPr/>
        </p:nvSpPr>
        <p:spPr bwMode="auto">
          <a:xfrm flipH="1">
            <a:off x="4657725" y="4073525"/>
            <a:ext cx="85725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33528" name="Text Box 56"/>
          <p:cNvSpPr txBox="1">
            <a:spLocks noChangeArrowheads="1"/>
          </p:cNvSpPr>
          <p:nvPr/>
        </p:nvSpPr>
        <p:spPr bwMode="auto">
          <a:xfrm>
            <a:off x="2695575" y="43799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138.76.29.7</a:t>
            </a:r>
          </a:p>
        </p:txBody>
      </p:sp>
      <p:sp>
        <p:nvSpPr>
          <p:cNvPr id="233529" name="Line 57"/>
          <p:cNvSpPr>
            <a:spLocks noChangeShapeType="1"/>
          </p:cNvSpPr>
          <p:nvPr/>
        </p:nvSpPr>
        <p:spPr bwMode="auto">
          <a:xfrm flipH="1">
            <a:off x="3917950" y="4311650"/>
            <a:ext cx="85725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233531" name="Group 59"/>
          <p:cNvGrpSpPr>
            <a:grpSpLocks/>
          </p:cNvGrpSpPr>
          <p:nvPr/>
        </p:nvGrpSpPr>
        <p:grpSpPr bwMode="auto">
          <a:xfrm>
            <a:off x="6469063" y="1541463"/>
            <a:ext cx="2503487" cy="1417637"/>
            <a:chOff x="3944" y="971"/>
            <a:chExt cx="1577" cy="893"/>
          </a:xfrm>
        </p:grpSpPr>
        <p:sp>
          <p:nvSpPr>
            <p:cNvPr id="233525" name="Text Box 53"/>
            <p:cNvSpPr txBox="1">
              <a:spLocks noChangeArrowheads="1"/>
            </p:cNvSpPr>
            <p:nvPr/>
          </p:nvSpPr>
          <p:spPr bwMode="auto">
            <a:xfrm>
              <a:off x="4121" y="971"/>
              <a:ext cx="1400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u="sng">
                  <a:solidFill>
                    <a:srgbClr val="FF0000"/>
                  </a:solidFill>
                </a:rPr>
                <a:t>1:</a:t>
              </a:r>
              <a:r>
                <a:rPr lang="en-US">
                  <a:solidFill>
                    <a:srgbClr val="FF0000"/>
                  </a:solidFill>
                </a:rPr>
                <a:t> host 10.0.0.1 </a:t>
              </a:r>
            </a:p>
            <a:p>
              <a:r>
                <a:rPr lang="en-US">
                  <a:solidFill>
                    <a:srgbClr val="FF0000"/>
                  </a:solidFill>
                </a:rPr>
                <a:t>sends datagram to </a:t>
              </a:r>
            </a:p>
            <a:p>
              <a:r>
                <a:rPr lang="en-US">
                  <a:solidFill>
                    <a:srgbClr val="FF0000"/>
                  </a:solidFill>
                </a:rPr>
                <a:t>128.119.40.186, 80</a:t>
              </a:r>
            </a:p>
          </p:txBody>
        </p:sp>
        <p:sp>
          <p:nvSpPr>
            <p:cNvPr id="233530" name="Line 58"/>
            <p:cNvSpPr>
              <a:spLocks noChangeShapeType="1"/>
            </p:cNvSpPr>
            <p:nvPr/>
          </p:nvSpPr>
          <p:spPr bwMode="auto">
            <a:xfrm flipH="1">
              <a:off x="3944" y="1105"/>
              <a:ext cx="197" cy="75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33539" name="Freeform 67"/>
          <p:cNvSpPr>
            <a:spLocks/>
          </p:cNvSpPr>
          <p:nvPr/>
        </p:nvSpPr>
        <p:spPr bwMode="auto">
          <a:xfrm>
            <a:off x="2344738" y="2627313"/>
            <a:ext cx="3862387" cy="1531937"/>
          </a:xfrm>
          <a:custGeom>
            <a:avLst/>
            <a:gdLst/>
            <a:ahLst/>
            <a:cxnLst>
              <a:cxn ang="0">
                <a:pos x="0" y="64"/>
              </a:cxn>
              <a:cxn ang="0">
                <a:pos x="2352" y="64"/>
              </a:cxn>
              <a:cxn ang="0">
                <a:pos x="1640" y="450"/>
              </a:cxn>
              <a:cxn ang="0">
                <a:pos x="1308" y="965"/>
              </a:cxn>
              <a:cxn ang="0">
                <a:pos x="1159" y="965"/>
              </a:cxn>
              <a:cxn ang="0">
                <a:pos x="820" y="396"/>
              </a:cxn>
              <a:cxn ang="0">
                <a:pos x="0" y="64"/>
              </a:cxn>
            </a:cxnLst>
            <a:rect l="0" t="0" r="r" b="b"/>
            <a:pathLst>
              <a:path w="2433" h="965">
                <a:moveTo>
                  <a:pt x="0" y="64"/>
                </a:moveTo>
                <a:cubicBezTo>
                  <a:pt x="0" y="64"/>
                  <a:pt x="2079" y="0"/>
                  <a:pt x="2352" y="64"/>
                </a:cubicBezTo>
                <a:cubicBezTo>
                  <a:pt x="2433" y="57"/>
                  <a:pt x="1814" y="309"/>
                  <a:pt x="1640" y="450"/>
                </a:cubicBezTo>
                <a:cubicBezTo>
                  <a:pt x="1466" y="591"/>
                  <a:pt x="1383" y="888"/>
                  <a:pt x="1308" y="965"/>
                </a:cubicBezTo>
                <a:lnTo>
                  <a:pt x="1159" y="965"/>
                </a:lnTo>
                <a:cubicBezTo>
                  <a:pt x="1078" y="870"/>
                  <a:pt x="1013" y="546"/>
                  <a:pt x="820" y="396"/>
                </a:cubicBezTo>
                <a:cubicBezTo>
                  <a:pt x="583" y="207"/>
                  <a:pt x="189" y="142"/>
                  <a:pt x="0" y="64"/>
                </a:cubicBez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bg1"/>
              </a:gs>
            </a:gsLst>
            <a:lin ang="5400000" scaled="1"/>
          </a:gradFill>
          <a:ln w="3175" cap="flat" cmpd="sng">
            <a:solidFill>
              <a:schemeClr val="hlink"/>
            </a:solidFill>
            <a:prstDash val="solid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33534" name="Rectangle 62"/>
          <p:cNvSpPr>
            <a:spLocks noChangeArrowheads="1"/>
          </p:cNvSpPr>
          <p:nvPr/>
        </p:nvSpPr>
        <p:spPr bwMode="auto">
          <a:xfrm>
            <a:off x="2344738" y="1374775"/>
            <a:ext cx="3784600" cy="13541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3532" name="Text Box 60"/>
          <p:cNvSpPr txBox="1">
            <a:spLocks noChangeArrowheads="1"/>
          </p:cNvSpPr>
          <p:nvPr/>
        </p:nvSpPr>
        <p:spPr bwMode="auto">
          <a:xfrm>
            <a:off x="2260600" y="1423988"/>
            <a:ext cx="39290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NAT translation table</a:t>
            </a:r>
          </a:p>
          <a:p>
            <a:pPr algn="ctr"/>
            <a:r>
              <a:rPr lang="en-US"/>
              <a:t>WAN side addr        LAN side addr</a:t>
            </a:r>
          </a:p>
        </p:txBody>
      </p:sp>
      <p:sp>
        <p:nvSpPr>
          <p:cNvPr id="233535" name="Line 63"/>
          <p:cNvSpPr>
            <a:spLocks noChangeShapeType="1"/>
          </p:cNvSpPr>
          <p:nvPr/>
        </p:nvSpPr>
        <p:spPr bwMode="auto">
          <a:xfrm flipV="1">
            <a:off x="2344738" y="1747838"/>
            <a:ext cx="3790950" cy="11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33536" name="Line 64"/>
          <p:cNvSpPr>
            <a:spLocks noChangeShapeType="1"/>
          </p:cNvSpPr>
          <p:nvPr/>
        </p:nvSpPr>
        <p:spPr bwMode="auto">
          <a:xfrm flipV="1">
            <a:off x="2359025" y="2025650"/>
            <a:ext cx="3749675" cy="11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33537" name="Line 65"/>
          <p:cNvSpPr>
            <a:spLocks noChangeShapeType="1"/>
          </p:cNvSpPr>
          <p:nvPr/>
        </p:nvSpPr>
        <p:spPr bwMode="auto">
          <a:xfrm>
            <a:off x="4468813" y="1770063"/>
            <a:ext cx="3175" cy="955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233482" name="Group 10"/>
          <p:cNvGrpSpPr>
            <a:grpSpLocks/>
          </p:cNvGrpSpPr>
          <p:nvPr/>
        </p:nvGrpSpPr>
        <p:grpSpPr bwMode="auto">
          <a:xfrm>
            <a:off x="4062413" y="4105275"/>
            <a:ext cx="555625" cy="307975"/>
            <a:chOff x="3600" y="219"/>
            <a:chExt cx="360" cy="175"/>
          </a:xfrm>
        </p:grpSpPr>
        <p:sp>
          <p:nvSpPr>
            <p:cNvPr id="233483" name="Oval 1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484" name="Line 1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485" name="Line 1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486" name="Rectangle 1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33487" name="Oval 1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3488" name="Group 1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33489" name="Line 1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3490" name="Line 1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3491" name="Line 1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3492" name="Group 2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33493" name="Line 2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3494" name="Line 2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3495" name="Line 2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33533" name="Text Box 61"/>
          <p:cNvSpPr txBox="1">
            <a:spLocks noChangeArrowheads="1"/>
          </p:cNvSpPr>
          <p:nvPr/>
        </p:nvSpPr>
        <p:spPr bwMode="auto">
          <a:xfrm>
            <a:off x="2362200" y="2049463"/>
            <a:ext cx="37830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138.76.29.7, 5001   10.0.0.1, 3345</a:t>
            </a:r>
          </a:p>
          <a:p>
            <a:pPr algn="ctr"/>
            <a:r>
              <a:rPr lang="en-US"/>
              <a:t>……                                         ……</a:t>
            </a:r>
          </a:p>
        </p:txBody>
      </p:sp>
      <p:grpSp>
        <p:nvGrpSpPr>
          <p:cNvPr id="233607" name="Group 135"/>
          <p:cNvGrpSpPr>
            <a:grpSpLocks/>
          </p:cNvGrpSpPr>
          <p:nvPr/>
        </p:nvGrpSpPr>
        <p:grpSpPr bwMode="auto">
          <a:xfrm>
            <a:off x="4765675" y="3435350"/>
            <a:ext cx="2784475" cy="1631950"/>
            <a:chOff x="3002" y="2417"/>
            <a:chExt cx="1754" cy="1028"/>
          </a:xfrm>
        </p:grpSpPr>
        <p:sp>
          <p:nvSpPr>
            <p:cNvPr id="233563" name="Rectangle 91"/>
            <p:cNvSpPr>
              <a:spLocks noChangeArrowheads="1"/>
            </p:cNvSpPr>
            <p:nvPr/>
          </p:nvSpPr>
          <p:spPr bwMode="auto">
            <a:xfrm>
              <a:off x="3002" y="3051"/>
              <a:ext cx="1175" cy="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564" name="Text Box 92"/>
            <p:cNvSpPr txBox="1">
              <a:spLocks noChangeArrowheads="1"/>
            </p:cNvSpPr>
            <p:nvPr/>
          </p:nvSpPr>
          <p:spPr bwMode="auto">
            <a:xfrm>
              <a:off x="3104" y="3042"/>
              <a:ext cx="1112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200"/>
                <a:t>S: 128.119.40.186, 80 </a:t>
              </a:r>
            </a:p>
            <a:p>
              <a:r>
                <a:rPr lang="en-US" sz="1200"/>
                <a:t>D: 10.0.0.1, 3345</a:t>
              </a:r>
            </a:p>
            <a:p>
              <a:endParaRPr lang="en-US" sz="1200"/>
            </a:p>
          </p:txBody>
        </p:sp>
        <p:grpSp>
          <p:nvGrpSpPr>
            <p:cNvPr id="233565" name="Group 93"/>
            <p:cNvGrpSpPr>
              <a:grpSpLocks/>
            </p:cNvGrpSpPr>
            <p:nvPr/>
          </p:nvGrpSpPr>
          <p:grpSpPr bwMode="auto">
            <a:xfrm>
              <a:off x="3054" y="3007"/>
              <a:ext cx="51" cy="99"/>
              <a:chOff x="5508" y="1599"/>
              <a:chExt cx="48" cy="99"/>
            </a:xfrm>
          </p:grpSpPr>
          <p:sp>
            <p:nvSpPr>
              <p:cNvPr id="233566" name="Freeform 94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0" y="72"/>
                  </a:cxn>
                  <a:cxn ang="0">
                    <a:pos x="27" y="99"/>
                  </a:cxn>
                  <a:cxn ang="0">
                    <a:pos x="48" y="21"/>
                  </a:cxn>
                  <a:cxn ang="0">
                    <a:pos x="21" y="0"/>
                  </a:cxn>
                </a:cxnLst>
                <a:rect l="0" t="0" r="r" b="b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3567" name="Line 95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3568" name="Line 96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33569" name="Group 97"/>
            <p:cNvGrpSpPr>
              <a:grpSpLocks/>
            </p:cNvGrpSpPr>
            <p:nvPr/>
          </p:nvGrpSpPr>
          <p:grpSpPr bwMode="auto">
            <a:xfrm>
              <a:off x="3059" y="3248"/>
              <a:ext cx="51" cy="99"/>
              <a:chOff x="5508" y="1599"/>
              <a:chExt cx="48" cy="99"/>
            </a:xfrm>
          </p:grpSpPr>
          <p:sp>
            <p:nvSpPr>
              <p:cNvPr id="233570" name="Freeform 98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0" y="72"/>
                  </a:cxn>
                  <a:cxn ang="0">
                    <a:pos x="27" y="99"/>
                  </a:cxn>
                  <a:cxn ang="0">
                    <a:pos x="48" y="21"/>
                  </a:cxn>
                  <a:cxn ang="0">
                    <a:pos x="21" y="0"/>
                  </a:cxn>
                </a:cxnLst>
                <a:rect l="0" t="0" r="r" b="b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3571" name="Line 99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3572" name="Line 100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33573" name="Freeform 101"/>
            <p:cNvSpPr>
              <a:spLocks/>
            </p:cNvSpPr>
            <p:nvPr/>
          </p:nvSpPr>
          <p:spPr bwMode="auto">
            <a:xfrm>
              <a:off x="4179" y="2417"/>
              <a:ext cx="577" cy="768"/>
            </a:xfrm>
            <a:custGeom>
              <a:avLst/>
              <a:gdLst/>
              <a:ahLst/>
              <a:cxnLst>
                <a:cxn ang="0">
                  <a:pos x="577" y="0"/>
                </a:cxn>
                <a:cxn ang="0">
                  <a:pos x="342" y="0"/>
                </a:cxn>
                <a:cxn ang="0">
                  <a:pos x="342" y="768"/>
                </a:cxn>
                <a:cxn ang="0">
                  <a:pos x="0" y="760"/>
                </a:cxn>
              </a:cxnLst>
              <a:rect l="0" t="0" r="r" b="b"/>
              <a:pathLst>
                <a:path w="577" h="768">
                  <a:moveTo>
                    <a:pt x="577" y="0"/>
                  </a:moveTo>
                  <a:lnTo>
                    <a:pt x="342" y="0"/>
                  </a:lnTo>
                  <a:lnTo>
                    <a:pt x="342" y="768"/>
                  </a:lnTo>
                  <a:lnTo>
                    <a:pt x="0" y="76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233574" name="Group 102"/>
            <p:cNvGrpSpPr>
              <a:grpSpLocks/>
            </p:cNvGrpSpPr>
            <p:nvPr/>
          </p:nvGrpSpPr>
          <p:grpSpPr bwMode="auto">
            <a:xfrm>
              <a:off x="4240" y="3064"/>
              <a:ext cx="218" cy="231"/>
              <a:chOff x="5140" y="403"/>
              <a:chExt cx="218" cy="231"/>
            </a:xfrm>
          </p:grpSpPr>
          <p:sp>
            <p:nvSpPr>
              <p:cNvPr id="233575" name="Oval 103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3576" name="Text Box 104"/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4</a:t>
                </a:r>
              </a:p>
            </p:txBody>
          </p:sp>
        </p:grpSp>
      </p:grpSp>
      <p:grpSp>
        <p:nvGrpSpPr>
          <p:cNvPr id="233580" name="Group 108"/>
          <p:cNvGrpSpPr>
            <a:grpSpLocks/>
          </p:cNvGrpSpPr>
          <p:nvPr/>
        </p:nvGrpSpPr>
        <p:grpSpPr bwMode="auto">
          <a:xfrm>
            <a:off x="1531938" y="3641725"/>
            <a:ext cx="2497137" cy="566738"/>
            <a:chOff x="1026" y="3559"/>
            <a:chExt cx="1573" cy="357"/>
          </a:xfrm>
        </p:grpSpPr>
        <p:grpSp>
          <p:nvGrpSpPr>
            <p:cNvPr id="233540" name="Group 68"/>
            <p:cNvGrpSpPr>
              <a:grpSpLocks/>
            </p:cNvGrpSpPr>
            <p:nvPr/>
          </p:nvGrpSpPr>
          <p:grpSpPr bwMode="auto">
            <a:xfrm>
              <a:off x="1412" y="3559"/>
              <a:ext cx="1187" cy="357"/>
              <a:chOff x="4381" y="786"/>
              <a:chExt cx="1108" cy="357"/>
            </a:xfrm>
          </p:grpSpPr>
          <p:sp>
            <p:nvSpPr>
              <p:cNvPr id="233541" name="Rectangle 69"/>
              <p:cNvSpPr>
                <a:spLocks noChangeArrowheads="1"/>
              </p:cNvSpPr>
              <p:nvPr/>
            </p:nvSpPr>
            <p:spPr bwMode="auto">
              <a:xfrm>
                <a:off x="4385" y="830"/>
                <a:ext cx="1104" cy="2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3542" name="Text Box 70"/>
              <p:cNvSpPr txBox="1">
                <a:spLocks noChangeArrowheads="1"/>
              </p:cNvSpPr>
              <p:nvPr/>
            </p:nvSpPr>
            <p:spPr bwMode="auto">
              <a:xfrm>
                <a:off x="4381" y="813"/>
                <a:ext cx="104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200"/>
                  <a:t>S: 138.76.29.7, 5001</a:t>
                </a:r>
              </a:p>
              <a:p>
                <a:r>
                  <a:rPr lang="en-US" sz="1200"/>
                  <a:t>D: 128.119.40.186, 80</a:t>
                </a:r>
              </a:p>
            </p:txBody>
          </p:sp>
          <p:grpSp>
            <p:nvGrpSpPr>
              <p:cNvPr id="233543" name="Group 71"/>
              <p:cNvGrpSpPr>
                <a:grpSpLocks/>
              </p:cNvGrpSpPr>
              <p:nvPr/>
            </p:nvGrpSpPr>
            <p:grpSpPr bwMode="auto">
              <a:xfrm>
                <a:off x="5394" y="786"/>
                <a:ext cx="48" cy="99"/>
                <a:chOff x="5508" y="1599"/>
                <a:chExt cx="48" cy="99"/>
              </a:xfrm>
            </p:grpSpPr>
            <p:sp>
              <p:nvSpPr>
                <p:cNvPr id="233544" name="Freeform 72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/>
                  <a:ahLst/>
                  <a:cxnLst>
                    <a:cxn ang="0">
                      <a:pos x="21" y="0"/>
                    </a:cxn>
                    <a:cxn ang="0">
                      <a:pos x="0" y="72"/>
                    </a:cxn>
                    <a:cxn ang="0">
                      <a:pos x="27" y="99"/>
                    </a:cxn>
                    <a:cxn ang="0">
                      <a:pos x="48" y="21"/>
                    </a:cxn>
                    <a:cxn ang="0">
                      <a:pos x="21" y="0"/>
                    </a:cxn>
                  </a:cxnLst>
                  <a:rect l="0" t="0" r="r" b="b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33545" name="Line 73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33546" name="Line 74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33547" name="Group 75"/>
              <p:cNvGrpSpPr>
                <a:grpSpLocks/>
              </p:cNvGrpSpPr>
              <p:nvPr/>
            </p:nvGrpSpPr>
            <p:grpSpPr bwMode="auto">
              <a:xfrm>
                <a:off x="5382" y="1044"/>
                <a:ext cx="48" cy="99"/>
                <a:chOff x="5508" y="1599"/>
                <a:chExt cx="48" cy="99"/>
              </a:xfrm>
            </p:grpSpPr>
            <p:sp>
              <p:nvSpPr>
                <p:cNvPr id="233548" name="Freeform 76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/>
                  <a:ahLst/>
                  <a:cxnLst>
                    <a:cxn ang="0">
                      <a:pos x="21" y="0"/>
                    </a:cxn>
                    <a:cxn ang="0">
                      <a:pos x="0" y="72"/>
                    </a:cxn>
                    <a:cxn ang="0">
                      <a:pos x="27" y="99"/>
                    </a:cxn>
                    <a:cxn ang="0">
                      <a:pos x="48" y="21"/>
                    </a:cxn>
                    <a:cxn ang="0">
                      <a:pos x="21" y="0"/>
                    </a:cxn>
                  </a:cxnLst>
                  <a:rect l="0" t="0" r="r" b="b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33549" name="Line 77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33550" name="Line 78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233551" name="Line 79"/>
            <p:cNvSpPr>
              <a:spLocks noChangeShapeType="1"/>
            </p:cNvSpPr>
            <p:nvPr/>
          </p:nvSpPr>
          <p:spPr bwMode="auto">
            <a:xfrm flipH="1">
              <a:off x="1026" y="3729"/>
              <a:ext cx="3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233577" name="Group 105"/>
            <p:cNvGrpSpPr>
              <a:grpSpLocks/>
            </p:cNvGrpSpPr>
            <p:nvPr/>
          </p:nvGrpSpPr>
          <p:grpSpPr bwMode="auto">
            <a:xfrm>
              <a:off x="1143" y="3616"/>
              <a:ext cx="218" cy="231"/>
              <a:chOff x="5140" y="403"/>
              <a:chExt cx="218" cy="231"/>
            </a:xfrm>
          </p:grpSpPr>
          <p:sp>
            <p:nvSpPr>
              <p:cNvPr id="233578" name="Oval 106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3579" name="Text Box 107"/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2</a:t>
                </a:r>
              </a:p>
            </p:txBody>
          </p:sp>
        </p:grpSp>
      </p:grpSp>
      <p:grpSp>
        <p:nvGrpSpPr>
          <p:cNvPr id="233584" name="Group 112"/>
          <p:cNvGrpSpPr>
            <a:grpSpLocks/>
          </p:cNvGrpSpPr>
          <p:nvPr/>
        </p:nvGrpSpPr>
        <p:grpSpPr bwMode="auto">
          <a:xfrm>
            <a:off x="0" y="1643063"/>
            <a:ext cx="5154613" cy="2081212"/>
            <a:chOff x="0" y="1288"/>
            <a:chExt cx="3247" cy="1311"/>
          </a:xfrm>
        </p:grpSpPr>
        <p:sp>
          <p:nvSpPr>
            <p:cNvPr id="233554" name="Text Box 82"/>
            <p:cNvSpPr txBox="1">
              <a:spLocks noChangeArrowheads="1"/>
            </p:cNvSpPr>
            <p:nvPr/>
          </p:nvSpPr>
          <p:spPr bwMode="auto">
            <a:xfrm>
              <a:off x="0" y="1288"/>
              <a:ext cx="1357" cy="1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u="sng">
                  <a:solidFill>
                    <a:srgbClr val="FF0000"/>
                  </a:solidFill>
                </a:rPr>
                <a:t>2:</a:t>
              </a:r>
              <a:r>
                <a:rPr lang="en-US">
                  <a:solidFill>
                    <a:srgbClr val="FF0000"/>
                  </a:solidFill>
                </a:rPr>
                <a:t> NAT router</a:t>
              </a:r>
            </a:p>
            <a:p>
              <a:r>
                <a:rPr lang="en-US">
                  <a:solidFill>
                    <a:srgbClr val="FF0000"/>
                  </a:solidFill>
                </a:rPr>
                <a:t>changes datagram</a:t>
              </a:r>
            </a:p>
            <a:p>
              <a:r>
                <a:rPr lang="en-US">
                  <a:solidFill>
                    <a:srgbClr val="FF0000"/>
                  </a:solidFill>
                </a:rPr>
                <a:t>source addr from</a:t>
              </a:r>
            </a:p>
            <a:p>
              <a:r>
                <a:rPr lang="en-US">
                  <a:solidFill>
                    <a:srgbClr val="FF0000"/>
                  </a:solidFill>
                </a:rPr>
                <a:t>10.0.0.1, 3345 to</a:t>
              </a:r>
            </a:p>
            <a:p>
              <a:r>
                <a:rPr lang="en-US">
                  <a:solidFill>
                    <a:srgbClr val="FF0000"/>
                  </a:solidFill>
                </a:rPr>
                <a:t>138.76.29.7, 5001,</a:t>
              </a:r>
            </a:p>
            <a:p>
              <a:r>
                <a:rPr lang="en-US">
                  <a:solidFill>
                    <a:srgbClr val="FF0000"/>
                  </a:solidFill>
                </a:rPr>
                <a:t>updates table</a:t>
              </a:r>
            </a:p>
          </p:txBody>
        </p:sp>
        <p:sp>
          <p:nvSpPr>
            <p:cNvPr id="233555" name="Line 83"/>
            <p:cNvSpPr>
              <a:spLocks noChangeShapeType="1"/>
            </p:cNvSpPr>
            <p:nvPr/>
          </p:nvSpPr>
          <p:spPr bwMode="auto">
            <a:xfrm>
              <a:off x="1285" y="2243"/>
              <a:ext cx="147" cy="3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3582" name="Line 110"/>
            <p:cNvSpPr>
              <a:spLocks noChangeShapeType="1"/>
            </p:cNvSpPr>
            <p:nvPr/>
          </p:nvSpPr>
          <p:spPr bwMode="auto">
            <a:xfrm flipV="1">
              <a:off x="1275" y="1788"/>
              <a:ext cx="663" cy="45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3583" name="Line 111"/>
            <p:cNvSpPr>
              <a:spLocks noChangeShapeType="1"/>
            </p:cNvSpPr>
            <p:nvPr/>
          </p:nvSpPr>
          <p:spPr bwMode="auto">
            <a:xfrm flipV="1">
              <a:off x="1275" y="1751"/>
              <a:ext cx="1972" cy="49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33601" name="Group 129"/>
          <p:cNvGrpSpPr>
            <a:grpSpLocks/>
          </p:cNvGrpSpPr>
          <p:nvPr/>
        </p:nvGrpSpPr>
        <p:grpSpPr bwMode="auto">
          <a:xfrm>
            <a:off x="1360488" y="4681538"/>
            <a:ext cx="2471737" cy="696912"/>
            <a:chOff x="1163" y="3752"/>
            <a:chExt cx="1557" cy="439"/>
          </a:xfrm>
        </p:grpSpPr>
        <p:sp>
          <p:nvSpPr>
            <p:cNvPr id="233587" name="Rectangle 115"/>
            <p:cNvSpPr>
              <a:spLocks noChangeArrowheads="1"/>
            </p:cNvSpPr>
            <p:nvPr/>
          </p:nvSpPr>
          <p:spPr bwMode="auto">
            <a:xfrm>
              <a:off x="1163" y="3796"/>
              <a:ext cx="1183" cy="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588" name="Text Box 116"/>
            <p:cNvSpPr txBox="1">
              <a:spLocks noChangeArrowheads="1"/>
            </p:cNvSpPr>
            <p:nvPr/>
          </p:nvSpPr>
          <p:spPr bwMode="auto">
            <a:xfrm>
              <a:off x="1281" y="3788"/>
              <a:ext cx="1120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200"/>
                <a:t>S: 128.119.40.186, 80 </a:t>
              </a:r>
            </a:p>
            <a:p>
              <a:r>
                <a:rPr lang="en-US" sz="1200"/>
                <a:t>D: 138.76.29.7, 5001</a:t>
              </a:r>
            </a:p>
            <a:p>
              <a:endParaRPr lang="en-US" sz="1200"/>
            </a:p>
          </p:txBody>
        </p:sp>
        <p:grpSp>
          <p:nvGrpSpPr>
            <p:cNvPr id="233589" name="Group 117"/>
            <p:cNvGrpSpPr>
              <a:grpSpLocks/>
            </p:cNvGrpSpPr>
            <p:nvPr/>
          </p:nvGrpSpPr>
          <p:grpSpPr bwMode="auto">
            <a:xfrm>
              <a:off x="1214" y="3752"/>
              <a:ext cx="52" cy="99"/>
              <a:chOff x="5508" y="1599"/>
              <a:chExt cx="48" cy="99"/>
            </a:xfrm>
          </p:grpSpPr>
          <p:sp>
            <p:nvSpPr>
              <p:cNvPr id="233590" name="Freeform 118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0" y="72"/>
                  </a:cxn>
                  <a:cxn ang="0">
                    <a:pos x="27" y="99"/>
                  </a:cxn>
                  <a:cxn ang="0">
                    <a:pos x="48" y="21"/>
                  </a:cxn>
                  <a:cxn ang="0">
                    <a:pos x="21" y="0"/>
                  </a:cxn>
                </a:cxnLst>
                <a:rect l="0" t="0" r="r" b="b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3591" name="Line 119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3592" name="Line 120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33593" name="Group 121"/>
            <p:cNvGrpSpPr>
              <a:grpSpLocks/>
            </p:cNvGrpSpPr>
            <p:nvPr/>
          </p:nvGrpSpPr>
          <p:grpSpPr bwMode="auto">
            <a:xfrm>
              <a:off x="1193" y="3984"/>
              <a:ext cx="52" cy="99"/>
              <a:chOff x="5508" y="1599"/>
              <a:chExt cx="48" cy="99"/>
            </a:xfrm>
          </p:grpSpPr>
          <p:sp>
            <p:nvSpPr>
              <p:cNvPr id="233594" name="Freeform 122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0" y="72"/>
                  </a:cxn>
                  <a:cxn ang="0">
                    <a:pos x="27" y="99"/>
                  </a:cxn>
                  <a:cxn ang="0">
                    <a:pos x="48" y="21"/>
                  </a:cxn>
                  <a:cxn ang="0">
                    <a:pos x="21" y="0"/>
                  </a:cxn>
                </a:cxnLst>
                <a:rect l="0" t="0" r="r" b="b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3595" name="Line 123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3596" name="Line 124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33597" name="Line 125"/>
            <p:cNvSpPr>
              <a:spLocks noChangeShapeType="1"/>
            </p:cNvSpPr>
            <p:nvPr/>
          </p:nvSpPr>
          <p:spPr bwMode="auto">
            <a:xfrm flipH="1">
              <a:off x="2344" y="3931"/>
              <a:ext cx="3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233598" name="Group 126"/>
            <p:cNvGrpSpPr>
              <a:grpSpLocks/>
            </p:cNvGrpSpPr>
            <p:nvPr/>
          </p:nvGrpSpPr>
          <p:grpSpPr bwMode="auto">
            <a:xfrm>
              <a:off x="2409" y="3818"/>
              <a:ext cx="218" cy="231"/>
              <a:chOff x="5140" y="403"/>
              <a:chExt cx="218" cy="231"/>
            </a:xfrm>
          </p:grpSpPr>
          <p:sp>
            <p:nvSpPr>
              <p:cNvPr id="233599" name="Oval 127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3600" name="Text Box 128"/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3</a:t>
                </a:r>
              </a:p>
            </p:txBody>
          </p:sp>
        </p:grpSp>
      </p:grpSp>
      <p:sp>
        <p:nvSpPr>
          <p:cNvPr id="233603" name="Text Box 131"/>
          <p:cNvSpPr txBox="1">
            <a:spLocks noChangeArrowheads="1"/>
          </p:cNvSpPr>
          <p:nvPr/>
        </p:nvSpPr>
        <p:spPr bwMode="auto">
          <a:xfrm>
            <a:off x="1317625" y="5141913"/>
            <a:ext cx="215900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u="sng">
                <a:solidFill>
                  <a:srgbClr val="FF0000"/>
                </a:solidFill>
              </a:rPr>
              <a:t>3:</a:t>
            </a:r>
            <a:r>
              <a:rPr lang="en-US">
                <a:solidFill>
                  <a:srgbClr val="FF0000"/>
                </a:solidFill>
              </a:rPr>
              <a:t> Reply arrives</a:t>
            </a:r>
          </a:p>
          <a:p>
            <a:r>
              <a:rPr lang="en-US">
                <a:solidFill>
                  <a:srgbClr val="FF0000"/>
                </a:solidFill>
              </a:rPr>
              <a:t> dest. address:</a:t>
            </a:r>
          </a:p>
          <a:p>
            <a:r>
              <a:rPr lang="en-US">
                <a:solidFill>
                  <a:srgbClr val="FF0000"/>
                </a:solidFill>
              </a:rPr>
              <a:t> 138.76.29.7, 5001</a:t>
            </a:r>
          </a:p>
        </p:txBody>
      </p:sp>
      <p:sp>
        <p:nvSpPr>
          <p:cNvPr id="233608" name="Text Box 136"/>
          <p:cNvSpPr txBox="1">
            <a:spLocks noChangeArrowheads="1"/>
          </p:cNvSpPr>
          <p:nvPr/>
        </p:nvSpPr>
        <p:spPr bwMode="auto">
          <a:xfrm>
            <a:off x="4741863" y="4976813"/>
            <a:ext cx="4011612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u="sng">
                <a:solidFill>
                  <a:srgbClr val="FF0000"/>
                </a:solidFill>
              </a:rPr>
              <a:t>4:</a:t>
            </a:r>
            <a:r>
              <a:rPr lang="en-US">
                <a:solidFill>
                  <a:srgbClr val="FF0000"/>
                </a:solidFill>
              </a:rPr>
              <a:t> NAT router</a:t>
            </a:r>
          </a:p>
          <a:p>
            <a:r>
              <a:rPr lang="en-US">
                <a:solidFill>
                  <a:srgbClr val="FF0000"/>
                </a:solidFill>
              </a:rPr>
              <a:t>changes datagram</a:t>
            </a:r>
          </a:p>
          <a:p>
            <a:r>
              <a:rPr lang="en-US">
                <a:solidFill>
                  <a:srgbClr val="FF0000"/>
                </a:solidFill>
              </a:rPr>
              <a:t>dest addr from</a:t>
            </a:r>
          </a:p>
          <a:p>
            <a:r>
              <a:rPr lang="en-US">
                <a:solidFill>
                  <a:srgbClr val="FF0000"/>
                </a:solidFill>
              </a:rPr>
              <a:t>138.76.29.7, 5001 to 10.0.0.1, 3345</a:t>
            </a:r>
            <a:r>
              <a:rPr lang="en-US"/>
              <a:t> </a:t>
            </a:r>
            <a:endParaRPr lang="en-US">
              <a:solidFill>
                <a:srgbClr val="FF0000"/>
              </a:solidFill>
            </a:endParaRPr>
          </a:p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233610" name="Line 138"/>
          <p:cNvSpPr>
            <a:spLocks noChangeShapeType="1"/>
          </p:cNvSpPr>
          <p:nvPr/>
        </p:nvSpPr>
        <p:spPr bwMode="auto">
          <a:xfrm>
            <a:off x="1022350" y="4273550"/>
            <a:ext cx="30257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12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3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3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233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33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233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533" grpId="0"/>
      <p:bldP spid="233603" grpId="0"/>
      <p:bldP spid="23360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65335-763E-405B-B388-5588F604FFED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NAT: Network Address Translation</a:t>
            </a:r>
            <a:endParaRPr lang="en-US"/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16-bit port-number field: </a:t>
            </a:r>
          </a:p>
          <a:p>
            <a:pPr lvl="1"/>
            <a:r>
              <a:rPr lang="en-US"/>
              <a:t>60,000 simultaneous connections with a single LAN-side address!</a:t>
            </a:r>
          </a:p>
          <a:p>
            <a:r>
              <a:rPr lang="en-US"/>
              <a:t>NAT is controversial:</a:t>
            </a:r>
          </a:p>
          <a:p>
            <a:pPr lvl="1"/>
            <a:r>
              <a:rPr lang="en-US"/>
              <a:t>routers should only process up to layer 3</a:t>
            </a:r>
          </a:p>
          <a:p>
            <a:pPr lvl="1"/>
            <a:r>
              <a:rPr lang="en-US"/>
              <a:t>violates end-to-end argument</a:t>
            </a:r>
          </a:p>
          <a:p>
            <a:pPr lvl="2"/>
            <a:r>
              <a:rPr lang="en-US"/>
              <a:t>NAT possibility must be taken into account by app designers, e.g., P2P applications</a:t>
            </a:r>
          </a:p>
          <a:p>
            <a:pPr lvl="1"/>
            <a:r>
              <a:rPr lang="en-US"/>
              <a:t>address shortage should instead be solved by IPv6</a:t>
            </a:r>
          </a:p>
          <a:p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1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fld id="{6A91E7D3-53EE-43C7-B471-939ED1962072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24825" cy="1143000"/>
          </a:xfrm>
        </p:spPr>
        <p:txBody>
          <a:bodyPr/>
          <a:lstStyle/>
          <a:p>
            <a:r>
              <a:rPr lang="en-US" sz="3200"/>
              <a:t>ICMP: Internet Control Message Protocol</a:t>
            </a:r>
            <a:endParaRPr lang="en-US"/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1800"/>
              <a:t>used by hosts &amp; routers to communicate network-level information</a:t>
            </a:r>
          </a:p>
          <a:p>
            <a:pPr lvl="1"/>
            <a:r>
              <a:rPr lang="en-US" sz="1800"/>
              <a:t>error reporting: unreachable host, network, port, protocol</a:t>
            </a:r>
          </a:p>
          <a:p>
            <a:pPr lvl="1"/>
            <a:r>
              <a:rPr lang="en-US" sz="1800"/>
              <a:t>echo request/reply (used by ping)</a:t>
            </a:r>
          </a:p>
          <a:p>
            <a:r>
              <a:rPr lang="en-US" sz="1800"/>
              <a:t>network-layer “above” IP:</a:t>
            </a:r>
          </a:p>
          <a:p>
            <a:pPr lvl="1"/>
            <a:r>
              <a:rPr lang="en-US" sz="1800"/>
              <a:t>ICMP msgs carried in IP datagrams</a:t>
            </a:r>
          </a:p>
          <a:p>
            <a:r>
              <a:rPr lang="en-US" sz="1800">
                <a:solidFill>
                  <a:srgbClr val="000099"/>
                </a:solidFill>
              </a:rPr>
              <a:t>ICMP message:</a:t>
            </a:r>
            <a:r>
              <a:rPr lang="en-US" sz="1800"/>
              <a:t> type, code plus first 8 bytes of IP datagram causing error</a:t>
            </a:r>
          </a:p>
        </p:txBody>
      </p:sp>
      <p:sp>
        <p:nvSpPr>
          <p:cNvPr id="183300" name="Text Box 4"/>
          <p:cNvSpPr txBox="1">
            <a:spLocks noChangeArrowheads="1"/>
          </p:cNvSpPr>
          <p:nvPr/>
        </p:nvSpPr>
        <p:spPr bwMode="auto">
          <a:xfrm>
            <a:off x="4584700" y="1760538"/>
            <a:ext cx="4260850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u="sng">
                <a:latin typeface="Arial" charset="0"/>
              </a:rPr>
              <a:t>Type</a:t>
            </a:r>
            <a:r>
              <a:rPr lang="en-US">
                <a:latin typeface="Arial" charset="0"/>
              </a:rPr>
              <a:t>  </a:t>
            </a:r>
            <a:r>
              <a:rPr lang="en-US" u="sng">
                <a:latin typeface="Arial" charset="0"/>
              </a:rPr>
              <a:t>Code</a:t>
            </a:r>
            <a:r>
              <a:rPr lang="en-US">
                <a:latin typeface="Arial" charset="0"/>
              </a:rPr>
              <a:t>  </a:t>
            </a:r>
            <a:r>
              <a:rPr lang="en-US" u="sng">
                <a:latin typeface="Arial" charset="0"/>
              </a:rPr>
              <a:t>description</a:t>
            </a:r>
            <a:endParaRPr lang="en-US">
              <a:latin typeface="Arial" charset="0"/>
            </a:endParaRPr>
          </a:p>
          <a:p>
            <a:r>
              <a:rPr lang="en-US">
                <a:latin typeface="Arial" charset="0"/>
              </a:rPr>
              <a:t>0        0         echo reply (ping)</a:t>
            </a:r>
          </a:p>
          <a:p>
            <a:r>
              <a:rPr lang="en-US">
                <a:latin typeface="Arial" charset="0"/>
              </a:rPr>
              <a:t>3        0         dest. network unreachable</a:t>
            </a:r>
          </a:p>
          <a:p>
            <a:r>
              <a:rPr lang="en-US">
                <a:latin typeface="Arial" charset="0"/>
              </a:rPr>
              <a:t>3        1         dest host unreachable</a:t>
            </a:r>
          </a:p>
          <a:p>
            <a:r>
              <a:rPr lang="en-US">
                <a:latin typeface="Arial" charset="0"/>
              </a:rPr>
              <a:t>3        2         dest protocol unreachable</a:t>
            </a:r>
          </a:p>
          <a:p>
            <a:r>
              <a:rPr lang="en-US">
                <a:latin typeface="Arial" charset="0"/>
              </a:rPr>
              <a:t>3        3         dest port unreachable</a:t>
            </a:r>
          </a:p>
          <a:p>
            <a:r>
              <a:rPr lang="en-US">
                <a:latin typeface="Arial" charset="0"/>
              </a:rPr>
              <a:t>3        6         dest network unknown</a:t>
            </a:r>
          </a:p>
          <a:p>
            <a:r>
              <a:rPr lang="en-US">
                <a:latin typeface="Arial" charset="0"/>
              </a:rPr>
              <a:t>3        7         dest host unknown</a:t>
            </a:r>
          </a:p>
          <a:p>
            <a:r>
              <a:rPr lang="en-US">
                <a:latin typeface="Arial" charset="0"/>
              </a:rPr>
              <a:t>4        0         source quench (congestion</a:t>
            </a:r>
          </a:p>
          <a:p>
            <a:r>
              <a:rPr lang="en-US">
                <a:latin typeface="Arial" charset="0"/>
              </a:rPr>
              <a:t>                     control - not used)</a:t>
            </a:r>
          </a:p>
          <a:p>
            <a:r>
              <a:rPr lang="en-US">
                <a:latin typeface="Arial" charset="0"/>
              </a:rPr>
              <a:t>8        0         echo request (ping)</a:t>
            </a:r>
          </a:p>
          <a:p>
            <a:r>
              <a:rPr lang="en-US">
                <a:latin typeface="Arial" charset="0"/>
              </a:rPr>
              <a:t>9        0         route advertisement</a:t>
            </a:r>
          </a:p>
          <a:p>
            <a:r>
              <a:rPr lang="en-US">
                <a:latin typeface="Arial" charset="0"/>
              </a:rPr>
              <a:t>10      0         router discovery</a:t>
            </a:r>
          </a:p>
          <a:p>
            <a:r>
              <a:rPr lang="en-US">
                <a:latin typeface="Arial" charset="0"/>
              </a:rPr>
              <a:t>11      0         TTL expired</a:t>
            </a:r>
          </a:p>
          <a:p>
            <a:r>
              <a:rPr lang="en-US">
                <a:latin typeface="Arial" charset="0"/>
              </a:rPr>
              <a:t>12      0         bad IP header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34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BB954E30-05A6-4437-B00F-05717216704D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5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Traceroute and ICMP</a:t>
            </a:r>
          </a:p>
        </p:txBody>
      </p:sp>
      <p:sp>
        <p:nvSpPr>
          <p:cNvPr id="65536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000"/>
              <a:t>Source sends series of UDP segments to dest</a:t>
            </a:r>
          </a:p>
          <a:p>
            <a:pPr lvl="1"/>
            <a:r>
              <a:rPr lang="en-US" sz="1800"/>
              <a:t>first has TTL =1</a:t>
            </a:r>
          </a:p>
          <a:p>
            <a:pPr lvl="1"/>
            <a:r>
              <a:rPr lang="en-US" sz="1800"/>
              <a:t>second has TTL=2, etc.</a:t>
            </a:r>
          </a:p>
          <a:p>
            <a:pPr lvl="1"/>
            <a:r>
              <a:rPr lang="en-US" sz="1800"/>
              <a:t>unlikely port number</a:t>
            </a:r>
          </a:p>
          <a:p>
            <a:r>
              <a:rPr lang="en-US" sz="2000"/>
              <a:t>When nth datagram arrives to nth router:</a:t>
            </a:r>
          </a:p>
          <a:p>
            <a:pPr lvl="1"/>
            <a:r>
              <a:rPr lang="en-US" sz="1800"/>
              <a:t>router discards datagram</a:t>
            </a:r>
          </a:p>
          <a:p>
            <a:pPr lvl="1"/>
            <a:r>
              <a:rPr lang="en-US" sz="1800"/>
              <a:t>and sends to source an ICMP message (type 11, code 0)</a:t>
            </a:r>
          </a:p>
          <a:p>
            <a:pPr lvl="1"/>
            <a:r>
              <a:rPr lang="en-US" sz="1800"/>
              <a:t>ICMP message includes name of router &amp; IP address</a:t>
            </a:r>
          </a:p>
        </p:txBody>
      </p:sp>
      <p:sp>
        <p:nvSpPr>
          <p:cNvPr id="655364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000"/>
              <a:t>when ICMP message arrives, source calculates RTT</a:t>
            </a:r>
          </a:p>
          <a:p>
            <a:r>
              <a:rPr lang="en-US" sz="2000"/>
              <a:t>traceroute does this 3 times</a:t>
            </a:r>
          </a:p>
          <a:p>
            <a:pPr>
              <a:buFont typeface="Wingdings" pitchFamily="2" charset="2"/>
              <a:buNone/>
            </a:pPr>
            <a:r>
              <a:rPr lang="en-US" sz="2000" u="sng">
                <a:solidFill>
                  <a:srgbClr val="FF0000"/>
                </a:solidFill>
              </a:rPr>
              <a:t>Stopping criterion</a:t>
            </a:r>
          </a:p>
          <a:p>
            <a:r>
              <a:rPr lang="en-US" sz="2000"/>
              <a:t>UDP segment eventually arrives at destination host</a:t>
            </a:r>
          </a:p>
          <a:p>
            <a:r>
              <a:rPr lang="en-US" sz="2000"/>
              <a:t>destination returns ICMP “port unreachable” packet (type 3, code 3)</a:t>
            </a:r>
          </a:p>
          <a:p>
            <a:r>
              <a:rPr lang="en-US" sz="2000"/>
              <a:t>when source gets this ICMP, stops.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26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F16E1-9350-4F94-86EF-27913DB228B0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22275"/>
            <a:ext cx="7772400" cy="838200"/>
          </a:xfrm>
        </p:spPr>
        <p:txBody>
          <a:bodyPr/>
          <a:lstStyle/>
          <a:p>
            <a:r>
              <a:rPr lang="en-US"/>
              <a:t>IPv6</a:t>
            </a:r>
          </a:p>
        </p:txBody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1175" y="1401763"/>
            <a:ext cx="8205788" cy="5105400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Initial motivation:</a:t>
            </a:r>
            <a:r>
              <a:rPr lang="en-US" i="1"/>
              <a:t> </a:t>
            </a:r>
            <a:r>
              <a:rPr lang="en-US"/>
              <a:t>32-bit address space soon to be completely allocated.  </a:t>
            </a:r>
          </a:p>
          <a:p>
            <a:r>
              <a:rPr lang="en-US"/>
              <a:t>Additional motivation:</a:t>
            </a:r>
          </a:p>
          <a:p>
            <a:pPr lvl="1"/>
            <a:r>
              <a:rPr lang="en-US"/>
              <a:t>header format helps speed processing/forwarding</a:t>
            </a:r>
          </a:p>
          <a:p>
            <a:pPr lvl="1"/>
            <a:r>
              <a:rPr lang="en-US"/>
              <a:t>header changes to facilitate QoS 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solidFill>
                  <a:srgbClr val="FF0000"/>
                </a:solidFill>
              </a:rPr>
              <a:t>IPv6 datagram format:</a:t>
            </a:r>
            <a:r>
              <a:rPr lang="en-US"/>
              <a:t> </a:t>
            </a:r>
          </a:p>
          <a:p>
            <a:pPr lvl="1"/>
            <a:r>
              <a:rPr lang="en-US"/>
              <a:t>fixed-length 40 byte header</a:t>
            </a:r>
          </a:p>
          <a:p>
            <a:pPr lvl="1"/>
            <a:r>
              <a:rPr lang="en-US"/>
              <a:t>no fragmentation allowed</a:t>
            </a:r>
            <a:endParaRPr lang="en-US" i="1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83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A7538-C996-4FE4-8D86-0F1C6A327E3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16848" name="Rectangle 80"/>
          <p:cNvSpPr>
            <a:spLocks noChangeArrowheads="1"/>
          </p:cNvSpPr>
          <p:nvPr/>
        </p:nvSpPr>
        <p:spPr bwMode="auto">
          <a:xfrm>
            <a:off x="2216150" y="3263900"/>
            <a:ext cx="4748213" cy="2817813"/>
          </a:xfrm>
          <a:prstGeom prst="rect">
            <a:avLst/>
          </a:prstGeom>
          <a:solidFill>
            <a:srgbClr val="000099"/>
          </a:solidFill>
          <a:ln w="190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IPv6 Header (Cont)</a:t>
            </a:r>
          </a:p>
        </p:txBody>
      </p:sp>
      <p:sp>
        <p:nvSpPr>
          <p:cNvPr id="416772" name="Rectangle 4"/>
          <p:cNvSpPr>
            <a:spLocks noChangeArrowheads="1"/>
          </p:cNvSpPr>
          <p:nvPr/>
        </p:nvSpPr>
        <p:spPr bwMode="auto">
          <a:xfrm>
            <a:off x="479425" y="1358900"/>
            <a:ext cx="763587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rgbClr val="FF0000"/>
                </a:solidFill>
              </a:rPr>
              <a:t>Priority:</a:t>
            </a:r>
            <a:r>
              <a:rPr lang="en-US" sz="2400"/>
              <a:t>  identify priority among datagrams in flow</a:t>
            </a:r>
          </a:p>
          <a:p>
            <a:r>
              <a:rPr lang="en-US" sz="2400" i="1">
                <a:solidFill>
                  <a:srgbClr val="FF0000"/>
                </a:solidFill>
              </a:rPr>
              <a:t>Flow Label:</a:t>
            </a:r>
            <a:r>
              <a:rPr lang="en-US" sz="2400"/>
              <a:t> identify datagrams in same “flow.” </a:t>
            </a:r>
          </a:p>
          <a:p>
            <a:r>
              <a:rPr lang="en-US" sz="2400"/>
              <a:t>                    (concept of“flow” not well defined).</a:t>
            </a:r>
          </a:p>
          <a:p>
            <a:r>
              <a:rPr lang="en-US" sz="2400" i="1">
                <a:solidFill>
                  <a:srgbClr val="FF0000"/>
                </a:solidFill>
              </a:rPr>
              <a:t>Next header:</a:t>
            </a:r>
            <a:r>
              <a:rPr lang="en-US" sz="2400"/>
              <a:t> identify upper layer protocol for data </a:t>
            </a:r>
          </a:p>
        </p:txBody>
      </p:sp>
      <p:sp>
        <p:nvSpPr>
          <p:cNvPr id="416824" name="Rectangle 56"/>
          <p:cNvSpPr>
            <a:spLocks noChangeArrowheads="1"/>
          </p:cNvSpPr>
          <p:nvPr/>
        </p:nvSpPr>
        <p:spPr bwMode="auto">
          <a:xfrm>
            <a:off x="2141538" y="3344863"/>
            <a:ext cx="4748212" cy="28178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6828" name="Line 60"/>
          <p:cNvSpPr>
            <a:spLocks noChangeShapeType="1"/>
          </p:cNvSpPr>
          <p:nvPr/>
        </p:nvSpPr>
        <p:spPr bwMode="auto">
          <a:xfrm>
            <a:off x="2143125" y="3654425"/>
            <a:ext cx="47275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16829" name="Line 61"/>
          <p:cNvSpPr>
            <a:spLocks noChangeShapeType="1"/>
          </p:cNvSpPr>
          <p:nvPr/>
        </p:nvSpPr>
        <p:spPr bwMode="auto">
          <a:xfrm>
            <a:off x="2794000" y="3354388"/>
            <a:ext cx="0" cy="2936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16831" name="Line 63"/>
          <p:cNvSpPr>
            <a:spLocks noChangeShapeType="1"/>
          </p:cNvSpPr>
          <p:nvPr/>
        </p:nvSpPr>
        <p:spPr bwMode="auto">
          <a:xfrm>
            <a:off x="3482975" y="3351213"/>
            <a:ext cx="0" cy="2936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16832" name="Line 64"/>
          <p:cNvSpPr>
            <a:spLocks noChangeShapeType="1"/>
          </p:cNvSpPr>
          <p:nvPr/>
        </p:nvSpPr>
        <p:spPr bwMode="auto">
          <a:xfrm>
            <a:off x="4410075" y="3649663"/>
            <a:ext cx="0" cy="2936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16833" name="Line 65"/>
          <p:cNvSpPr>
            <a:spLocks noChangeShapeType="1"/>
          </p:cNvSpPr>
          <p:nvPr/>
        </p:nvSpPr>
        <p:spPr bwMode="auto">
          <a:xfrm>
            <a:off x="5556250" y="3652838"/>
            <a:ext cx="0" cy="2936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16834" name="Line 66"/>
          <p:cNvSpPr>
            <a:spLocks noChangeShapeType="1"/>
          </p:cNvSpPr>
          <p:nvPr/>
        </p:nvSpPr>
        <p:spPr bwMode="auto">
          <a:xfrm>
            <a:off x="2130425" y="5175250"/>
            <a:ext cx="47609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16835" name="Line 67"/>
          <p:cNvSpPr>
            <a:spLocks noChangeShapeType="1"/>
          </p:cNvSpPr>
          <p:nvPr/>
        </p:nvSpPr>
        <p:spPr bwMode="auto">
          <a:xfrm>
            <a:off x="2147888" y="4535488"/>
            <a:ext cx="47609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16836" name="Line 68"/>
          <p:cNvSpPr>
            <a:spLocks noChangeShapeType="1"/>
          </p:cNvSpPr>
          <p:nvPr/>
        </p:nvSpPr>
        <p:spPr bwMode="auto">
          <a:xfrm>
            <a:off x="2133600" y="3952875"/>
            <a:ext cx="47609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16837" name="Text Box 69"/>
          <p:cNvSpPr txBox="1">
            <a:spLocks noChangeArrowheads="1"/>
          </p:cNvSpPr>
          <p:nvPr/>
        </p:nvSpPr>
        <p:spPr bwMode="auto">
          <a:xfrm>
            <a:off x="4046538" y="5445125"/>
            <a:ext cx="6619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data</a:t>
            </a:r>
          </a:p>
        </p:txBody>
      </p:sp>
      <p:sp>
        <p:nvSpPr>
          <p:cNvPr id="416838" name="Text Box 70"/>
          <p:cNvSpPr txBox="1">
            <a:spLocks noChangeArrowheads="1"/>
          </p:cNvSpPr>
          <p:nvPr/>
        </p:nvSpPr>
        <p:spPr bwMode="auto">
          <a:xfrm>
            <a:off x="3317875" y="4583113"/>
            <a:ext cx="2287588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/>
              <a:t>destination address</a:t>
            </a:r>
          </a:p>
          <a:p>
            <a:pPr algn="ctr">
              <a:lnSpc>
                <a:spcPct val="85000"/>
              </a:lnSpc>
            </a:pPr>
            <a:r>
              <a:rPr lang="en-US"/>
              <a:t>(128 bits)</a:t>
            </a:r>
          </a:p>
        </p:txBody>
      </p:sp>
      <p:sp>
        <p:nvSpPr>
          <p:cNvPr id="416839" name="Text Box 71"/>
          <p:cNvSpPr txBox="1">
            <a:spLocks noChangeArrowheads="1"/>
          </p:cNvSpPr>
          <p:nvPr/>
        </p:nvSpPr>
        <p:spPr bwMode="auto">
          <a:xfrm>
            <a:off x="3516313" y="3976688"/>
            <a:ext cx="1800225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/>
              <a:t>source address</a:t>
            </a:r>
          </a:p>
          <a:p>
            <a:pPr algn="ctr">
              <a:lnSpc>
                <a:spcPct val="85000"/>
              </a:lnSpc>
            </a:pPr>
            <a:r>
              <a:rPr lang="en-US"/>
              <a:t>(128 bits)</a:t>
            </a:r>
          </a:p>
        </p:txBody>
      </p:sp>
      <p:sp>
        <p:nvSpPr>
          <p:cNvPr id="416840" name="Text Box 72"/>
          <p:cNvSpPr txBox="1">
            <a:spLocks noChangeArrowheads="1"/>
          </p:cNvSpPr>
          <p:nvPr/>
        </p:nvSpPr>
        <p:spPr bwMode="auto">
          <a:xfrm>
            <a:off x="2627313" y="3624263"/>
            <a:ext cx="1352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payload len</a:t>
            </a:r>
          </a:p>
        </p:txBody>
      </p:sp>
      <p:sp>
        <p:nvSpPr>
          <p:cNvPr id="416841" name="Text Box 73"/>
          <p:cNvSpPr txBox="1">
            <a:spLocks noChangeArrowheads="1"/>
          </p:cNvSpPr>
          <p:nvPr/>
        </p:nvSpPr>
        <p:spPr bwMode="auto">
          <a:xfrm>
            <a:off x="4408488" y="3632200"/>
            <a:ext cx="11160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next hdr</a:t>
            </a:r>
          </a:p>
        </p:txBody>
      </p:sp>
      <p:sp>
        <p:nvSpPr>
          <p:cNvPr id="416842" name="Text Box 74"/>
          <p:cNvSpPr txBox="1">
            <a:spLocks noChangeArrowheads="1"/>
          </p:cNvSpPr>
          <p:nvPr/>
        </p:nvSpPr>
        <p:spPr bwMode="auto">
          <a:xfrm>
            <a:off x="5664200" y="3617913"/>
            <a:ext cx="1101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hop limit</a:t>
            </a:r>
          </a:p>
        </p:txBody>
      </p:sp>
      <p:sp>
        <p:nvSpPr>
          <p:cNvPr id="416843" name="Text Box 75"/>
          <p:cNvSpPr txBox="1">
            <a:spLocks noChangeArrowheads="1"/>
          </p:cNvSpPr>
          <p:nvPr/>
        </p:nvSpPr>
        <p:spPr bwMode="auto">
          <a:xfrm>
            <a:off x="4533900" y="3324225"/>
            <a:ext cx="1209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flow label</a:t>
            </a:r>
          </a:p>
        </p:txBody>
      </p:sp>
      <p:sp>
        <p:nvSpPr>
          <p:cNvPr id="416844" name="Text Box 76"/>
          <p:cNvSpPr txBox="1">
            <a:spLocks noChangeArrowheads="1"/>
          </p:cNvSpPr>
          <p:nvPr/>
        </p:nvSpPr>
        <p:spPr bwMode="auto">
          <a:xfrm>
            <a:off x="2913063" y="3309938"/>
            <a:ext cx="4794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pri</a:t>
            </a:r>
          </a:p>
        </p:txBody>
      </p:sp>
      <p:sp>
        <p:nvSpPr>
          <p:cNvPr id="416845" name="Text Box 77"/>
          <p:cNvSpPr txBox="1">
            <a:spLocks noChangeArrowheads="1"/>
          </p:cNvSpPr>
          <p:nvPr/>
        </p:nvSpPr>
        <p:spPr bwMode="auto">
          <a:xfrm>
            <a:off x="2206625" y="3317875"/>
            <a:ext cx="530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ver</a:t>
            </a:r>
          </a:p>
        </p:txBody>
      </p:sp>
      <p:sp>
        <p:nvSpPr>
          <p:cNvPr id="416847" name="Line 79"/>
          <p:cNvSpPr>
            <a:spLocks noChangeShapeType="1"/>
          </p:cNvSpPr>
          <p:nvPr/>
        </p:nvSpPr>
        <p:spPr bwMode="auto">
          <a:xfrm>
            <a:off x="2119313" y="6400800"/>
            <a:ext cx="4816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16846" name="Text Box 78"/>
          <p:cNvSpPr txBox="1">
            <a:spLocks noChangeArrowheads="1"/>
          </p:cNvSpPr>
          <p:nvPr/>
        </p:nvSpPr>
        <p:spPr bwMode="auto">
          <a:xfrm>
            <a:off x="3978275" y="6215063"/>
            <a:ext cx="949325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32 bits</a:t>
            </a:r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52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2234-97E4-435A-9D08-A8C693146937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Changes from IPv4</a:t>
            </a:r>
          </a:p>
        </p:txBody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>
                <a:solidFill>
                  <a:srgbClr val="FF0000"/>
                </a:solidFill>
              </a:rPr>
              <a:t>Checksum</a:t>
            </a:r>
            <a:r>
              <a:rPr lang="en-US">
                <a:solidFill>
                  <a:srgbClr val="FF0000"/>
                </a:solidFill>
              </a:rPr>
              <a:t>:</a:t>
            </a:r>
            <a:r>
              <a:rPr lang="en-US" i="1"/>
              <a:t> </a:t>
            </a:r>
            <a:r>
              <a:rPr lang="en-US"/>
              <a:t>removed entirely to reduce processing time at each hop</a:t>
            </a:r>
          </a:p>
          <a:p>
            <a:r>
              <a:rPr lang="en-US" i="1">
                <a:solidFill>
                  <a:srgbClr val="FF0000"/>
                </a:solidFill>
              </a:rPr>
              <a:t>Options:</a:t>
            </a:r>
            <a:r>
              <a:rPr lang="en-US"/>
              <a:t> allowed, but outside of header, indicated by “Next Header” field</a:t>
            </a:r>
          </a:p>
          <a:p>
            <a:r>
              <a:rPr lang="en-US" i="1">
                <a:solidFill>
                  <a:srgbClr val="FF0000"/>
                </a:solidFill>
              </a:rPr>
              <a:t>ICMPv6:</a:t>
            </a:r>
            <a:r>
              <a:rPr lang="en-US"/>
              <a:t> new version of ICMP</a:t>
            </a:r>
          </a:p>
          <a:p>
            <a:pPr lvl="1"/>
            <a:r>
              <a:rPr lang="en-US"/>
              <a:t>additional message types, e.g. “Packet Too Big”</a:t>
            </a:r>
          </a:p>
          <a:p>
            <a:pPr lvl="1"/>
            <a:r>
              <a:rPr lang="en-US"/>
              <a:t>multicast group management functions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55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8A1A8-C3A2-4975-80E5-565263C214B4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Transition From IPv4 To IPv6</a:t>
            </a:r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56588" cy="4238625"/>
          </a:xfrm>
        </p:spPr>
        <p:txBody>
          <a:bodyPr/>
          <a:lstStyle/>
          <a:p>
            <a:r>
              <a:rPr lang="en-US"/>
              <a:t>Not all routers can be upgraded simultaneous</a:t>
            </a:r>
          </a:p>
          <a:p>
            <a:pPr lvl="1"/>
            <a:r>
              <a:rPr lang="en-US"/>
              <a:t>no “flag days”</a:t>
            </a:r>
          </a:p>
          <a:p>
            <a:pPr lvl="1"/>
            <a:r>
              <a:rPr lang="en-US"/>
              <a:t>How will the network operate with mixed IPv4 and IPv6 routers? </a:t>
            </a:r>
          </a:p>
          <a:p>
            <a:r>
              <a:rPr lang="en-US" i="1">
                <a:solidFill>
                  <a:srgbClr val="FF0000"/>
                </a:solidFill>
              </a:rPr>
              <a:t>Tunneling:</a:t>
            </a:r>
            <a:r>
              <a:rPr lang="en-US"/>
              <a:t> IPv6 carried as payload in IPv4 datagram among IPv4 routers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BE8F7-21F2-447D-8E59-31E8C148D3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7975" y="214313"/>
            <a:ext cx="7772400" cy="990600"/>
          </a:xfrm>
        </p:spPr>
        <p:txBody>
          <a:bodyPr/>
          <a:lstStyle/>
          <a:p>
            <a:r>
              <a:rPr lang="en-US"/>
              <a:t>Tunneling</a:t>
            </a:r>
          </a:p>
        </p:txBody>
      </p:sp>
      <p:grpSp>
        <p:nvGrpSpPr>
          <p:cNvPr id="619761" name="Group 241"/>
          <p:cNvGrpSpPr>
            <a:grpSpLocks/>
          </p:cNvGrpSpPr>
          <p:nvPr/>
        </p:nvGrpSpPr>
        <p:grpSpPr bwMode="auto">
          <a:xfrm>
            <a:off x="414338" y="1106488"/>
            <a:ext cx="7497762" cy="958850"/>
            <a:chOff x="261" y="697"/>
            <a:chExt cx="4723" cy="604"/>
          </a:xfrm>
        </p:grpSpPr>
        <p:grpSp>
          <p:nvGrpSpPr>
            <p:cNvPr id="619523" name="Group 3"/>
            <p:cNvGrpSpPr>
              <a:grpSpLocks/>
            </p:cNvGrpSpPr>
            <p:nvPr/>
          </p:nvGrpSpPr>
          <p:grpSpPr bwMode="auto">
            <a:xfrm>
              <a:off x="1356" y="707"/>
              <a:ext cx="446" cy="402"/>
              <a:chOff x="1898" y="728"/>
              <a:chExt cx="446" cy="402"/>
            </a:xfrm>
          </p:grpSpPr>
          <p:grpSp>
            <p:nvGrpSpPr>
              <p:cNvPr id="619524" name="Group 4"/>
              <p:cNvGrpSpPr>
                <a:grpSpLocks/>
              </p:cNvGrpSpPr>
              <p:nvPr/>
            </p:nvGrpSpPr>
            <p:grpSpPr bwMode="auto">
              <a:xfrm>
                <a:off x="1898" y="918"/>
                <a:ext cx="446" cy="212"/>
                <a:chOff x="2210" y="903"/>
                <a:chExt cx="446" cy="212"/>
              </a:xfrm>
            </p:grpSpPr>
            <p:sp>
              <p:nvSpPr>
                <p:cNvPr id="619525" name="Oval 5"/>
                <p:cNvSpPr>
                  <a:spLocks noChangeArrowheads="1"/>
                </p:cNvSpPr>
                <p:nvPr/>
              </p:nvSpPr>
              <p:spPr bwMode="auto">
                <a:xfrm>
                  <a:off x="2213" y="969"/>
                  <a:ext cx="443" cy="146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526" name="Line 6"/>
                <p:cNvSpPr>
                  <a:spLocks noChangeShapeType="1"/>
                </p:cNvSpPr>
                <p:nvPr/>
              </p:nvSpPr>
              <p:spPr bwMode="auto">
                <a:xfrm>
                  <a:off x="2213" y="962"/>
                  <a:ext cx="1" cy="7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527" name="Line 7"/>
                <p:cNvSpPr>
                  <a:spLocks noChangeShapeType="1"/>
                </p:cNvSpPr>
                <p:nvPr/>
              </p:nvSpPr>
              <p:spPr bwMode="auto">
                <a:xfrm>
                  <a:off x="2560" y="969"/>
                  <a:ext cx="1" cy="7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528" name="Rectangle 8"/>
                <p:cNvSpPr>
                  <a:spLocks noChangeArrowheads="1"/>
                </p:cNvSpPr>
                <p:nvPr/>
              </p:nvSpPr>
              <p:spPr bwMode="auto">
                <a:xfrm>
                  <a:off x="2213" y="962"/>
                  <a:ext cx="439" cy="76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619529" name="Oval 9"/>
                <p:cNvSpPr>
                  <a:spLocks noChangeArrowheads="1"/>
                </p:cNvSpPr>
                <p:nvPr/>
              </p:nvSpPr>
              <p:spPr bwMode="auto">
                <a:xfrm>
                  <a:off x="2210" y="903"/>
                  <a:ext cx="443" cy="147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619530" name="Group 10"/>
                <p:cNvGrpSpPr>
                  <a:grpSpLocks/>
                </p:cNvGrpSpPr>
                <p:nvPr/>
              </p:nvGrpSpPr>
              <p:grpSpPr bwMode="auto">
                <a:xfrm>
                  <a:off x="2319" y="931"/>
                  <a:ext cx="221" cy="85"/>
                  <a:chOff x="2848" y="848"/>
                  <a:chExt cx="140" cy="98"/>
                </a:xfrm>
              </p:grpSpPr>
              <p:sp>
                <p:nvSpPr>
                  <p:cNvPr id="619531" name="Line 1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9532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9533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19534" name="Group 14"/>
                <p:cNvGrpSpPr>
                  <a:grpSpLocks/>
                </p:cNvGrpSpPr>
                <p:nvPr/>
              </p:nvGrpSpPr>
              <p:grpSpPr bwMode="auto">
                <a:xfrm flipV="1">
                  <a:off x="2319" y="930"/>
                  <a:ext cx="221" cy="87"/>
                  <a:chOff x="2848" y="848"/>
                  <a:chExt cx="140" cy="98"/>
                </a:xfrm>
              </p:grpSpPr>
              <p:sp>
                <p:nvSpPr>
                  <p:cNvPr id="619535" name="Line 1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9536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9537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619538" name="Text Box 18"/>
              <p:cNvSpPr txBox="1">
                <a:spLocks noChangeArrowheads="1"/>
              </p:cNvSpPr>
              <p:nvPr/>
            </p:nvSpPr>
            <p:spPr bwMode="auto">
              <a:xfrm>
                <a:off x="2010" y="728"/>
                <a:ext cx="22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A</a:t>
                </a:r>
              </a:p>
            </p:txBody>
          </p:sp>
        </p:grpSp>
        <p:grpSp>
          <p:nvGrpSpPr>
            <p:cNvPr id="619539" name="Group 19"/>
            <p:cNvGrpSpPr>
              <a:grpSpLocks/>
            </p:cNvGrpSpPr>
            <p:nvPr/>
          </p:nvGrpSpPr>
          <p:grpSpPr bwMode="auto">
            <a:xfrm>
              <a:off x="2015" y="710"/>
              <a:ext cx="446" cy="402"/>
              <a:chOff x="1898" y="728"/>
              <a:chExt cx="446" cy="402"/>
            </a:xfrm>
          </p:grpSpPr>
          <p:grpSp>
            <p:nvGrpSpPr>
              <p:cNvPr id="619540" name="Group 20"/>
              <p:cNvGrpSpPr>
                <a:grpSpLocks/>
              </p:cNvGrpSpPr>
              <p:nvPr/>
            </p:nvGrpSpPr>
            <p:grpSpPr bwMode="auto">
              <a:xfrm>
                <a:off x="1898" y="918"/>
                <a:ext cx="446" cy="212"/>
                <a:chOff x="2210" y="903"/>
                <a:chExt cx="446" cy="212"/>
              </a:xfrm>
            </p:grpSpPr>
            <p:sp>
              <p:nvSpPr>
                <p:cNvPr id="619541" name="Oval 21"/>
                <p:cNvSpPr>
                  <a:spLocks noChangeArrowheads="1"/>
                </p:cNvSpPr>
                <p:nvPr/>
              </p:nvSpPr>
              <p:spPr bwMode="auto">
                <a:xfrm>
                  <a:off x="2213" y="969"/>
                  <a:ext cx="443" cy="146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542" name="Line 22"/>
                <p:cNvSpPr>
                  <a:spLocks noChangeShapeType="1"/>
                </p:cNvSpPr>
                <p:nvPr/>
              </p:nvSpPr>
              <p:spPr bwMode="auto">
                <a:xfrm>
                  <a:off x="2213" y="962"/>
                  <a:ext cx="1" cy="7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543" name="Line 23"/>
                <p:cNvSpPr>
                  <a:spLocks noChangeShapeType="1"/>
                </p:cNvSpPr>
                <p:nvPr/>
              </p:nvSpPr>
              <p:spPr bwMode="auto">
                <a:xfrm>
                  <a:off x="2560" y="969"/>
                  <a:ext cx="1" cy="7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544" name="Rectangle 24"/>
                <p:cNvSpPr>
                  <a:spLocks noChangeArrowheads="1"/>
                </p:cNvSpPr>
                <p:nvPr/>
              </p:nvSpPr>
              <p:spPr bwMode="auto">
                <a:xfrm>
                  <a:off x="2213" y="962"/>
                  <a:ext cx="439" cy="76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619545" name="Oval 25"/>
                <p:cNvSpPr>
                  <a:spLocks noChangeArrowheads="1"/>
                </p:cNvSpPr>
                <p:nvPr/>
              </p:nvSpPr>
              <p:spPr bwMode="auto">
                <a:xfrm>
                  <a:off x="2210" y="903"/>
                  <a:ext cx="443" cy="147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619546" name="Group 26"/>
                <p:cNvGrpSpPr>
                  <a:grpSpLocks/>
                </p:cNvGrpSpPr>
                <p:nvPr/>
              </p:nvGrpSpPr>
              <p:grpSpPr bwMode="auto">
                <a:xfrm>
                  <a:off x="2319" y="931"/>
                  <a:ext cx="221" cy="85"/>
                  <a:chOff x="2848" y="848"/>
                  <a:chExt cx="140" cy="98"/>
                </a:xfrm>
              </p:grpSpPr>
              <p:sp>
                <p:nvSpPr>
                  <p:cNvPr id="619547" name="Line 2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9548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9549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19550" name="Group 30"/>
                <p:cNvGrpSpPr>
                  <a:grpSpLocks/>
                </p:cNvGrpSpPr>
                <p:nvPr/>
              </p:nvGrpSpPr>
              <p:grpSpPr bwMode="auto">
                <a:xfrm flipV="1">
                  <a:off x="2319" y="930"/>
                  <a:ext cx="221" cy="87"/>
                  <a:chOff x="2848" y="848"/>
                  <a:chExt cx="140" cy="98"/>
                </a:xfrm>
              </p:grpSpPr>
              <p:sp>
                <p:nvSpPr>
                  <p:cNvPr id="619551" name="Line 3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9552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9553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619554" name="Text Box 34"/>
              <p:cNvSpPr txBox="1">
                <a:spLocks noChangeArrowheads="1"/>
              </p:cNvSpPr>
              <p:nvPr/>
            </p:nvSpPr>
            <p:spPr bwMode="auto">
              <a:xfrm>
                <a:off x="2010" y="728"/>
                <a:ext cx="20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B</a:t>
                </a:r>
              </a:p>
            </p:txBody>
          </p:sp>
        </p:grpSp>
        <p:grpSp>
          <p:nvGrpSpPr>
            <p:cNvPr id="619555" name="Group 35"/>
            <p:cNvGrpSpPr>
              <a:grpSpLocks/>
            </p:cNvGrpSpPr>
            <p:nvPr/>
          </p:nvGrpSpPr>
          <p:grpSpPr bwMode="auto">
            <a:xfrm>
              <a:off x="3914" y="704"/>
              <a:ext cx="446" cy="402"/>
              <a:chOff x="1898" y="728"/>
              <a:chExt cx="446" cy="402"/>
            </a:xfrm>
          </p:grpSpPr>
          <p:grpSp>
            <p:nvGrpSpPr>
              <p:cNvPr id="619556" name="Group 36"/>
              <p:cNvGrpSpPr>
                <a:grpSpLocks/>
              </p:cNvGrpSpPr>
              <p:nvPr/>
            </p:nvGrpSpPr>
            <p:grpSpPr bwMode="auto">
              <a:xfrm>
                <a:off x="1898" y="918"/>
                <a:ext cx="446" cy="212"/>
                <a:chOff x="2210" y="903"/>
                <a:chExt cx="446" cy="212"/>
              </a:xfrm>
            </p:grpSpPr>
            <p:sp>
              <p:nvSpPr>
                <p:cNvPr id="619557" name="Oval 37"/>
                <p:cNvSpPr>
                  <a:spLocks noChangeArrowheads="1"/>
                </p:cNvSpPr>
                <p:nvPr/>
              </p:nvSpPr>
              <p:spPr bwMode="auto">
                <a:xfrm>
                  <a:off x="2213" y="969"/>
                  <a:ext cx="443" cy="146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558" name="Line 38"/>
                <p:cNvSpPr>
                  <a:spLocks noChangeShapeType="1"/>
                </p:cNvSpPr>
                <p:nvPr/>
              </p:nvSpPr>
              <p:spPr bwMode="auto">
                <a:xfrm>
                  <a:off x="2213" y="962"/>
                  <a:ext cx="1" cy="7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559" name="Line 39"/>
                <p:cNvSpPr>
                  <a:spLocks noChangeShapeType="1"/>
                </p:cNvSpPr>
                <p:nvPr/>
              </p:nvSpPr>
              <p:spPr bwMode="auto">
                <a:xfrm>
                  <a:off x="2560" y="969"/>
                  <a:ext cx="1" cy="7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560" name="Rectangle 40"/>
                <p:cNvSpPr>
                  <a:spLocks noChangeArrowheads="1"/>
                </p:cNvSpPr>
                <p:nvPr/>
              </p:nvSpPr>
              <p:spPr bwMode="auto">
                <a:xfrm>
                  <a:off x="2213" y="962"/>
                  <a:ext cx="439" cy="76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619561" name="Oval 41"/>
                <p:cNvSpPr>
                  <a:spLocks noChangeArrowheads="1"/>
                </p:cNvSpPr>
                <p:nvPr/>
              </p:nvSpPr>
              <p:spPr bwMode="auto">
                <a:xfrm>
                  <a:off x="2210" y="903"/>
                  <a:ext cx="443" cy="147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619562" name="Group 42"/>
                <p:cNvGrpSpPr>
                  <a:grpSpLocks/>
                </p:cNvGrpSpPr>
                <p:nvPr/>
              </p:nvGrpSpPr>
              <p:grpSpPr bwMode="auto">
                <a:xfrm>
                  <a:off x="2319" y="931"/>
                  <a:ext cx="221" cy="85"/>
                  <a:chOff x="2848" y="848"/>
                  <a:chExt cx="140" cy="98"/>
                </a:xfrm>
              </p:grpSpPr>
              <p:sp>
                <p:nvSpPr>
                  <p:cNvPr id="619563" name="Line 4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9564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9565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19566" name="Group 46"/>
                <p:cNvGrpSpPr>
                  <a:grpSpLocks/>
                </p:cNvGrpSpPr>
                <p:nvPr/>
              </p:nvGrpSpPr>
              <p:grpSpPr bwMode="auto">
                <a:xfrm flipV="1">
                  <a:off x="2319" y="930"/>
                  <a:ext cx="221" cy="87"/>
                  <a:chOff x="2848" y="848"/>
                  <a:chExt cx="140" cy="98"/>
                </a:xfrm>
              </p:grpSpPr>
              <p:sp>
                <p:nvSpPr>
                  <p:cNvPr id="619567" name="Line 4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9568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9569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619570" name="Text Box 50"/>
              <p:cNvSpPr txBox="1">
                <a:spLocks noChangeArrowheads="1"/>
              </p:cNvSpPr>
              <p:nvPr/>
            </p:nvSpPr>
            <p:spPr bwMode="auto">
              <a:xfrm>
                <a:off x="2010" y="728"/>
                <a:ext cx="20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E</a:t>
                </a:r>
              </a:p>
            </p:txBody>
          </p:sp>
        </p:grpSp>
        <p:grpSp>
          <p:nvGrpSpPr>
            <p:cNvPr id="619571" name="Group 51"/>
            <p:cNvGrpSpPr>
              <a:grpSpLocks/>
            </p:cNvGrpSpPr>
            <p:nvPr/>
          </p:nvGrpSpPr>
          <p:grpSpPr bwMode="auto">
            <a:xfrm>
              <a:off x="4538" y="697"/>
              <a:ext cx="446" cy="402"/>
              <a:chOff x="1898" y="728"/>
              <a:chExt cx="446" cy="402"/>
            </a:xfrm>
          </p:grpSpPr>
          <p:grpSp>
            <p:nvGrpSpPr>
              <p:cNvPr id="619572" name="Group 52"/>
              <p:cNvGrpSpPr>
                <a:grpSpLocks/>
              </p:cNvGrpSpPr>
              <p:nvPr/>
            </p:nvGrpSpPr>
            <p:grpSpPr bwMode="auto">
              <a:xfrm>
                <a:off x="1898" y="918"/>
                <a:ext cx="446" cy="212"/>
                <a:chOff x="2210" y="903"/>
                <a:chExt cx="446" cy="212"/>
              </a:xfrm>
            </p:grpSpPr>
            <p:sp>
              <p:nvSpPr>
                <p:cNvPr id="619573" name="Oval 53"/>
                <p:cNvSpPr>
                  <a:spLocks noChangeArrowheads="1"/>
                </p:cNvSpPr>
                <p:nvPr/>
              </p:nvSpPr>
              <p:spPr bwMode="auto">
                <a:xfrm>
                  <a:off x="2213" y="969"/>
                  <a:ext cx="443" cy="146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574" name="Line 54"/>
                <p:cNvSpPr>
                  <a:spLocks noChangeShapeType="1"/>
                </p:cNvSpPr>
                <p:nvPr/>
              </p:nvSpPr>
              <p:spPr bwMode="auto">
                <a:xfrm>
                  <a:off x="2213" y="962"/>
                  <a:ext cx="1" cy="7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575" name="Line 55"/>
                <p:cNvSpPr>
                  <a:spLocks noChangeShapeType="1"/>
                </p:cNvSpPr>
                <p:nvPr/>
              </p:nvSpPr>
              <p:spPr bwMode="auto">
                <a:xfrm>
                  <a:off x="2560" y="969"/>
                  <a:ext cx="1" cy="7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576" name="Rectangle 56"/>
                <p:cNvSpPr>
                  <a:spLocks noChangeArrowheads="1"/>
                </p:cNvSpPr>
                <p:nvPr/>
              </p:nvSpPr>
              <p:spPr bwMode="auto">
                <a:xfrm>
                  <a:off x="2213" y="962"/>
                  <a:ext cx="439" cy="76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619577" name="Oval 57"/>
                <p:cNvSpPr>
                  <a:spLocks noChangeArrowheads="1"/>
                </p:cNvSpPr>
                <p:nvPr/>
              </p:nvSpPr>
              <p:spPr bwMode="auto">
                <a:xfrm>
                  <a:off x="2210" y="903"/>
                  <a:ext cx="443" cy="147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619578" name="Group 58"/>
                <p:cNvGrpSpPr>
                  <a:grpSpLocks/>
                </p:cNvGrpSpPr>
                <p:nvPr/>
              </p:nvGrpSpPr>
              <p:grpSpPr bwMode="auto">
                <a:xfrm>
                  <a:off x="2319" y="931"/>
                  <a:ext cx="221" cy="85"/>
                  <a:chOff x="2848" y="848"/>
                  <a:chExt cx="140" cy="98"/>
                </a:xfrm>
              </p:grpSpPr>
              <p:sp>
                <p:nvSpPr>
                  <p:cNvPr id="619579" name="Line 5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9580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9581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19582" name="Group 62"/>
                <p:cNvGrpSpPr>
                  <a:grpSpLocks/>
                </p:cNvGrpSpPr>
                <p:nvPr/>
              </p:nvGrpSpPr>
              <p:grpSpPr bwMode="auto">
                <a:xfrm flipV="1">
                  <a:off x="2319" y="930"/>
                  <a:ext cx="221" cy="87"/>
                  <a:chOff x="2848" y="848"/>
                  <a:chExt cx="140" cy="98"/>
                </a:xfrm>
              </p:grpSpPr>
              <p:sp>
                <p:nvSpPr>
                  <p:cNvPr id="619583" name="Line 6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9584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9585" name="Line 65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619586" name="Text Box 66"/>
              <p:cNvSpPr txBox="1">
                <a:spLocks noChangeArrowheads="1"/>
              </p:cNvSpPr>
              <p:nvPr/>
            </p:nvSpPr>
            <p:spPr bwMode="auto">
              <a:xfrm>
                <a:off x="2010" y="728"/>
                <a:ext cx="203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F</a:t>
                </a:r>
              </a:p>
            </p:txBody>
          </p:sp>
        </p:grpSp>
        <p:sp>
          <p:nvSpPr>
            <p:cNvPr id="619587" name="Rectangle 67"/>
            <p:cNvSpPr>
              <a:spLocks noChangeArrowheads="1"/>
            </p:cNvSpPr>
            <p:nvPr/>
          </p:nvSpPr>
          <p:spPr bwMode="auto">
            <a:xfrm>
              <a:off x="2460" y="1001"/>
              <a:ext cx="1437" cy="42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588" name="Line 68"/>
            <p:cNvSpPr>
              <a:spLocks noChangeShapeType="1"/>
            </p:cNvSpPr>
            <p:nvPr/>
          </p:nvSpPr>
          <p:spPr bwMode="auto">
            <a:xfrm flipV="1">
              <a:off x="1809" y="1016"/>
              <a:ext cx="2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9589" name="Line 69"/>
            <p:cNvSpPr>
              <a:spLocks noChangeShapeType="1"/>
            </p:cNvSpPr>
            <p:nvPr/>
          </p:nvSpPr>
          <p:spPr bwMode="auto">
            <a:xfrm flipV="1">
              <a:off x="4358" y="1004"/>
              <a:ext cx="2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9590" name="Text Box 70"/>
            <p:cNvSpPr txBox="1">
              <a:spLocks noChangeArrowheads="1"/>
            </p:cNvSpPr>
            <p:nvPr/>
          </p:nvSpPr>
          <p:spPr bwMode="auto">
            <a:xfrm>
              <a:off x="1392" y="1088"/>
              <a:ext cx="39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IPv6</a:t>
              </a:r>
            </a:p>
          </p:txBody>
        </p:sp>
        <p:sp>
          <p:nvSpPr>
            <p:cNvPr id="619591" name="Text Box 71"/>
            <p:cNvSpPr txBox="1">
              <a:spLocks noChangeArrowheads="1"/>
            </p:cNvSpPr>
            <p:nvPr/>
          </p:nvSpPr>
          <p:spPr bwMode="auto">
            <a:xfrm>
              <a:off x="2051" y="1089"/>
              <a:ext cx="39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IPv6</a:t>
              </a:r>
            </a:p>
          </p:txBody>
        </p:sp>
        <p:sp>
          <p:nvSpPr>
            <p:cNvPr id="619592" name="Text Box 72"/>
            <p:cNvSpPr txBox="1">
              <a:spLocks noChangeArrowheads="1"/>
            </p:cNvSpPr>
            <p:nvPr/>
          </p:nvSpPr>
          <p:spPr bwMode="auto">
            <a:xfrm>
              <a:off x="3957" y="1084"/>
              <a:ext cx="39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IPv6</a:t>
              </a:r>
            </a:p>
          </p:txBody>
        </p:sp>
        <p:sp>
          <p:nvSpPr>
            <p:cNvPr id="619593" name="Text Box 73"/>
            <p:cNvSpPr txBox="1">
              <a:spLocks noChangeArrowheads="1"/>
            </p:cNvSpPr>
            <p:nvPr/>
          </p:nvSpPr>
          <p:spPr bwMode="auto">
            <a:xfrm>
              <a:off x="4575" y="1086"/>
              <a:ext cx="39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IPv6</a:t>
              </a:r>
            </a:p>
          </p:txBody>
        </p:sp>
        <p:sp>
          <p:nvSpPr>
            <p:cNvPr id="619594" name="Text Box 74"/>
            <p:cNvSpPr txBox="1">
              <a:spLocks noChangeArrowheads="1"/>
            </p:cNvSpPr>
            <p:nvPr/>
          </p:nvSpPr>
          <p:spPr bwMode="auto">
            <a:xfrm>
              <a:off x="2940" y="786"/>
              <a:ext cx="48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tunnel</a:t>
              </a:r>
            </a:p>
          </p:txBody>
        </p:sp>
        <p:sp>
          <p:nvSpPr>
            <p:cNvPr id="619595" name="Text Box 75"/>
            <p:cNvSpPr txBox="1">
              <a:spLocks noChangeArrowheads="1"/>
            </p:cNvSpPr>
            <p:nvPr/>
          </p:nvSpPr>
          <p:spPr bwMode="auto">
            <a:xfrm>
              <a:off x="261" y="828"/>
              <a:ext cx="9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Logical view:</a:t>
              </a:r>
            </a:p>
          </p:txBody>
        </p:sp>
      </p:grpSp>
      <p:grpSp>
        <p:nvGrpSpPr>
          <p:cNvPr id="619760" name="Group 240"/>
          <p:cNvGrpSpPr>
            <a:grpSpLocks/>
          </p:cNvGrpSpPr>
          <p:nvPr/>
        </p:nvGrpSpPr>
        <p:grpSpPr bwMode="auto">
          <a:xfrm>
            <a:off x="309563" y="2238375"/>
            <a:ext cx="7593012" cy="963613"/>
            <a:chOff x="195" y="1410"/>
            <a:chExt cx="4783" cy="607"/>
          </a:xfrm>
        </p:grpSpPr>
        <p:sp>
          <p:nvSpPr>
            <p:cNvPr id="619596" name="Text Box 76"/>
            <p:cNvSpPr txBox="1">
              <a:spLocks noChangeArrowheads="1"/>
            </p:cNvSpPr>
            <p:nvPr/>
          </p:nvSpPr>
          <p:spPr bwMode="auto">
            <a:xfrm>
              <a:off x="195" y="1555"/>
              <a:ext cx="10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Physical view:</a:t>
              </a:r>
            </a:p>
          </p:txBody>
        </p:sp>
        <p:grpSp>
          <p:nvGrpSpPr>
            <p:cNvPr id="619597" name="Group 77"/>
            <p:cNvGrpSpPr>
              <a:grpSpLocks/>
            </p:cNvGrpSpPr>
            <p:nvPr/>
          </p:nvGrpSpPr>
          <p:grpSpPr bwMode="auto">
            <a:xfrm>
              <a:off x="1350" y="1420"/>
              <a:ext cx="446" cy="402"/>
              <a:chOff x="1898" y="728"/>
              <a:chExt cx="446" cy="402"/>
            </a:xfrm>
          </p:grpSpPr>
          <p:grpSp>
            <p:nvGrpSpPr>
              <p:cNvPr id="619598" name="Group 78"/>
              <p:cNvGrpSpPr>
                <a:grpSpLocks/>
              </p:cNvGrpSpPr>
              <p:nvPr/>
            </p:nvGrpSpPr>
            <p:grpSpPr bwMode="auto">
              <a:xfrm>
                <a:off x="1898" y="918"/>
                <a:ext cx="446" cy="212"/>
                <a:chOff x="2210" y="903"/>
                <a:chExt cx="446" cy="212"/>
              </a:xfrm>
            </p:grpSpPr>
            <p:sp>
              <p:nvSpPr>
                <p:cNvPr id="619599" name="Oval 79"/>
                <p:cNvSpPr>
                  <a:spLocks noChangeArrowheads="1"/>
                </p:cNvSpPr>
                <p:nvPr/>
              </p:nvSpPr>
              <p:spPr bwMode="auto">
                <a:xfrm>
                  <a:off x="2213" y="969"/>
                  <a:ext cx="443" cy="146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600" name="Line 80"/>
                <p:cNvSpPr>
                  <a:spLocks noChangeShapeType="1"/>
                </p:cNvSpPr>
                <p:nvPr/>
              </p:nvSpPr>
              <p:spPr bwMode="auto">
                <a:xfrm>
                  <a:off x="2213" y="962"/>
                  <a:ext cx="1" cy="7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601" name="Line 81"/>
                <p:cNvSpPr>
                  <a:spLocks noChangeShapeType="1"/>
                </p:cNvSpPr>
                <p:nvPr/>
              </p:nvSpPr>
              <p:spPr bwMode="auto">
                <a:xfrm>
                  <a:off x="2560" y="969"/>
                  <a:ext cx="1" cy="7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602" name="Rectangle 82"/>
                <p:cNvSpPr>
                  <a:spLocks noChangeArrowheads="1"/>
                </p:cNvSpPr>
                <p:nvPr/>
              </p:nvSpPr>
              <p:spPr bwMode="auto">
                <a:xfrm>
                  <a:off x="2213" y="962"/>
                  <a:ext cx="439" cy="76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619603" name="Oval 83"/>
                <p:cNvSpPr>
                  <a:spLocks noChangeArrowheads="1"/>
                </p:cNvSpPr>
                <p:nvPr/>
              </p:nvSpPr>
              <p:spPr bwMode="auto">
                <a:xfrm>
                  <a:off x="2210" y="903"/>
                  <a:ext cx="443" cy="147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619604" name="Group 84"/>
                <p:cNvGrpSpPr>
                  <a:grpSpLocks/>
                </p:cNvGrpSpPr>
                <p:nvPr/>
              </p:nvGrpSpPr>
              <p:grpSpPr bwMode="auto">
                <a:xfrm>
                  <a:off x="2319" y="931"/>
                  <a:ext cx="221" cy="85"/>
                  <a:chOff x="2848" y="848"/>
                  <a:chExt cx="140" cy="98"/>
                </a:xfrm>
              </p:grpSpPr>
              <p:sp>
                <p:nvSpPr>
                  <p:cNvPr id="619605" name="Line 8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9606" name="Line 86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9607" name="Line 87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19608" name="Group 88"/>
                <p:cNvGrpSpPr>
                  <a:grpSpLocks/>
                </p:cNvGrpSpPr>
                <p:nvPr/>
              </p:nvGrpSpPr>
              <p:grpSpPr bwMode="auto">
                <a:xfrm flipV="1">
                  <a:off x="2319" y="930"/>
                  <a:ext cx="221" cy="87"/>
                  <a:chOff x="2848" y="848"/>
                  <a:chExt cx="140" cy="98"/>
                </a:xfrm>
              </p:grpSpPr>
              <p:sp>
                <p:nvSpPr>
                  <p:cNvPr id="619609" name="Line 8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9610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9611" name="Line 91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619612" name="Text Box 92"/>
              <p:cNvSpPr txBox="1">
                <a:spLocks noChangeArrowheads="1"/>
              </p:cNvSpPr>
              <p:nvPr/>
            </p:nvSpPr>
            <p:spPr bwMode="auto">
              <a:xfrm>
                <a:off x="2010" y="728"/>
                <a:ext cx="22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A</a:t>
                </a:r>
              </a:p>
            </p:txBody>
          </p:sp>
        </p:grpSp>
        <p:grpSp>
          <p:nvGrpSpPr>
            <p:cNvPr id="619613" name="Group 93"/>
            <p:cNvGrpSpPr>
              <a:grpSpLocks/>
            </p:cNvGrpSpPr>
            <p:nvPr/>
          </p:nvGrpSpPr>
          <p:grpSpPr bwMode="auto">
            <a:xfrm>
              <a:off x="2009" y="1423"/>
              <a:ext cx="446" cy="402"/>
              <a:chOff x="1898" y="728"/>
              <a:chExt cx="446" cy="402"/>
            </a:xfrm>
          </p:grpSpPr>
          <p:grpSp>
            <p:nvGrpSpPr>
              <p:cNvPr id="619614" name="Group 94"/>
              <p:cNvGrpSpPr>
                <a:grpSpLocks/>
              </p:cNvGrpSpPr>
              <p:nvPr/>
            </p:nvGrpSpPr>
            <p:grpSpPr bwMode="auto">
              <a:xfrm>
                <a:off x="1898" y="918"/>
                <a:ext cx="446" cy="212"/>
                <a:chOff x="2210" y="903"/>
                <a:chExt cx="446" cy="212"/>
              </a:xfrm>
            </p:grpSpPr>
            <p:sp>
              <p:nvSpPr>
                <p:cNvPr id="619615" name="Oval 95"/>
                <p:cNvSpPr>
                  <a:spLocks noChangeArrowheads="1"/>
                </p:cNvSpPr>
                <p:nvPr/>
              </p:nvSpPr>
              <p:spPr bwMode="auto">
                <a:xfrm>
                  <a:off x="2213" y="969"/>
                  <a:ext cx="443" cy="146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616" name="Line 96"/>
                <p:cNvSpPr>
                  <a:spLocks noChangeShapeType="1"/>
                </p:cNvSpPr>
                <p:nvPr/>
              </p:nvSpPr>
              <p:spPr bwMode="auto">
                <a:xfrm>
                  <a:off x="2213" y="962"/>
                  <a:ext cx="1" cy="7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617" name="Line 97"/>
                <p:cNvSpPr>
                  <a:spLocks noChangeShapeType="1"/>
                </p:cNvSpPr>
                <p:nvPr/>
              </p:nvSpPr>
              <p:spPr bwMode="auto">
                <a:xfrm>
                  <a:off x="2560" y="969"/>
                  <a:ext cx="1" cy="7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618" name="Rectangle 98"/>
                <p:cNvSpPr>
                  <a:spLocks noChangeArrowheads="1"/>
                </p:cNvSpPr>
                <p:nvPr/>
              </p:nvSpPr>
              <p:spPr bwMode="auto">
                <a:xfrm>
                  <a:off x="2213" y="962"/>
                  <a:ext cx="439" cy="76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619619" name="Oval 99"/>
                <p:cNvSpPr>
                  <a:spLocks noChangeArrowheads="1"/>
                </p:cNvSpPr>
                <p:nvPr/>
              </p:nvSpPr>
              <p:spPr bwMode="auto">
                <a:xfrm>
                  <a:off x="2210" y="903"/>
                  <a:ext cx="443" cy="147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619620" name="Group 100"/>
                <p:cNvGrpSpPr>
                  <a:grpSpLocks/>
                </p:cNvGrpSpPr>
                <p:nvPr/>
              </p:nvGrpSpPr>
              <p:grpSpPr bwMode="auto">
                <a:xfrm>
                  <a:off x="2319" y="931"/>
                  <a:ext cx="221" cy="85"/>
                  <a:chOff x="2848" y="848"/>
                  <a:chExt cx="140" cy="98"/>
                </a:xfrm>
              </p:grpSpPr>
              <p:sp>
                <p:nvSpPr>
                  <p:cNvPr id="619621" name="Line 10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9622" name="Line 102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9623" name="Line 103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19624" name="Group 104"/>
                <p:cNvGrpSpPr>
                  <a:grpSpLocks/>
                </p:cNvGrpSpPr>
                <p:nvPr/>
              </p:nvGrpSpPr>
              <p:grpSpPr bwMode="auto">
                <a:xfrm flipV="1">
                  <a:off x="2319" y="930"/>
                  <a:ext cx="221" cy="87"/>
                  <a:chOff x="2848" y="848"/>
                  <a:chExt cx="140" cy="98"/>
                </a:xfrm>
              </p:grpSpPr>
              <p:sp>
                <p:nvSpPr>
                  <p:cNvPr id="619625" name="Line 10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9626" name="Line 106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9627" name="Line 107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619628" name="Text Box 108"/>
              <p:cNvSpPr txBox="1">
                <a:spLocks noChangeArrowheads="1"/>
              </p:cNvSpPr>
              <p:nvPr/>
            </p:nvSpPr>
            <p:spPr bwMode="auto">
              <a:xfrm>
                <a:off x="2010" y="728"/>
                <a:ext cx="20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B</a:t>
                </a:r>
              </a:p>
            </p:txBody>
          </p:sp>
        </p:grpSp>
        <p:grpSp>
          <p:nvGrpSpPr>
            <p:cNvPr id="619629" name="Group 109"/>
            <p:cNvGrpSpPr>
              <a:grpSpLocks/>
            </p:cNvGrpSpPr>
            <p:nvPr/>
          </p:nvGrpSpPr>
          <p:grpSpPr bwMode="auto">
            <a:xfrm>
              <a:off x="3908" y="1417"/>
              <a:ext cx="446" cy="402"/>
              <a:chOff x="1898" y="728"/>
              <a:chExt cx="446" cy="402"/>
            </a:xfrm>
          </p:grpSpPr>
          <p:grpSp>
            <p:nvGrpSpPr>
              <p:cNvPr id="619630" name="Group 110"/>
              <p:cNvGrpSpPr>
                <a:grpSpLocks/>
              </p:cNvGrpSpPr>
              <p:nvPr/>
            </p:nvGrpSpPr>
            <p:grpSpPr bwMode="auto">
              <a:xfrm>
                <a:off x="1898" y="918"/>
                <a:ext cx="446" cy="212"/>
                <a:chOff x="2210" y="903"/>
                <a:chExt cx="446" cy="212"/>
              </a:xfrm>
            </p:grpSpPr>
            <p:sp>
              <p:nvSpPr>
                <p:cNvPr id="619631" name="Oval 111"/>
                <p:cNvSpPr>
                  <a:spLocks noChangeArrowheads="1"/>
                </p:cNvSpPr>
                <p:nvPr/>
              </p:nvSpPr>
              <p:spPr bwMode="auto">
                <a:xfrm>
                  <a:off x="2213" y="969"/>
                  <a:ext cx="443" cy="146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632" name="Line 112"/>
                <p:cNvSpPr>
                  <a:spLocks noChangeShapeType="1"/>
                </p:cNvSpPr>
                <p:nvPr/>
              </p:nvSpPr>
              <p:spPr bwMode="auto">
                <a:xfrm>
                  <a:off x="2213" y="962"/>
                  <a:ext cx="1" cy="7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633" name="Line 113"/>
                <p:cNvSpPr>
                  <a:spLocks noChangeShapeType="1"/>
                </p:cNvSpPr>
                <p:nvPr/>
              </p:nvSpPr>
              <p:spPr bwMode="auto">
                <a:xfrm>
                  <a:off x="2560" y="969"/>
                  <a:ext cx="1" cy="7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634" name="Rectangle 114"/>
                <p:cNvSpPr>
                  <a:spLocks noChangeArrowheads="1"/>
                </p:cNvSpPr>
                <p:nvPr/>
              </p:nvSpPr>
              <p:spPr bwMode="auto">
                <a:xfrm>
                  <a:off x="2213" y="962"/>
                  <a:ext cx="439" cy="76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619635" name="Oval 115"/>
                <p:cNvSpPr>
                  <a:spLocks noChangeArrowheads="1"/>
                </p:cNvSpPr>
                <p:nvPr/>
              </p:nvSpPr>
              <p:spPr bwMode="auto">
                <a:xfrm>
                  <a:off x="2210" y="903"/>
                  <a:ext cx="443" cy="147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619636" name="Group 116"/>
                <p:cNvGrpSpPr>
                  <a:grpSpLocks/>
                </p:cNvGrpSpPr>
                <p:nvPr/>
              </p:nvGrpSpPr>
              <p:grpSpPr bwMode="auto">
                <a:xfrm>
                  <a:off x="2319" y="931"/>
                  <a:ext cx="221" cy="85"/>
                  <a:chOff x="2848" y="848"/>
                  <a:chExt cx="140" cy="98"/>
                </a:xfrm>
              </p:grpSpPr>
              <p:sp>
                <p:nvSpPr>
                  <p:cNvPr id="619637" name="Line 11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9638" name="Line 118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9639" name="Line 119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19640" name="Group 120"/>
                <p:cNvGrpSpPr>
                  <a:grpSpLocks/>
                </p:cNvGrpSpPr>
                <p:nvPr/>
              </p:nvGrpSpPr>
              <p:grpSpPr bwMode="auto">
                <a:xfrm flipV="1">
                  <a:off x="2319" y="930"/>
                  <a:ext cx="221" cy="87"/>
                  <a:chOff x="2848" y="848"/>
                  <a:chExt cx="140" cy="98"/>
                </a:xfrm>
              </p:grpSpPr>
              <p:sp>
                <p:nvSpPr>
                  <p:cNvPr id="619641" name="Line 12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9642" name="Line 122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9643" name="Line 123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619644" name="Text Box 124"/>
              <p:cNvSpPr txBox="1">
                <a:spLocks noChangeArrowheads="1"/>
              </p:cNvSpPr>
              <p:nvPr/>
            </p:nvSpPr>
            <p:spPr bwMode="auto">
              <a:xfrm>
                <a:off x="2010" y="728"/>
                <a:ext cx="20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E</a:t>
                </a:r>
              </a:p>
            </p:txBody>
          </p:sp>
        </p:grpSp>
        <p:grpSp>
          <p:nvGrpSpPr>
            <p:cNvPr id="619645" name="Group 125"/>
            <p:cNvGrpSpPr>
              <a:grpSpLocks/>
            </p:cNvGrpSpPr>
            <p:nvPr/>
          </p:nvGrpSpPr>
          <p:grpSpPr bwMode="auto">
            <a:xfrm>
              <a:off x="4532" y="1410"/>
              <a:ext cx="446" cy="402"/>
              <a:chOff x="1898" y="728"/>
              <a:chExt cx="446" cy="402"/>
            </a:xfrm>
          </p:grpSpPr>
          <p:grpSp>
            <p:nvGrpSpPr>
              <p:cNvPr id="619646" name="Group 126"/>
              <p:cNvGrpSpPr>
                <a:grpSpLocks/>
              </p:cNvGrpSpPr>
              <p:nvPr/>
            </p:nvGrpSpPr>
            <p:grpSpPr bwMode="auto">
              <a:xfrm>
                <a:off x="1898" y="918"/>
                <a:ext cx="446" cy="212"/>
                <a:chOff x="2210" y="903"/>
                <a:chExt cx="446" cy="212"/>
              </a:xfrm>
            </p:grpSpPr>
            <p:sp>
              <p:nvSpPr>
                <p:cNvPr id="619647" name="Oval 127"/>
                <p:cNvSpPr>
                  <a:spLocks noChangeArrowheads="1"/>
                </p:cNvSpPr>
                <p:nvPr/>
              </p:nvSpPr>
              <p:spPr bwMode="auto">
                <a:xfrm>
                  <a:off x="2213" y="969"/>
                  <a:ext cx="443" cy="146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648" name="Line 128"/>
                <p:cNvSpPr>
                  <a:spLocks noChangeShapeType="1"/>
                </p:cNvSpPr>
                <p:nvPr/>
              </p:nvSpPr>
              <p:spPr bwMode="auto">
                <a:xfrm>
                  <a:off x="2213" y="962"/>
                  <a:ext cx="1" cy="7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649" name="Line 129"/>
                <p:cNvSpPr>
                  <a:spLocks noChangeShapeType="1"/>
                </p:cNvSpPr>
                <p:nvPr/>
              </p:nvSpPr>
              <p:spPr bwMode="auto">
                <a:xfrm>
                  <a:off x="2560" y="969"/>
                  <a:ext cx="1" cy="7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650" name="Rectangle 130"/>
                <p:cNvSpPr>
                  <a:spLocks noChangeArrowheads="1"/>
                </p:cNvSpPr>
                <p:nvPr/>
              </p:nvSpPr>
              <p:spPr bwMode="auto">
                <a:xfrm>
                  <a:off x="2213" y="962"/>
                  <a:ext cx="439" cy="76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619651" name="Oval 131"/>
                <p:cNvSpPr>
                  <a:spLocks noChangeArrowheads="1"/>
                </p:cNvSpPr>
                <p:nvPr/>
              </p:nvSpPr>
              <p:spPr bwMode="auto">
                <a:xfrm>
                  <a:off x="2210" y="903"/>
                  <a:ext cx="443" cy="147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619652" name="Group 132"/>
                <p:cNvGrpSpPr>
                  <a:grpSpLocks/>
                </p:cNvGrpSpPr>
                <p:nvPr/>
              </p:nvGrpSpPr>
              <p:grpSpPr bwMode="auto">
                <a:xfrm>
                  <a:off x="2319" y="931"/>
                  <a:ext cx="221" cy="85"/>
                  <a:chOff x="2848" y="848"/>
                  <a:chExt cx="140" cy="98"/>
                </a:xfrm>
              </p:grpSpPr>
              <p:sp>
                <p:nvSpPr>
                  <p:cNvPr id="619653" name="Line 13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9654" name="Line 134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9655" name="Line 135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19656" name="Group 136"/>
                <p:cNvGrpSpPr>
                  <a:grpSpLocks/>
                </p:cNvGrpSpPr>
                <p:nvPr/>
              </p:nvGrpSpPr>
              <p:grpSpPr bwMode="auto">
                <a:xfrm flipV="1">
                  <a:off x="2319" y="930"/>
                  <a:ext cx="221" cy="87"/>
                  <a:chOff x="2848" y="848"/>
                  <a:chExt cx="140" cy="98"/>
                </a:xfrm>
              </p:grpSpPr>
              <p:sp>
                <p:nvSpPr>
                  <p:cNvPr id="619657" name="Line 13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9658" name="Line 138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9659" name="Line 139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619660" name="Text Box 140"/>
              <p:cNvSpPr txBox="1">
                <a:spLocks noChangeArrowheads="1"/>
              </p:cNvSpPr>
              <p:nvPr/>
            </p:nvSpPr>
            <p:spPr bwMode="auto">
              <a:xfrm>
                <a:off x="2010" y="728"/>
                <a:ext cx="203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F</a:t>
                </a:r>
              </a:p>
            </p:txBody>
          </p:sp>
        </p:grpSp>
        <p:sp>
          <p:nvSpPr>
            <p:cNvPr id="619661" name="Line 141"/>
            <p:cNvSpPr>
              <a:spLocks noChangeShapeType="1"/>
            </p:cNvSpPr>
            <p:nvPr/>
          </p:nvSpPr>
          <p:spPr bwMode="auto">
            <a:xfrm flipV="1">
              <a:off x="1803" y="1729"/>
              <a:ext cx="2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9662" name="Line 142"/>
            <p:cNvSpPr>
              <a:spLocks noChangeShapeType="1"/>
            </p:cNvSpPr>
            <p:nvPr/>
          </p:nvSpPr>
          <p:spPr bwMode="auto">
            <a:xfrm flipV="1">
              <a:off x="4352" y="1717"/>
              <a:ext cx="2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9663" name="Text Box 143"/>
            <p:cNvSpPr txBox="1">
              <a:spLocks noChangeArrowheads="1"/>
            </p:cNvSpPr>
            <p:nvPr/>
          </p:nvSpPr>
          <p:spPr bwMode="auto">
            <a:xfrm>
              <a:off x="1386" y="1801"/>
              <a:ext cx="39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IPv6</a:t>
              </a:r>
            </a:p>
          </p:txBody>
        </p:sp>
        <p:sp>
          <p:nvSpPr>
            <p:cNvPr id="619664" name="Text Box 144"/>
            <p:cNvSpPr txBox="1">
              <a:spLocks noChangeArrowheads="1"/>
            </p:cNvSpPr>
            <p:nvPr/>
          </p:nvSpPr>
          <p:spPr bwMode="auto">
            <a:xfrm>
              <a:off x="2045" y="1802"/>
              <a:ext cx="39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IPv6</a:t>
              </a:r>
            </a:p>
          </p:txBody>
        </p:sp>
        <p:sp>
          <p:nvSpPr>
            <p:cNvPr id="619665" name="Text Box 145"/>
            <p:cNvSpPr txBox="1">
              <a:spLocks noChangeArrowheads="1"/>
            </p:cNvSpPr>
            <p:nvPr/>
          </p:nvSpPr>
          <p:spPr bwMode="auto">
            <a:xfrm>
              <a:off x="3951" y="1797"/>
              <a:ext cx="39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IPv6</a:t>
              </a:r>
            </a:p>
          </p:txBody>
        </p:sp>
        <p:sp>
          <p:nvSpPr>
            <p:cNvPr id="619666" name="Text Box 146"/>
            <p:cNvSpPr txBox="1">
              <a:spLocks noChangeArrowheads="1"/>
            </p:cNvSpPr>
            <p:nvPr/>
          </p:nvSpPr>
          <p:spPr bwMode="auto">
            <a:xfrm>
              <a:off x="4569" y="1799"/>
              <a:ext cx="39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IPv6</a:t>
              </a:r>
            </a:p>
          </p:txBody>
        </p:sp>
        <p:sp>
          <p:nvSpPr>
            <p:cNvPr id="619667" name="Line 147"/>
            <p:cNvSpPr>
              <a:spLocks noChangeShapeType="1"/>
            </p:cNvSpPr>
            <p:nvPr/>
          </p:nvSpPr>
          <p:spPr bwMode="auto">
            <a:xfrm flipV="1">
              <a:off x="2454" y="1723"/>
              <a:ext cx="146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9700" name="Text Box 180"/>
            <p:cNvSpPr txBox="1">
              <a:spLocks noChangeArrowheads="1"/>
            </p:cNvSpPr>
            <p:nvPr/>
          </p:nvSpPr>
          <p:spPr bwMode="auto">
            <a:xfrm>
              <a:off x="2663" y="1804"/>
              <a:ext cx="39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IPv4</a:t>
              </a:r>
            </a:p>
          </p:txBody>
        </p:sp>
        <p:sp>
          <p:nvSpPr>
            <p:cNvPr id="619701" name="Text Box 181"/>
            <p:cNvSpPr txBox="1">
              <a:spLocks noChangeArrowheads="1"/>
            </p:cNvSpPr>
            <p:nvPr/>
          </p:nvSpPr>
          <p:spPr bwMode="auto">
            <a:xfrm>
              <a:off x="3289" y="1805"/>
              <a:ext cx="39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IPv4</a:t>
              </a:r>
            </a:p>
          </p:txBody>
        </p:sp>
        <p:grpSp>
          <p:nvGrpSpPr>
            <p:cNvPr id="619732" name="Group 212"/>
            <p:cNvGrpSpPr>
              <a:grpSpLocks/>
            </p:cNvGrpSpPr>
            <p:nvPr/>
          </p:nvGrpSpPr>
          <p:grpSpPr bwMode="auto">
            <a:xfrm>
              <a:off x="2621" y="1586"/>
              <a:ext cx="446" cy="212"/>
              <a:chOff x="1510" y="1569"/>
              <a:chExt cx="446" cy="212"/>
            </a:xfrm>
          </p:grpSpPr>
          <p:sp>
            <p:nvSpPr>
              <p:cNvPr id="619733" name="Oval 213"/>
              <p:cNvSpPr>
                <a:spLocks noChangeArrowheads="1"/>
              </p:cNvSpPr>
              <p:nvPr/>
            </p:nvSpPr>
            <p:spPr bwMode="auto">
              <a:xfrm>
                <a:off x="1513" y="1635"/>
                <a:ext cx="443" cy="14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734" name="Line 214"/>
              <p:cNvSpPr>
                <a:spLocks noChangeShapeType="1"/>
              </p:cNvSpPr>
              <p:nvPr/>
            </p:nvSpPr>
            <p:spPr bwMode="auto">
              <a:xfrm>
                <a:off x="1513" y="1628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735" name="Line 215"/>
              <p:cNvSpPr>
                <a:spLocks noChangeShapeType="1"/>
              </p:cNvSpPr>
              <p:nvPr/>
            </p:nvSpPr>
            <p:spPr bwMode="auto">
              <a:xfrm>
                <a:off x="1860" y="1635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736" name="Rectangle 216"/>
              <p:cNvSpPr>
                <a:spLocks noChangeArrowheads="1"/>
              </p:cNvSpPr>
              <p:nvPr/>
            </p:nvSpPr>
            <p:spPr bwMode="auto">
              <a:xfrm>
                <a:off x="1513" y="1628"/>
                <a:ext cx="439" cy="7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619737" name="Oval 217"/>
              <p:cNvSpPr>
                <a:spLocks noChangeArrowheads="1"/>
              </p:cNvSpPr>
              <p:nvPr/>
            </p:nvSpPr>
            <p:spPr bwMode="auto">
              <a:xfrm>
                <a:off x="1510" y="1569"/>
                <a:ext cx="443" cy="14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19738" name="Group 218"/>
              <p:cNvGrpSpPr>
                <a:grpSpLocks/>
              </p:cNvGrpSpPr>
              <p:nvPr/>
            </p:nvGrpSpPr>
            <p:grpSpPr bwMode="auto">
              <a:xfrm>
                <a:off x="1619" y="1597"/>
                <a:ext cx="221" cy="85"/>
                <a:chOff x="2848" y="848"/>
                <a:chExt cx="140" cy="98"/>
              </a:xfrm>
            </p:grpSpPr>
            <p:sp>
              <p:nvSpPr>
                <p:cNvPr id="619739" name="Line 21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740" name="Line 22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741" name="Line 22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19742" name="Group 222"/>
              <p:cNvGrpSpPr>
                <a:grpSpLocks/>
              </p:cNvGrpSpPr>
              <p:nvPr/>
            </p:nvGrpSpPr>
            <p:grpSpPr bwMode="auto">
              <a:xfrm flipV="1">
                <a:off x="1619" y="1596"/>
                <a:ext cx="221" cy="87"/>
                <a:chOff x="2848" y="848"/>
                <a:chExt cx="140" cy="98"/>
              </a:xfrm>
            </p:grpSpPr>
            <p:sp>
              <p:nvSpPr>
                <p:cNvPr id="619743" name="Line 22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744" name="Line 22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745" name="Line 22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619746" name="Group 226"/>
            <p:cNvGrpSpPr>
              <a:grpSpLocks/>
            </p:cNvGrpSpPr>
            <p:nvPr/>
          </p:nvGrpSpPr>
          <p:grpSpPr bwMode="auto">
            <a:xfrm>
              <a:off x="3235" y="1591"/>
              <a:ext cx="446" cy="212"/>
              <a:chOff x="1510" y="1569"/>
              <a:chExt cx="446" cy="212"/>
            </a:xfrm>
          </p:grpSpPr>
          <p:sp>
            <p:nvSpPr>
              <p:cNvPr id="619747" name="Oval 227"/>
              <p:cNvSpPr>
                <a:spLocks noChangeArrowheads="1"/>
              </p:cNvSpPr>
              <p:nvPr/>
            </p:nvSpPr>
            <p:spPr bwMode="auto">
              <a:xfrm>
                <a:off x="1513" y="1635"/>
                <a:ext cx="443" cy="14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748" name="Line 228"/>
              <p:cNvSpPr>
                <a:spLocks noChangeShapeType="1"/>
              </p:cNvSpPr>
              <p:nvPr/>
            </p:nvSpPr>
            <p:spPr bwMode="auto">
              <a:xfrm>
                <a:off x="1513" y="1628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749" name="Line 229"/>
              <p:cNvSpPr>
                <a:spLocks noChangeShapeType="1"/>
              </p:cNvSpPr>
              <p:nvPr/>
            </p:nvSpPr>
            <p:spPr bwMode="auto">
              <a:xfrm>
                <a:off x="1860" y="1635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750" name="Rectangle 230"/>
              <p:cNvSpPr>
                <a:spLocks noChangeArrowheads="1"/>
              </p:cNvSpPr>
              <p:nvPr/>
            </p:nvSpPr>
            <p:spPr bwMode="auto">
              <a:xfrm>
                <a:off x="1513" y="1628"/>
                <a:ext cx="439" cy="7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619751" name="Oval 231"/>
              <p:cNvSpPr>
                <a:spLocks noChangeArrowheads="1"/>
              </p:cNvSpPr>
              <p:nvPr/>
            </p:nvSpPr>
            <p:spPr bwMode="auto">
              <a:xfrm>
                <a:off x="1510" y="1569"/>
                <a:ext cx="443" cy="14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19752" name="Group 232"/>
              <p:cNvGrpSpPr>
                <a:grpSpLocks/>
              </p:cNvGrpSpPr>
              <p:nvPr/>
            </p:nvGrpSpPr>
            <p:grpSpPr bwMode="auto">
              <a:xfrm>
                <a:off x="1619" y="1597"/>
                <a:ext cx="221" cy="85"/>
                <a:chOff x="2848" y="848"/>
                <a:chExt cx="140" cy="98"/>
              </a:xfrm>
            </p:grpSpPr>
            <p:sp>
              <p:nvSpPr>
                <p:cNvPr id="619753" name="Line 23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754" name="Line 23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755" name="Line 23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19756" name="Group 236"/>
              <p:cNvGrpSpPr>
                <a:grpSpLocks/>
              </p:cNvGrpSpPr>
              <p:nvPr/>
            </p:nvGrpSpPr>
            <p:grpSpPr bwMode="auto">
              <a:xfrm flipV="1">
                <a:off x="1619" y="1596"/>
                <a:ext cx="221" cy="87"/>
                <a:chOff x="2848" y="848"/>
                <a:chExt cx="140" cy="98"/>
              </a:xfrm>
            </p:grpSpPr>
            <p:sp>
              <p:nvSpPr>
                <p:cNvPr id="619757" name="Line 23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758" name="Line 23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9759" name="Line 23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8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973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34767-B34E-4810-A831-800CD93AC86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7975" y="214313"/>
            <a:ext cx="7772400" cy="990600"/>
          </a:xfrm>
        </p:spPr>
        <p:txBody>
          <a:bodyPr/>
          <a:lstStyle/>
          <a:p>
            <a:r>
              <a:rPr lang="en-US"/>
              <a:t>Tunneling</a:t>
            </a:r>
          </a:p>
        </p:txBody>
      </p:sp>
      <p:grpSp>
        <p:nvGrpSpPr>
          <p:cNvPr id="620547" name="Group 3"/>
          <p:cNvGrpSpPr>
            <a:grpSpLocks/>
          </p:cNvGrpSpPr>
          <p:nvPr/>
        </p:nvGrpSpPr>
        <p:grpSpPr bwMode="auto">
          <a:xfrm>
            <a:off x="2152650" y="1122363"/>
            <a:ext cx="708025" cy="638175"/>
            <a:chOff x="1898" y="728"/>
            <a:chExt cx="446" cy="402"/>
          </a:xfrm>
        </p:grpSpPr>
        <p:grpSp>
          <p:nvGrpSpPr>
            <p:cNvPr id="620548" name="Group 4"/>
            <p:cNvGrpSpPr>
              <a:grpSpLocks/>
            </p:cNvGrpSpPr>
            <p:nvPr/>
          </p:nvGrpSpPr>
          <p:grpSpPr bwMode="auto">
            <a:xfrm>
              <a:off x="1898" y="918"/>
              <a:ext cx="446" cy="212"/>
              <a:chOff x="2210" y="903"/>
              <a:chExt cx="446" cy="212"/>
            </a:xfrm>
          </p:grpSpPr>
          <p:sp>
            <p:nvSpPr>
              <p:cNvPr id="620549" name="Oval 5"/>
              <p:cNvSpPr>
                <a:spLocks noChangeArrowheads="1"/>
              </p:cNvSpPr>
              <p:nvPr/>
            </p:nvSpPr>
            <p:spPr bwMode="auto">
              <a:xfrm>
                <a:off x="2213" y="969"/>
                <a:ext cx="443" cy="14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550" name="Line 6"/>
              <p:cNvSpPr>
                <a:spLocks noChangeShapeType="1"/>
              </p:cNvSpPr>
              <p:nvPr/>
            </p:nvSpPr>
            <p:spPr bwMode="auto">
              <a:xfrm>
                <a:off x="2213" y="962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551" name="Line 7"/>
              <p:cNvSpPr>
                <a:spLocks noChangeShapeType="1"/>
              </p:cNvSpPr>
              <p:nvPr/>
            </p:nvSpPr>
            <p:spPr bwMode="auto">
              <a:xfrm>
                <a:off x="2560" y="969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552" name="Rectangle 8"/>
              <p:cNvSpPr>
                <a:spLocks noChangeArrowheads="1"/>
              </p:cNvSpPr>
              <p:nvPr/>
            </p:nvSpPr>
            <p:spPr bwMode="auto">
              <a:xfrm>
                <a:off x="2213" y="962"/>
                <a:ext cx="439" cy="76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620553" name="Oval 9"/>
              <p:cNvSpPr>
                <a:spLocks noChangeArrowheads="1"/>
              </p:cNvSpPr>
              <p:nvPr/>
            </p:nvSpPr>
            <p:spPr bwMode="auto">
              <a:xfrm>
                <a:off x="2210" y="903"/>
                <a:ext cx="443" cy="14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20554" name="Group 10"/>
              <p:cNvGrpSpPr>
                <a:grpSpLocks/>
              </p:cNvGrpSpPr>
              <p:nvPr/>
            </p:nvGrpSpPr>
            <p:grpSpPr bwMode="auto">
              <a:xfrm>
                <a:off x="2319" y="931"/>
                <a:ext cx="221" cy="85"/>
                <a:chOff x="2848" y="848"/>
                <a:chExt cx="140" cy="98"/>
              </a:xfrm>
            </p:grpSpPr>
            <p:sp>
              <p:nvSpPr>
                <p:cNvPr id="620555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556" name="Line 1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557" name="Line 1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20558" name="Group 14"/>
              <p:cNvGrpSpPr>
                <a:grpSpLocks/>
              </p:cNvGrpSpPr>
              <p:nvPr/>
            </p:nvGrpSpPr>
            <p:grpSpPr bwMode="auto">
              <a:xfrm flipV="1">
                <a:off x="2319" y="930"/>
                <a:ext cx="221" cy="87"/>
                <a:chOff x="2848" y="848"/>
                <a:chExt cx="140" cy="98"/>
              </a:xfrm>
            </p:grpSpPr>
            <p:sp>
              <p:nvSpPr>
                <p:cNvPr id="620559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560" name="Line 1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561" name="Line 1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20562" name="Text Box 18"/>
            <p:cNvSpPr txBox="1">
              <a:spLocks noChangeArrowheads="1"/>
            </p:cNvSpPr>
            <p:nvPr/>
          </p:nvSpPr>
          <p:spPr bwMode="auto">
            <a:xfrm>
              <a:off x="2010" y="728"/>
              <a:ext cx="22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grpSp>
        <p:nvGrpSpPr>
          <p:cNvPr id="620563" name="Group 19"/>
          <p:cNvGrpSpPr>
            <a:grpSpLocks/>
          </p:cNvGrpSpPr>
          <p:nvPr/>
        </p:nvGrpSpPr>
        <p:grpSpPr bwMode="auto">
          <a:xfrm>
            <a:off x="3198813" y="1127125"/>
            <a:ext cx="708025" cy="638175"/>
            <a:chOff x="1898" y="728"/>
            <a:chExt cx="446" cy="402"/>
          </a:xfrm>
        </p:grpSpPr>
        <p:grpSp>
          <p:nvGrpSpPr>
            <p:cNvPr id="620564" name="Group 20"/>
            <p:cNvGrpSpPr>
              <a:grpSpLocks/>
            </p:cNvGrpSpPr>
            <p:nvPr/>
          </p:nvGrpSpPr>
          <p:grpSpPr bwMode="auto">
            <a:xfrm>
              <a:off x="1898" y="918"/>
              <a:ext cx="446" cy="212"/>
              <a:chOff x="2210" y="903"/>
              <a:chExt cx="446" cy="212"/>
            </a:xfrm>
          </p:grpSpPr>
          <p:sp>
            <p:nvSpPr>
              <p:cNvPr id="620565" name="Oval 21"/>
              <p:cNvSpPr>
                <a:spLocks noChangeArrowheads="1"/>
              </p:cNvSpPr>
              <p:nvPr/>
            </p:nvSpPr>
            <p:spPr bwMode="auto">
              <a:xfrm>
                <a:off x="2213" y="969"/>
                <a:ext cx="443" cy="14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566" name="Line 22"/>
              <p:cNvSpPr>
                <a:spLocks noChangeShapeType="1"/>
              </p:cNvSpPr>
              <p:nvPr/>
            </p:nvSpPr>
            <p:spPr bwMode="auto">
              <a:xfrm>
                <a:off x="2213" y="962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567" name="Line 23"/>
              <p:cNvSpPr>
                <a:spLocks noChangeShapeType="1"/>
              </p:cNvSpPr>
              <p:nvPr/>
            </p:nvSpPr>
            <p:spPr bwMode="auto">
              <a:xfrm>
                <a:off x="2560" y="969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568" name="Rectangle 24"/>
              <p:cNvSpPr>
                <a:spLocks noChangeArrowheads="1"/>
              </p:cNvSpPr>
              <p:nvPr/>
            </p:nvSpPr>
            <p:spPr bwMode="auto">
              <a:xfrm>
                <a:off x="2213" y="962"/>
                <a:ext cx="439" cy="76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620569" name="Oval 25"/>
              <p:cNvSpPr>
                <a:spLocks noChangeArrowheads="1"/>
              </p:cNvSpPr>
              <p:nvPr/>
            </p:nvSpPr>
            <p:spPr bwMode="auto">
              <a:xfrm>
                <a:off x="2210" y="903"/>
                <a:ext cx="443" cy="14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20570" name="Group 26"/>
              <p:cNvGrpSpPr>
                <a:grpSpLocks/>
              </p:cNvGrpSpPr>
              <p:nvPr/>
            </p:nvGrpSpPr>
            <p:grpSpPr bwMode="auto">
              <a:xfrm>
                <a:off x="2319" y="931"/>
                <a:ext cx="221" cy="85"/>
                <a:chOff x="2848" y="848"/>
                <a:chExt cx="140" cy="98"/>
              </a:xfrm>
            </p:grpSpPr>
            <p:sp>
              <p:nvSpPr>
                <p:cNvPr id="620571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572" name="Line 2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573" name="Line 2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20574" name="Group 30"/>
              <p:cNvGrpSpPr>
                <a:grpSpLocks/>
              </p:cNvGrpSpPr>
              <p:nvPr/>
            </p:nvGrpSpPr>
            <p:grpSpPr bwMode="auto">
              <a:xfrm flipV="1">
                <a:off x="2319" y="930"/>
                <a:ext cx="221" cy="87"/>
                <a:chOff x="2848" y="848"/>
                <a:chExt cx="140" cy="98"/>
              </a:xfrm>
            </p:grpSpPr>
            <p:sp>
              <p:nvSpPr>
                <p:cNvPr id="620575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576" name="Line 3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577" name="Line 3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20578" name="Text Box 34"/>
            <p:cNvSpPr txBox="1">
              <a:spLocks noChangeArrowheads="1"/>
            </p:cNvSpPr>
            <p:nvPr/>
          </p:nvSpPr>
          <p:spPr bwMode="auto">
            <a:xfrm>
              <a:off x="2010" y="728"/>
              <a:ext cx="20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grpSp>
        <p:nvGrpSpPr>
          <p:cNvPr id="620579" name="Group 35"/>
          <p:cNvGrpSpPr>
            <a:grpSpLocks/>
          </p:cNvGrpSpPr>
          <p:nvPr/>
        </p:nvGrpSpPr>
        <p:grpSpPr bwMode="auto">
          <a:xfrm>
            <a:off x="6213475" y="1117600"/>
            <a:ext cx="708025" cy="638175"/>
            <a:chOff x="1898" y="728"/>
            <a:chExt cx="446" cy="402"/>
          </a:xfrm>
        </p:grpSpPr>
        <p:grpSp>
          <p:nvGrpSpPr>
            <p:cNvPr id="620580" name="Group 36"/>
            <p:cNvGrpSpPr>
              <a:grpSpLocks/>
            </p:cNvGrpSpPr>
            <p:nvPr/>
          </p:nvGrpSpPr>
          <p:grpSpPr bwMode="auto">
            <a:xfrm>
              <a:off x="1898" y="918"/>
              <a:ext cx="446" cy="212"/>
              <a:chOff x="2210" y="903"/>
              <a:chExt cx="446" cy="212"/>
            </a:xfrm>
          </p:grpSpPr>
          <p:sp>
            <p:nvSpPr>
              <p:cNvPr id="620581" name="Oval 37"/>
              <p:cNvSpPr>
                <a:spLocks noChangeArrowheads="1"/>
              </p:cNvSpPr>
              <p:nvPr/>
            </p:nvSpPr>
            <p:spPr bwMode="auto">
              <a:xfrm>
                <a:off x="2213" y="969"/>
                <a:ext cx="443" cy="14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582" name="Line 38"/>
              <p:cNvSpPr>
                <a:spLocks noChangeShapeType="1"/>
              </p:cNvSpPr>
              <p:nvPr/>
            </p:nvSpPr>
            <p:spPr bwMode="auto">
              <a:xfrm>
                <a:off x="2213" y="962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583" name="Line 39"/>
              <p:cNvSpPr>
                <a:spLocks noChangeShapeType="1"/>
              </p:cNvSpPr>
              <p:nvPr/>
            </p:nvSpPr>
            <p:spPr bwMode="auto">
              <a:xfrm>
                <a:off x="2560" y="969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584" name="Rectangle 40"/>
              <p:cNvSpPr>
                <a:spLocks noChangeArrowheads="1"/>
              </p:cNvSpPr>
              <p:nvPr/>
            </p:nvSpPr>
            <p:spPr bwMode="auto">
              <a:xfrm>
                <a:off x="2213" y="962"/>
                <a:ext cx="439" cy="76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620585" name="Oval 41"/>
              <p:cNvSpPr>
                <a:spLocks noChangeArrowheads="1"/>
              </p:cNvSpPr>
              <p:nvPr/>
            </p:nvSpPr>
            <p:spPr bwMode="auto">
              <a:xfrm>
                <a:off x="2210" y="903"/>
                <a:ext cx="443" cy="14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20586" name="Group 42"/>
              <p:cNvGrpSpPr>
                <a:grpSpLocks/>
              </p:cNvGrpSpPr>
              <p:nvPr/>
            </p:nvGrpSpPr>
            <p:grpSpPr bwMode="auto">
              <a:xfrm>
                <a:off x="2319" y="931"/>
                <a:ext cx="221" cy="85"/>
                <a:chOff x="2848" y="848"/>
                <a:chExt cx="140" cy="98"/>
              </a:xfrm>
            </p:grpSpPr>
            <p:sp>
              <p:nvSpPr>
                <p:cNvPr id="620587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588" name="Line 4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589" name="Line 4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20590" name="Group 46"/>
              <p:cNvGrpSpPr>
                <a:grpSpLocks/>
              </p:cNvGrpSpPr>
              <p:nvPr/>
            </p:nvGrpSpPr>
            <p:grpSpPr bwMode="auto">
              <a:xfrm flipV="1">
                <a:off x="2319" y="930"/>
                <a:ext cx="221" cy="87"/>
                <a:chOff x="2848" y="848"/>
                <a:chExt cx="140" cy="98"/>
              </a:xfrm>
            </p:grpSpPr>
            <p:sp>
              <p:nvSpPr>
                <p:cNvPr id="620591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592" name="Line 4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593" name="Line 4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20594" name="Text Box 50"/>
            <p:cNvSpPr txBox="1">
              <a:spLocks noChangeArrowheads="1"/>
            </p:cNvSpPr>
            <p:nvPr/>
          </p:nvSpPr>
          <p:spPr bwMode="auto">
            <a:xfrm>
              <a:off x="2010" y="728"/>
              <a:ext cx="20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E</a:t>
              </a:r>
            </a:p>
          </p:txBody>
        </p:sp>
      </p:grpSp>
      <p:grpSp>
        <p:nvGrpSpPr>
          <p:cNvPr id="620595" name="Group 51"/>
          <p:cNvGrpSpPr>
            <a:grpSpLocks/>
          </p:cNvGrpSpPr>
          <p:nvPr/>
        </p:nvGrpSpPr>
        <p:grpSpPr bwMode="auto">
          <a:xfrm>
            <a:off x="7204075" y="1106488"/>
            <a:ext cx="708025" cy="638175"/>
            <a:chOff x="1898" y="728"/>
            <a:chExt cx="446" cy="402"/>
          </a:xfrm>
        </p:grpSpPr>
        <p:grpSp>
          <p:nvGrpSpPr>
            <p:cNvPr id="620596" name="Group 52"/>
            <p:cNvGrpSpPr>
              <a:grpSpLocks/>
            </p:cNvGrpSpPr>
            <p:nvPr/>
          </p:nvGrpSpPr>
          <p:grpSpPr bwMode="auto">
            <a:xfrm>
              <a:off x="1898" y="918"/>
              <a:ext cx="446" cy="212"/>
              <a:chOff x="2210" y="903"/>
              <a:chExt cx="446" cy="212"/>
            </a:xfrm>
          </p:grpSpPr>
          <p:sp>
            <p:nvSpPr>
              <p:cNvPr id="620597" name="Oval 53"/>
              <p:cNvSpPr>
                <a:spLocks noChangeArrowheads="1"/>
              </p:cNvSpPr>
              <p:nvPr/>
            </p:nvSpPr>
            <p:spPr bwMode="auto">
              <a:xfrm>
                <a:off x="2213" y="969"/>
                <a:ext cx="443" cy="14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598" name="Line 54"/>
              <p:cNvSpPr>
                <a:spLocks noChangeShapeType="1"/>
              </p:cNvSpPr>
              <p:nvPr/>
            </p:nvSpPr>
            <p:spPr bwMode="auto">
              <a:xfrm>
                <a:off x="2213" y="962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599" name="Line 55"/>
              <p:cNvSpPr>
                <a:spLocks noChangeShapeType="1"/>
              </p:cNvSpPr>
              <p:nvPr/>
            </p:nvSpPr>
            <p:spPr bwMode="auto">
              <a:xfrm>
                <a:off x="2560" y="969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600" name="Rectangle 56"/>
              <p:cNvSpPr>
                <a:spLocks noChangeArrowheads="1"/>
              </p:cNvSpPr>
              <p:nvPr/>
            </p:nvSpPr>
            <p:spPr bwMode="auto">
              <a:xfrm>
                <a:off x="2213" y="962"/>
                <a:ext cx="439" cy="76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620601" name="Oval 57"/>
              <p:cNvSpPr>
                <a:spLocks noChangeArrowheads="1"/>
              </p:cNvSpPr>
              <p:nvPr/>
            </p:nvSpPr>
            <p:spPr bwMode="auto">
              <a:xfrm>
                <a:off x="2210" y="903"/>
                <a:ext cx="443" cy="14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20602" name="Group 58"/>
              <p:cNvGrpSpPr>
                <a:grpSpLocks/>
              </p:cNvGrpSpPr>
              <p:nvPr/>
            </p:nvGrpSpPr>
            <p:grpSpPr bwMode="auto">
              <a:xfrm>
                <a:off x="2319" y="931"/>
                <a:ext cx="221" cy="85"/>
                <a:chOff x="2848" y="848"/>
                <a:chExt cx="140" cy="98"/>
              </a:xfrm>
            </p:grpSpPr>
            <p:sp>
              <p:nvSpPr>
                <p:cNvPr id="620603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604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605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20606" name="Group 62"/>
              <p:cNvGrpSpPr>
                <a:grpSpLocks/>
              </p:cNvGrpSpPr>
              <p:nvPr/>
            </p:nvGrpSpPr>
            <p:grpSpPr bwMode="auto">
              <a:xfrm flipV="1">
                <a:off x="2319" y="930"/>
                <a:ext cx="221" cy="87"/>
                <a:chOff x="2848" y="848"/>
                <a:chExt cx="140" cy="98"/>
              </a:xfrm>
            </p:grpSpPr>
            <p:sp>
              <p:nvSpPr>
                <p:cNvPr id="620607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608" name="Line 6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609" name="Line 6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20610" name="Text Box 66"/>
            <p:cNvSpPr txBox="1">
              <a:spLocks noChangeArrowheads="1"/>
            </p:cNvSpPr>
            <p:nvPr/>
          </p:nvSpPr>
          <p:spPr bwMode="auto">
            <a:xfrm>
              <a:off x="2010" y="728"/>
              <a:ext cx="20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</p:grpSp>
      <p:sp>
        <p:nvSpPr>
          <p:cNvPr id="620611" name="Rectangle 67"/>
          <p:cNvSpPr>
            <a:spLocks noChangeArrowheads="1"/>
          </p:cNvSpPr>
          <p:nvPr/>
        </p:nvSpPr>
        <p:spPr bwMode="auto">
          <a:xfrm>
            <a:off x="3905250" y="1589088"/>
            <a:ext cx="2281238" cy="66675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0612" name="Line 68"/>
          <p:cNvSpPr>
            <a:spLocks noChangeShapeType="1"/>
          </p:cNvSpPr>
          <p:nvPr/>
        </p:nvSpPr>
        <p:spPr bwMode="auto">
          <a:xfrm flipV="1">
            <a:off x="2871788" y="1612900"/>
            <a:ext cx="323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20613" name="Line 69"/>
          <p:cNvSpPr>
            <a:spLocks noChangeShapeType="1"/>
          </p:cNvSpPr>
          <p:nvPr/>
        </p:nvSpPr>
        <p:spPr bwMode="auto">
          <a:xfrm flipV="1">
            <a:off x="6918325" y="1593850"/>
            <a:ext cx="323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20614" name="Text Box 70"/>
          <p:cNvSpPr txBox="1">
            <a:spLocks noChangeArrowheads="1"/>
          </p:cNvSpPr>
          <p:nvPr/>
        </p:nvSpPr>
        <p:spPr bwMode="auto">
          <a:xfrm>
            <a:off x="2209800" y="1727200"/>
            <a:ext cx="6238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IPv6</a:t>
            </a:r>
          </a:p>
        </p:txBody>
      </p:sp>
      <p:sp>
        <p:nvSpPr>
          <p:cNvPr id="620615" name="Text Box 71"/>
          <p:cNvSpPr txBox="1">
            <a:spLocks noChangeArrowheads="1"/>
          </p:cNvSpPr>
          <p:nvPr/>
        </p:nvSpPr>
        <p:spPr bwMode="auto">
          <a:xfrm>
            <a:off x="3255963" y="1728788"/>
            <a:ext cx="6238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IPv6</a:t>
            </a:r>
          </a:p>
        </p:txBody>
      </p:sp>
      <p:sp>
        <p:nvSpPr>
          <p:cNvPr id="620616" name="Text Box 72"/>
          <p:cNvSpPr txBox="1">
            <a:spLocks noChangeArrowheads="1"/>
          </p:cNvSpPr>
          <p:nvPr/>
        </p:nvSpPr>
        <p:spPr bwMode="auto">
          <a:xfrm>
            <a:off x="6281738" y="1720850"/>
            <a:ext cx="6238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IPv6</a:t>
            </a:r>
          </a:p>
        </p:txBody>
      </p:sp>
      <p:sp>
        <p:nvSpPr>
          <p:cNvPr id="620617" name="Text Box 73"/>
          <p:cNvSpPr txBox="1">
            <a:spLocks noChangeArrowheads="1"/>
          </p:cNvSpPr>
          <p:nvPr/>
        </p:nvSpPr>
        <p:spPr bwMode="auto">
          <a:xfrm>
            <a:off x="7262813" y="1724025"/>
            <a:ext cx="6238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IPv6</a:t>
            </a:r>
          </a:p>
        </p:txBody>
      </p:sp>
      <p:sp>
        <p:nvSpPr>
          <p:cNvPr id="620618" name="Text Box 74"/>
          <p:cNvSpPr txBox="1">
            <a:spLocks noChangeArrowheads="1"/>
          </p:cNvSpPr>
          <p:nvPr/>
        </p:nvSpPr>
        <p:spPr bwMode="auto">
          <a:xfrm>
            <a:off x="4667250" y="1247775"/>
            <a:ext cx="765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tunnel</a:t>
            </a:r>
          </a:p>
        </p:txBody>
      </p:sp>
      <p:sp>
        <p:nvSpPr>
          <p:cNvPr id="620619" name="Text Box 75"/>
          <p:cNvSpPr txBox="1">
            <a:spLocks noChangeArrowheads="1"/>
          </p:cNvSpPr>
          <p:nvPr/>
        </p:nvSpPr>
        <p:spPr bwMode="auto">
          <a:xfrm>
            <a:off x="414338" y="1314450"/>
            <a:ext cx="1504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Logical view:</a:t>
            </a:r>
          </a:p>
        </p:txBody>
      </p:sp>
      <p:sp>
        <p:nvSpPr>
          <p:cNvPr id="620620" name="Text Box 76"/>
          <p:cNvSpPr txBox="1">
            <a:spLocks noChangeArrowheads="1"/>
          </p:cNvSpPr>
          <p:nvPr/>
        </p:nvSpPr>
        <p:spPr bwMode="auto">
          <a:xfrm>
            <a:off x="309563" y="2468563"/>
            <a:ext cx="161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Physical view:</a:t>
            </a:r>
          </a:p>
        </p:txBody>
      </p:sp>
      <p:grpSp>
        <p:nvGrpSpPr>
          <p:cNvPr id="620621" name="Group 77"/>
          <p:cNvGrpSpPr>
            <a:grpSpLocks/>
          </p:cNvGrpSpPr>
          <p:nvPr/>
        </p:nvGrpSpPr>
        <p:grpSpPr bwMode="auto">
          <a:xfrm>
            <a:off x="2143125" y="2254250"/>
            <a:ext cx="708025" cy="638175"/>
            <a:chOff x="1898" y="728"/>
            <a:chExt cx="446" cy="402"/>
          </a:xfrm>
        </p:grpSpPr>
        <p:grpSp>
          <p:nvGrpSpPr>
            <p:cNvPr id="620622" name="Group 78"/>
            <p:cNvGrpSpPr>
              <a:grpSpLocks/>
            </p:cNvGrpSpPr>
            <p:nvPr/>
          </p:nvGrpSpPr>
          <p:grpSpPr bwMode="auto">
            <a:xfrm>
              <a:off x="1898" y="918"/>
              <a:ext cx="446" cy="212"/>
              <a:chOff x="2210" y="903"/>
              <a:chExt cx="446" cy="212"/>
            </a:xfrm>
          </p:grpSpPr>
          <p:sp>
            <p:nvSpPr>
              <p:cNvPr id="620623" name="Oval 79"/>
              <p:cNvSpPr>
                <a:spLocks noChangeArrowheads="1"/>
              </p:cNvSpPr>
              <p:nvPr/>
            </p:nvSpPr>
            <p:spPr bwMode="auto">
              <a:xfrm>
                <a:off x="2213" y="969"/>
                <a:ext cx="443" cy="14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624" name="Line 80"/>
              <p:cNvSpPr>
                <a:spLocks noChangeShapeType="1"/>
              </p:cNvSpPr>
              <p:nvPr/>
            </p:nvSpPr>
            <p:spPr bwMode="auto">
              <a:xfrm>
                <a:off x="2213" y="962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625" name="Line 81"/>
              <p:cNvSpPr>
                <a:spLocks noChangeShapeType="1"/>
              </p:cNvSpPr>
              <p:nvPr/>
            </p:nvSpPr>
            <p:spPr bwMode="auto">
              <a:xfrm>
                <a:off x="2560" y="969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626" name="Rectangle 82"/>
              <p:cNvSpPr>
                <a:spLocks noChangeArrowheads="1"/>
              </p:cNvSpPr>
              <p:nvPr/>
            </p:nvSpPr>
            <p:spPr bwMode="auto">
              <a:xfrm>
                <a:off x="2213" y="962"/>
                <a:ext cx="439" cy="76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620627" name="Oval 83"/>
              <p:cNvSpPr>
                <a:spLocks noChangeArrowheads="1"/>
              </p:cNvSpPr>
              <p:nvPr/>
            </p:nvSpPr>
            <p:spPr bwMode="auto">
              <a:xfrm>
                <a:off x="2210" y="903"/>
                <a:ext cx="443" cy="14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20628" name="Group 84"/>
              <p:cNvGrpSpPr>
                <a:grpSpLocks/>
              </p:cNvGrpSpPr>
              <p:nvPr/>
            </p:nvGrpSpPr>
            <p:grpSpPr bwMode="auto">
              <a:xfrm>
                <a:off x="2319" y="931"/>
                <a:ext cx="221" cy="85"/>
                <a:chOff x="2848" y="848"/>
                <a:chExt cx="140" cy="98"/>
              </a:xfrm>
            </p:grpSpPr>
            <p:sp>
              <p:nvSpPr>
                <p:cNvPr id="620629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630" name="Line 8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631" name="Line 8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20632" name="Group 88"/>
              <p:cNvGrpSpPr>
                <a:grpSpLocks/>
              </p:cNvGrpSpPr>
              <p:nvPr/>
            </p:nvGrpSpPr>
            <p:grpSpPr bwMode="auto">
              <a:xfrm flipV="1">
                <a:off x="2319" y="930"/>
                <a:ext cx="221" cy="87"/>
                <a:chOff x="2848" y="848"/>
                <a:chExt cx="140" cy="98"/>
              </a:xfrm>
            </p:grpSpPr>
            <p:sp>
              <p:nvSpPr>
                <p:cNvPr id="620633" name="Line 8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634" name="Line 9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635" name="Line 9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20636" name="Text Box 92"/>
            <p:cNvSpPr txBox="1">
              <a:spLocks noChangeArrowheads="1"/>
            </p:cNvSpPr>
            <p:nvPr/>
          </p:nvSpPr>
          <p:spPr bwMode="auto">
            <a:xfrm>
              <a:off x="2010" y="728"/>
              <a:ext cx="22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grpSp>
        <p:nvGrpSpPr>
          <p:cNvPr id="620637" name="Group 93"/>
          <p:cNvGrpSpPr>
            <a:grpSpLocks/>
          </p:cNvGrpSpPr>
          <p:nvPr/>
        </p:nvGrpSpPr>
        <p:grpSpPr bwMode="auto">
          <a:xfrm>
            <a:off x="3189288" y="2259013"/>
            <a:ext cx="708025" cy="638175"/>
            <a:chOff x="1898" y="728"/>
            <a:chExt cx="446" cy="402"/>
          </a:xfrm>
        </p:grpSpPr>
        <p:grpSp>
          <p:nvGrpSpPr>
            <p:cNvPr id="620638" name="Group 94"/>
            <p:cNvGrpSpPr>
              <a:grpSpLocks/>
            </p:cNvGrpSpPr>
            <p:nvPr/>
          </p:nvGrpSpPr>
          <p:grpSpPr bwMode="auto">
            <a:xfrm>
              <a:off x="1898" y="918"/>
              <a:ext cx="446" cy="212"/>
              <a:chOff x="2210" y="903"/>
              <a:chExt cx="446" cy="212"/>
            </a:xfrm>
          </p:grpSpPr>
          <p:sp>
            <p:nvSpPr>
              <p:cNvPr id="620639" name="Oval 95"/>
              <p:cNvSpPr>
                <a:spLocks noChangeArrowheads="1"/>
              </p:cNvSpPr>
              <p:nvPr/>
            </p:nvSpPr>
            <p:spPr bwMode="auto">
              <a:xfrm>
                <a:off x="2213" y="969"/>
                <a:ext cx="443" cy="14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640" name="Line 96"/>
              <p:cNvSpPr>
                <a:spLocks noChangeShapeType="1"/>
              </p:cNvSpPr>
              <p:nvPr/>
            </p:nvSpPr>
            <p:spPr bwMode="auto">
              <a:xfrm>
                <a:off x="2213" y="962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641" name="Line 97"/>
              <p:cNvSpPr>
                <a:spLocks noChangeShapeType="1"/>
              </p:cNvSpPr>
              <p:nvPr/>
            </p:nvSpPr>
            <p:spPr bwMode="auto">
              <a:xfrm>
                <a:off x="2560" y="969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642" name="Rectangle 98"/>
              <p:cNvSpPr>
                <a:spLocks noChangeArrowheads="1"/>
              </p:cNvSpPr>
              <p:nvPr/>
            </p:nvSpPr>
            <p:spPr bwMode="auto">
              <a:xfrm>
                <a:off x="2213" y="962"/>
                <a:ext cx="439" cy="76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620643" name="Oval 99"/>
              <p:cNvSpPr>
                <a:spLocks noChangeArrowheads="1"/>
              </p:cNvSpPr>
              <p:nvPr/>
            </p:nvSpPr>
            <p:spPr bwMode="auto">
              <a:xfrm>
                <a:off x="2210" y="903"/>
                <a:ext cx="443" cy="14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20644" name="Group 100"/>
              <p:cNvGrpSpPr>
                <a:grpSpLocks/>
              </p:cNvGrpSpPr>
              <p:nvPr/>
            </p:nvGrpSpPr>
            <p:grpSpPr bwMode="auto">
              <a:xfrm>
                <a:off x="2319" y="931"/>
                <a:ext cx="221" cy="85"/>
                <a:chOff x="2848" y="848"/>
                <a:chExt cx="140" cy="98"/>
              </a:xfrm>
            </p:grpSpPr>
            <p:sp>
              <p:nvSpPr>
                <p:cNvPr id="620645" name="Line 10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646" name="Line 10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647" name="Line 10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20648" name="Group 104"/>
              <p:cNvGrpSpPr>
                <a:grpSpLocks/>
              </p:cNvGrpSpPr>
              <p:nvPr/>
            </p:nvGrpSpPr>
            <p:grpSpPr bwMode="auto">
              <a:xfrm flipV="1">
                <a:off x="2319" y="930"/>
                <a:ext cx="221" cy="87"/>
                <a:chOff x="2848" y="848"/>
                <a:chExt cx="140" cy="98"/>
              </a:xfrm>
            </p:grpSpPr>
            <p:sp>
              <p:nvSpPr>
                <p:cNvPr id="620649" name="Line 10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650" name="Line 10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651" name="Line 10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20652" name="Text Box 108"/>
            <p:cNvSpPr txBox="1">
              <a:spLocks noChangeArrowheads="1"/>
            </p:cNvSpPr>
            <p:nvPr/>
          </p:nvSpPr>
          <p:spPr bwMode="auto">
            <a:xfrm>
              <a:off x="2010" y="728"/>
              <a:ext cx="20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grpSp>
        <p:nvGrpSpPr>
          <p:cNvPr id="620653" name="Group 109"/>
          <p:cNvGrpSpPr>
            <a:grpSpLocks/>
          </p:cNvGrpSpPr>
          <p:nvPr/>
        </p:nvGrpSpPr>
        <p:grpSpPr bwMode="auto">
          <a:xfrm>
            <a:off x="6203950" y="2249488"/>
            <a:ext cx="708025" cy="638175"/>
            <a:chOff x="1898" y="728"/>
            <a:chExt cx="446" cy="402"/>
          </a:xfrm>
        </p:grpSpPr>
        <p:grpSp>
          <p:nvGrpSpPr>
            <p:cNvPr id="620654" name="Group 110"/>
            <p:cNvGrpSpPr>
              <a:grpSpLocks/>
            </p:cNvGrpSpPr>
            <p:nvPr/>
          </p:nvGrpSpPr>
          <p:grpSpPr bwMode="auto">
            <a:xfrm>
              <a:off x="1898" y="918"/>
              <a:ext cx="446" cy="212"/>
              <a:chOff x="2210" y="903"/>
              <a:chExt cx="446" cy="212"/>
            </a:xfrm>
          </p:grpSpPr>
          <p:sp>
            <p:nvSpPr>
              <p:cNvPr id="620655" name="Oval 111"/>
              <p:cNvSpPr>
                <a:spLocks noChangeArrowheads="1"/>
              </p:cNvSpPr>
              <p:nvPr/>
            </p:nvSpPr>
            <p:spPr bwMode="auto">
              <a:xfrm>
                <a:off x="2213" y="969"/>
                <a:ext cx="443" cy="14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656" name="Line 112"/>
              <p:cNvSpPr>
                <a:spLocks noChangeShapeType="1"/>
              </p:cNvSpPr>
              <p:nvPr/>
            </p:nvSpPr>
            <p:spPr bwMode="auto">
              <a:xfrm>
                <a:off x="2213" y="962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657" name="Line 113"/>
              <p:cNvSpPr>
                <a:spLocks noChangeShapeType="1"/>
              </p:cNvSpPr>
              <p:nvPr/>
            </p:nvSpPr>
            <p:spPr bwMode="auto">
              <a:xfrm>
                <a:off x="2560" y="969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658" name="Rectangle 114"/>
              <p:cNvSpPr>
                <a:spLocks noChangeArrowheads="1"/>
              </p:cNvSpPr>
              <p:nvPr/>
            </p:nvSpPr>
            <p:spPr bwMode="auto">
              <a:xfrm>
                <a:off x="2213" y="962"/>
                <a:ext cx="439" cy="76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620659" name="Oval 115"/>
              <p:cNvSpPr>
                <a:spLocks noChangeArrowheads="1"/>
              </p:cNvSpPr>
              <p:nvPr/>
            </p:nvSpPr>
            <p:spPr bwMode="auto">
              <a:xfrm>
                <a:off x="2210" y="903"/>
                <a:ext cx="443" cy="14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20660" name="Group 116"/>
              <p:cNvGrpSpPr>
                <a:grpSpLocks/>
              </p:cNvGrpSpPr>
              <p:nvPr/>
            </p:nvGrpSpPr>
            <p:grpSpPr bwMode="auto">
              <a:xfrm>
                <a:off x="2319" y="931"/>
                <a:ext cx="221" cy="85"/>
                <a:chOff x="2848" y="848"/>
                <a:chExt cx="140" cy="98"/>
              </a:xfrm>
            </p:grpSpPr>
            <p:sp>
              <p:nvSpPr>
                <p:cNvPr id="620661" name="Line 11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662" name="Line 11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663" name="Line 11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20664" name="Group 120"/>
              <p:cNvGrpSpPr>
                <a:grpSpLocks/>
              </p:cNvGrpSpPr>
              <p:nvPr/>
            </p:nvGrpSpPr>
            <p:grpSpPr bwMode="auto">
              <a:xfrm flipV="1">
                <a:off x="2319" y="930"/>
                <a:ext cx="221" cy="87"/>
                <a:chOff x="2848" y="848"/>
                <a:chExt cx="140" cy="98"/>
              </a:xfrm>
            </p:grpSpPr>
            <p:sp>
              <p:nvSpPr>
                <p:cNvPr id="620665" name="Line 12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666" name="Line 12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667" name="Line 12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20668" name="Text Box 124"/>
            <p:cNvSpPr txBox="1">
              <a:spLocks noChangeArrowheads="1"/>
            </p:cNvSpPr>
            <p:nvPr/>
          </p:nvSpPr>
          <p:spPr bwMode="auto">
            <a:xfrm>
              <a:off x="2010" y="728"/>
              <a:ext cx="20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E</a:t>
              </a:r>
            </a:p>
          </p:txBody>
        </p:sp>
      </p:grpSp>
      <p:grpSp>
        <p:nvGrpSpPr>
          <p:cNvPr id="620669" name="Group 125"/>
          <p:cNvGrpSpPr>
            <a:grpSpLocks/>
          </p:cNvGrpSpPr>
          <p:nvPr/>
        </p:nvGrpSpPr>
        <p:grpSpPr bwMode="auto">
          <a:xfrm>
            <a:off x="7194550" y="2238375"/>
            <a:ext cx="708025" cy="638175"/>
            <a:chOff x="1898" y="728"/>
            <a:chExt cx="446" cy="402"/>
          </a:xfrm>
        </p:grpSpPr>
        <p:grpSp>
          <p:nvGrpSpPr>
            <p:cNvPr id="620670" name="Group 126"/>
            <p:cNvGrpSpPr>
              <a:grpSpLocks/>
            </p:cNvGrpSpPr>
            <p:nvPr/>
          </p:nvGrpSpPr>
          <p:grpSpPr bwMode="auto">
            <a:xfrm>
              <a:off x="1898" y="918"/>
              <a:ext cx="446" cy="212"/>
              <a:chOff x="2210" y="903"/>
              <a:chExt cx="446" cy="212"/>
            </a:xfrm>
          </p:grpSpPr>
          <p:sp>
            <p:nvSpPr>
              <p:cNvPr id="620671" name="Oval 127"/>
              <p:cNvSpPr>
                <a:spLocks noChangeArrowheads="1"/>
              </p:cNvSpPr>
              <p:nvPr/>
            </p:nvSpPr>
            <p:spPr bwMode="auto">
              <a:xfrm>
                <a:off x="2213" y="969"/>
                <a:ext cx="443" cy="14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672" name="Line 128"/>
              <p:cNvSpPr>
                <a:spLocks noChangeShapeType="1"/>
              </p:cNvSpPr>
              <p:nvPr/>
            </p:nvSpPr>
            <p:spPr bwMode="auto">
              <a:xfrm>
                <a:off x="2213" y="962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673" name="Line 129"/>
              <p:cNvSpPr>
                <a:spLocks noChangeShapeType="1"/>
              </p:cNvSpPr>
              <p:nvPr/>
            </p:nvSpPr>
            <p:spPr bwMode="auto">
              <a:xfrm>
                <a:off x="2560" y="969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674" name="Rectangle 130"/>
              <p:cNvSpPr>
                <a:spLocks noChangeArrowheads="1"/>
              </p:cNvSpPr>
              <p:nvPr/>
            </p:nvSpPr>
            <p:spPr bwMode="auto">
              <a:xfrm>
                <a:off x="2213" y="962"/>
                <a:ext cx="439" cy="76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620675" name="Oval 131"/>
              <p:cNvSpPr>
                <a:spLocks noChangeArrowheads="1"/>
              </p:cNvSpPr>
              <p:nvPr/>
            </p:nvSpPr>
            <p:spPr bwMode="auto">
              <a:xfrm>
                <a:off x="2210" y="903"/>
                <a:ext cx="443" cy="14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20676" name="Group 132"/>
              <p:cNvGrpSpPr>
                <a:grpSpLocks/>
              </p:cNvGrpSpPr>
              <p:nvPr/>
            </p:nvGrpSpPr>
            <p:grpSpPr bwMode="auto">
              <a:xfrm>
                <a:off x="2319" y="931"/>
                <a:ext cx="221" cy="85"/>
                <a:chOff x="2848" y="848"/>
                <a:chExt cx="140" cy="98"/>
              </a:xfrm>
            </p:grpSpPr>
            <p:sp>
              <p:nvSpPr>
                <p:cNvPr id="620677" name="Line 13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678" name="Line 13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679" name="Line 13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20680" name="Group 136"/>
              <p:cNvGrpSpPr>
                <a:grpSpLocks/>
              </p:cNvGrpSpPr>
              <p:nvPr/>
            </p:nvGrpSpPr>
            <p:grpSpPr bwMode="auto">
              <a:xfrm flipV="1">
                <a:off x="2319" y="930"/>
                <a:ext cx="221" cy="87"/>
                <a:chOff x="2848" y="848"/>
                <a:chExt cx="140" cy="98"/>
              </a:xfrm>
            </p:grpSpPr>
            <p:sp>
              <p:nvSpPr>
                <p:cNvPr id="620681" name="Line 13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682" name="Line 13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683" name="Line 13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20684" name="Text Box 140"/>
            <p:cNvSpPr txBox="1">
              <a:spLocks noChangeArrowheads="1"/>
            </p:cNvSpPr>
            <p:nvPr/>
          </p:nvSpPr>
          <p:spPr bwMode="auto">
            <a:xfrm>
              <a:off x="2010" y="728"/>
              <a:ext cx="20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</p:grpSp>
      <p:sp>
        <p:nvSpPr>
          <p:cNvPr id="620685" name="Line 141"/>
          <p:cNvSpPr>
            <a:spLocks noChangeShapeType="1"/>
          </p:cNvSpPr>
          <p:nvPr/>
        </p:nvSpPr>
        <p:spPr bwMode="auto">
          <a:xfrm flipV="1">
            <a:off x="2862263" y="2744788"/>
            <a:ext cx="323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20686" name="Line 142"/>
          <p:cNvSpPr>
            <a:spLocks noChangeShapeType="1"/>
          </p:cNvSpPr>
          <p:nvPr/>
        </p:nvSpPr>
        <p:spPr bwMode="auto">
          <a:xfrm flipV="1">
            <a:off x="6908800" y="2725738"/>
            <a:ext cx="323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20687" name="Text Box 143"/>
          <p:cNvSpPr txBox="1">
            <a:spLocks noChangeArrowheads="1"/>
          </p:cNvSpPr>
          <p:nvPr/>
        </p:nvSpPr>
        <p:spPr bwMode="auto">
          <a:xfrm>
            <a:off x="2200275" y="2859088"/>
            <a:ext cx="6238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IPv6</a:t>
            </a:r>
          </a:p>
        </p:txBody>
      </p:sp>
      <p:sp>
        <p:nvSpPr>
          <p:cNvPr id="620688" name="Text Box 144"/>
          <p:cNvSpPr txBox="1">
            <a:spLocks noChangeArrowheads="1"/>
          </p:cNvSpPr>
          <p:nvPr/>
        </p:nvSpPr>
        <p:spPr bwMode="auto">
          <a:xfrm>
            <a:off x="3246438" y="2860675"/>
            <a:ext cx="6238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IPv6</a:t>
            </a:r>
          </a:p>
        </p:txBody>
      </p:sp>
      <p:sp>
        <p:nvSpPr>
          <p:cNvPr id="620689" name="Text Box 145"/>
          <p:cNvSpPr txBox="1">
            <a:spLocks noChangeArrowheads="1"/>
          </p:cNvSpPr>
          <p:nvPr/>
        </p:nvSpPr>
        <p:spPr bwMode="auto">
          <a:xfrm>
            <a:off x="6272213" y="2852738"/>
            <a:ext cx="6238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IPv6</a:t>
            </a:r>
          </a:p>
        </p:txBody>
      </p:sp>
      <p:sp>
        <p:nvSpPr>
          <p:cNvPr id="620690" name="Text Box 146"/>
          <p:cNvSpPr txBox="1">
            <a:spLocks noChangeArrowheads="1"/>
          </p:cNvSpPr>
          <p:nvPr/>
        </p:nvSpPr>
        <p:spPr bwMode="auto">
          <a:xfrm>
            <a:off x="7253288" y="2855913"/>
            <a:ext cx="6238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IPv6</a:t>
            </a:r>
          </a:p>
        </p:txBody>
      </p:sp>
      <p:sp>
        <p:nvSpPr>
          <p:cNvPr id="620691" name="Line 147"/>
          <p:cNvSpPr>
            <a:spLocks noChangeShapeType="1"/>
          </p:cNvSpPr>
          <p:nvPr/>
        </p:nvSpPr>
        <p:spPr bwMode="auto">
          <a:xfrm flipV="1">
            <a:off x="3895725" y="2735263"/>
            <a:ext cx="23256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620692" name="Group 148"/>
          <p:cNvGrpSpPr>
            <a:grpSpLocks/>
          </p:cNvGrpSpPr>
          <p:nvPr/>
        </p:nvGrpSpPr>
        <p:grpSpPr bwMode="auto">
          <a:xfrm>
            <a:off x="4183063" y="2262188"/>
            <a:ext cx="708025" cy="638175"/>
            <a:chOff x="1898" y="728"/>
            <a:chExt cx="446" cy="402"/>
          </a:xfrm>
        </p:grpSpPr>
        <p:grpSp>
          <p:nvGrpSpPr>
            <p:cNvPr id="620693" name="Group 149"/>
            <p:cNvGrpSpPr>
              <a:grpSpLocks/>
            </p:cNvGrpSpPr>
            <p:nvPr/>
          </p:nvGrpSpPr>
          <p:grpSpPr bwMode="auto">
            <a:xfrm>
              <a:off x="1898" y="918"/>
              <a:ext cx="446" cy="212"/>
              <a:chOff x="2210" y="903"/>
              <a:chExt cx="446" cy="212"/>
            </a:xfrm>
          </p:grpSpPr>
          <p:sp>
            <p:nvSpPr>
              <p:cNvPr id="620694" name="Oval 150"/>
              <p:cNvSpPr>
                <a:spLocks noChangeArrowheads="1"/>
              </p:cNvSpPr>
              <p:nvPr/>
            </p:nvSpPr>
            <p:spPr bwMode="auto">
              <a:xfrm>
                <a:off x="2213" y="969"/>
                <a:ext cx="443" cy="14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695" name="Line 151"/>
              <p:cNvSpPr>
                <a:spLocks noChangeShapeType="1"/>
              </p:cNvSpPr>
              <p:nvPr/>
            </p:nvSpPr>
            <p:spPr bwMode="auto">
              <a:xfrm>
                <a:off x="2213" y="962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696" name="Line 152"/>
              <p:cNvSpPr>
                <a:spLocks noChangeShapeType="1"/>
              </p:cNvSpPr>
              <p:nvPr/>
            </p:nvSpPr>
            <p:spPr bwMode="auto">
              <a:xfrm>
                <a:off x="2560" y="969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697" name="Rectangle 153"/>
              <p:cNvSpPr>
                <a:spLocks noChangeArrowheads="1"/>
              </p:cNvSpPr>
              <p:nvPr/>
            </p:nvSpPr>
            <p:spPr bwMode="auto">
              <a:xfrm>
                <a:off x="2213" y="962"/>
                <a:ext cx="439" cy="76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620698" name="Oval 154"/>
              <p:cNvSpPr>
                <a:spLocks noChangeArrowheads="1"/>
              </p:cNvSpPr>
              <p:nvPr/>
            </p:nvSpPr>
            <p:spPr bwMode="auto">
              <a:xfrm>
                <a:off x="2210" y="903"/>
                <a:ext cx="443" cy="14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20699" name="Group 155"/>
              <p:cNvGrpSpPr>
                <a:grpSpLocks/>
              </p:cNvGrpSpPr>
              <p:nvPr/>
            </p:nvGrpSpPr>
            <p:grpSpPr bwMode="auto">
              <a:xfrm>
                <a:off x="2319" y="931"/>
                <a:ext cx="221" cy="85"/>
                <a:chOff x="2848" y="848"/>
                <a:chExt cx="140" cy="98"/>
              </a:xfrm>
            </p:grpSpPr>
            <p:sp>
              <p:nvSpPr>
                <p:cNvPr id="620700" name="Line 15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701" name="Line 15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702" name="Line 15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20703" name="Group 159"/>
              <p:cNvGrpSpPr>
                <a:grpSpLocks/>
              </p:cNvGrpSpPr>
              <p:nvPr/>
            </p:nvGrpSpPr>
            <p:grpSpPr bwMode="auto">
              <a:xfrm flipV="1">
                <a:off x="2319" y="930"/>
                <a:ext cx="221" cy="87"/>
                <a:chOff x="2848" y="848"/>
                <a:chExt cx="140" cy="98"/>
              </a:xfrm>
            </p:grpSpPr>
            <p:sp>
              <p:nvSpPr>
                <p:cNvPr id="620704" name="Line 16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705" name="Line 16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706" name="Line 16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20707" name="Text Box 163"/>
            <p:cNvSpPr txBox="1">
              <a:spLocks noChangeArrowheads="1"/>
            </p:cNvSpPr>
            <p:nvPr/>
          </p:nvSpPr>
          <p:spPr bwMode="auto">
            <a:xfrm>
              <a:off x="2010" y="728"/>
              <a:ext cx="20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C</a:t>
              </a:r>
            </a:p>
          </p:txBody>
        </p:sp>
      </p:grpSp>
      <p:grpSp>
        <p:nvGrpSpPr>
          <p:cNvPr id="620708" name="Group 164"/>
          <p:cNvGrpSpPr>
            <a:grpSpLocks/>
          </p:cNvGrpSpPr>
          <p:nvPr/>
        </p:nvGrpSpPr>
        <p:grpSpPr bwMode="auto">
          <a:xfrm>
            <a:off x="5172075" y="2252663"/>
            <a:ext cx="708025" cy="638175"/>
            <a:chOff x="1898" y="728"/>
            <a:chExt cx="446" cy="402"/>
          </a:xfrm>
        </p:grpSpPr>
        <p:grpSp>
          <p:nvGrpSpPr>
            <p:cNvPr id="620709" name="Group 165"/>
            <p:cNvGrpSpPr>
              <a:grpSpLocks/>
            </p:cNvGrpSpPr>
            <p:nvPr/>
          </p:nvGrpSpPr>
          <p:grpSpPr bwMode="auto">
            <a:xfrm>
              <a:off x="1898" y="918"/>
              <a:ext cx="446" cy="212"/>
              <a:chOff x="2210" y="903"/>
              <a:chExt cx="446" cy="212"/>
            </a:xfrm>
          </p:grpSpPr>
          <p:sp>
            <p:nvSpPr>
              <p:cNvPr id="620710" name="Oval 166"/>
              <p:cNvSpPr>
                <a:spLocks noChangeArrowheads="1"/>
              </p:cNvSpPr>
              <p:nvPr/>
            </p:nvSpPr>
            <p:spPr bwMode="auto">
              <a:xfrm>
                <a:off x="2213" y="969"/>
                <a:ext cx="443" cy="14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711" name="Line 167"/>
              <p:cNvSpPr>
                <a:spLocks noChangeShapeType="1"/>
              </p:cNvSpPr>
              <p:nvPr/>
            </p:nvSpPr>
            <p:spPr bwMode="auto">
              <a:xfrm>
                <a:off x="2213" y="962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712" name="Line 168"/>
              <p:cNvSpPr>
                <a:spLocks noChangeShapeType="1"/>
              </p:cNvSpPr>
              <p:nvPr/>
            </p:nvSpPr>
            <p:spPr bwMode="auto">
              <a:xfrm>
                <a:off x="2560" y="969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713" name="Rectangle 169"/>
              <p:cNvSpPr>
                <a:spLocks noChangeArrowheads="1"/>
              </p:cNvSpPr>
              <p:nvPr/>
            </p:nvSpPr>
            <p:spPr bwMode="auto">
              <a:xfrm>
                <a:off x="2213" y="962"/>
                <a:ext cx="439" cy="76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620714" name="Oval 170"/>
              <p:cNvSpPr>
                <a:spLocks noChangeArrowheads="1"/>
              </p:cNvSpPr>
              <p:nvPr/>
            </p:nvSpPr>
            <p:spPr bwMode="auto">
              <a:xfrm>
                <a:off x="2210" y="903"/>
                <a:ext cx="443" cy="14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20715" name="Group 171"/>
              <p:cNvGrpSpPr>
                <a:grpSpLocks/>
              </p:cNvGrpSpPr>
              <p:nvPr/>
            </p:nvGrpSpPr>
            <p:grpSpPr bwMode="auto">
              <a:xfrm>
                <a:off x="2319" y="931"/>
                <a:ext cx="221" cy="85"/>
                <a:chOff x="2848" y="848"/>
                <a:chExt cx="140" cy="98"/>
              </a:xfrm>
            </p:grpSpPr>
            <p:sp>
              <p:nvSpPr>
                <p:cNvPr id="620716" name="Line 17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717" name="Line 17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718" name="Line 17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20719" name="Group 175"/>
              <p:cNvGrpSpPr>
                <a:grpSpLocks/>
              </p:cNvGrpSpPr>
              <p:nvPr/>
            </p:nvGrpSpPr>
            <p:grpSpPr bwMode="auto">
              <a:xfrm flipV="1">
                <a:off x="2319" y="930"/>
                <a:ext cx="221" cy="87"/>
                <a:chOff x="2848" y="848"/>
                <a:chExt cx="140" cy="98"/>
              </a:xfrm>
            </p:grpSpPr>
            <p:sp>
              <p:nvSpPr>
                <p:cNvPr id="620720" name="Line 17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721" name="Line 17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0722" name="Line 17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20723" name="Text Box 179"/>
            <p:cNvSpPr txBox="1">
              <a:spLocks noChangeArrowheads="1"/>
            </p:cNvSpPr>
            <p:nvPr/>
          </p:nvSpPr>
          <p:spPr bwMode="auto">
            <a:xfrm>
              <a:off x="2010" y="728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D</a:t>
              </a:r>
            </a:p>
          </p:txBody>
        </p:sp>
      </p:grpSp>
      <p:sp>
        <p:nvSpPr>
          <p:cNvPr id="620724" name="Text Box 180"/>
          <p:cNvSpPr txBox="1">
            <a:spLocks noChangeArrowheads="1"/>
          </p:cNvSpPr>
          <p:nvPr/>
        </p:nvSpPr>
        <p:spPr bwMode="auto">
          <a:xfrm>
            <a:off x="4227513" y="2863850"/>
            <a:ext cx="6238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IPv4</a:t>
            </a:r>
          </a:p>
        </p:txBody>
      </p:sp>
      <p:sp>
        <p:nvSpPr>
          <p:cNvPr id="620725" name="Text Box 181"/>
          <p:cNvSpPr txBox="1">
            <a:spLocks noChangeArrowheads="1"/>
          </p:cNvSpPr>
          <p:nvPr/>
        </p:nvSpPr>
        <p:spPr bwMode="auto">
          <a:xfrm>
            <a:off x="5221288" y="2865438"/>
            <a:ext cx="6238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IPv4</a:t>
            </a:r>
          </a:p>
        </p:txBody>
      </p:sp>
      <p:grpSp>
        <p:nvGrpSpPr>
          <p:cNvPr id="620726" name="Group 182"/>
          <p:cNvGrpSpPr>
            <a:grpSpLocks/>
          </p:cNvGrpSpPr>
          <p:nvPr/>
        </p:nvGrpSpPr>
        <p:grpSpPr bwMode="auto">
          <a:xfrm>
            <a:off x="2557463" y="3259138"/>
            <a:ext cx="793750" cy="1441450"/>
            <a:chOff x="4869" y="143"/>
            <a:chExt cx="500" cy="908"/>
          </a:xfrm>
        </p:grpSpPr>
        <p:sp>
          <p:nvSpPr>
            <p:cNvPr id="620727" name="Rectangle 183"/>
            <p:cNvSpPr>
              <a:spLocks noChangeArrowheads="1"/>
            </p:cNvSpPr>
            <p:nvPr/>
          </p:nvSpPr>
          <p:spPr bwMode="auto">
            <a:xfrm>
              <a:off x="4893" y="143"/>
              <a:ext cx="462" cy="9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728" name="Text Box 184"/>
            <p:cNvSpPr txBox="1">
              <a:spLocks noChangeArrowheads="1"/>
            </p:cNvSpPr>
            <p:nvPr/>
          </p:nvSpPr>
          <p:spPr bwMode="auto">
            <a:xfrm>
              <a:off x="4869" y="163"/>
              <a:ext cx="500" cy="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Flow: X</a:t>
              </a:r>
            </a:p>
            <a:p>
              <a:r>
                <a:rPr lang="en-US" sz="1400"/>
                <a:t>Src: A</a:t>
              </a:r>
            </a:p>
            <a:p>
              <a:r>
                <a:rPr lang="en-US" sz="1400"/>
                <a:t>Dest: F</a:t>
              </a:r>
            </a:p>
            <a:p>
              <a:endParaRPr lang="en-US" sz="1400"/>
            </a:p>
            <a:p>
              <a:endParaRPr lang="en-US" sz="1400"/>
            </a:p>
            <a:p>
              <a:r>
                <a:rPr lang="en-US" sz="1400"/>
                <a:t>data</a:t>
              </a:r>
            </a:p>
          </p:txBody>
        </p:sp>
      </p:grpSp>
      <p:grpSp>
        <p:nvGrpSpPr>
          <p:cNvPr id="620729" name="Group 185"/>
          <p:cNvGrpSpPr>
            <a:grpSpLocks/>
          </p:cNvGrpSpPr>
          <p:nvPr/>
        </p:nvGrpSpPr>
        <p:grpSpPr bwMode="auto">
          <a:xfrm>
            <a:off x="6710363" y="3271838"/>
            <a:ext cx="793750" cy="1441450"/>
            <a:chOff x="4869" y="143"/>
            <a:chExt cx="500" cy="908"/>
          </a:xfrm>
        </p:grpSpPr>
        <p:sp>
          <p:nvSpPr>
            <p:cNvPr id="620730" name="Rectangle 186"/>
            <p:cNvSpPr>
              <a:spLocks noChangeArrowheads="1"/>
            </p:cNvSpPr>
            <p:nvPr/>
          </p:nvSpPr>
          <p:spPr bwMode="auto">
            <a:xfrm>
              <a:off x="4893" y="143"/>
              <a:ext cx="462" cy="9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731" name="Text Box 187"/>
            <p:cNvSpPr txBox="1">
              <a:spLocks noChangeArrowheads="1"/>
            </p:cNvSpPr>
            <p:nvPr/>
          </p:nvSpPr>
          <p:spPr bwMode="auto">
            <a:xfrm>
              <a:off x="4869" y="163"/>
              <a:ext cx="500" cy="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Flow: X</a:t>
              </a:r>
            </a:p>
            <a:p>
              <a:r>
                <a:rPr lang="en-US" sz="1400"/>
                <a:t>Src: A</a:t>
              </a:r>
            </a:p>
            <a:p>
              <a:r>
                <a:rPr lang="en-US" sz="1400"/>
                <a:t>Dest: F</a:t>
              </a:r>
            </a:p>
            <a:p>
              <a:endParaRPr lang="en-US" sz="1400"/>
            </a:p>
            <a:p>
              <a:endParaRPr lang="en-US" sz="1400"/>
            </a:p>
            <a:p>
              <a:r>
                <a:rPr lang="en-US" sz="1400"/>
                <a:t>data</a:t>
              </a:r>
            </a:p>
          </p:txBody>
        </p:sp>
      </p:grpSp>
      <p:grpSp>
        <p:nvGrpSpPr>
          <p:cNvPr id="620732" name="Group 188"/>
          <p:cNvGrpSpPr>
            <a:grpSpLocks/>
          </p:cNvGrpSpPr>
          <p:nvPr/>
        </p:nvGrpSpPr>
        <p:grpSpPr bwMode="auto">
          <a:xfrm>
            <a:off x="3598863" y="3254375"/>
            <a:ext cx="984250" cy="2198688"/>
            <a:chOff x="4943" y="2152"/>
            <a:chExt cx="620" cy="1385"/>
          </a:xfrm>
        </p:grpSpPr>
        <p:sp>
          <p:nvSpPr>
            <p:cNvPr id="620733" name="Rectangle 189"/>
            <p:cNvSpPr>
              <a:spLocks noChangeArrowheads="1"/>
            </p:cNvSpPr>
            <p:nvPr/>
          </p:nvSpPr>
          <p:spPr bwMode="auto">
            <a:xfrm>
              <a:off x="4980" y="2155"/>
              <a:ext cx="583" cy="1382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20734" name="Group 190"/>
            <p:cNvGrpSpPr>
              <a:grpSpLocks/>
            </p:cNvGrpSpPr>
            <p:nvPr/>
          </p:nvGrpSpPr>
          <p:grpSpPr bwMode="auto">
            <a:xfrm>
              <a:off x="5001" y="2538"/>
              <a:ext cx="500" cy="908"/>
              <a:chOff x="4869" y="143"/>
              <a:chExt cx="500" cy="908"/>
            </a:xfrm>
          </p:grpSpPr>
          <p:sp>
            <p:nvSpPr>
              <p:cNvPr id="620735" name="Rectangle 191"/>
              <p:cNvSpPr>
                <a:spLocks noChangeArrowheads="1"/>
              </p:cNvSpPr>
              <p:nvPr/>
            </p:nvSpPr>
            <p:spPr bwMode="auto">
              <a:xfrm>
                <a:off x="4893" y="143"/>
                <a:ext cx="462" cy="90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736" name="Text Box 192"/>
              <p:cNvSpPr txBox="1">
                <a:spLocks noChangeArrowheads="1"/>
              </p:cNvSpPr>
              <p:nvPr/>
            </p:nvSpPr>
            <p:spPr bwMode="auto">
              <a:xfrm>
                <a:off x="4869" y="163"/>
                <a:ext cx="500" cy="8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Flow: X</a:t>
                </a:r>
              </a:p>
              <a:p>
                <a:r>
                  <a:rPr lang="en-US" sz="1400"/>
                  <a:t>Src: A</a:t>
                </a:r>
              </a:p>
              <a:p>
                <a:r>
                  <a:rPr lang="en-US" sz="1400"/>
                  <a:t>Dest: F</a:t>
                </a:r>
              </a:p>
              <a:p>
                <a:endParaRPr lang="en-US" sz="1400"/>
              </a:p>
              <a:p>
                <a:endParaRPr lang="en-US" sz="1400"/>
              </a:p>
              <a:p>
                <a:r>
                  <a:rPr lang="en-US" sz="1400"/>
                  <a:t>data</a:t>
                </a:r>
              </a:p>
            </p:txBody>
          </p:sp>
        </p:grpSp>
        <p:sp>
          <p:nvSpPr>
            <p:cNvPr id="620737" name="Text Box 193"/>
            <p:cNvSpPr txBox="1">
              <a:spLocks noChangeArrowheads="1"/>
            </p:cNvSpPr>
            <p:nvPr/>
          </p:nvSpPr>
          <p:spPr bwMode="auto">
            <a:xfrm>
              <a:off x="4943" y="2152"/>
              <a:ext cx="61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Src:B</a:t>
              </a:r>
            </a:p>
            <a:p>
              <a:r>
                <a:rPr lang="en-US">
                  <a:solidFill>
                    <a:schemeClr val="bg1"/>
                  </a:solidFill>
                </a:rPr>
                <a:t>Dest: E</a:t>
              </a:r>
            </a:p>
          </p:txBody>
        </p:sp>
      </p:grpSp>
      <p:sp>
        <p:nvSpPr>
          <p:cNvPr id="620738" name="Line 194"/>
          <p:cNvSpPr>
            <a:spLocks noChangeShapeType="1"/>
          </p:cNvSpPr>
          <p:nvPr/>
        </p:nvSpPr>
        <p:spPr bwMode="auto">
          <a:xfrm>
            <a:off x="2603500" y="3162300"/>
            <a:ext cx="6889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20739" name="Line 195"/>
          <p:cNvSpPr>
            <a:spLocks noChangeShapeType="1"/>
          </p:cNvSpPr>
          <p:nvPr/>
        </p:nvSpPr>
        <p:spPr bwMode="auto">
          <a:xfrm>
            <a:off x="3722688" y="3165475"/>
            <a:ext cx="6889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20740" name="Line 196"/>
          <p:cNvSpPr>
            <a:spLocks noChangeShapeType="1"/>
          </p:cNvSpPr>
          <p:nvPr/>
        </p:nvSpPr>
        <p:spPr bwMode="auto">
          <a:xfrm>
            <a:off x="5757863" y="3167063"/>
            <a:ext cx="6889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20741" name="Line 197"/>
          <p:cNvSpPr>
            <a:spLocks noChangeShapeType="1"/>
          </p:cNvSpPr>
          <p:nvPr/>
        </p:nvSpPr>
        <p:spPr bwMode="auto">
          <a:xfrm>
            <a:off x="6813550" y="3168650"/>
            <a:ext cx="6889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620742" name="Group 198"/>
          <p:cNvGrpSpPr>
            <a:grpSpLocks/>
          </p:cNvGrpSpPr>
          <p:nvPr/>
        </p:nvGrpSpPr>
        <p:grpSpPr bwMode="auto">
          <a:xfrm>
            <a:off x="5611813" y="3257550"/>
            <a:ext cx="984250" cy="2198688"/>
            <a:chOff x="4943" y="2152"/>
            <a:chExt cx="620" cy="1385"/>
          </a:xfrm>
        </p:grpSpPr>
        <p:sp>
          <p:nvSpPr>
            <p:cNvPr id="620743" name="Rectangle 199"/>
            <p:cNvSpPr>
              <a:spLocks noChangeArrowheads="1"/>
            </p:cNvSpPr>
            <p:nvPr/>
          </p:nvSpPr>
          <p:spPr bwMode="auto">
            <a:xfrm>
              <a:off x="4980" y="2155"/>
              <a:ext cx="583" cy="1382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20744" name="Group 200"/>
            <p:cNvGrpSpPr>
              <a:grpSpLocks/>
            </p:cNvGrpSpPr>
            <p:nvPr/>
          </p:nvGrpSpPr>
          <p:grpSpPr bwMode="auto">
            <a:xfrm>
              <a:off x="5001" y="2538"/>
              <a:ext cx="500" cy="908"/>
              <a:chOff x="4869" y="143"/>
              <a:chExt cx="500" cy="908"/>
            </a:xfrm>
          </p:grpSpPr>
          <p:sp>
            <p:nvSpPr>
              <p:cNvPr id="620745" name="Rectangle 201"/>
              <p:cNvSpPr>
                <a:spLocks noChangeArrowheads="1"/>
              </p:cNvSpPr>
              <p:nvPr/>
            </p:nvSpPr>
            <p:spPr bwMode="auto">
              <a:xfrm>
                <a:off x="4893" y="143"/>
                <a:ext cx="462" cy="90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746" name="Text Box 202"/>
              <p:cNvSpPr txBox="1">
                <a:spLocks noChangeArrowheads="1"/>
              </p:cNvSpPr>
              <p:nvPr/>
            </p:nvSpPr>
            <p:spPr bwMode="auto">
              <a:xfrm>
                <a:off x="4869" y="163"/>
                <a:ext cx="500" cy="8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Flow: X</a:t>
                </a:r>
              </a:p>
              <a:p>
                <a:r>
                  <a:rPr lang="en-US" sz="1400"/>
                  <a:t>Src: A</a:t>
                </a:r>
              </a:p>
              <a:p>
                <a:r>
                  <a:rPr lang="en-US" sz="1400"/>
                  <a:t>Dest: F</a:t>
                </a:r>
              </a:p>
              <a:p>
                <a:endParaRPr lang="en-US" sz="1400"/>
              </a:p>
              <a:p>
                <a:endParaRPr lang="en-US" sz="1400"/>
              </a:p>
              <a:p>
                <a:r>
                  <a:rPr lang="en-US" sz="1400"/>
                  <a:t>data</a:t>
                </a:r>
              </a:p>
            </p:txBody>
          </p:sp>
        </p:grpSp>
        <p:sp>
          <p:nvSpPr>
            <p:cNvPr id="620747" name="Text Box 203"/>
            <p:cNvSpPr txBox="1">
              <a:spLocks noChangeArrowheads="1"/>
            </p:cNvSpPr>
            <p:nvPr/>
          </p:nvSpPr>
          <p:spPr bwMode="auto">
            <a:xfrm>
              <a:off x="4943" y="2152"/>
              <a:ext cx="61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Src:B</a:t>
              </a:r>
            </a:p>
            <a:p>
              <a:r>
                <a:rPr lang="en-US">
                  <a:solidFill>
                    <a:schemeClr val="bg1"/>
                  </a:solidFill>
                </a:rPr>
                <a:t>Dest: E</a:t>
              </a:r>
            </a:p>
          </p:txBody>
        </p:sp>
      </p:grpSp>
      <p:sp>
        <p:nvSpPr>
          <p:cNvPr id="620748" name="Text Box 204"/>
          <p:cNvSpPr txBox="1">
            <a:spLocks noChangeArrowheads="1"/>
          </p:cNvSpPr>
          <p:nvPr/>
        </p:nvSpPr>
        <p:spPr bwMode="auto">
          <a:xfrm>
            <a:off x="2520950" y="5621338"/>
            <a:ext cx="8921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/>
              <a:t>A-to-B:</a:t>
            </a:r>
          </a:p>
          <a:p>
            <a:pPr algn="ctr"/>
            <a:r>
              <a:rPr lang="en-US" sz="1600"/>
              <a:t>IPv6</a:t>
            </a:r>
          </a:p>
        </p:txBody>
      </p:sp>
      <p:sp>
        <p:nvSpPr>
          <p:cNvPr id="620749" name="Line 205"/>
          <p:cNvSpPr>
            <a:spLocks noChangeShapeType="1"/>
          </p:cNvSpPr>
          <p:nvPr/>
        </p:nvSpPr>
        <p:spPr bwMode="auto">
          <a:xfrm>
            <a:off x="2946400" y="4916488"/>
            <a:ext cx="0" cy="785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20750" name="Text Box 206"/>
          <p:cNvSpPr txBox="1">
            <a:spLocks noChangeArrowheads="1"/>
          </p:cNvSpPr>
          <p:nvPr/>
        </p:nvSpPr>
        <p:spPr bwMode="auto">
          <a:xfrm>
            <a:off x="6794500" y="5634038"/>
            <a:ext cx="86518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/>
              <a:t>E-to-F:</a:t>
            </a:r>
          </a:p>
          <a:p>
            <a:pPr algn="ctr"/>
            <a:r>
              <a:rPr lang="en-US" sz="1600"/>
              <a:t>IPv6</a:t>
            </a:r>
          </a:p>
        </p:txBody>
      </p:sp>
      <p:sp>
        <p:nvSpPr>
          <p:cNvPr id="620751" name="Line 207"/>
          <p:cNvSpPr>
            <a:spLocks noChangeShapeType="1"/>
          </p:cNvSpPr>
          <p:nvPr/>
        </p:nvSpPr>
        <p:spPr bwMode="auto">
          <a:xfrm>
            <a:off x="7207250" y="4929188"/>
            <a:ext cx="0" cy="785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20752" name="Text Box 208"/>
          <p:cNvSpPr txBox="1">
            <a:spLocks noChangeArrowheads="1"/>
          </p:cNvSpPr>
          <p:nvPr/>
        </p:nvSpPr>
        <p:spPr bwMode="auto">
          <a:xfrm>
            <a:off x="3513138" y="5743575"/>
            <a:ext cx="1233487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/>
              <a:t>B-to-C:</a:t>
            </a:r>
          </a:p>
          <a:p>
            <a:pPr algn="ctr"/>
            <a:r>
              <a:rPr lang="en-US" sz="1600"/>
              <a:t>IPv6 inside</a:t>
            </a:r>
          </a:p>
          <a:p>
            <a:pPr algn="ctr"/>
            <a:r>
              <a:rPr lang="en-US" sz="1600"/>
              <a:t>IPv4</a:t>
            </a:r>
          </a:p>
        </p:txBody>
      </p:sp>
      <p:sp>
        <p:nvSpPr>
          <p:cNvPr id="620753" name="Line 209"/>
          <p:cNvSpPr>
            <a:spLocks noChangeShapeType="1"/>
          </p:cNvSpPr>
          <p:nvPr/>
        </p:nvSpPr>
        <p:spPr bwMode="auto">
          <a:xfrm>
            <a:off x="4108450" y="5510213"/>
            <a:ext cx="0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20754" name="Text Box 210"/>
          <p:cNvSpPr txBox="1">
            <a:spLocks noChangeArrowheads="1"/>
          </p:cNvSpPr>
          <p:nvPr/>
        </p:nvSpPr>
        <p:spPr bwMode="auto">
          <a:xfrm>
            <a:off x="5538788" y="5756275"/>
            <a:ext cx="1233487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/>
              <a:t>B-to-C:</a:t>
            </a:r>
          </a:p>
          <a:p>
            <a:pPr algn="ctr"/>
            <a:r>
              <a:rPr lang="en-US" sz="1600"/>
              <a:t>IPv6 inside</a:t>
            </a:r>
          </a:p>
          <a:p>
            <a:pPr algn="ctr"/>
            <a:r>
              <a:rPr lang="en-US" sz="1600"/>
              <a:t>IPv4</a:t>
            </a:r>
          </a:p>
        </p:txBody>
      </p:sp>
      <p:sp>
        <p:nvSpPr>
          <p:cNvPr id="620755" name="Line 211"/>
          <p:cNvSpPr>
            <a:spLocks noChangeShapeType="1"/>
          </p:cNvSpPr>
          <p:nvPr/>
        </p:nvSpPr>
        <p:spPr bwMode="auto">
          <a:xfrm>
            <a:off x="6134100" y="5522913"/>
            <a:ext cx="0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25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08157" y="6384925"/>
            <a:ext cx="709613" cy="365125"/>
          </a:xfrm>
        </p:spPr>
        <p:txBody>
          <a:bodyPr/>
          <a:lstStyle/>
          <a:p>
            <a:fld id="{449CE808-CB46-49FD-884B-D7732759EDE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>
          <a:xfrm>
            <a:off x="520700" y="438150"/>
            <a:ext cx="7772400" cy="781050"/>
          </a:xfrm>
        </p:spPr>
        <p:txBody>
          <a:bodyPr/>
          <a:lstStyle/>
          <a:p>
            <a:r>
              <a:rPr lang="en-US" sz="3600" dirty="0"/>
              <a:t>IP datagram format</a:t>
            </a:r>
            <a:endParaRPr lang="en-US" dirty="0"/>
          </a:p>
        </p:txBody>
      </p:sp>
      <p:grpSp>
        <p:nvGrpSpPr>
          <p:cNvPr id="575491" name="Group 3"/>
          <p:cNvGrpSpPr>
            <a:grpSpLocks/>
          </p:cNvGrpSpPr>
          <p:nvPr/>
        </p:nvGrpSpPr>
        <p:grpSpPr bwMode="auto">
          <a:xfrm>
            <a:off x="495300" y="1228725"/>
            <a:ext cx="8648700" cy="5426075"/>
            <a:chOff x="153" y="629"/>
            <a:chExt cx="5448" cy="3418"/>
          </a:xfrm>
        </p:grpSpPr>
        <p:sp>
          <p:nvSpPr>
            <p:cNvPr id="575492" name="Rectangle 4"/>
            <p:cNvSpPr>
              <a:spLocks noChangeArrowheads="1"/>
            </p:cNvSpPr>
            <p:nvPr/>
          </p:nvSpPr>
          <p:spPr bwMode="auto">
            <a:xfrm>
              <a:off x="1825" y="953"/>
              <a:ext cx="2489" cy="3039"/>
            </a:xfrm>
            <a:prstGeom prst="rect">
              <a:avLst/>
            </a:prstGeom>
            <a:solidFill>
              <a:schemeClr val="accent2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493" name="Rectangle 5"/>
            <p:cNvSpPr>
              <a:spLocks noChangeArrowheads="1"/>
            </p:cNvSpPr>
            <p:nvPr/>
          </p:nvSpPr>
          <p:spPr bwMode="auto">
            <a:xfrm>
              <a:off x="1765" y="1020"/>
              <a:ext cx="2489" cy="30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75494" name="Text Box 6"/>
            <p:cNvSpPr txBox="1">
              <a:spLocks noChangeArrowheads="1"/>
            </p:cNvSpPr>
            <p:nvPr/>
          </p:nvSpPr>
          <p:spPr bwMode="auto">
            <a:xfrm>
              <a:off x="1730" y="1061"/>
              <a:ext cx="33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ver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75495" name="Text Box 7"/>
            <p:cNvSpPr txBox="1">
              <a:spLocks noChangeArrowheads="1"/>
            </p:cNvSpPr>
            <p:nvPr/>
          </p:nvSpPr>
          <p:spPr bwMode="auto">
            <a:xfrm>
              <a:off x="3300" y="1100"/>
              <a:ext cx="5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length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75496" name="Line 8"/>
            <p:cNvSpPr>
              <a:spLocks noChangeShapeType="1"/>
            </p:cNvSpPr>
            <p:nvPr/>
          </p:nvSpPr>
          <p:spPr bwMode="auto">
            <a:xfrm>
              <a:off x="1773" y="1346"/>
              <a:ext cx="2486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497" name="Line 9"/>
            <p:cNvSpPr>
              <a:spLocks noChangeShapeType="1"/>
            </p:cNvSpPr>
            <p:nvPr/>
          </p:nvSpPr>
          <p:spPr bwMode="auto">
            <a:xfrm flipH="1" flipV="1">
              <a:off x="2995" y="1026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498" name="Text Box 10"/>
            <p:cNvSpPr txBox="1">
              <a:spLocks noChangeArrowheads="1"/>
            </p:cNvSpPr>
            <p:nvPr/>
          </p:nvSpPr>
          <p:spPr bwMode="auto">
            <a:xfrm>
              <a:off x="2678" y="695"/>
              <a:ext cx="59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32 bits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75499" name="Line 11"/>
            <p:cNvSpPr>
              <a:spLocks noChangeShapeType="1"/>
            </p:cNvSpPr>
            <p:nvPr/>
          </p:nvSpPr>
          <p:spPr bwMode="auto">
            <a:xfrm>
              <a:off x="3337" y="847"/>
              <a:ext cx="899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00" name="Line 12"/>
            <p:cNvSpPr>
              <a:spLocks noChangeShapeType="1"/>
            </p:cNvSpPr>
            <p:nvPr/>
          </p:nvSpPr>
          <p:spPr bwMode="auto">
            <a:xfrm rot="10800000">
              <a:off x="1757" y="854"/>
              <a:ext cx="8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01" name="Text Box 13"/>
            <p:cNvSpPr txBox="1">
              <a:spLocks noChangeArrowheads="1"/>
            </p:cNvSpPr>
            <p:nvPr/>
          </p:nvSpPr>
          <p:spPr bwMode="auto">
            <a:xfrm>
              <a:off x="2382" y="2881"/>
              <a:ext cx="1370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data </a:t>
              </a:r>
            </a:p>
            <a:p>
              <a:pPr algn="ctr"/>
              <a:r>
                <a:rPr lang="en-US" sz="2000"/>
                <a:t>(variable length,</a:t>
              </a:r>
            </a:p>
            <a:p>
              <a:pPr algn="ctr"/>
              <a:r>
                <a:rPr lang="en-US" sz="2000"/>
                <a:t>typically a TCP </a:t>
              </a:r>
            </a:p>
            <a:p>
              <a:pPr algn="ctr"/>
              <a:r>
                <a:rPr lang="en-US" sz="2000"/>
                <a:t>or UDP segment)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75502" name="Text Box 14"/>
            <p:cNvSpPr txBox="1">
              <a:spLocks noChangeArrowheads="1"/>
            </p:cNvSpPr>
            <p:nvPr/>
          </p:nvSpPr>
          <p:spPr bwMode="auto">
            <a:xfrm>
              <a:off x="1714" y="1405"/>
              <a:ext cx="13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16-bit identifier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575503" name="Line 15"/>
            <p:cNvSpPr>
              <a:spLocks noChangeShapeType="1"/>
            </p:cNvSpPr>
            <p:nvPr/>
          </p:nvSpPr>
          <p:spPr bwMode="auto">
            <a:xfrm flipV="1">
              <a:off x="1769" y="2290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04" name="Line 16"/>
            <p:cNvSpPr>
              <a:spLocks noChangeShapeType="1"/>
            </p:cNvSpPr>
            <p:nvPr/>
          </p:nvSpPr>
          <p:spPr bwMode="auto">
            <a:xfrm flipV="1">
              <a:off x="1769" y="2590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05" name="Text Box 17"/>
            <p:cNvSpPr txBox="1">
              <a:spLocks noChangeArrowheads="1"/>
            </p:cNvSpPr>
            <p:nvPr/>
          </p:nvSpPr>
          <p:spPr bwMode="auto">
            <a:xfrm>
              <a:off x="3249" y="1637"/>
              <a:ext cx="80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header</a:t>
              </a:r>
            </a:p>
            <a:p>
              <a:pPr algn="ctr"/>
              <a:r>
                <a:rPr lang="en-US"/>
                <a:t> checksum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75506" name="Text Box 18"/>
            <p:cNvSpPr txBox="1">
              <a:spLocks noChangeArrowheads="1"/>
            </p:cNvSpPr>
            <p:nvPr/>
          </p:nvSpPr>
          <p:spPr bwMode="auto">
            <a:xfrm>
              <a:off x="1766" y="1619"/>
              <a:ext cx="60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time to</a:t>
              </a:r>
            </a:p>
            <a:p>
              <a:pPr algn="ctr"/>
              <a:r>
                <a:rPr lang="en-US"/>
                <a:t>live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75507" name="Text Box 19"/>
            <p:cNvSpPr txBox="1">
              <a:spLocks noChangeArrowheads="1"/>
            </p:cNvSpPr>
            <p:nvPr/>
          </p:nvSpPr>
          <p:spPr bwMode="auto">
            <a:xfrm>
              <a:off x="2095" y="2047"/>
              <a:ext cx="17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32 bit source IP address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75508" name="Text Box 20"/>
            <p:cNvSpPr txBox="1">
              <a:spLocks noChangeArrowheads="1"/>
            </p:cNvSpPr>
            <p:nvPr/>
          </p:nvSpPr>
          <p:spPr bwMode="auto">
            <a:xfrm>
              <a:off x="187" y="629"/>
              <a:ext cx="139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 dirty="0"/>
                <a:t>IP protocol version</a:t>
              </a:r>
            </a:p>
            <a:p>
              <a:pPr algn="r"/>
              <a:r>
                <a:rPr lang="en-US" dirty="0"/>
                <a:t>number</a:t>
              </a:r>
              <a:endParaRPr lang="en-US" sz="1000" dirty="0">
                <a:latin typeface="Times New Roman" pitchFamily="18" charset="0"/>
              </a:endParaRPr>
            </a:p>
          </p:txBody>
        </p:sp>
        <p:sp>
          <p:nvSpPr>
            <p:cNvPr id="575509" name="Text Box 21"/>
            <p:cNvSpPr txBox="1">
              <a:spLocks noChangeArrowheads="1"/>
            </p:cNvSpPr>
            <p:nvPr/>
          </p:nvSpPr>
          <p:spPr bwMode="auto">
            <a:xfrm>
              <a:off x="526" y="974"/>
              <a:ext cx="104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/>
                <a:t>header length</a:t>
              </a:r>
            </a:p>
            <a:p>
              <a:pPr algn="r"/>
              <a:r>
                <a:rPr lang="en-US"/>
                <a:t> (bytes)</a:t>
              </a:r>
              <a:endParaRPr lang="en-US" sz="1000">
                <a:latin typeface="Times New Roman" pitchFamily="18" charset="0"/>
              </a:endParaRPr>
            </a:p>
          </p:txBody>
        </p:sp>
        <p:sp>
          <p:nvSpPr>
            <p:cNvPr id="575510" name="Text Box 22"/>
            <p:cNvSpPr txBox="1">
              <a:spLocks noChangeArrowheads="1"/>
            </p:cNvSpPr>
            <p:nvPr/>
          </p:nvSpPr>
          <p:spPr bwMode="auto">
            <a:xfrm>
              <a:off x="350" y="1604"/>
              <a:ext cx="1281" cy="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/>
                <a:t>max number</a:t>
              </a:r>
            </a:p>
            <a:p>
              <a:pPr algn="r"/>
              <a:r>
                <a:rPr lang="en-US"/>
                <a:t>remaining hops</a:t>
              </a:r>
            </a:p>
            <a:p>
              <a:pPr algn="r"/>
              <a:r>
                <a:rPr lang="en-US"/>
                <a:t>(decremented at </a:t>
              </a:r>
            </a:p>
            <a:p>
              <a:pPr algn="r"/>
              <a:r>
                <a:rPr lang="en-US"/>
                <a:t>each router)</a:t>
              </a:r>
            </a:p>
          </p:txBody>
        </p:sp>
        <p:sp>
          <p:nvSpPr>
            <p:cNvPr id="575511" name="Line 23"/>
            <p:cNvSpPr>
              <a:spLocks noChangeShapeType="1"/>
            </p:cNvSpPr>
            <p:nvPr/>
          </p:nvSpPr>
          <p:spPr bwMode="auto">
            <a:xfrm>
              <a:off x="1512" y="834"/>
              <a:ext cx="333" cy="29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12" name="Line 24"/>
            <p:cNvSpPr>
              <a:spLocks noChangeShapeType="1"/>
            </p:cNvSpPr>
            <p:nvPr/>
          </p:nvSpPr>
          <p:spPr bwMode="auto">
            <a:xfrm>
              <a:off x="1530" y="1185"/>
              <a:ext cx="570" cy="9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13" name="Text Box 25"/>
            <p:cNvSpPr txBox="1">
              <a:spLocks noChangeArrowheads="1"/>
            </p:cNvSpPr>
            <p:nvPr/>
          </p:nvSpPr>
          <p:spPr bwMode="auto">
            <a:xfrm>
              <a:off x="4452" y="1214"/>
              <a:ext cx="1149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for</a:t>
              </a:r>
            </a:p>
            <a:p>
              <a:r>
                <a:rPr lang="en-US"/>
                <a:t>fragmentation/</a:t>
              </a:r>
            </a:p>
            <a:p>
              <a:r>
                <a:rPr lang="en-US"/>
                <a:t>reassembly</a:t>
              </a:r>
            </a:p>
          </p:txBody>
        </p:sp>
        <p:sp>
          <p:nvSpPr>
            <p:cNvPr id="575514" name="Text Box 26"/>
            <p:cNvSpPr txBox="1">
              <a:spLocks noChangeArrowheads="1"/>
            </p:cNvSpPr>
            <p:nvPr/>
          </p:nvSpPr>
          <p:spPr bwMode="auto">
            <a:xfrm>
              <a:off x="4433" y="752"/>
              <a:ext cx="111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total datagram</a:t>
              </a:r>
            </a:p>
            <a:p>
              <a:r>
                <a:rPr lang="en-US"/>
                <a:t>length (bytes)</a:t>
              </a:r>
            </a:p>
          </p:txBody>
        </p:sp>
        <p:sp>
          <p:nvSpPr>
            <p:cNvPr id="575515" name="Text Box 27"/>
            <p:cNvSpPr txBox="1">
              <a:spLocks noChangeArrowheads="1"/>
            </p:cNvSpPr>
            <p:nvPr/>
          </p:nvSpPr>
          <p:spPr bwMode="auto">
            <a:xfrm>
              <a:off x="153" y="2408"/>
              <a:ext cx="149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/>
                <a:t>upper layer protocol</a:t>
              </a:r>
            </a:p>
            <a:p>
              <a:pPr algn="r"/>
              <a:r>
                <a:rPr lang="en-US"/>
                <a:t>to deliver payload to</a:t>
              </a:r>
            </a:p>
          </p:txBody>
        </p:sp>
        <p:sp>
          <p:nvSpPr>
            <p:cNvPr id="575516" name="Line 28"/>
            <p:cNvSpPr>
              <a:spLocks noChangeShapeType="1"/>
            </p:cNvSpPr>
            <p:nvPr/>
          </p:nvSpPr>
          <p:spPr bwMode="auto">
            <a:xfrm flipV="1">
              <a:off x="1602" y="1806"/>
              <a:ext cx="924" cy="70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17" name="Line 29"/>
            <p:cNvSpPr>
              <a:spLocks noChangeShapeType="1"/>
            </p:cNvSpPr>
            <p:nvPr/>
          </p:nvSpPr>
          <p:spPr bwMode="auto">
            <a:xfrm flipH="1">
              <a:off x="3228" y="1500"/>
              <a:ext cx="1284" cy="12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18" name="Line 30"/>
            <p:cNvSpPr>
              <a:spLocks noChangeShapeType="1"/>
            </p:cNvSpPr>
            <p:nvPr/>
          </p:nvSpPr>
          <p:spPr bwMode="auto">
            <a:xfrm flipH="1">
              <a:off x="4098" y="954"/>
              <a:ext cx="402" cy="25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19" name="Text Box 31"/>
            <p:cNvSpPr txBox="1">
              <a:spLocks noChangeArrowheads="1"/>
            </p:cNvSpPr>
            <p:nvPr/>
          </p:nvSpPr>
          <p:spPr bwMode="auto">
            <a:xfrm>
              <a:off x="2008" y="995"/>
              <a:ext cx="47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head.</a:t>
              </a:r>
            </a:p>
            <a:p>
              <a:pPr algn="ctr"/>
              <a:r>
                <a:rPr lang="en-US"/>
                <a:t>len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75520" name="Text Box 32"/>
            <p:cNvSpPr txBox="1">
              <a:spLocks noChangeArrowheads="1"/>
            </p:cNvSpPr>
            <p:nvPr/>
          </p:nvSpPr>
          <p:spPr bwMode="auto">
            <a:xfrm>
              <a:off x="2414" y="989"/>
              <a:ext cx="60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type of</a:t>
              </a:r>
            </a:p>
            <a:p>
              <a:pPr algn="ctr"/>
              <a:r>
                <a:rPr lang="en-US"/>
                <a:t>service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75521" name="Line 33"/>
            <p:cNvSpPr>
              <a:spLocks noChangeShapeType="1"/>
            </p:cNvSpPr>
            <p:nvPr/>
          </p:nvSpPr>
          <p:spPr bwMode="auto">
            <a:xfrm flipH="1" flipV="1">
              <a:off x="2431" y="1023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22" name="Line 34"/>
            <p:cNvSpPr>
              <a:spLocks noChangeShapeType="1"/>
            </p:cNvSpPr>
            <p:nvPr/>
          </p:nvSpPr>
          <p:spPr bwMode="auto">
            <a:xfrm flipH="1" flipV="1">
              <a:off x="2044" y="1029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23" name="Text Box 35"/>
            <p:cNvSpPr txBox="1">
              <a:spLocks noChangeArrowheads="1"/>
            </p:cNvSpPr>
            <p:nvPr/>
          </p:nvSpPr>
          <p:spPr bwMode="auto">
            <a:xfrm>
              <a:off x="496" y="1322"/>
              <a:ext cx="11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/>
                <a:t>“type” of data </a:t>
              </a:r>
              <a:endParaRPr lang="en-US" sz="1000">
                <a:latin typeface="Times New Roman" pitchFamily="18" charset="0"/>
              </a:endParaRPr>
            </a:p>
          </p:txBody>
        </p:sp>
        <p:sp>
          <p:nvSpPr>
            <p:cNvPr id="575524" name="Line 36"/>
            <p:cNvSpPr>
              <a:spLocks noChangeShapeType="1"/>
            </p:cNvSpPr>
            <p:nvPr/>
          </p:nvSpPr>
          <p:spPr bwMode="auto">
            <a:xfrm flipV="1">
              <a:off x="1542" y="1194"/>
              <a:ext cx="966" cy="26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25" name="Line 37"/>
            <p:cNvSpPr>
              <a:spLocks noChangeShapeType="1"/>
            </p:cNvSpPr>
            <p:nvPr/>
          </p:nvSpPr>
          <p:spPr bwMode="auto">
            <a:xfrm flipH="1" flipV="1">
              <a:off x="2995" y="1350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26" name="Text Box 38"/>
            <p:cNvSpPr txBox="1">
              <a:spLocks noChangeArrowheads="1"/>
            </p:cNvSpPr>
            <p:nvPr/>
          </p:nvSpPr>
          <p:spPr bwMode="auto">
            <a:xfrm>
              <a:off x="2902" y="1399"/>
              <a:ext cx="4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flgs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575527" name="Line 39"/>
            <p:cNvSpPr>
              <a:spLocks noChangeShapeType="1"/>
            </p:cNvSpPr>
            <p:nvPr/>
          </p:nvSpPr>
          <p:spPr bwMode="auto">
            <a:xfrm flipH="1" flipV="1">
              <a:off x="3289" y="1344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28" name="Text Box 40"/>
            <p:cNvSpPr txBox="1">
              <a:spLocks noChangeArrowheads="1"/>
            </p:cNvSpPr>
            <p:nvPr/>
          </p:nvSpPr>
          <p:spPr bwMode="auto">
            <a:xfrm>
              <a:off x="3316" y="1315"/>
              <a:ext cx="90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fragment</a:t>
              </a:r>
            </a:p>
            <a:p>
              <a:pPr algn="ctr"/>
              <a:r>
                <a:rPr lang="en-US"/>
                <a:t> offset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575529" name="Line 41"/>
            <p:cNvSpPr>
              <a:spLocks noChangeShapeType="1"/>
            </p:cNvSpPr>
            <p:nvPr/>
          </p:nvSpPr>
          <p:spPr bwMode="auto">
            <a:xfrm flipH="1" flipV="1">
              <a:off x="4086" y="1434"/>
              <a:ext cx="414" cy="7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30" name="Line 42"/>
            <p:cNvSpPr>
              <a:spLocks noChangeShapeType="1"/>
            </p:cNvSpPr>
            <p:nvPr/>
          </p:nvSpPr>
          <p:spPr bwMode="auto">
            <a:xfrm flipH="1">
              <a:off x="2904" y="1506"/>
              <a:ext cx="1584" cy="3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31" name="Line 43"/>
            <p:cNvSpPr>
              <a:spLocks noChangeShapeType="1"/>
            </p:cNvSpPr>
            <p:nvPr/>
          </p:nvSpPr>
          <p:spPr bwMode="auto">
            <a:xfrm flipV="1">
              <a:off x="1769" y="1666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32" name="Line 44"/>
            <p:cNvSpPr>
              <a:spLocks noChangeShapeType="1"/>
            </p:cNvSpPr>
            <p:nvPr/>
          </p:nvSpPr>
          <p:spPr bwMode="auto">
            <a:xfrm flipH="1" flipV="1">
              <a:off x="2995" y="1668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33" name="Line 45"/>
            <p:cNvSpPr>
              <a:spLocks noChangeShapeType="1"/>
            </p:cNvSpPr>
            <p:nvPr/>
          </p:nvSpPr>
          <p:spPr bwMode="auto">
            <a:xfrm flipV="1">
              <a:off x="1757" y="1990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34" name="Text Box 46"/>
            <p:cNvSpPr txBox="1">
              <a:spLocks noChangeArrowheads="1"/>
            </p:cNvSpPr>
            <p:nvPr/>
          </p:nvSpPr>
          <p:spPr bwMode="auto">
            <a:xfrm>
              <a:off x="2448" y="1613"/>
              <a:ext cx="495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upper</a:t>
              </a:r>
            </a:p>
            <a:p>
              <a:pPr algn="ctr"/>
              <a:r>
                <a:rPr lang="en-US"/>
                <a:t> layer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575535" name="Line 47"/>
            <p:cNvSpPr>
              <a:spLocks noChangeShapeType="1"/>
            </p:cNvSpPr>
            <p:nvPr/>
          </p:nvSpPr>
          <p:spPr bwMode="auto">
            <a:xfrm flipH="1" flipV="1">
              <a:off x="2395" y="1674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36" name="Line 48"/>
            <p:cNvSpPr>
              <a:spLocks noChangeShapeType="1"/>
            </p:cNvSpPr>
            <p:nvPr/>
          </p:nvSpPr>
          <p:spPr bwMode="auto">
            <a:xfrm>
              <a:off x="1590" y="1785"/>
              <a:ext cx="348" cy="5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37" name="Text Box 49"/>
            <p:cNvSpPr txBox="1">
              <a:spLocks noChangeArrowheads="1"/>
            </p:cNvSpPr>
            <p:nvPr/>
          </p:nvSpPr>
          <p:spPr bwMode="auto">
            <a:xfrm>
              <a:off x="1967" y="2323"/>
              <a:ext cx="209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32 bit destination IP address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75538" name="Line 50"/>
            <p:cNvSpPr>
              <a:spLocks noChangeShapeType="1"/>
            </p:cNvSpPr>
            <p:nvPr/>
          </p:nvSpPr>
          <p:spPr bwMode="auto">
            <a:xfrm flipV="1">
              <a:off x="1769" y="2872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39" name="Text Box 51"/>
            <p:cNvSpPr txBox="1">
              <a:spLocks noChangeArrowheads="1"/>
            </p:cNvSpPr>
            <p:nvPr/>
          </p:nvSpPr>
          <p:spPr bwMode="auto">
            <a:xfrm>
              <a:off x="2405" y="2617"/>
              <a:ext cx="116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Options (if any)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75540" name="Text Box 52"/>
            <p:cNvSpPr txBox="1">
              <a:spLocks noChangeArrowheads="1"/>
            </p:cNvSpPr>
            <p:nvPr/>
          </p:nvSpPr>
          <p:spPr bwMode="auto">
            <a:xfrm>
              <a:off x="4380" y="2600"/>
              <a:ext cx="1137" cy="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E.g. timestamp,</a:t>
              </a:r>
            </a:p>
            <a:p>
              <a:r>
                <a:rPr lang="en-US"/>
                <a:t>record route</a:t>
              </a:r>
            </a:p>
            <a:p>
              <a:r>
                <a:rPr lang="en-US"/>
                <a:t>taken, specify</a:t>
              </a:r>
            </a:p>
            <a:p>
              <a:r>
                <a:rPr lang="en-US"/>
                <a:t>list of routers </a:t>
              </a:r>
            </a:p>
            <a:p>
              <a:r>
                <a:rPr lang="en-US"/>
                <a:t>to visit.</a:t>
              </a:r>
            </a:p>
          </p:txBody>
        </p:sp>
        <p:sp>
          <p:nvSpPr>
            <p:cNvPr id="575541" name="Line 53"/>
            <p:cNvSpPr>
              <a:spLocks noChangeShapeType="1"/>
            </p:cNvSpPr>
            <p:nvPr/>
          </p:nvSpPr>
          <p:spPr bwMode="auto">
            <a:xfrm flipH="1">
              <a:off x="3900" y="2736"/>
              <a:ext cx="516" cy="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5542" name="Rectangle 54"/>
          <p:cNvSpPr>
            <a:spLocks noChangeArrowheads="1"/>
          </p:cNvSpPr>
          <p:nvPr/>
        </p:nvSpPr>
        <p:spPr bwMode="auto">
          <a:xfrm>
            <a:off x="233363" y="4816475"/>
            <a:ext cx="2587625" cy="21415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None/>
            </a:pPr>
            <a:r>
              <a:rPr lang="en-US" sz="2000" u="sng"/>
              <a:t>how much overhead with TCP?</a:t>
            </a:r>
            <a:endParaRPr lang="en-US" sz="2000"/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/>
              <a:t>20 bytes of TCP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/>
              <a:t>20 bytes of IP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/>
              <a:t>= 40 bytes + app layer overhead</a:t>
            </a:r>
          </a:p>
        </p:txBody>
      </p:sp>
    </p:spTree>
    <p:extLst>
      <p:ext uri="{BB962C8B-B14F-4D97-AF65-F5344CB8AC3E}">
        <p14:creationId xmlns:p14="http://schemas.microsoft.com/office/powerpoint/2010/main" val="139513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757BFAE-AF29-4C53-8A59-0E010098C5C6}" type="slidenum">
              <a:rPr lang="en-US" smtClean="0"/>
              <a:pPr/>
              <a:t>30</a:t>
            </a:fld>
            <a:endParaRPr lang="en-US" dirty="0"/>
          </a:p>
        </p:txBody>
      </p:sp>
      <p:grpSp>
        <p:nvGrpSpPr>
          <p:cNvPr id="711682" name="Group 2"/>
          <p:cNvGrpSpPr>
            <a:grpSpLocks/>
          </p:cNvGrpSpPr>
          <p:nvPr/>
        </p:nvGrpSpPr>
        <p:grpSpPr bwMode="auto">
          <a:xfrm>
            <a:off x="3200400" y="1406525"/>
            <a:ext cx="3571875" cy="2236788"/>
            <a:chOff x="3162" y="1071"/>
            <a:chExt cx="2250" cy="1409"/>
          </a:xfrm>
        </p:grpSpPr>
        <p:sp>
          <p:nvSpPr>
            <p:cNvPr id="711683" name="Freeform 3"/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/>
              <a:ahLst/>
              <a:cxnLst>
                <a:cxn ang="0">
                  <a:pos x="0" y="624"/>
                </a:cxn>
                <a:cxn ang="0">
                  <a:pos x="219" y="321"/>
                </a:cxn>
                <a:cxn ang="0">
                  <a:pos x="529" y="35"/>
                </a:cxn>
                <a:cxn ang="0">
                  <a:pos x="1551" y="111"/>
                </a:cxn>
                <a:cxn ang="0">
                  <a:pos x="1968" y="483"/>
                </a:cxn>
                <a:cxn ang="0">
                  <a:pos x="2199" y="906"/>
                </a:cxn>
                <a:cxn ang="0">
                  <a:pos x="1659" y="1314"/>
                </a:cxn>
                <a:cxn ang="0">
                  <a:pos x="993" y="1386"/>
                </a:cxn>
                <a:cxn ang="0">
                  <a:pos x="465" y="1356"/>
                </a:cxn>
                <a:cxn ang="0">
                  <a:pos x="102" y="1068"/>
                </a:cxn>
                <a:cxn ang="0">
                  <a:pos x="0" y="624"/>
                </a:cxn>
              </a:cxnLst>
              <a:rect l="0" t="0" r="r" b="b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684" name="Freeform 4"/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/>
              <a:ahLst/>
              <a:cxnLst>
                <a:cxn ang="0">
                  <a:pos x="0" y="186"/>
                </a:cxn>
                <a:cxn ang="0">
                  <a:pos x="342" y="0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685" name="Oval 5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686" name="Line 6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687" name="Line 7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688" name="Rectangle 8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1689" name="Oval 9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690" name="Oval 10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691" name="Line 11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692" name="Line 12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693" name="Rectangle 13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1694" name="Oval 14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695" name="Oval 15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696" name="Line 16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697" name="Line 17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698" name="Rectangle 18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1699" name="Oval 19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700" name="Oval 20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701" name="Line 21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702" name="Line 22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703" name="Rectangle 23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1704" name="Oval 24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705" name="Oval 25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706" name="Line 26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707" name="Line 27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708" name="Rectangle 28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1709" name="Oval 29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710" name="Oval 30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711" name="Line 31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712" name="Line 32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713" name="Rectangle 33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1714" name="Oval 34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715" name="Freeform 35"/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2"/>
                </a:cxn>
              </a:cxnLst>
              <a:rect l="0" t="0" r="r" b="b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716" name="Freeform 36"/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37"/>
                </a:cxn>
              </a:cxnLst>
              <a:rect l="0" t="0" r="r" b="b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717" name="Freeform 37"/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/>
              <a:ahLst/>
              <a:cxnLst>
                <a:cxn ang="0">
                  <a:pos x="0" y="174"/>
                </a:cxn>
                <a:cxn ang="0">
                  <a:pos x="378" y="0"/>
                </a:cxn>
              </a:cxnLst>
              <a:rect l="0" t="0" r="r" b="b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718" name="Freeform 38"/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/>
              <a:ahLst/>
              <a:cxnLst>
                <a:cxn ang="0">
                  <a:pos x="0" y="270"/>
                </a:cxn>
                <a:cxn ang="0">
                  <a:pos x="366" y="0"/>
                </a:cxn>
              </a:cxnLst>
              <a:rect l="0" t="0" r="r" b="b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719" name="Freeform 39"/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/>
              <a:ahLst/>
              <a:cxnLst>
                <a:cxn ang="0">
                  <a:pos x="366" y="0"/>
                </a:cxn>
                <a:cxn ang="0">
                  <a:pos x="0" y="0"/>
                </a:cxn>
              </a:cxnLst>
              <a:rect l="0" t="0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720" name="Freeform 40"/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/>
              <a:ahLst/>
              <a:cxnLst>
                <a:cxn ang="0">
                  <a:pos x="276" y="264"/>
                </a:cxn>
                <a:cxn ang="0">
                  <a:pos x="0" y="0"/>
                </a:cxn>
              </a:cxnLst>
              <a:rect l="0" t="0" r="r" b="b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721" name="Freeform 41"/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/>
              <a:ahLst/>
              <a:cxnLst>
                <a:cxn ang="0">
                  <a:pos x="366" y="0"/>
                </a:cxn>
                <a:cxn ang="0">
                  <a:pos x="0" y="0"/>
                </a:cxn>
              </a:cxnLst>
              <a:rect l="0" t="0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722" name="Freeform 42"/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/>
              <a:ahLst/>
              <a:cxnLst>
                <a:cxn ang="0">
                  <a:pos x="396" y="267"/>
                </a:cxn>
                <a:cxn ang="0">
                  <a:pos x="0" y="0"/>
                </a:cxn>
              </a:cxnLst>
              <a:rect l="0" t="0" r="r" b="b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723" name="Freeform 43"/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/>
              <a:ahLst/>
              <a:cxnLst>
                <a:cxn ang="0">
                  <a:pos x="1110" y="342"/>
                </a:cxn>
                <a:cxn ang="0">
                  <a:pos x="0" y="645"/>
                </a:cxn>
              </a:cxnLst>
              <a:rect l="0" t="0" r="r" b="b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11724" name="Group 44"/>
            <p:cNvGrpSpPr>
              <a:grpSpLocks/>
            </p:cNvGrpSpPr>
            <p:nvPr/>
          </p:nvGrpSpPr>
          <p:grpSpPr bwMode="auto">
            <a:xfrm>
              <a:off x="3290" y="1748"/>
              <a:ext cx="199" cy="250"/>
              <a:chOff x="2957" y="2429"/>
              <a:chExt cx="202" cy="250"/>
            </a:xfrm>
          </p:grpSpPr>
          <p:sp>
            <p:nvSpPr>
              <p:cNvPr id="711725" name="Rectangle 4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1726" name="Text Box 46"/>
              <p:cNvSpPr txBox="1">
                <a:spLocks noChangeArrowheads="1"/>
              </p:cNvSpPr>
              <p:nvPr/>
            </p:nvSpPr>
            <p:spPr bwMode="auto">
              <a:xfrm>
                <a:off x="2957" y="2429"/>
                <a:ext cx="20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u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711727" name="Group 47"/>
            <p:cNvGrpSpPr>
              <a:grpSpLocks/>
            </p:cNvGrpSpPr>
            <p:nvPr/>
          </p:nvGrpSpPr>
          <p:grpSpPr bwMode="auto">
            <a:xfrm>
              <a:off x="4460" y="2132"/>
              <a:ext cx="199" cy="250"/>
              <a:chOff x="2957" y="2429"/>
              <a:chExt cx="202" cy="250"/>
            </a:xfrm>
          </p:grpSpPr>
          <p:sp>
            <p:nvSpPr>
              <p:cNvPr id="711728" name="Rectangle 4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1729" name="Text Box 49"/>
              <p:cNvSpPr txBox="1">
                <a:spLocks noChangeArrowheads="1"/>
              </p:cNvSpPr>
              <p:nvPr/>
            </p:nvSpPr>
            <p:spPr bwMode="auto">
              <a:xfrm>
                <a:off x="2957" y="2429"/>
                <a:ext cx="20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y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711730" name="Group 50"/>
            <p:cNvGrpSpPr>
              <a:grpSpLocks/>
            </p:cNvGrpSpPr>
            <p:nvPr/>
          </p:nvGrpSpPr>
          <p:grpSpPr bwMode="auto">
            <a:xfrm>
              <a:off x="3764" y="2099"/>
              <a:ext cx="229" cy="288"/>
              <a:chOff x="2943" y="2399"/>
              <a:chExt cx="230" cy="288"/>
            </a:xfrm>
          </p:grpSpPr>
          <p:sp>
            <p:nvSpPr>
              <p:cNvPr id="711731" name="Rectangle 5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1732" name="Text Box 52"/>
              <p:cNvSpPr txBox="1">
                <a:spLocks noChangeArrowheads="1"/>
              </p:cNvSpPr>
              <p:nvPr/>
            </p:nvSpPr>
            <p:spPr bwMode="auto">
              <a:xfrm>
                <a:off x="2943" y="2399"/>
                <a:ext cx="2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/>
                  <a:t>x</a:t>
                </a:r>
              </a:p>
            </p:txBody>
          </p:sp>
        </p:grpSp>
        <p:grpSp>
          <p:nvGrpSpPr>
            <p:cNvPr id="711733" name="Group 53"/>
            <p:cNvGrpSpPr>
              <a:grpSpLocks/>
            </p:cNvGrpSpPr>
            <p:nvPr/>
          </p:nvGrpSpPr>
          <p:grpSpPr bwMode="auto">
            <a:xfrm>
              <a:off x="4441" y="1442"/>
              <a:ext cx="225" cy="250"/>
              <a:chOff x="2944" y="2429"/>
              <a:chExt cx="228" cy="250"/>
            </a:xfrm>
          </p:grpSpPr>
          <p:sp>
            <p:nvSpPr>
              <p:cNvPr id="711734" name="Rectangle 5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1735" name="Text Box 55"/>
              <p:cNvSpPr txBox="1">
                <a:spLocks noChangeArrowheads="1"/>
              </p:cNvSpPr>
              <p:nvPr/>
            </p:nvSpPr>
            <p:spPr bwMode="auto">
              <a:xfrm>
                <a:off x="2944" y="2429"/>
                <a:ext cx="22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w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711736" name="Group 56"/>
            <p:cNvGrpSpPr>
              <a:grpSpLocks/>
            </p:cNvGrpSpPr>
            <p:nvPr/>
          </p:nvGrpSpPr>
          <p:grpSpPr bwMode="auto">
            <a:xfrm>
              <a:off x="3772" y="1442"/>
              <a:ext cx="194" cy="250"/>
              <a:chOff x="2959" y="2429"/>
              <a:chExt cx="197" cy="250"/>
            </a:xfrm>
          </p:grpSpPr>
          <p:sp>
            <p:nvSpPr>
              <p:cNvPr id="711737" name="Rectangle 57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1738" name="Text Box 58"/>
              <p:cNvSpPr txBox="1">
                <a:spLocks noChangeArrowheads="1"/>
              </p:cNvSpPr>
              <p:nvPr/>
            </p:nvSpPr>
            <p:spPr bwMode="auto">
              <a:xfrm>
                <a:off x="2959" y="2429"/>
                <a:ext cx="19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v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711739" name="Group 59"/>
            <p:cNvGrpSpPr>
              <a:grpSpLocks/>
            </p:cNvGrpSpPr>
            <p:nvPr/>
          </p:nvGrpSpPr>
          <p:grpSpPr bwMode="auto">
            <a:xfrm>
              <a:off x="5022" y="1760"/>
              <a:ext cx="219" cy="288"/>
              <a:chOff x="2946" y="2399"/>
              <a:chExt cx="221" cy="288"/>
            </a:xfrm>
          </p:grpSpPr>
          <p:sp>
            <p:nvSpPr>
              <p:cNvPr id="711740" name="Rectangle 60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1741" name="Text Box 61"/>
              <p:cNvSpPr txBox="1">
                <a:spLocks noChangeArrowheads="1"/>
              </p:cNvSpPr>
              <p:nvPr/>
            </p:nvSpPr>
            <p:spPr bwMode="auto">
              <a:xfrm>
                <a:off x="2946" y="2399"/>
                <a:ext cx="2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/>
                  <a:t>z</a:t>
                </a:r>
              </a:p>
            </p:txBody>
          </p:sp>
        </p:grpSp>
        <p:sp>
          <p:nvSpPr>
            <p:cNvPr id="711742" name="Text Box 62"/>
            <p:cNvSpPr txBox="1">
              <a:spLocks noChangeArrowheads="1"/>
            </p:cNvSpPr>
            <p:nvPr/>
          </p:nvSpPr>
          <p:spPr bwMode="auto">
            <a:xfrm>
              <a:off x="3489" y="1571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1743" name="Text Box 63"/>
            <p:cNvSpPr txBox="1">
              <a:spLocks noChangeArrowheads="1"/>
            </p:cNvSpPr>
            <p:nvPr/>
          </p:nvSpPr>
          <p:spPr bwMode="auto">
            <a:xfrm>
              <a:off x="3837" y="1790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1744" name="Text Box 64"/>
            <p:cNvSpPr txBox="1">
              <a:spLocks noChangeArrowheads="1"/>
            </p:cNvSpPr>
            <p:nvPr/>
          </p:nvSpPr>
          <p:spPr bwMode="auto">
            <a:xfrm>
              <a:off x="3413" y="2003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1745" name="Text Box 65"/>
            <p:cNvSpPr txBox="1">
              <a:spLocks noChangeArrowheads="1"/>
            </p:cNvSpPr>
            <p:nvPr/>
          </p:nvSpPr>
          <p:spPr bwMode="auto">
            <a:xfrm>
              <a:off x="4221" y="1883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1746" name="Text Box 66"/>
            <p:cNvSpPr txBox="1">
              <a:spLocks noChangeArrowheads="1"/>
            </p:cNvSpPr>
            <p:nvPr/>
          </p:nvSpPr>
          <p:spPr bwMode="auto">
            <a:xfrm>
              <a:off x="4169" y="2237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1747" name="Text Box 67"/>
            <p:cNvSpPr txBox="1">
              <a:spLocks noChangeArrowheads="1"/>
            </p:cNvSpPr>
            <p:nvPr/>
          </p:nvSpPr>
          <p:spPr bwMode="auto">
            <a:xfrm>
              <a:off x="4529" y="1808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1748" name="Text Box 68"/>
            <p:cNvSpPr txBox="1">
              <a:spLocks noChangeArrowheads="1"/>
            </p:cNvSpPr>
            <p:nvPr/>
          </p:nvSpPr>
          <p:spPr bwMode="auto">
            <a:xfrm>
              <a:off x="4878" y="2072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1749" name="Text Box 69"/>
            <p:cNvSpPr txBox="1">
              <a:spLocks noChangeArrowheads="1"/>
            </p:cNvSpPr>
            <p:nvPr/>
          </p:nvSpPr>
          <p:spPr bwMode="auto">
            <a:xfrm>
              <a:off x="4851" y="1535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1750" name="Text Box 70"/>
            <p:cNvSpPr txBox="1">
              <a:spLocks noChangeArrowheads="1"/>
            </p:cNvSpPr>
            <p:nvPr/>
          </p:nvSpPr>
          <p:spPr bwMode="auto">
            <a:xfrm>
              <a:off x="4116" y="1385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1751" name="Text Box 71"/>
            <p:cNvSpPr txBox="1">
              <a:spLocks noChangeArrowheads="1"/>
            </p:cNvSpPr>
            <p:nvPr/>
          </p:nvSpPr>
          <p:spPr bwMode="auto">
            <a:xfrm>
              <a:off x="3765" y="1118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711752" name="Text Box 72"/>
          <p:cNvSpPr txBox="1">
            <a:spLocks noChangeArrowheads="1"/>
          </p:cNvSpPr>
          <p:nvPr/>
        </p:nvSpPr>
        <p:spPr bwMode="auto">
          <a:xfrm>
            <a:off x="939800" y="3263900"/>
            <a:ext cx="73977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Arial" charset="0"/>
              </a:rPr>
              <a:t>Graph: G = (N,E)</a:t>
            </a:r>
          </a:p>
          <a:p>
            <a:pPr eaLnBrk="1" hangingPunct="1"/>
            <a:endParaRPr lang="en-US">
              <a:latin typeface="Arial" charset="0"/>
            </a:endParaRPr>
          </a:p>
          <a:p>
            <a:pPr eaLnBrk="1" hangingPunct="1"/>
            <a:r>
              <a:rPr lang="en-US">
                <a:latin typeface="Arial" charset="0"/>
              </a:rPr>
              <a:t>N = set of routers = { u, v, w, x, y, z }</a:t>
            </a:r>
          </a:p>
          <a:p>
            <a:pPr eaLnBrk="1" hangingPunct="1"/>
            <a:endParaRPr lang="en-US">
              <a:latin typeface="Arial" charset="0"/>
            </a:endParaRPr>
          </a:p>
          <a:p>
            <a:pPr eaLnBrk="1" hangingPunct="1"/>
            <a:r>
              <a:rPr lang="en-US">
                <a:latin typeface="Arial" charset="0"/>
              </a:rPr>
              <a:t>E = set of links ={ (u,v), (u,x), (v,x), (v,w), (x,w), (x,y), (w,y), (w,z), (y,z) }</a:t>
            </a:r>
          </a:p>
        </p:txBody>
      </p:sp>
      <p:sp>
        <p:nvSpPr>
          <p:cNvPr id="711753" name="Rectangle 7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abstraction</a:t>
            </a:r>
          </a:p>
        </p:txBody>
      </p:sp>
      <p:sp>
        <p:nvSpPr>
          <p:cNvPr id="711754" name="Text Box 74"/>
          <p:cNvSpPr txBox="1">
            <a:spLocks noChangeArrowheads="1"/>
          </p:cNvSpPr>
          <p:nvPr/>
        </p:nvSpPr>
        <p:spPr bwMode="auto">
          <a:xfrm>
            <a:off x="693738" y="5106988"/>
            <a:ext cx="7666037" cy="94456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Remark: Graph abstraction is useful in other network contexts</a:t>
            </a:r>
          </a:p>
          <a:p>
            <a:endParaRPr lang="en-US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FF0000"/>
                </a:solidFill>
              </a:rPr>
              <a:t>Example: P2P, where N is set of peers and E is set of TCP connections</a:t>
            </a:r>
          </a:p>
        </p:txBody>
      </p:sp>
      <p:sp>
        <p:nvSpPr>
          <p:cNvPr id="7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81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96200" y="6356350"/>
            <a:ext cx="990600" cy="365125"/>
          </a:xfrm>
        </p:spPr>
        <p:txBody>
          <a:bodyPr/>
          <a:lstStyle/>
          <a:p>
            <a:fld id="{79CCAB9B-79E7-440D-BB3D-0802200AABA7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1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abstraction: costs</a:t>
            </a:r>
          </a:p>
        </p:txBody>
      </p:sp>
      <p:grpSp>
        <p:nvGrpSpPr>
          <p:cNvPr id="712707" name="Group 3"/>
          <p:cNvGrpSpPr>
            <a:grpSpLocks/>
          </p:cNvGrpSpPr>
          <p:nvPr/>
        </p:nvGrpSpPr>
        <p:grpSpPr bwMode="auto">
          <a:xfrm>
            <a:off x="920750" y="1495425"/>
            <a:ext cx="3571875" cy="2236788"/>
            <a:chOff x="3162" y="1071"/>
            <a:chExt cx="2250" cy="1409"/>
          </a:xfrm>
        </p:grpSpPr>
        <p:sp>
          <p:nvSpPr>
            <p:cNvPr id="712708" name="Freeform 4"/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/>
              <a:ahLst/>
              <a:cxnLst>
                <a:cxn ang="0">
                  <a:pos x="0" y="624"/>
                </a:cxn>
                <a:cxn ang="0">
                  <a:pos x="219" y="321"/>
                </a:cxn>
                <a:cxn ang="0">
                  <a:pos x="529" y="35"/>
                </a:cxn>
                <a:cxn ang="0">
                  <a:pos x="1551" y="111"/>
                </a:cxn>
                <a:cxn ang="0">
                  <a:pos x="1968" y="483"/>
                </a:cxn>
                <a:cxn ang="0">
                  <a:pos x="2199" y="906"/>
                </a:cxn>
                <a:cxn ang="0">
                  <a:pos x="1659" y="1314"/>
                </a:cxn>
                <a:cxn ang="0">
                  <a:pos x="993" y="1386"/>
                </a:cxn>
                <a:cxn ang="0">
                  <a:pos x="465" y="1356"/>
                </a:cxn>
                <a:cxn ang="0">
                  <a:pos x="102" y="1068"/>
                </a:cxn>
                <a:cxn ang="0">
                  <a:pos x="0" y="624"/>
                </a:cxn>
              </a:cxnLst>
              <a:rect l="0" t="0" r="r" b="b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09" name="Freeform 5"/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/>
              <a:ahLst/>
              <a:cxnLst>
                <a:cxn ang="0">
                  <a:pos x="0" y="186"/>
                </a:cxn>
                <a:cxn ang="0">
                  <a:pos x="342" y="0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10" name="Oval 6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11" name="Line 7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12" name="Line 8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13" name="Rectangle 9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2714" name="Oval 10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15" name="Oval 11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16" name="Line 12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17" name="Line 13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18" name="Rectangle 14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2719" name="Oval 15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20" name="Oval 16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21" name="Line 17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22" name="Line 18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23" name="Rectangle 19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2724" name="Oval 20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25" name="Oval 21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26" name="Line 22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27" name="Line 23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28" name="Rectangle 24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2729" name="Oval 25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30" name="Oval 26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31" name="Line 27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32" name="Line 28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33" name="Rectangle 29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2734" name="Oval 30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35" name="Oval 31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36" name="Line 32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37" name="Line 33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38" name="Rectangle 34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2739" name="Oval 35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40" name="Freeform 36"/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2"/>
                </a:cxn>
              </a:cxnLst>
              <a:rect l="0" t="0" r="r" b="b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41" name="Freeform 37"/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37"/>
                </a:cxn>
              </a:cxnLst>
              <a:rect l="0" t="0" r="r" b="b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42" name="Freeform 38"/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/>
              <a:ahLst/>
              <a:cxnLst>
                <a:cxn ang="0">
                  <a:pos x="0" y="174"/>
                </a:cxn>
                <a:cxn ang="0">
                  <a:pos x="378" y="0"/>
                </a:cxn>
              </a:cxnLst>
              <a:rect l="0" t="0" r="r" b="b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43" name="Freeform 39"/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/>
              <a:ahLst/>
              <a:cxnLst>
                <a:cxn ang="0">
                  <a:pos x="0" y="270"/>
                </a:cxn>
                <a:cxn ang="0">
                  <a:pos x="366" y="0"/>
                </a:cxn>
              </a:cxnLst>
              <a:rect l="0" t="0" r="r" b="b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44" name="Freeform 40"/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/>
              <a:ahLst/>
              <a:cxnLst>
                <a:cxn ang="0">
                  <a:pos x="366" y="0"/>
                </a:cxn>
                <a:cxn ang="0">
                  <a:pos x="0" y="0"/>
                </a:cxn>
              </a:cxnLst>
              <a:rect l="0" t="0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45" name="Freeform 41"/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/>
              <a:ahLst/>
              <a:cxnLst>
                <a:cxn ang="0">
                  <a:pos x="276" y="264"/>
                </a:cxn>
                <a:cxn ang="0">
                  <a:pos x="0" y="0"/>
                </a:cxn>
              </a:cxnLst>
              <a:rect l="0" t="0" r="r" b="b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46" name="Freeform 42"/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/>
              <a:ahLst/>
              <a:cxnLst>
                <a:cxn ang="0">
                  <a:pos x="366" y="0"/>
                </a:cxn>
                <a:cxn ang="0">
                  <a:pos x="0" y="0"/>
                </a:cxn>
              </a:cxnLst>
              <a:rect l="0" t="0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47" name="Freeform 43"/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/>
              <a:ahLst/>
              <a:cxnLst>
                <a:cxn ang="0">
                  <a:pos x="396" y="267"/>
                </a:cxn>
                <a:cxn ang="0">
                  <a:pos x="0" y="0"/>
                </a:cxn>
              </a:cxnLst>
              <a:rect l="0" t="0" r="r" b="b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748" name="Freeform 44"/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/>
              <a:ahLst/>
              <a:cxnLst>
                <a:cxn ang="0">
                  <a:pos x="1110" y="342"/>
                </a:cxn>
                <a:cxn ang="0">
                  <a:pos x="0" y="645"/>
                </a:cxn>
              </a:cxnLst>
              <a:rect l="0" t="0" r="r" b="b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12749" name="Group 45"/>
            <p:cNvGrpSpPr>
              <a:grpSpLocks/>
            </p:cNvGrpSpPr>
            <p:nvPr/>
          </p:nvGrpSpPr>
          <p:grpSpPr bwMode="auto">
            <a:xfrm>
              <a:off x="3290" y="1748"/>
              <a:ext cx="199" cy="250"/>
              <a:chOff x="2957" y="2429"/>
              <a:chExt cx="202" cy="250"/>
            </a:xfrm>
          </p:grpSpPr>
          <p:sp>
            <p:nvSpPr>
              <p:cNvPr id="712750" name="Rectangle 4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2751" name="Text Box 47"/>
              <p:cNvSpPr txBox="1">
                <a:spLocks noChangeArrowheads="1"/>
              </p:cNvSpPr>
              <p:nvPr/>
            </p:nvSpPr>
            <p:spPr bwMode="auto">
              <a:xfrm>
                <a:off x="2957" y="2429"/>
                <a:ext cx="20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u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712752" name="Group 48"/>
            <p:cNvGrpSpPr>
              <a:grpSpLocks/>
            </p:cNvGrpSpPr>
            <p:nvPr/>
          </p:nvGrpSpPr>
          <p:grpSpPr bwMode="auto">
            <a:xfrm>
              <a:off x="4460" y="2132"/>
              <a:ext cx="199" cy="250"/>
              <a:chOff x="2957" y="2429"/>
              <a:chExt cx="202" cy="250"/>
            </a:xfrm>
          </p:grpSpPr>
          <p:sp>
            <p:nvSpPr>
              <p:cNvPr id="712753" name="Rectangle 4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2754" name="Text Box 50"/>
              <p:cNvSpPr txBox="1">
                <a:spLocks noChangeArrowheads="1"/>
              </p:cNvSpPr>
              <p:nvPr/>
            </p:nvSpPr>
            <p:spPr bwMode="auto">
              <a:xfrm>
                <a:off x="2957" y="2429"/>
                <a:ext cx="20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y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712755" name="Group 51"/>
            <p:cNvGrpSpPr>
              <a:grpSpLocks/>
            </p:cNvGrpSpPr>
            <p:nvPr/>
          </p:nvGrpSpPr>
          <p:grpSpPr bwMode="auto">
            <a:xfrm>
              <a:off x="3764" y="2099"/>
              <a:ext cx="229" cy="288"/>
              <a:chOff x="2943" y="2399"/>
              <a:chExt cx="230" cy="288"/>
            </a:xfrm>
          </p:grpSpPr>
          <p:sp>
            <p:nvSpPr>
              <p:cNvPr id="712756" name="Rectangle 5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2757" name="Text Box 53"/>
              <p:cNvSpPr txBox="1">
                <a:spLocks noChangeArrowheads="1"/>
              </p:cNvSpPr>
              <p:nvPr/>
            </p:nvSpPr>
            <p:spPr bwMode="auto">
              <a:xfrm>
                <a:off x="2943" y="2399"/>
                <a:ext cx="2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/>
                  <a:t>x</a:t>
                </a:r>
              </a:p>
            </p:txBody>
          </p:sp>
        </p:grpSp>
        <p:grpSp>
          <p:nvGrpSpPr>
            <p:cNvPr id="712758" name="Group 54"/>
            <p:cNvGrpSpPr>
              <a:grpSpLocks/>
            </p:cNvGrpSpPr>
            <p:nvPr/>
          </p:nvGrpSpPr>
          <p:grpSpPr bwMode="auto">
            <a:xfrm>
              <a:off x="4441" y="1442"/>
              <a:ext cx="225" cy="250"/>
              <a:chOff x="2944" y="2429"/>
              <a:chExt cx="228" cy="250"/>
            </a:xfrm>
          </p:grpSpPr>
          <p:sp>
            <p:nvSpPr>
              <p:cNvPr id="712759" name="Rectangle 5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2760" name="Text Box 56"/>
              <p:cNvSpPr txBox="1">
                <a:spLocks noChangeArrowheads="1"/>
              </p:cNvSpPr>
              <p:nvPr/>
            </p:nvSpPr>
            <p:spPr bwMode="auto">
              <a:xfrm>
                <a:off x="2944" y="2429"/>
                <a:ext cx="22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w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712761" name="Group 57"/>
            <p:cNvGrpSpPr>
              <a:grpSpLocks/>
            </p:cNvGrpSpPr>
            <p:nvPr/>
          </p:nvGrpSpPr>
          <p:grpSpPr bwMode="auto">
            <a:xfrm>
              <a:off x="3772" y="1442"/>
              <a:ext cx="194" cy="250"/>
              <a:chOff x="2959" y="2429"/>
              <a:chExt cx="197" cy="250"/>
            </a:xfrm>
          </p:grpSpPr>
          <p:sp>
            <p:nvSpPr>
              <p:cNvPr id="712762" name="Rectangle 5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2763" name="Text Box 59"/>
              <p:cNvSpPr txBox="1">
                <a:spLocks noChangeArrowheads="1"/>
              </p:cNvSpPr>
              <p:nvPr/>
            </p:nvSpPr>
            <p:spPr bwMode="auto">
              <a:xfrm>
                <a:off x="2959" y="2429"/>
                <a:ext cx="19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v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712764" name="Group 60"/>
            <p:cNvGrpSpPr>
              <a:grpSpLocks/>
            </p:cNvGrpSpPr>
            <p:nvPr/>
          </p:nvGrpSpPr>
          <p:grpSpPr bwMode="auto">
            <a:xfrm>
              <a:off x="5022" y="1760"/>
              <a:ext cx="219" cy="288"/>
              <a:chOff x="2946" y="2399"/>
              <a:chExt cx="221" cy="288"/>
            </a:xfrm>
          </p:grpSpPr>
          <p:sp>
            <p:nvSpPr>
              <p:cNvPr id="712765" name="Rectangle 6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2766" name="Text Box 62"/>
              <p:cNvSpPr txBox="1">
                <a:spLocks noChangeArrowheads="1"/>
              </p:cNvSpPr>
              <p:nvPr/>
            </p:nvSpPr>
            <p:spPr bwMode="auto">
              <a:xfrm>
                <a:off x="2946" y="2399"/>
                <a:ext cx="2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/>
                  <a:t>z</a:t>
                </a:r>
              </a:p>
            </p:txBody>
          </p:sp>
        </p:grpSp>
        <p:sp>
          <p:nvSpPr>
            <p:cNvPr id="712767" name="Text Box 63"/>
            <p:cNvSpPr txBox="1">
              <a:spLocks noChangeArrowheads="1"/>
            </p:cNvSpPr>
            <p:nvPr/>
          </p:nvSpPr>
          <p:spPr bwMode="auto">
            <a:xfrm>
              <a:off x="3489" y="1571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2768" name="Text Box 64"/>
            <p:cNvSpPr txBox="1">
              <a:spLocks noChangeArrowheads="1"/>
            </p:cNvSpPr>
            <p:nvPr/>
          </p:nvSpPr>
          <p:spPr bwMode="auto">
            <a:xfrm>
              <a:off x="3837" y="1790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2769" name="Text Box 65"/>
            <p:cNvSpPr txBox="1">
              <a:spLocks noChangeArrowheads="1"/>
            </p:cNvSpPr>
            <p:nvPr/>
          </p:nvSpPr>
          <p:spPr bwMode="auto">
            <a:xfrm>
              <a:off x="3413" y="2003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2770" name="Text Box 66"/>
            <p:cNvSpPr txBox="1">
              <a:spLocks noChangeArrowheads="1"/>
            </p:cNvSpPr>
            <p:nvPr/>
          </p:nvSpPr>
          <p:spPr bwMode="auto">
            <a:xfrm>
              <a:off x="4221" y="1883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2771" name="Text Box 67"/>
            <p:cNvSpPr txBox="1">
              <a:spLocks noChangeArrowheads="1"/>
            </p:cNvSpPr>
            <p:nvPr/>
          </p:nvSpPr>
          <p:spPr bwMode="auto">
            <a:xfrm>
              <a:off x="4169" y="2237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2772" name="Text Box 68"/>
            <p:cNvSpPr txBox="1">
              <a:spLocks noChangeArrowheads="1"/>
            </p:cNvSpPr>
            <p:nvPr/>
          </p:nvSpPr>
          <p:spPr bwMode="auto">
            <a:xfrm>
              <a:off x="4529" y="1808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2773" name="Text Box 69"/>
            <p:cNvSpPr txBox="1">
              <a:spLocks noChangeArrowheads="1"/>
            </p:cNvSpPr>
            <p:nvPr/>
          </p:nvSpPr>
          <p:spPr bwMode="auto">
            <a:xfrm>
              <a:off x="4878" y="2072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2774" name="Text Box 70"/>
            <p:cNvSpPr txBox="1">
              <a:spLocks noChangeArrowheads="1"/>
            </p:cNvSpPr>
            <p:nvPr/>
          </p:nvSpPr>
          <p:spPr bwMode="auto">
            <a:xfrm>
              <a:off x="4851" y="1535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2775" name="Text Box 71"/>
            <p:cNvSpPr txBox="1">
              <a:spLocks noChangeArrowheads="1"/>
            </p:cNvSpPr>
            <p:nvPr/>
          </p:nvSpPr>
          <p:spPr bwMode="auto">
            <a:xfrm>
              <a:off x="4116" y="1385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2776" name="Text Box 72"/>
            <p:cNvSpPr txBox="1">
              <a:spLocks noChangeArrowheads="1"/>
            </p:cNvSpPr>
            <p:nvPr/>
          </p:nvSpPr>
          <p:spPr bwMode="auto">
            <a:xfrm>
              <a:off x="3765" y="1118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712777" name="Text Box 73"/>
          <p:cNvSpPr txBox="1">
            <a:spLocks noChangeArrowheads="1"/>
          </p:cNvSpPr>
          <p:nvPr/>
        </p:nvSpPr>
        <p:spPr bwMode="auto">
          <a:xfrm>
            <a:off x="5265738" y="1693863"/>
            <a:ext cx="3511550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c(x,x’) = cost of link (x,x’)</a:t>
            </a:r>
          </a:p>
          <a:p>
            <a:endParaRPr lang="en-US"/>
          </a:p>
          <a:p>
            <a:r>
              <a:rPr lang="en-US"/>
              <a:t>   - e.g., c(w,z) = 5</a:t>
            </a:r>
          </a:p>
          <a:p>
            <a:endParaRPr lang="en-US"/>
          </a:p>
          <a:p>
            <a:pPr>
              <a:buFontTx/>
              <a:buChar char="•"/>
            </a:pPr>
            <a:r>
              <a:rPr lang="en-US"/>
              <a:t> cost could always be 1, or </a:t>
            </a:r>
          </a:p>
          <a:p>
            <a:r>
              <a:rPr lang="en-US"/>
              <a:t>inversely related to bandwidth,</a:t>
            </a:r>
          </a:p>
          <a:p>
            <a:r>
              <a:rPr lang="en-US"/>
              <a:t>or inversely related to </a:t>
            </a:r>
          </a:p>
          <a:p>
            <a:r>
              <a:rPr lang="en-US"/>
              <a:t>congestion</a:t>
            </a:r>
          </a:p>
        </p:txBody>
      </p:sp>
      <p:sp>
        <p:nvSpPr>
          <p:cNvPr id="712778" name="Text Box 74"/>
          <p:cNvSpPr txBox="1">
            <a:spLocks noChangeArrowheads="1"/>
          </p:cNvSpPr>
          <p:nvPr/>
        </p:nvSpPr>
        <p:spPr bwMode="auto">
          <a:xfrm>
            <a:off x="925513" y="4232275"/>
            <a:ext cx="70215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Cost of path (x</a:t>
            </a:r>
            <a:r>
              <a:rPr lang="en-US" baseline="-25000"/>
              <a:t>1</a:t>
            </a:r>
            <a:r>
              <a:rPr lang="en-US"/>
              <a:t>, x</a:t>
            </a:r>
            <a:r>
              <a:rPr lang="en-US" baseline="-25000"/>
              <a:t>2</a:t>
            </a:r>
            <a:r>
              <a:rPr lang="en-US"/>
              <a:t>, x</a:t>
            </a:r>
            <a:r>
              <a:rPr lang="en-US" baseline="-25000"/>
              <a:t>3</a:t>
            </a:r>
            <a:r>
              <a:rPr lang="en-US"/>
              <a:t>,…, x</a:t>
            </a:r>
            <a:r>
              <a:rPr lang="en-US" baseline="-25000"/>
              <a:t>p</a:t>
            </a:r>
            <a:r>
              <a:rPr lang="en-US"/>
              <a:t>) = c(x</a:t>
            </a:r>
            <a:r>
              <a:rPr lang="en-US" baseline="-25000"/>
              <a:t>1</a:t>
            </a:r>
            <a:r>
              <a:rPr lang="en-US"/>
              <a:t>,x</a:t>
            </a:r>
            <a:r>
              <a:rPr lang="en-US" baseline="-25000"/>
              <a:t>2</a:t>
            </a:r>
            <a:r>
              <a:rPr lang="en-US"/>
              <a:t>) + c(x</a:t>
            </a:r>
            <a:r>
              <a:rPr lang="en-US" baseline="-25000"/>
              <a:t>2</a:t>
            </a:r>
            <a:r>
              <a:rPr lang="en-US"/>
              <a:t>,x</a:t>
            </a:r>
            <a:r>
              <a:rPr lang="en-US" baseline="-25000"/>
              <a:t>3</a:t>
            </a:r>
            <a:r>
              <a:rPr lang="en-US"/>
              <a:t>) + … + c(x</a:t>
            </a:r>
            <a:r>
              <a:rPr lang="en-US" baseline="-25000"/>
              <a:t>p-1</a:t>
            </a:r>
            <a:r>
              <a:rPr lang="en-US"/>
              <a:t>,x</a:t>
            </a:r>
            <a:r>
              <a:rPr lang="en-US" baseline="-25000"/>
              <a:t>p</a:t>
            </a:r>
            <a:r>
              <a:rPr lang="en-US"/>
              <a:t>)  </a:t>
            </a:r>
          </a:p>
        </p:txBody>
      </p:sp>
      <p:sp>
        <p:nvSpPr>
          <p:cNvPr id="712779" name="Text Box 75"/>
          <p:cNvSpPr txBox="1">
            <a:spLocks noChangeArrowheads="1"/>
          </p:cNvSpPr>
          <p:nvPr/>
        </p:nvSpPr>
        <p:spPr bwMode="auto">
          <a:xfrm>
            <a:off x="501650" y="4860925"/>
            <a:ext cx="6157913" cy="39528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Question: What’s the least-cost path between u and z ?</a:t>
            </a:r>
          </a:p>
        </p:txBody>
      </p:sp>
      <p:sp>
        <p:nvSpPr>
          <p:cNvPr id="712780" name="Text Box 76"/>
          <p:cNvSpPr txBox="1">
            <a:spLocks noChangeArrowheads="1"/>
          </p:cNvSpPr>
          <p:nvPr/>
        </p:nvSpPr>
        <p:spPr bwMode="auto">
          <a:xfrm>
            <a:off x="385763" y="5640388"/>
            <a:ext cx="8023225" cy="4857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Routing algorithm: algorithm that finds least-cost path</a:t>
            </a:r>
          </a:p>
        </p:txBody>
      </p:sp>
      <p:sp>
        <p:nvSpPr>
          <p:cNvPr id="7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28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8DA2542-E703-4C6D-A362-1875B043B7B3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1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Routing Algorithm classification</a:t>
            </a:r>
            <a:endParaRPr lang="en-US"/>
          </a:p>
        </p:txBody>
      </p:sp>
      <p:sp>
        <p:nvSpPr>
          <p:cNvPr id="7137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390525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FF0000"/>
                </a:solidFill>
              </a:rPr>
              <a:t>Global or decentralized information?</a:t>
            </a:r>
            <a:endParaRPr lang="en-US" sz="2400"/>
          </a:p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000099"/>
                </a:solidFill>
              </a:rPr>
              <a:t>Global:</a:t>
            </a:r>
          </a:p>
          <a:p>
            <a:r>
              <a:rPr lang="en-US" sz="2000"/>
              <a:t>all routers have complete topology, link cost info</a:t>
            </a:r>
          </a:p>
          <a:p>
            <a:r>
              <a:rPr lang="en-US" sz="2000">
                <a:solidFill>
                  <a:srgbClr val="FF0000"/>
                </a:solidFill>
              </a:rPr>
              <a:t>“link state” algorithms</a:t>
            </a:r>
          </a:p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000099"/>
                </a:solidFill>
              </a:rPr>
              <a:t>Decentralized: </a:t>
            </a:r>
          </a:p>
          <a:p>
            <a:r>
              <a:rPr lang="en-US" sz="2000"/>
              <a:t>router knows physically-connected neighbors, link costs to neighbors</a:t>
            </a:r>
          </a:p>
          <a:p>
            <a:r>
              <a:rPr lang="en-US" sz="2000"/>
              <a:t>iterative process of computation, exchange of info with neighbors</a:t>
            </a:r>
          </a:p>
          <a:p>
            <a:r>
              <a:rPr lang="en-US" sz="2000">
                <a:solidFill>
                  <a:srgbClr val="FF0000"/>
                </a:solidFill>
              </a:rPr>
              <a:t>“distance vector” algorithms</a:t>
            </a:r>
          </a:p>
        </p:txBody>
      </p:sp>
      <p:sp>
        <p:nvSpPr>
          <p:cNvPr id="71373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838700" y="1381125"/>
            <a:ext cx="38100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>
                <a:solidFill>
                  <a:srgbClr val="FF0000"/>
                </a:solidFill>
              </a:rPr>
              <a:t>Static or dynamic?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000099"/>
                </a:solidFill>
              </a:rPr>
              <a:t>Static:</a:t>
            </a:r>
            <a:r>
              <a:rPr lang="en-US" sz="2400"/>
              <a:t> </a:t>
            </a:r>
          </a:p>
          <a:p>
            <a:r>
              <a:rPr lang="en-US" sz="2400"/>
              <a:t>routes change slowly over time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000099"/>
                </a:solidFill>
              </a:rPr>
              <a:t>Dynamic:</a:t>
            </a:r>
            <a:r>
              <a:rPr lang="en-US" sz="2400"/>
              <a:t> </a:t>
            </a:r>
          </a:p>
          <a:p>
            <a:r>
              <a:rPr lang="en-US" sz="2400"/>
              <a:t>routes change more quickly</a:t>
            </a:r>
          </a:p>
          <a:p>
            <a:pPr lvl="1"/>
            <a:r>
              <a:rPr lang="en-US"/>
              <a:t>periodic update</a:t>
            </a:r>
          </a:p>
          <a:p>
            <a:pPr lvl="1"/>
            <a:r>
              <a:rPr lang="en-US"/>
              <a:t>in response to link cost changes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68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C0310B59-6EE1-4E3C-AA45-1E22A896D16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A Link-State Routing Algorithm</a:t>
            </a:r>
            <a:endParaRPr lang="en-US"/>
          </a:p>
        </p:txBody>
      </p:sp>
      <p:sp>
        <p:nvSpPr>
          <p:cNvPr id="71577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FF0000"/>
                </a:solidFill>
              </a:rPr>
              <a:t>Dijkstra’s algorithm</a:t>
            </a:r>
            <a:endParaRPr lang="en-US" sz="2400"/>
          </a:p>
          <a:p>
            <a:r>
              <a:rPr lang="en-US" sz="2000"/>
              <a:t>net topology, link costs known to all nodes</a:t>
            </a:r>
          </a:p>
          <a:p>
            <a:pPr lvl="1"/>
            <a:r>
              <a:rPr lang="en-US" sz="2000"/>
              <a:t>accomplished via “link state broadcast” </a:t>
            </a:r>
          </a:p>
          <a:p>
            <a:pPr lvl="1"/>
            <a:r>
              <a:rPr lang="en-US" sz="2000"/>
              <a:t>all nodes have same info</a:t>
            </a:r>
          </a:p>
          <a:p>
            <a:r>
              <a:rPr lang="en-US" sz="2000"/>
              <a:t>computes least cost paths from one node (‘source”) to all other nodes</a:t>
            </a:r>
          </a:p>
          <a:p>
            <a:pPr lvl="1"/>
            <a:r>
              <a:rPr lang="en-US" sz="2000"/>
              <a:t>gives </a:t>
            </a:r>
            <a:r>
              <a:rPr lang="en-US" sz="2000" i="1">
                <a:solidFill>
                  <a:srgbClr val="000099"/>
                </a:solidFill>
              </a:rPr>
              <a:t>forwarding table</a:t>
            </a:r>
            <a:r>
              <a:rPr lang="en-US" sz="2000"/>
              <a:t> for that node</a:t>
            </a:r>
          </a:p>
          <a:p>
            <a:r>
              <a:rPr lang="en-US" sz="2000"/>
              <a:t>iterative: after k iterations, know least cost path to k dest.’s</a:t>
            </a:r>
          </a:p>
        </p:txBody>
      </p:sp>
      <p:sp>
        <p:nvSpPr>
          <p:cNvPr id="715780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FF0000"/>
                </a:solidFill>
              </a:rPr>
              <a:t>Notation:</a:t>
            </a:r>
            <a:endParaRPr lang="en-US" sz="2400"/>
          </a:p>
          <a:p>
            <a:r>
              <a:rPr lang="en-US" sz="2400">
                <a:solidFill>
                  <a:srgbClr val="000099"/>
                </a:solidFill>
                <a:latin typeface="Arial" charset="0"/>
              </a:rPr>
              <a:t>c(x,y):</a:t>
            </a:r>
            <a:r>
              <a:rPr lang="en-US" sz="2000"/>
              <a:t> link cost from node x to y;  = ∞ if not direct neighbors</a:t>
            </a:r>
          </a:p>
          <a:p>
            <a:r>
              <a:rPr lang="en-US" sz="2400">
                <a:solidFill>
                  <a:srgbClr val="000099"/>
                </a:solidFill>
                <a:latin typeface="Arial" charset="0"/>
              </a:rPr>
              <a:t>D(v):</a:t>
            </a:r>
            <a:r>
              <a:rPr lang="en-US" sz="2000"/>
              <a:t> current value of cost of path from source to dest. v</a:t>
            </a:r>
          </a:p>
          <a:p>
            <a:r>
              <a:rPr lang="en-US" sz="2400">
                <a:solidFill>
                  <a:srgbClr val="000099"/>
                </a:solidFill>
                <a:latin typeface="Arial" charset="0"/>
              </a:rPr>
              <a:t>p(v):</a:t>
            </a:r>
            <a:r>
              <a:rPr lang="en-US" sz="2000"/>
              <a:t> predecessor node along path from source to v</a:t>
            </a:r>
          </a:p>
          <a:p>
            <a:r>
              <a:rPr lang="en-US" sz="2400">
                <a:solidFill>
                  <a:srgbClr val="000099"/>
                </a:solidFill>
                <a:latin typeface="Arial" charset="0"/>
              </a:rPr>
              <a:t>N':</a:t>
            </a:r>
            <a:r>
              <a:rPr lang="en-US" sz="2000"/>
              <a:t> set of nodes whose least cost path definitively known</a:t>
            </a:r>
          </a:p>
          <a:p>
            <a:endParaRPr lang="en-US" sz="240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14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AA1DF3D9-6598-40FA-83A9-70A1A42B3D4F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1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Dijsktra’s Algorithm</a:t>
            </a:r>
            <a:endParaRPr lang="en-US"/>
          </a:p>
        </p:txBody>
      </p:sp>
      <p:sp>
        <p:nvSpPr>
          <p:cNvPr id="716803" name="Text Box 3"/>
          <p:cNvSpPr txBox="1">
            <a:spLocks noChangeArrowheads="1"/>
          </p:cNvSpPr>
          <p:nvPr/>
        </p:nvSpPr>
        <p:spPr bwMode="auto">
          <a:xfrm>
            <a:off x="1141413" y="1458913"/>
            <a:ext cx="6221412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Arial" charset="0"/>
              </a:rPr>
              <a:t>1  </a:t>
            </a:r>
            <a:r>
              <a:rPr lang="en-US" sz="2000" b="1" i="1">
                <a:latin typeface="Arial" charset="0"/>
              </a:rPr>
              <a:t>Initialization:</a:t>
            </a:r>
            <a:r>
              <a:rPr lang="en-US" sz="2000">
                <a:latin typeface="Arial" charset="0"/>
              </a:rPr>
              <a:t> </a:t>
            </a:r>
          </a:p>
          <a:p>
            <a:r>
              <a:rPr lang="en-US" sz="2000">
                <a:latin typeface="Arial" charset="0"/>
              </a:rPr>
              <a:t>2    N</a:t>
            </a:r>
            <a:r>
              <a:rPr lang="en-US" sz="2000">
                <a:latin typeface="Arial" charset="0"/>
                <a:cs typeface="Arial" charset="0"/>
              </a:rPr>
              <a:t>'</a:t>
            </a:r>
            <a:r>
              <a:rPr lang="en-US" sz="2000">
                <a:latin typeface="Arial" charset="0"/>
              </a:rPr>
              <a:t> = {u} </a:t>
            </a:r>
          </a:p>
          <a:p>
            <a:r>
              <a:rPr lang="en-US" sz="2000">
                <a:latin typeface="Arial" charset="0"/>
              </a:rPr>
              <a:t>3    for all nodes v </a:t>
            </a:r>
          </a:p>
          <a:p>
            <a:r>
              <a:rPr lang="en-US" sz="2000">
                <a:latin typeface="Arial" charset="0"/>
              </a:rPr>
              <a:t>4      if v adjacent to u </a:t>
            </a:r>
          </a:p>
          <a:p>
            <a:r>
              <a:rPr lang="en-US" sz="2000">
                <a:latin typeface="Arial" charset="0"/>
              </a:rPr>
              <a:t>5          then D(v) = c(u,v) </a:t>
            </a:r>
          </a:p>
          <a:p>
            <a:r>
              <a:rPr lang="en-US" sz="2000">
                <a:latin typeface="Arial" charset="0"/>
              </a:rPr>
              <a:t>6      else D(v) = </a:t>
            </a:r>
            <a:r>
              <a:rPr lang="en-US" sz="2000">
                <a:latin typeface="Arial" charset="0"/>
                <a:cs typeface="Arial" charset="0"/>
              </a:rPr>
              <a:t>∞</a:t>
            </a:r>
            <a:r>
              <a:rPr lang="en-US" sz="2000">
                <a:latin typeface="Arial" charset="0"/>
              </a:rPr>
              <a:t> </a:t>
            </a:r>
          </a:p>
          <a:p>
            <a:r>
              <a:rPr lang="en-US" sz="2000">
                <a:latin typeface="Arial" charset="0"/>
              </a:rPr>
              <a:t>7 </a:t>
            </a:r>
          </a:p>
          <a:p>
            <a:r>
              <a:rPr lang="en-US" sz="2000">
                <a:latin typeface="Arial" charset="0"/>
              </a:rPr>
              <a:t>8   </a:t>
            </a:r>
            <a:r>
              <a:rPr lang="en-US" sz="2000" b="1" i="1">
                <a:latin typeface="Arial" charset="0"/>
              </a:rPr>
              <a:t>Loop</a:t>
            </a:r>
            <a:r>
              <a:rPr lang="en-US" sz="2000" i="1">
                <a:latin typeface="Arial" charset="0"/>
              </a:rPr>
              <a:t> </a:t>
            </a:r>
            <a:endParaRPr lang="en-US" sz="2000">
              <a:latin typeface="Arial" charset="0"/>
            </a:endParaRPr>
          </a:p>
          <a:p>
            <a:r>
              <a:rPr lang="en-US" sz="2000">
                <a:latin typeface="Arial" charset="0"/>
              </a:rPr>
              <a:t>9     find w not in N</a:t>
            </a:r>
            <a:r>
              <a:rPr lang="en-US" sz="2000">
                <a:latin typeface="Arial" charset="0"/>
                <a:cs typeface="Arial" charset="0"/>
              </a:rPr>
              <a:t>'</a:t>
            </a:r>
            <a:r>
              <a:rPr lang="en-US" sz="2000">
                <a:latin typeface="Arial" charset="0"/>
              </a:rPr>
              <a:t> such that D(w) is a minimum </a:t>
            </a:r>
          </a:p>
          <a:p>
            <a:r>
              <a:rPr lang="en-US" sz="2000">
                <a:latin typeface="Arial" charset="0"/>
              </a:rPr>
              <a:t>10    add w to N</a:t>
            </a:r>
            <a:r>
              <a:rPr lang="en-US" sz="2000">
                <a:latin typeface="Arial" charset="0"/>
                <a:cs typeface="Arial" charset="0"/>
              </a:rPr>
              <a:t>'</a:t>
            </a:r>
            <a:r>
              <a:rPr lang="en-US" sz="2000">
                <a:latin typeface="Arial" charset="0"/>
              </a:rPr>
              <a:t> </a:t>
            </a:r>
          </a:p>
          <a:p>
            <a:r>
              <a:rPr lang="en-US" sz="2000">
                <a:latin typeface="Arial" charset="0"/>
              </a:rPr>
              <a:t>11    update D(v) for all v adjacent to w and not in N</a:t>
            </a:r>
            <a:r>
              <a:rPr lang="en-US" sz="2000">
                <a:latin typeface="Arial" charset="0"/>
                <a:cs typeface="Arial" charset="0"/>
              </a:rPr>
              <a:t>'</a:t>
            </a:r>
            <a:r>
              <a:rPr lang="en-US" sz="2000">
                <a:latin typeface="Arial" charset="0"/>
              </a:rPr>
              <a:t> : </a:t>
            </a:r>
          </a:p>
          <a:p>
            <a:r>
              <a:rPr lang="en-US" sz="2000">
                <a:latin typeface="Arial" charset="0"/>
              </a:rPr>
              <a:t>12       </a:t>
            </a:r>
            <a:r>
              <a:rPr lang="en-US" sz="2000">
                <a:solidFill>
                  <a:srgbClr val="FF0000"/>
                </a:solidFill>
                <a:latin typeface="Arial" charset="0"/>
              </a:rPr>
              <a:t>D(v) = min( D(v), D(w) + c(w,v) ) </a:t>
            </a:r>
          </a:p>
          <a:p>
            <a:r>
              <a:rPr lang="en-US" sz="2000">
                <a:latin typeface="Arial" charset="0"/>
              </a:rPr>
              <a:t>13    /* new cost to v is either old cost to v or known </a:t>
            </a:r>
          </a:p>
          <a:p>
            <a:r>
              <a:rPr lang="en-US" sz="2000">
                <a:latin typeface="Arial" charset="0"/>
              </a:rPr>
              <a:t>14     shortest path cost to w plus cost from w to v */ </a:t>
            </a:r>
          </a:p>
          <a:p>
            <a:r>
              <a:rPr lang="en-US" sz="2000">
                <a:latin typeface="Arial" charset="0"/>
              </a:rPr>
              <a:t>15  </a:t>
            </a:r>
            <a:r>
              <a:rPr lang="en-US" sz="2000" b="1" i="1">
                <a:latin typeface="Arial" charset="0"/>
              </a:rPr>
              <a:t>until all nodes in N</a:t>
            </a:r>
            <a:r>
              <a:rPr lang="en-US" sz="2000" b="1" i="1">
                <a:latin typeface="Arial" charset="0"/>
                <a:cs typeface="Arial" charset="0"/>
              </a:rPr>
              <a:t>'</a:t>
            </a:r>
            <a:r>
              <a:rPr lang="en-US" sz="2000">
                <a:latin typeface="Arial" charset="0"/>
              </a:rPr>
              <a:t> </a:t>
            </a:r>
          </a:p>
        </p:txBody>
      </p:sp>
      <p:sp>
        <p:nvSpPr>
          <p:cNvPr id="716804" name="Freeform 4"/>
          <p:cNvSpPr>
            <a:spLocks/>
          </p:cNvSpPr>
          <p:nvPr/>
        </p:nvSpPr>
        <p:spPr bwMode="auto">
          <a:xfrm>
            <a:off x="600075" y="3543300"/>
            <a:ext cx="800100" cy="2886075"/>
          </a:xfrm>
          <a:custGeom>
            <a:avLst/>
            <a:gdLst/>
            <a:ahLst/>
            <a:cxnLst>
              <a:cxn ang="0">
                <a:pos x="504" y="1596"/>
              </a:cxn>
              <a:cxn ang="0">
                <a:pos x="120" y="1602"/>
              </a:cxn>
              <a:cxn ang="0">
                <a:pos x="90" y="192"/>
              </a:cxn>
              <a:cxn ang="0">
                <a:pos x="396" y="144"/>
              </a:cxn>
            </a:cxnLst>
            <a:rect l="0" t="0" r="r" b="b"/>
            <a:pathLst>
              <a:path w="504" h="1818">
                <a:moveTo>
                  <a:pt x="504" y="1596"/>
                </a:moveTo>
                <a:cubicBezTo>
                  <a:pt x="444" y="1728"/>
                  <a:pt x="240" y="1818"/>
                  <a:pt x="120" y="1602"/>
                </a:cubicBezTo>
                <a:cubicBezTo>
                  <a:pt x="0" y="1386"/>
                  <a:pt x="48" y="444"/>
                  <a:pt x="90" y="192"/>
                </a:cubicBezTo>
                <a:cubicBezTo>
                  <a:pt x="162" y="0"/>
                  <a:pt x="294" y="84"/>
                  <a:pt x="396" y="144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04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55224" y="6356350"/>
            <a:ext cx="731576" cy="365125"/>
          </a:xfrm>
        </p:spPr>
        <p:txBody>
          <a:bodyPr/>
          <a:lstStyle/>
          <a:p>
            <a:fld id="{13E6E6EA-7EED-41AD-A556-F8BAB0B672E5}" type="slidenum">
              <a:rPr lang="en-US" smtClean="0"/>
              <a:pPr/>
              <a:t>35</a:t>
            </a:fld>
            <a:endParaRPr lang="en-US" dirty="0"/>
          </a:p>
        </p:txBody>
      </p:sp>
      <p:grpSp>
        <p:nvGrpSpPr>
          <p:cNvPr id="717826" name="Group 2"/>
          <p:cNvGrpSpPr>
            <a:grpSpLocks/>
          </p:cNvGrpSpPr>
          <p:nvPr/>
        </p:nvGrpSpPr>
        <p:grpSpPr bwMode="auto">
          <a:xfrm>
            <a:off x="4640263" y="3105150"/>
            <a:ext cx="4217987" cy="3752850"/>
            <a:chOff x="415" y="860"/>
            <a:chExt cx="2910" cy="2519"/>
          </a:xfrm>
        </p:grpSpPr>
        <p:grpSp>
          <p:nvGrpSpPr>
            <p:cNvPr id="717827" name="Group 3"/>
            <p:cNvGrpSpPr>
              <a:grpSpLocks/>
            </p:cNvGrpSpPr>
            <p:nvPr/>
          </p:nvGrpSpPr>
          <p:grpSpPr bwMode="auto">
            <a:xfrm>
              <a:off x="1290" y="2001"/>
              <a:ext cx="316" cy="267"/>
              <a:chOff x="1613" y="2015"/>
              <a:chExt cx="316" cy="267"/>
            </a:xfrm>
          </p:grpSpPr>
          <p:sp>
            <p:nvSpPr>
              <p:cNvPr id="717828" name="Oval 4"/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829" name="Line 5"/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830" name="Line 6"/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831" name="Rectangle 7"/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17832" name="Oval 8"/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833" name="Rectangle 9"/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5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834" name="Text Box 10"/>
              <p:cNvSpPr txBox="1">
                <a:spLocks noChangeArrowheads="1"/>
              </p:cNvSpPr>
              <p:nvPr/>
            </p:nvSpPr>
            <p:spPr bwMode="auto">
              <a:xfrm>
                <a:off x="1636" y="2015"/>
                <a:ext cx="247" cy="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w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sp>
          <p:nvSpPr>
            <p:cNvPr id="717835" name="Text Box 11"/>
            <p:cNvSpPr txBox="1">
              <a:spLocks noChangeArrowheads="1"/>
            </p:cNvSpPr>
            <p:nvPr/>
          </p:nvSpPr>
          <p:spPr bwMode="auto">
            <a:xfrm>
              <a:off x="921" y="1962"/>
              <a:ext cx="223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7836" name="Text Box 12"/>
            <p:cNvSpPr txBox="1">
              <a:spLocks noChangeArrowheads="1"/>
            </p:cNvSpPr>
            <p:nvPr/>
          </p:nvSpPr>
          <p:spPr bwMode="auto">
            <a:xfrm>
              <a:off x="1426" y="1481"/>
              <a:ext cx="223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4</a:t>
              </a: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17837" name="Group 13"/>
            <p:cNvGrpSpPr>
              <a:grpSpLocks/>
            </p:cNvGrpSpPr>
            <p:nvPr/>
          </p:nvGrpSpPr>
          <p:grpSpPr bwMode="auto">
            <a:xfrm>
              <a:off x="1299" y="2852"/>
              <a:ext cx="316" cy="266"/>
              <a:chOff x="1613" y="2015"/>
              <a:chExt cx="316" cy="266"/>
            </a:xfrm>
          </p:grpSpPr>
          <p:sp>
            <p:nvSpPr>
              <p:cNvPr id="717838" name="Oval 14"/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839" name="Line 15"/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840" name="Line 16"/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841" name="Rectangle 17"/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17842" name="Oval 18"/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843" name="Rectangle 19"/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5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844" name="Text Box 20"/>
              <p:cNvSpPr txBox="1">
                <a:spLocks noChangeArrowheads="1"/>
              </p:cNvSpPr>
              <p:nvPr/>
            </p:nvSpPr>
            <p:spPr bwMode="auto">
              <a:xfrm>
                <a:off x="1653" y="2015"/>
                <a:ext cx="213" cy="2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v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717845" name="Group 21"/>
            <p:cNvGrpSpPr>
              <a:grpSpLocks/>
            </p:cNvGrpSpPr>
            <p:nvPr/>
          </p:nvGrpSpPr>
          <p:grpSpPr bwMode="auto">
            <a:xfrm>
              <a:off x="1295" y="860"/>
              <a:ext cx="316" cy="266"/>
              <a:chOff x="1613" y="2015"/>
              <a:chExt cx="316" cy="266"/>
            </a:xfrm>
          </p:grpSpPr>
          <p:sp>
            <p:nvSpPr>
              <p:cNvPr id="717846" name="Oval 22"/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847" name="Line 23"/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848" name="Line 24"/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849" name="Rectangle 25"/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17850" name="Oval 26"/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851" name="Rectangle 27"/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5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852" name="Text Box 28"/>
              <p:cNvSpPr txBox="1">
                <a:spLocks noChangeArrowheads="1"/>
              </p:cNvSpPr>
              <p:nvPr/>
            </p:nvSpPr>
            <p:spPr bwMode="auto">
              <a:xfrm>
                <a:off x="1645" y="2015"/>
                <a:ext cx="229" cy="2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x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717853" name="Group 29"/>
            <p:cNvGrpSpPr>
              <a:grpSpLocks/>
            </p:cNvGrpSpPr>
            <p:nvPr/>
          </p:nvGrpSpPr>
          <p:grpSpPr bwMode="auto">
            <a:xfrm>
              <a:off x="415" y="2032"/>
              <a:ext cx="316" cy="266"/>
              <a:chOff x="1613" y="2015"/>
              <a:chExt cx="316" cy="266"/>
            </a:xfrm>
          </p:grpSpPr>
          <p:sp>
            <p:nvSpPr>
              <p:cNvPr id="717854" name="Oval 30"/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855" name="Line 31"/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856" name="Line 32"/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857" name="Rectangle 33"/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17858" name="Oval 34"/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859" name="Rectangle 35"/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5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860" name="Text Box 36"/>
              <p:cNvSpPr txBox="1">
                <a:spLocks noChangeArrowheads="1"/>
              </p:cNvSpPr>
              <p:nvPr/>
            </p:nvSpPr>
            <p:spPr bwMode="auto">
              <a:xfrm>
                <a:off x="1651" y="2015"/>
                <a:ext cx="218" cy="2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u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sp>
          <p:nvSpPr>
            <p:cNvPr id="717861" name="Line 37"/>
            <p:cNvSpPr>
              <a:spLocks noChangeShapeType="1"/>
            </p:cNvSpPr>
            <p:nvPr/>
          </p:nvSpPr>
          <p:spPr bwMode="auto">
            <a:xfrm>
              <a:off x="738" y="2156"/>
              <a:ext cx="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7862" name="Line 38"/>
            <p:cNvSpPr>
              <a:spLocks noChangeShapeType="1"/>
            </p:cNvSpPr>
            <p:nvPr/>
          </p:nvSpPr>
          <p:spPr bwMode="auto">
            <a:xfrm>
              <a:off x="1440" y="1082"/>
              <a:ext cx="0" cy="9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7863" name="Line 39"/>
            <p:cNvSpPr>
              <a:spLocks noChangeShapeType="1"/>
            </p:cNvSpPr>
            <p:nvPr/>
          </p:nvSpPr>
          <p:spPr bwMode="auto">
            <a:xfrm flipH="1">
              <a:off x="614" y="1021"/>
              <a:ext cx="674" cy="10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7864" name="Text Box 40"/>
            <p:cNvSpPr txBox="1">
              <a:spLocks noChangeArrowheads="1"/>
            </p:cNvSpPr>
            <p:nvPr/>
          </p:nvSpPr>
          <p:spPr bwMode="auto">
            <a:xfrm>
              <a:off x="768" y="1371"/>
              <a:ext cx="223" cy="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7865" name="Line 41"/>
            <p:cNvSpPr>
              <a:spLocks noChangeShapeType="1"/>
            </p:cNvSpPr>
            <p:nvPr/>
          </p:nvSpPr>
          <p:spPr bwMode="auto">
            <a:xfrm>
              <a:off x="1447" y="2206"/>
              <a:ext cx="7" cy="7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7866" name="Text Box 42"/>
            <p:cNvSpPr txBox="1">
              <a:spLocks noChangeArrowheads="1"/>
            </p:cNvSpPr>
            <p:nvPr/>
          </p:nvSpPr>
          <p:spPr bwMode="auto">
            <a:xfrm>
              <a:off x="1450" y="2410"/>
              <a:ext cx="223" cy="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7867" name="Freeform 43"/>
            <p:cNvSpPr>
              <a:spLocks/>
            </p:cNvSpPr>
            <p:nvPr/>
          </p:nvSpPr>
          <p:spPr bwMode="auto">
            <a:xfrm>
              <a:off x="604" y="2227"/>
              <a:ext cx="857" cy="11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2" y="1152"/>
                </a:cxn>
                <a:cxn ang="0">
                  <a:pos x="857" y="772"/>
                </a:cxn>
              </a:cxnLst>
              <a:rect l="0" t="0" r="r" b="b"/>
              <a:pathLst>
                <a:path w="857" h="1152">
                  <a:moveTo>
                    <a:pt x="0" y="0"/>
                  </a:moveTo>
                  <a:cubicBezTo>
                    <a:pt x="95" y="191"/>
                    <a:pt x="365" y="1152"/>
                    <a:pt x="562" y="1152"/>
                  </a:cubicBezTo>
                  <a:cubicBezTo>
                    <a:pt x="759" y="1152"/>
                    <a:pt x="796" y="851"/>
                    <a:pt x="857" y="77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7868" name="Text Box 44"/>
            <p:cNvSpPr txBox="1">
              <a:spLocks noChangeArrowheads="1"/>
            </p:cNvSpPr>
            <p:nvPr/>
          </p:nvSpPr>
          <p:spPr bwMode="auto">
            <a:xfrm>
              <a:off x="763" y="2585"/>
              <a:ext cx="224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7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7869" name="Line 45"/>
            <p:cNvSpPr>
              <a:spLocks noChangeShapeType="1"/>
            </p:cNvSpPr>
            <p:nvPr/>
          </p:nvSpPr>
          <p:spPr bwMode="auto">
            <a:xfrm flipH="1">
              <a:off x="1450" y="2158"/>
              <a:ext cx="998" cy="8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7870" name="Text Box 46"/>
            <p:cNvSpPr txBox="1">
              <a:spLocks noChangeArrowheads="1"/>
            </p:cNvSpPr>
            <p:nvPr/>
          </p:nvSpPr>
          <p:spPr bwMode="auto">
            <a:xfrm>
              <a:off x="1891" y="2572"/>
              <a:ext cx="224" cy="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4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7871" name="Freeform 47"/>
            <p:cNvSpPr>
              <a:spLocks/>
            </p:cNvSpPr>
            <p:nvPr/>
          </p:nvSpPr>
          <p:spPr bwMode="auto">
            <a:xfrm>
              <a:off x="1477" y="1946"/>
              <a:ext cx="991" cy="484"/>
            </a:xfrm>
            <a:custGeom>
              <a:avLst/>
              <a:gdLst/>
              <a:ahLst/>
              <a:cxnLst>
                <a:cxn ang="0">
                  <a:pos x="0" y="168"/>
                </a:cxn>
                <a:cxn ang="0">
                  <a:pos x="204" y="484"/>
                </a:cxn>
                <a:cxn ang="0">
                  <a:pos x="302" y="7"/>
                </a:cxn>
                <a:cxn ang="0">
                  <a:pos x="379" y="442"/>
                </a:cxn>
                <a:cxn ang="0">
                  <a:pos x="534" y="21"/>
                </a:cxn>
                <a:cxn ang="0">
                  <a:pos x="611" y="351"/>
                </a:cxn>
                <a:cxn ang="0">
                  <a:pos x="660" y="77"/>
                </a:cxn>
                <a:cxn ang="0">
                  <a:pos x="991" y="218"/>
                </a:cxn>
              </a:cxnLst>
              <a:rect l="0" t="0" r="r" b="b"/>
              <a:pathLst>
                <a:path w="991" h="484">
                  <a:moveTo>
                    <a:pt x="0" y="168"/>
                  </a:moveTo>
                  <a:cubicBezTo>
                    <a:pt x="0" y="168"/>
                    <a:pt x="145" y="484"/>
                    <a:pt x="204" y="484"/>
                  </a:cubicBezTo>
                  <a:cubicBezTo>
                    <a:pt x="263" y="484"/>
                    <a:pt x="253" y="6"/>
                    <a:pt x="302" y="7"/>
                  </a:cubicBezTo>
                  <a:cubicBezTo>
                    <a:pt x="331" y="0"/>
                    <a:pt x="313" y="444"/>
                    <a:pt x="379" y="442"/>
                  </a:cubicBezTo>
                  <a:cubicBezTo>
                    <a:pt x="418" y="444"/>
                    <a:pt x="475" y="24"/>
                    <a:pt x="534" y="21"/>
                  </a:cubicBezTo>
                  <a:cubicBezTo>
                    <a:pt x="573" y="6"/>
                    <a:pt x="575" y="360"/>
                    <a:pt x="611" y="351"/>
                  </a:cubicBezTo>
                  <a:cubicBezTo>
                    <a:pt x="647" y="342"/>
                    <a:pt x="577" y="80"/>
                    <a:pt x="660" y="77"/>
                  </a:cubicBezTo>
                  <a:cubicBezTo>
                    <a:pt x="743" y="74"/>
                    <a:pt x="922" y="189"/>
                    <a:pt x="991" y="21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717872" name="Group 48"/>
            <p:cNvGrpSpPr>
              <a:grpSpLocks/>
            </p:cNvGrpSpPr>
            <p:nvPr/>
          </p:nvGrpSpPr>
          <p:grpSpPr bwMode="auto">
            <a:xfrm>
              <a:off x="2332" y="2025"/>
              <a:ext cx="316" cy="266"/>
              <a:chOff x="1613" y="2015"/>
              <a:chExt cx="316" cy="266"/>
            </a:xfrm>
          </p:grpSpPr>
          <p:sp>
            <p:nvSpPr>
              <p:cNvPr id="717873" name="Oval 49"/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874" name="Line 50"/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875" name="Line 51"/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876" name="Rectangle 52"/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17877" name="Oval 53"/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878" name="Rectangle 54"/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5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879" name="Text Box 55"/>
              <p:cNvSpPr txBox="1">
                <a:spLocks noChangeArrowheads="1"/>
              </p:cNvSpPr>
              <p:nvPr/>
            </p:nvSpPr>
            <p:spPr bwMode="auto">
              <a:xfrm>
                <a:off x="1651" y="2015"/>
                <a:ext cx="218" cy="2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y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sp>
          <p:nvSpPr>
            <p:cNvPr id="717880" name="Text Box 56"/>
            <p:cNvSpPr txBox="1">
              <a:spLocks noChangeArrowheads="1"/>
            </p:cNvSpPr>
            <p:nvPr/>
          </p:nvSpPr>
          <p:spPr bwMode="auto">
            <a:xfrm>
              <a:off x="1809" y="1724"/>
              <a:ext cx="224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8</a:t>
              </a: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17881" name="Group 57"/>
            <p:cNvGrpSpPr>
              <a:grpSpLocks/>
            </p:cNvGrpSpPr>
            <p:nvPr/>
          </p:nvGrpSpPr>
          <p:grpSpPr bwMode="auto">
            <a:xfrm>
              <a:off x="3009" y="2006"/>
              <a:ext cx="316" cy="266"/>
              <a:chOff x="1613" y="2015"/>
              <a:chExt cx="316" cy="266"/>
            </a:xfrm>
          </p:grpSpPr>
          <p:sp>
            <p:nvSpPr>
              <p:cNvPr id="717882" name="Oval 58"/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883" name="Line 59"/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884" name="Line 60"/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885" name="Rectangle 61"/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17886" name="Oval 62"/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887" name="Rectangle 63"/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5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888" name="Text Box 64"/>
              <p:cNvSpPr txBox="1">
                <a:spLocks noChangeArrowheads="1"/>
              </p:cNvSpPr>
              <p:nvPr/>
            </p:nvSpPr>
            <p:spPr bwMode="auto">
              <a:xfrm>
                <a:off x="1650" y="2015"/>
                <a:ext cx="221" cy="2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z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sp>
          <p:nvSpPr>
            <p:cNvPr id="717889" name="Line 65"/>
            <p:cNvSpPr>
              <a:spLocks noChangeShapeType="1"/>
            </p:cNvSpPr>
            <p:nvPr/>
          </p:nvSpPr>
          <p:spPr bwMode="auto">
            <a:xfrm>
              <a:off x="2641" y="2149"/>
              <a:ext cx="3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7890" name="Text Box 66"/>
            <p:cNvSpPr txBox="1">
              <a:spLocks noChangeArrowheads="1"/>
            </p:cNvSpPr>
            <p:nvPr/>
          </p:nvSpPr>
          <p:spPr bwMode="auto">
            <a:xfrm>
              <a:off x="2702" y="2153"/>
              <a:ext cx="223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7891" name="Line 67"/>
            <p:cNvSpPr>
              <a:spLocks noChangeShapeType="1"/>
            </p:cNvSpPr>
            <p:nvPr/>
          </p:nvSpPr>
          <p:spPr bwMode="auto">
            <a:xfrm>
              <a:off x="1503" y="990"/>
              <a:ext cx="963" cy="1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7892" name="Text Box 68"/>
            <p:cNvSpPr txBox="1">
              <a:spLocks noChangeArrowheads="1"/>
            </p:cNvSpPr>
            <p:nvPr/>
          </p:nvSpPr>
          <p:spPr bwMode="auto">
            <a:xfrm>
              <a:off x="1914" y="1346"/>
              <a:ext cx="224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7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7893" name="Freeform 69"/>
            <p:cNvSpPr>
              <a:spLocks/>
            </p:cNvSpPr>
            <p:nvPr/>
          </p:nvSpPr>
          <p:spPr bwMode="auto">
            <a:xfrm>
              <a:off x="1489" y="976"/>
              <a:ext cx="28" cy="14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28" y="0"/>
                </a:cxn>
                <a:cxn ang="0">
                  <a:pos x="0" y="14"/>
                </a:cxn>
              </a:cxnLst>
              <a:rect l="0" t="0" r="r" b="b"/>
              <a:pathLst>
                <a:path w="28" h="14">
                  <a:moveTo>
                    <a:pt x="0" y="14"/>
                  </a:moveTo>
                  <a:cubicBezTo>
                    <a:pt x="9" y="9"/>
                    <a:pt x="28" y="0"/>
                    <a:pt x="28" y="0"/>
                  </a:cubicBezTo>
                  <a:cubicBezTo>
                    <a:pt x="28" y="0"/>
                    <a:pt x="9" y="9"/>
                    <a:pt x="0" y="14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7894" name="Freeform 70"/>
            <p:cNvSpPr>
              <a:spLocks/>
            </p:cNvSpPr>
            <p:nvPr/>
          </p:nvSpPr>
          <p:spPr bwMode="auto">
            <a:xfrm>
              <a:off x="1623" y="999"/>
              <a:ext cx="1510" cy="1052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1102" y="174"/>
                </a:cxn>
                <a:cxn ang="0">
                  <a:pos x="1510" y="1052"/>
                </a:cxn>
              </a:cxnLst>
              <a:rect l="0" t="0" r="r" b="b"/>
              <a:pathLst>
                <a:path w="1510" h="1052">
                  <a:moveTo>
                    <a:pt x="0" y="5"/>
                  </a:moveTo>
                  <a:cubicBezTo>
                    <a:pt x="184" y="33"/>
                    <a:pt x="851" y="0"/>
                    <a:pt x="1102" y="174"/>
                  </a:cubicBezTo>
                  <a:cubicBezTo>
                    <a:pt x="1353" y="348"/>
                    <a:pt x="1425" y="869"/>
                    <a:pt x="1510" y="10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7895" name="Text Box 71"/>
            <p:cNvSpPr txBox="1">
              <a:spLocks noChangeArrowheads="1"/>
            </p:cNvSpPr>
            <p:nvPr/>
          </p:nvSpPr>
          <p:spPr bwMode="auto">
            <a:xfrm>
              <a:off x="2676" y="1011"/>
              <a:ext cx="223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9</a:t>
              </a: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717896" name="Rectangle 72"/>
          <p:cNvSpPr>
            <a:spLocks noChangeArrowheads="1"/>
          </p:cNvSpPr>
          <p:nvPr/>
        </p:nvSpPr>
        <p:spPr bwMode="auto">
          <a:xfrm>
            <a:off x="487363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/>
            <a:r>
              <a:rPr lang="en-US" sz="3600" u="sng">
                <a:solidFill>
                  <a:srgbClr val="000099"/>
                </a:solidFill>
                <a:cs typeface="Arial" charset="0"/>
              </a:rPr>
              <a:t>Dijkstra’s algorithm: example</a:t>
            </a:r>
            <a:endParaRPr lang="en-US" sz="4000" u="sng">
              <a:solidFill>
                <a:srgbClr val="000099"/>
              </a:solidFill>
              <a:cs typeface="Arial" charset="0"/>
            </a:endParaRPr>
          </a:p>
        </p:txBody>
      </p:sp>
      <p:sp>
        <p:nvSpPr>
          <p:cNvPr id="717897" name="Text Box 73"/>
          <p:cNvSpPr txBox="1">
            <a:spLocks noChangeArrowheads="1"/>
          </p:cNvSpPr>
          <p:nvPr/>
        </p:nvSpPr>
        <p:spPr bwMode="auto">
          <a:xfrm>
            <a:off x="474663" y="1277938"/>
            <a:ext cx="70643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>
                <a:latin typeface="Arial" charset="0"/>
              </a:rPr>
              <a:t>Step</a:t>
            </a:r>
          </a:p>
          <a:p>
            <a:pPr algn="r"/>
            <a:endParaRPr lang="en-US" sz="2000">
              <a:latin typeface="Arial" charset="0"/>
            </a:endParaRPr>
          </a:p>
        </p:txBody>
      </p:sp>
      <p:sp>
        <p:nvSpPr>
          <p:cNvPr id="717898" name="Text Box 74"/>
          <p:cNvSpPr txBox="1">
            <a:spLocks noChangeArrowheads="1"/>
          </p:cNvSpPr>
          <p:nvPr/>
        </p:nvSpPr>
        <p:spPr bwMode="auto">
          <a:xfrm>
            <a:off x="1458913" y="1284288"/>
            <a:ext cx="4175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>
                <a:latin typeface="Arial" charset="0"/>
              </a:rPr>
              <a:t>N</a:t>
            </a:r>
            <a:r>
              <a:rPr lang="en-US" sz="2000">
                <a:latin typeface="Arial" charset="0"/>
                <a:cs typeface="Arial" charset="0"/>
              </a:rPr>
              <a:t>'</a:t>
            </a:r>
          </a:p>
        </p:txBody>
      </p:sp>
      <p:sp>
        <p:nvSpPr>
          <p:cNvPr id="717899" name="Text Box 75"/>
          <p:cNvSpPr txBox="1">
            <a:spLocks noChangeArrowheads="1"/>
          </p:cNvSpPr>
          <p:nvPr/>
        </p:nvSpPr>
        <p:spPr bwMode="auto">
          <a:xfrm>
            <a:off x="2043113" y="1009650"/>
            <a:ext cx="6778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>
                <a:latin typeface="Arial" charset="0"/>
              </a:rPr>
              <a:t>D(</a:t>
            </a:r>
            <a:r>
              <a:rPr lang="en-US" sz="2000" b="1">
                <a:solidFill>
                  <a:srgbClr val="FF0000"/>
                </a:solidFill>
                <a:latin typeface="Arial" charset="0"/>
              </a:rPr>
              <a:t>v</a:t>
            </a:r>
            <a:r>
              <a:rPr lang="en-US" sz="2000">
                <a:latin typeface="Arial" charset="0"/>
              </a:rPr>
              <a:t>)</a:t>
            </a:r>
          </a:p>
          <a:p>
            <a:pPr algn="r"/>
            <a:r>
              <a:rPr lang="en-US" sz="1600">
                <a:latin typeface="Arial" charset="0"/>
              </a:rPr>
              <a:t>p(v)</a:t>
            </a:r>
          </a:p>
        </p:txBody>
      </p:sp>
      <p:sp>
        <p:nvSpPr>
          <p:cNvPr id="717900" name="Text Box 76"/>
          <p:cNvSpPr txBox="1">
            <a:spLocks noChangeArrowheads="1"/>
          </p:cNvSpPr>
          <p:nvPr/>
        </p:nvSpPr>
        <p:spPr bwMode="auto">
          <a:xfrm>
            <a:off x="511175" y="16176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>
                <a:latin typeface="Arial" charset="0"/>
              </a:rPr>
              <a:t>0</a:t>
            </a:r>
          </a:p>
        </p:txBody>
      </p:sp>
      <p:sp>
        <p:nvSpPr>
          <p:cNvPr id="717901" name="Text Box 77"/>
          <p:cNvSpPr txBox="1">
            <a:spLocks noChangeArrowheads="1"/>
          </p:cNvSpPr>
          <p:nvPr/>
        </p:nvSpPr>
        <p:spPr bwMode="auto">
          <a:xfrm>
            <a:off x="515938" y="19145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>
                <a:latin typeface="Arial" charset="0"/>
              </a:rPr>
              <a:t>1</a:t>
            </a:r>
          </a:p>
        </p:txBody>
      </p:sp>
      <p:sp>
        <p:nvSpPr>
          <p:cNvPr id="717902" name="Text Box 78"/>
          <p:cNvSpPr txBox="1">
            <a:spLocks noChangeArrowheads="1"/>
          </p:cNvSpPr>
          <p:nvPr/>
        </p:nvSpPr>
        <p:spPr bwMode="auto">
          <a:xfrm>
            <a:off x="517525" y="22225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>
                <a:latin typeface="Arial" charset="0"/>
              </a:rPr>
              <a:t>2</a:t>
            </a:r>
          </a:p>
        </p:txBody>
      </p:sp>
      <p:sp>
        <p:nvSpPr>
          <p:cNvPr id="717903" name="Text Box 79"/>
          <p:cNvSpPr txBox="1">
            <a:spLocks noChangeArrowheads="1"/>
          </p:cNvSpPr>
          <p:nvPr/>
        </p:nvSpPr>
        <p:spPr bwMode="auto">
          <a:xfrm>
            <a:off x="511175" y="25241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>
                <a:latin typeface="Arial" charset="0"/>
              </a:rPr>
              <a:t>3</a:t>
            </a:r>
          </a:p>
        </p:txBody>
      </p:sp>
      <p:sp>
        <p:nvSpPr>
          <p:cNvPr id="717904" name="Text Box 80"/>
          <p:cNvSpPr txBox="1">
            <a:spLocks noChangeArrowheads="1"/>
          </p:cNvSpPr>
          <p:nvPr/>
        </p:nvSpPr>
        <p:spPr bwMode="auto">
          <a:xfrm>
            <a:off x="509588" y="28273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>
                <a:latin typeface="Arial" charset="0"/>
              </a:rPr>
              <a:t>4</a:t>
            </a:r>
          </a:p>
        </p:txBody>
      </p:sp>
      <p:sp>
        <p:nvSpPr>
          <p:cNvPr id="717905" name="Text Box 81"/>
          <p:cNvSpPr txBox="1">
            <a:spLocks noChangeArrowheads="1"/>
          </p:cNvSpPr>
          <p:nvPr/>
        </p:nvSpPr>
        <p:spPr bwMode="auto">
          <a:xfrm>
            <a:off x="514350" y="31321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>
                <a:latin typeface="Arial" charset="0"/>
              </a:rPr>
              <a:t>5</a:t>
            </a:r>
          </a:p>
        </p:txBody>
      </p:sp>
      <p:sp>
        <p:nvSpPr>
          <p:cNvPr id="717906" name="Text Box 82"/>
          <p:cNvSpPr txBox="1">
            <a:spLocks noChangeArrowheads="1"/>
          </p:cNvSpPr>
          <p:nvPr/>
        </p:nvSpPr>
        <p:spPr bwMode="auto">
          <a:xfrm>
            <a:off x="2630488" y="1017588"/>
            <a:ext cx="7334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>
                <a:latin typeface="Arial" charset="0"/>
              </a:rPr>
              <a:t>D(</a:t>
            </a:r>
            <a:r>
              <a:rPr lang="en-US" sz="2000" b="1">
                <a:solidFill>
                  <a:srgbClr val="FF0000"/>
                </a:solidFill>
                <a:latin typeface="Arial" charset="0"/>
              </a:rPr>
              <a:t>w</a:t>
            </a:r>
            <a:r>
              <a:rPr lang="en-US" sz="2000">
                <a:latin typeface="Arial" charset="0"/>
              </a:rPr>
              <a:t>)</a:t>
            </a:r>
          </a:p>
          <a:p>
            <a:pPr algn="r"/>
            <a:r>
              <a:rPr lang="en-US" sz="1600">
                <a:latin typeface="Arial" charset="0"/>
              </a:rPr>
              <a:t>p(w)</a:t>
            </a:r>
          </a:p>
        </p:txBody>
      </p:sp>
      <p:sp>
        <p:nvSpPr>
          <p:cNvPr id="717907" name="Text Box 83"/>
          <p:cNvSpPr txBox="1">
            <a:spLocks noChangeArrowheads="1"/>
          </p:cNvSpPr>
          <p:nvPr/>
        </p:nvSpPr>
        <p:spPr bwMode="auto">
          <a:xfrm>
            <a:off x="3306763" y="1017588"/>
            <a:ext cx="6778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>
                <a:latin typeface="Arial" charset="0"/>
              </a:rPr>
              <a:t>D(</a:t>
            </a:r>
            <a:r>
              <a:rPr lang="en-US" sz="2000" b="1">
                <a:solidFill>
                  <a:srgbClr val="FF0000"/>
                </a:solidFill>
                <a:latin typeface="Arial" charset="0"/>
              </a:rPr>
              <a:t>x</a:t>
            </a:r>
            <a:r>
              <a:rPr lang="en-US" sz="2000">
                <a:latin typeface="Arial" charset="0"/>
              </a:rPr>
              <a:t>)</a:t>
            </a:r>
          </a:p>
          <a:p>
            <a:pPr algn="r"/>
            <a:r>
              <a:rPr lang="en-US" sz="1600">
                <a:latin typeface="Arial" charset="0"/>
              </a:rPr>
              <a:t>p(x)</a:t>
            </a:r>
          </a:p>
        </p:txBody>
      </p:sp>
      <p:sp>
        <p:nvSpPr>
          <p:cNvPr id="717908" name="Text Box 84"/>
          <p:cNvSpPr txBox="1">
            <a:spLocks noChangeArrowheads="1"/>
          </p:cNvSpPr>
          <p:nvPr/>
        </p:nvSpPr>
        <p:spPr bwMode="auto">
          <a:xfrm>
            <a:off x="3946525" y="1017588"/>
            <a:ext cx="6778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>
                <a:latin typeface="Arial" charset="0"/>
              </a:rPr>
              <a:t>D(</a:t>
            </a:r>
            <a:r>
              <a:rPr lang="en-US" sz="2000" b="1">
                <a:solidFill>
                  <a:srgbClr val="FF0000"/>
                </a:solidFill>
                <a:latin typeface="Arial" charset="0"/>
              </a:rPr>
              <a:t>y</a:t>
            </a:r>
            <a:r>
              <a:rPr lang="en-US" sz="2000">
                <a:latin typeface="Arial" charset="0"/>
              </a:rPr>
              <a:t>)</a:t>
            </a:r>
          </a:p>
          <a:p>
            <a:pPr algn="r"/>
            <a:r>
              <a:rPr lang="en-US" sz="1600">
                <a:latin typeface="Arial" charset="0"/>
              </a:rPr>
              <a:t>p(y)</a:t>
            </a:r>
          </a:p>
        </p:txBody>
      </p:sp>
      <p:sp>
        <p:nvSpPr>
          <p:cNvPr id="717909" name="Text Box 85"/>
          <p:cNvSpPr txBox="1">
            <a:spLocks noChangeArrowheads="1"/>
          </p:cNvSpPr>
          <p:nvPr/>
        </p:nvSpPr>
        <p:spPr bwMode="auto">
          <a:xfrm>
            <a:off x="4578350" y="1022350"/>
            <a:ext cx="6635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>
                <a:latin typeface="Arial" charset="0"/>
              </a:rPr>
              <a:t>D(</a:t>
            </a:r>
            <a:r>
              <a:rPr lang="en-US" sz="2000" b="1">
                <a:solidFill>
                  <a:srgbClr val="FF0000"/>
                </a:solidFill>
                <a:latin typeface="Arial" charset="0"/>
              </a:rPr>
              <a:t>z</a:t>
            </a:r>
            <a:r>
              <a:rPr lang="en-US" sz="2000">
                <a:latin typeface="Arial" charset="0"/>
              </a:rPr>
              <a:t>)</a:t>
            </a:r>
          </a:p>
          <a:p>
            <a:pPr algn="r"/>
            <a:r>
              <a:rPr lang="en-US" sz="1600">
                <a:latin typeface="Arial" charset="0"/>
              </a:rPr>
              <a:t>p(z)</a:t>
            </a:r>
          </a:p>
        </p:txBody>
      </p:sp>
      <p:sp>
        <p:nvSpPr>
          <p:cNvPr id="717910" name="Line 86"/>
          <p:cNvSpPr>
            <a:spLocks noChangeShapeType="1"/>
          </p:cNvSpPr>
          <p:nvPr/>
        </p:nvSpPr>
        <p:spPr bwMode="auto">
          <a:xfrm>
            <a:off x="600075" y="1638300"/>
            <a:ext cx="462915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7911" name="Line 87"/>
          <p:cNvSpPr>
            <a:spLocks noChangeShapeType="1"/>
          </p:cNvSpPr>
          <p:nvPr/>
        </p:nvSpPr>
        <p:spPr bwMode="auto">
          <a:xfrm>
            <a:off x="581025" y="1952625"/>
            <a:ext cx="46291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7912" name="Text Box 88"/>
          <p:cNvSpPr txBox="1">
            <a:spLocks noChangeArrowheads="1"/>
          </p:cNvSpPr>
          <p:nvPr/>
        </p:nvSpPr>
        <p:spPr bwMode="auto">
          <a:xfrm>
            <a:off x="1492250" y="16081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>
                <a:latin typeface="Arial" charset="0"/>
              </a:rPr>
              <a:t>u</a:t>
            </a:r>
          </a:p>
        </p:txBody>
      </p:sp>
      <p:sp>
        <p:nvSpPr>
          <p:cNvPr id="717913" name="Line 89"/>
          <p:cNvSpPr>
            <a:spLocks noChangeShapeType="1"/>
          </p:cNvSpPr>
          <p:nvPr/>
        </p:nvSpPr>
        <p:spPr bwMode="auto">
          <a:xfrm>
            <a:off x="581025" y="2247900"/>
            <a:ext cx="46291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7914" name="Line 90"/>
          <p:cNvSpPr>
            <a:spLocks noChangeShapeType="1"/>
          </p:cNvSpPr>
          <p:nvPr/>
        </p:nvSpPr>
        <p:spPr bwMode="auto">
          <a:xfrm>
            <a:off x="581025" y="2562225"/>
            <a:ext cx="46291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7915" name="Line 91"/>
          <p:cNvSpPr>
            <a:spLocks noChangeShapeType="1"/>
          </p:cNvSpPr>
          <p:nvPr/>
        </p:nvSpPr>
        <p:spPr bwMode="auto">
          <a:xfrm>
            <a:off x="565150" y="2865438"/>
            <a:ext cx="46291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7916" name="Line 92"/>
          <p:cNvSpPr>
            <a:spLocks noChangeShapeType="1"/>
          </p:cNvSpPr>
          <p:nvPr/>
        </p:nvSpPr>
        <p:spPr bwMode="auto">
          <a:xfrm>
            <a:off x="576263" y="3171825"/>
            <a:ext cx="46291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7917" name="Line 93"/>
          <p:cNvSpPr>
            <a:spLocks noChangeShapeType="1"/>
          </p:cNvSpPr>
          <p:nvPr/>
        </p:nvSpPr>
        <p:spPr bwMode="auto">
          <a:xfrm>
            <a:off x="581025" y="3467100"/>
            <a:ext cx="46291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717918" name="Group 94"/>
          <p:cNvGrpSpPr>
            <a:grpSpLocks/>
          </p:cNvGrpSpPr>
          <p:nvPr/>
        </p:nvGrpSpPr>
        <p:grpSpPr bwMode="auto">
          <a:xfrm>
            <a:off x="2190750" y="1609725"/>
            <a:ext cx="3084513" cy="371475"/>
            <a:chOff x="1380" y="1014"/>
            <a:chExt cx="1943" cy="234"/>
          </a:xfrm>
        </p:grpSpPr>
        <p:sp>
          <p:nvSpPr>
            <p:cNvPr id="717919" name="Text Box 95"/>
            <p:cNvSpPr txBox="1">
              <a:spLocks noChangeArrowheads="1"/>
            </p:cNvSpPr>
            <p:nvPr/>
          </p:nvSpPr>
          <p:spPr bwMode="auto">
            <a:xfrm>
              <a:off x="3043" y="1014"/>
              <a:ext cx="2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/>
                <a:t>∞ 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717920" name="Text Box 96"/>
            <p:cNvSpPr txBox="1">
              <a:spLocks noChangeArrowheads="1"/>
            </p:cNvSpPr>
            <p:nvPr/>
          </p:nvSpPr>
          <p:spPr bwMode="auto">
            <a:xfrm>
              <a:off x="2647" y="1014"/>
              <a:ext cx="2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/>
                <a:t>∞ 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717921" name="Text Box 97"/>
            <p:cNvSpPr txBox="1">
              <a:spLocks noChangeArrowheads="1"/>
            </p:cNvSpPr>
            <p:nvPr/>
          </p:nvSpPr>
          <p:spPr bwMode="auto">
            <a:xfrm>
              <a:off x="1380" y="1017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>
                  <a:latin typeface="Arial" charset="0"/>
                </a:rPr>
                <a:t>7,u</a:t>
              </a:r>
            </a:p>
          </p:txBody>
        </p:sp>
        <p:sp>
          <p:nvSpPr>
            <p:cNvPr id="717922" name="Text Box 98"/>
            <p:cNvSpPr txBox="1">
              <a:spLocks noChangeArrowheads="1"/>
            </p:cNvSpPr>
            <p:nvPr/>
          </p:nvSpPr>
          <p:spPr bwMode="auto">
            <a:xfrm>
              <a:off x="1787" y="1015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>
                  <a:latin typeface="Arial" charset="0"/>
                </a:rPr>
                <a:t>3,u</a:t>
              </a:r>
            </a:p>
          </p:txBody>
        </p:sp>
        <p:sp>
          <p:nvSpPr>
            <p:cNvPr id="717923" name="Text Box 99"/>
            <p:cNvSpPr txBox="1">
              <a:spLocks noChangeArrowheads="1"/>
            </p:cNvSpPr>
            <p:nvPr/>
          </p:nvSpPr>
          <p:spPr bwMode="auto">
            <a:xfrm>
              <a:off x="2190" y="1016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>
                  <a:latin typeface="Arial" charset="0"/>
                </a:rPr>
                <a:t>5,u</a:t>
              </a:r>
            </a:p>
          </p:txBody>
        </p:sp>
      </p:grpSp>
      <p:sp>
        <p:nvSpPr>
          <p:cNvPr id="717924" name="Text Box 100"/>
          <p:cNvSpPr txBox="1">
            <a:spLocks noChangeArrowheads="1"/>
          </p:cNvSpPr>
          <p:nvPr/>
        </p:nvSpPr>
        <p:spPr bwMode="auto">
          <a:xfrm>
            <a:off x="1346200" y="1905000"/>
            <a:ext cx="47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>
                <a:latin typeface="Arial" charset="0"/>
              </a:rPr>
              <a:t>uw</a:t>
            </a:r>
          </a:p>
        </p:txBody>
      </p:sp>
      <p:grpSp>
        <p:nvGrpSpPr>
          <p:cNvPr id="717925" name="Group 101"/>
          <p:cNvGrpSpPr>
            <a:grpSpLocks/>
          </p:cNvGrpSpPr>
          <p:nvPr/>
        </p:nvGrpSpPr>
        <p:grpSpPr bwMode="auto">
          <a:xfrm>
            <a:off x="2163763" y="1916113"/>
            <a:ext cx="3122612" cy="371475"/>
            <a:chOff x="1356" y="1014"/>
            <a:chExt cx="1967" cy="234"/>
          </a:xfrm>
        </p:grpSpPr>
        <p:sp>
          <p:nvSpPr>
            <p:cNvPr id="717926" name="Text Box 102"/>
            <p:cNvSpPr txBox="1">
              <a:spLocks noChangeArrowheads="1"/>
            </p:cNvSpPr>
            <p:nvPr/>
          </p:nvSpPr>
          <p:spPr bwMode="auto">
            <a:xfrm>
              <a:off x="3043" y="1014"/>
              <a:ext cx="2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/>
                <a:t>∞ 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717927" name="Text Box 103"/>
            <p:cNvSpPr txBox="1">
              <a:spLocks noChangeArrowheads="1"/>
            </p:cNvSpPr>
            <p:nvPr/>
          </p:nvSpPr>
          <p:spPr bwMode="auto">
            <a:xfrm>
              <a:off x="2482" y="1014"/>
              <a:ext cx="44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 sz="1600">
                  <a:latin typeface="Arial" charset="0"/>
                </a:rPr>
                <a:t>11</a:t>
              </a:r>
              <a:r>
                <a:rPr lang="en-US">
                  <a:latin typeface="Arial" charset="0"/>
                </a:rPr>
                <a:t>,w</a:t>
              </a:r>
              <a:r>
                <a:rPr lang="en-US"/>
                <a:t> 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717928" name="Text Box 104"/>
            <p:cNvSpPr txBox="1">
              <a:spLocks noChangeArrowheads="1"/>
            </p:cNvSpPr>
            <p:nvPr/>
          </p:nvSpPr>
          <p:spPr bwMode="auto">
            <a:xfrm>
              <a:off x="1356" y="1017"/>
              <a:ext cx="3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>
                  <a:latin typeface="Arial" charset="0"/>
                </a:rPr>
                <a:t>6,w</a:t>
              </a:r>
            </a:p>
          </p:txBody>
        </p:sp>
        <p:sp>
          <p:nvSpPr>
            <p:cNvPr id="717929" name="Text Box 105"/>
            <p:cNvSpPr txBox="1">
              <a:spLocks noChangeArrowheads="1"/>
            </p:cNvSpPr>
            <p:nvPr/>
          </p:nvSpPr>
          <p:spPr bwMode="auto">
            <a:xfrm>
              <a:off x="1987" y="1015"/>
              <a:ext cx="1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endParaRPr lang="en-US">
                <a:latin typeface="Arial" charset="0"/>
              </a:endParaRPr>
            </a:p>
          </p:txBody>
        </p:sp>
        <p:sp>
          <p:nvSpPr>
            <p:cNvPr id="717930" name="Text Box 106"/>
            <p:cNvSpPr txBox="1">
              <a:spLocks noChangeArrowheads="1"/>
            </p:cNvSpPr>
            <p:nvPr/>
          </p:nvSpPr>
          <p:spPr bwMode="auto">
            <a:xfrm>
              <a:off x="2190" y="1016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>
                  <a:latin typeface="Arial" charset="0"/>
                </a:rPr>
                <a:t>5,u</a:t>
              </a:r>
            </a:p>
          </p:txBody>
        </p:sp>
      </p:grpSp>
      <p:grpSp>
        <p:nvGrpSpPr>
          <p:cNvPr id="717931" name="Group 107"/>
          <p:cNvGrpSpPr>
            <a:grpSpLocks/>
          </p:cNvGrpSpPr>
          <p:nvPr/>
        </p:nvGrpSpPr>
        <p:grpSpPr bwMode="auto">
          <a:xfrm>
            <a:off x="2162175" y="2214563"/>
            <a:ext cx="3122613" cy="376237"/>
            <a:chOff x="1356" y="1011"/>
            <a:chExt cx="1967" cy="237"/>
          </a:xfrm>
        </p:grpSpPr>
        <p:sp>
          <p:nvSpPr>
            <p:cNvPr id="717932" name="Text Box 108"/>
            <p:cNvSpPr txBox="1">
              <a:spLocks noChangeArrowheads="1"/>
            </p:cNvSpPr>
            <p:nvPr/>
          </p:nvSpPr>
          <p:spPr bwMode="auto">
            <a:xfrm>
              <a:off x="2913" y="1011"/>
              <a:ext cx="41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 sz="1600">
                  <a:latin typeface="Arial" charset="0"/>
                </a:rPr>
                <a:t>14</a:t>
              </a:r>
              <a:r>
                <a:rPr lang="en-US">
                  <a:latin typeface="Arial" charset="0"/>
                </a:rPr>
                <a:t>,x </a:t>
              </a:r>
            </a:p>
          </p:txBody>
        </p:sp>
        <p:sp>
          <p:nvSpPr>
            <p:cNvPr id="717933" name="Text Box 109"/>
            <p:cNvSpPr txBox="1">
              <a:spLocks noChangeArrowheads="1"/>
            </p:cNvSpPr>
            <p:nvPr/>
          </p:nvSpPr>
          <p:spPr bwMode="auto">
            <a:xfrm>
              <a:off x="2489" y="1011"/>
              <a:ext cx="43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 sz="1600">
                  <a:latin typeface="Arial" charset="0"/>
                </a:rPr>
                <a:t>11,</a:t>
              </a:r>
              <a:r>
                <a:rPr lang="en-US">
                  <a:latin typeface="Arial" charset="0"/>
                </a:rPr>
                <a:t>w 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717934" name="Text Box 110"/>
            <p:cNvSpPr txBox="1">
              <a:spLocks noChangeArrowheads="1"/>
            </p:cNvSpPr>
            <p:nvPr/>
          </p:nvSpPr>
          <p:spPr bwMode="auto">
            <a:xfrm>
              <a:off x="1356" y="1017"/>
              <a:ext cx="3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>
                  <a:latin typeface="Arial" charset="0"/>
                </a:rPr>
                <a:t>6,w</a:t>
              </a:r>
            </a:p>
          </p:txBody>
        </p:sp>
        <p:sp>
          <p:nvSpPr>
            <p:cNvPr id="717935" name="Text Box 111"/>
            <p:cNvSpPr txBox="1">
              <a:spLocks noChangeArrowheads="1"/>
            </p:cNvSpPr>
            <p:nvPr/>
          </p:nvSpPr>
          <p:spPr bwMode="auto">
            <a:xfrm>
              <a:off x="1987" y="1015"/>
              <a:ext cx="1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endParaRPr lang="en-US">
                <a:latin typeface="Arial" charset="0"/>
              </a:endParaRPr>
            </a:p>
          </p:txBody>
        </p:sp>
        <p:sp>
          <p:nvSpPr>
            <p:cNvPr id="717936" name="Text Box 112"/>
            <p:cNvSpPr txBox="1">
              <a:spLocks noChangeArrowheads="1"/>
            </p:cNvSpPr>
            <p:nvPr/>
          </p:nvSpPr>
          <p:spPr bwMode="auto">
            <a:xfrm>
              <a:off x="2390" y="1016"/>
              <a:ext cx="1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endParaRPr lang="en-US">
                <a:latin typeface="Arial" charset="0"/>
              </a:endParaRPr>
            </a:p>
          </p:txBody>
        </p:sp>
      </p:grpSp>
      <p:sp>
        <p:nvSpPr>
          <p:cNvPr id="717937" name="Oval 113"/>
          <p:cNvSpPr>
            <a:spLocks noChangeArrowheads="1"/>
          </p:cNvSpPr>
          <p:nvPr/>
        </p:nvSpPr>
        <p:spPr bwMode="auto">
          <a:xfrm>
            <a:off x="2828925" y="1666875"/>
            <a:ext cx="528638" cy="2762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17938" name="Oval 114"/>
          <p:cNvSpPr>
            <a:spLocks noChangeArrowheads="1"/>
          </p:cNvSpPr>
          <p:nvPr/>
        </p:nvSpPr>
        <p:spPr bwMode="auto">
          <a:xfrm>
            <a:off x="3482975" y="1952625"/>
            <a:ext cx="528638" cy="2762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17939" name="Text Box 115"/>
          <p:cNvSpPr txBox="1">
            <a:spLocks noChangeArrowheads="1"/>
          </p:cNvSpPr>
          <p:nvPr/>
        </p:nvSpPr>
        <p:spPr bwMode="auto">
          <a:xfrm>
            <a:off x="1239838" y="2214563"/>
            <a:ext cx="590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>
                <a:latin typeface="Arial" charset="0"/>
              </a:rPr>
              <a:t>uwx</a:t>
            </a:r>
          </a:p>
        </p:txBody>
      </p:sp>
      <p:sp>
        <p:nvSpPr>
          <p:cNvPr id="717940" name="Oval 116"/>
          <p:cNvSpPr>
            <a:spLocks noChangeArrowheads="1"/>
          </p:cNvSpPr>
          <p:nvPr/>
        </p:nvSpPr>
        <p:spPr bwMode="auto">
          <a:xfrm>
            <a:off x="2174875" y="2271713"/>
            <a:ext cx="528638" cy="2762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17941" name="Text Box 117"/>
          <p:cNvSpPr txBox="1">
            <a:spLocks noChangeArrowheads="1"/>
          </p:cNvSpPr>
          <p:nvPr/>
        </p:nvSpPr>
        <p:spPr bwMode="auto">
          <a:xfrm>
            <a:off x="1144588" y="2500313"/>
            <a:ext cx="704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>
                <a:latin typeface="Arial" charset="0"/>
              </a:rPr>
              <a:t>uwxv</a:t>
            </a:r>
          </a:p>
        </p:txBody>
      </p:sp>
      <p:grpSp>
        <p:nvGrpSpPr>
          <p:cNvPr id="717942" name="Group 118"/>
          <p:cNvGrpSpPr>
            <a:grpSpLocks/>
          </p:cNvGrpSpPr>
          <p:nvPr/>
        </p:nvGrpSpPr>
        <p:grpSpPr bwMode="auto">
          <a:xfrm>
            <a:off x="4008438" y="2511425"/>
            <a:ext cx="1273175" cy="366713"/>
            <a:chOff x="1492" y="2777"/>
            <a:chExt cx="802" cy="231"/>
          </a:xfrm>
        </p:grpSpPr>
        <p:sp>
          <p:nvSpPr>
            <p:cNvPr id="717943" name="Text Box 119"/>
            <p:cNvSpPr txBox="1">
              <a:spLocks noChangeArrowheads="1"/>
            </p:cNvSpPr>
            <p:nvPr/>
          </p:nvSpPr>
          <p:spPr bwMode="auto">
            <a:xfrm>
              <a:off x="1884" y="2777"/>
              <a:ext cx="41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 sz="1600">
                  <a:latin typeface="Arial" charset="0"/>
                </a:rPr>
                <a:t>14</a:t>
              </a:r>
              <a:r>
                <a:rPr lang="en-US">
                  <a:latin typeface="Arial" charset="0"/>
                </a:rPr>
                <a:t>,x </a:t>
              </a:r>
            </a:p>
          </p:txBody>
        </p:sp>
        <p:sp>
          <p:nvSpPr>
            <p:cNvPr id="717944" name="Text Box 120"/>
            <p:cNvSpPr txBox="1">
              <a:spLocks noChangeArrowheads="1"/>
            </p:cNvSpPr>
            <p:nvPr/>
          </p:nvSpPr>
          <p:spPr bwMode="auto">
            <a:xfrm>
              <a:off x="1492" y="2777"/>
              <a:ext cx="40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 sz="1600">
                  <a:latin typeface="Arial" charset="0"/>
                </a:rPr>
                <a:t>10,</a:t>
              </a:r>
              <a:r>
                <a:rPr lang="en-US">
                  <a:latin typeface="Arial" charset="0"/>
                </a:rPr>
                <a:t>v </a:t>
              </a:r>
              <a:endParaRPr lang="en-US" sz="2000">
                <a:latin typeface="Arial" charset="0"/>
              </a:endParaRPr>
            </a:p>
          </p:txBody>
        </p:sp>
      </p:grpSp>
      <p:sp>
        <p:nvSpPr>
          <p:cNvPr id="717945" name="Oval 121"/>
          <p:cNvSpPr>
            <a:spLocks noChangeArrowheads="1"/>
          </p:cNvSpPr>
          <p:nvPr/>
        </p:nvSpPr>
        <p:spPr bwMode="auto">
          <a:xfrm>
            <a:off x="4011613" y="2570163"/>
            <a:ext cx="528637" cy="2762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17946" name="Text Box 122"/>
          <p:cNvSpPr txBox="1">
            <a:spLocks noChangeArrowheads="1"/>
          </p:cNvSpPr>
          <p:nvPr/>
        </p:nvSpPr>
        <p:spPr bwMode="auto">
          <a:xfrm>
            <a:off x="1060450" y="2819400"/>
            <a:ext cx="819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>
                <a:latin typeface="Arial" charset="0"/>
              </a:rPr>
              <a:t>uwxvy</a:t>
            </a:r>
          </a:p>
        </p:txBody>
      </p:sp>
      <p:sp>
        <p:nvSpPr>
          <p:cNvPr id="717947" name="Text Box 123"/>
          <p:cNvSpPr txBox="1">
            <a:spLocks noChangeArrowheads="1"/>
          </p:cNvSpPr>
          <p:nvPr/>
        </p:nvSpPr>
        <p:spPr bwMode="auto">
          <a:xfrm>
            <a:off x="4638675" y="2830513"/>
            <a:ext cx="6508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600">
                <a:latin typeface="Arial" charset="0"/>
              </a:rPr>
              <a:t>12</a:t>
            </a:r>
            <a:r>
              <a:rPr lang="en-US">
                <a:latin typeface="Arial" charset="0"/>
              </a:rPr>
              <a:t>,y </a:t>
            </a:r>
          </a:p>
        </p:txBody>
      </p:sp>
      <p:sp>
        <p:nvSpPr>
          <p:cNvPr id="717948" name="Oval 124"/>
          <p:cNvSpPr>
            <a:spLocks noChangeArrowheads="1"/>
          </p:cNvSpPr>
          <p:nvPr/>
        </p:nvSpPr>
        <p:spPr bwMode="auto">
          <a:xfrm>
            <a:off x="4676775" y="2887663"/>
            <a:ext cx="528638" cy="2762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17949" name="Rectangle 125"/>
          <p:cNvSpPr>
            <a:spLocks noChangeArrowheads="1"/>
          </p:cNvSpPr>
          <p:nvPr/>
        </p:nvSpPr>
        <p:spPr bwMode="auto">
          <a:xfrm>
            <a:off x="538163" y="3775075"/>
            <a:ext cx="3810000" cy="239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None/>
            </a:pPr>
            <a:r>
              <a:rPr lang="en-US" sz="2400">
                <a:solidFill>
                  <a:srgbClr val="FF0000"/>
                </a:solidFill>
                <a:cs typeface="Arial" charset="0"/>
              </a:rPr>
              <a:t>Notes:</a:t>
            </a:r>
            <a:endParaRPr lang="en-US" sz="2400">
              <a:cs typeface="Arial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>
                <a:cs typeface="Arial" charset="0"/>
              </a:rPr>
              <a:t>construct shortest path tree by tracing predecessor nodes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>
                <a:cs typeface="Arial" charset="0"/>
              </a:rPr>
              <a:t>ties can exist (can be broken arbitrarily)</a:t>
            </a:r>
          </a:p>
        </p:txBody>
      </p:sp>
      <p:sp>
        <p:nvSpPr>
          <p:cNvPr id="717950" name="Line 126"/>
          <p:cNvSpPr>
            <a:spLocks noChangeShapeType="1"/>
          </p:cNvSpPr>
          <p:nvPr/>
        </p:nvSpPr>
        <p:spPr bwMode="auto">
          <a:xfrm>
            <a:off x="7874000" y="4995863"/>
            <a:ext cx="5905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7951" name="Line 127"/>
          <p:cNvSpPr>
            <a:spLocks noChangeShapeType="1"/>
          </p:cNvSpPr>
          <p:nvPr/>
        </p:nvSpPr>
        <p:spPr bwMode="auto">
          <a:xfrm flipV="1">
            <a:off x="6124575" y="4995863"/>
            <a:ext cx="1463675" cy="12049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7952" name="Line 128"/>
          <p:cNvSpPr>
            <a:spLocks noChangeShapeType="1"/>
          </p:cNvSpPr>
          <p:nvPr/>
        </p:nvSpPr>
        <p:spPr bwMode="auto">
          <a:xfrm>
            <a:off x="6115050" y="5110163"/>
            <a:ext cx="9525" cy="10477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7953" name="Line 129"/>
          <p:cNvSpPr>
            <a:spLocks noChangeShapeType="1"/>
          </p:cNvSpPr>
          <p:nvPr/>
        </p:nvSpPr>
        <p:spPr bwMode="auto">
          <a:xfrm flipV="1">
            <a:off x="4906963" y="3252788"/>
            <a:ext cx="1012825" cy="16287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7954" name="Line 130"/>
          <p:cNvSpPr>
            <a:spLocks noChangeShapeType="1"/>
          </p:cNvSpPr>
          <p:nvPr/>
        </p:nvSpPr>
        <p:spPr bwMode="auto">
          <a:xfrm flipV="1">
            <a:off x="5008563" y="4999038"/>
            <a:ext cx="94456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7955" name="Text Box 131"/>
          <p:cNvSpPr txBox="1">
            <a:spLocks noChangeArrowheads="1"/>
          </p:cNvSpPr>
          <p:nvPr/>
        </p:nvSpPr>
        <p:spPr bwMode="auto">
          <a:xfrm>
            <a:off x="931863" y="3117850"/>
            <a:ext cx="933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>
                <a:latin typeface="Arial" charset="0"/>
              </a:rPr>
              <a:t>uwxvyz</a:t>
            </a:r>
          </a:p>
        </p:txBody>
      </p:sp>
      <p:sp>
        <p:nvSpPr>
          <p:cNvPr id="13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4928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339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17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7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1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717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17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1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717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1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1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717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1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717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717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71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717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717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1000"/>
                                        <p:tgtEl>
                                          <p:spTgt spid="717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1000"/>
                                        <p:tgtEl>
                                          <p:spTgt spid="717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1000"/>
                                        <p:tgtEl>
                                          <p:spTgt spid="717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0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1000"/>
                                        <p:tgtEl>
                                          <p:spTgt spid="717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000"/>
                            </p:stCondLst>
                            <p:childTnLst>
                              <p:par>
                                <p:cTn id="9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1000"/>
                                        <p:tgtEl>
                                          <p:spTgt spid="717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924" grpId="0"/>
      <p:bldP spid="717937" grpId="0" animBg="1"/>
      <p:bldP spid="717938" grpId="0" animBg="1"/>
      <p:bldP spid="717939" grpId="0"/>
      <p:bldP spid="717940" grpId="0" animBg="1"/>
      <p:bldP spid="717941" grpId="0"/>
      <p:bldP spid="717945" grpId="0" animBg="1"/>
      <p:bldP spid="717946" grpId="0"/>
      <p:bldP spid="717947" grpId="0"/>
      <p:bldP spid="717948" grpId="0" animBg="1"/>
      <p:bldP spid="717949" grpId="0"/>
      <p:bldP spid="717950" grpId="0" animBg="1"/>
      <p:bldP spid="717951" grpId="0" animBg="1"/>
      <p:bldP spid="717952" grpId="0" animBg="1"/>
      <p:bldP spid="717953" grpId="0" animBg="1"/>
      <p:bldP spid="717954" grpId="0" animBg="1"/>
      <p:bldP spid="71795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EDE1A46-845A-4A18-8110-839600EAC642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1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11163" y="228600"/>
            <a:ext cx="8364537" cy="1143000"/>
          </a:xfrm>
        </p:spPr>
        <p:txBody>
          <a:bodyPr/>
          <a:lstStyle/>
          <a:p>
            <a:r>
              <a:rPr lang="en-US" sz="3600"/>
              <a:t>Dijkstra’s algorithm: another example</a:t>
            </a:r>
            <a:endParaRPr lang="en-US"/>
          </a:p>
        </p:txBody>
      </p:sp>
      <p:sp>
        <p:nvSpPr>
          <p:cNvPr id="718851" name="Text Box 3"/>
          <p:cNvSpPr txBox="1">
            <a:spLocks noChangeArrowheads="1"/>
          </p:cNvSpPr>
          <p:nvPr/>
        </p:nvSpPr>
        <p:spPr bwMode="auto">
          <a:xfrm>
            <a:off x="239713" y="1506538"/>
            <a:ext cx="706437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>
                <a:latin typeface="Arial" charset="0"/>
              </a:rPr>
              <a:t>Step</a:t>
            </a:r>
          </a:p>
          <a:p>
            <a:pPr algn="r"/>
            <a:r>
              <a:rPr lang="en-US" sz="2000">
                <a:latin typeface="Arial" charset="0"/>
              </a:rPr>
              <a:t>0</a:t>
            </a:r>
          </a:p>
          <a:p>
            <a:pPr algn="r"/>
            <a:r>
              <a:rPr lang="en-US" sz="2000">
                <a:latin typeface="Arial" charset="0"/>
              </a:rPr>
              <a:t>1</a:t>
            </a:r>
          </a:p>
          <a:p>
            <a:pPr algn="r"/>
            <a:r>
              <a:rPr lang="en-US" sz="2000">
                <a:latin typeface="Arial" charset="0"/>
              </a:rPr>
              <a:t>2</a:t>
            </a:r>
          </a:p>
          <a:p>
            <a:pPr algn="r"/>
            <a:r>
              <a:rPr lang="en-US" sz="2000">
                <a:latin typeface="Arial" charset="0"/>
              </a:rPr>
              <a:t>3</a:t>
            </a:r>
          </a:p>
          <a:p>
            <a:pPr algn="r"/>
            <a:r>
              <a:rPr lang="en-US" sz="2000">
                <a:latin typeface="Arial" charset="0"/>
              </a:rPr>
              <a:t>4</a:t>
            </a:r>
          </a:p>
          <a:p>
            <a:pPr algn="r"/>
            <a:r>
              <a:rPr lang="en-US" sz="2000">
                <a:latin typeface="Arial" charset="0"/>
              </a:rPr>
              <a:t>5</a:t>
            </a:r>
          </a:p>
        </p:txBody>
      </p:sp>
      <p:sp>
        <p:nvSpPr>
          <p:cNvPr id="718852" name="Text Box 4"/>
          <p:cNvSpPr txBox="1">
            <a:spLocks noChangeArrowheads="1"/>
          </p:cNvSpPr>
          <p:nvPr/>
        </p:nvSpPr>
        <p:spPr bwMode="auto">
          <a:xfrm>
            <a:off x="1252538" y="1516063"/>
            <a:ext cx="1017587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>
                <a:latin typeface="Arial" charset="0"/>
              </a:rPr>
              <a:t>N</a:t>
            </a:r>
            <a:r>
              <a:rPr lang="en-US" sz="2000">
                <a:latin typeface="Arial" charset="0"/>
                <a:cs typeface="Arial" charset="0"/>
              </a:rPr>
              <a:t>'</a:t>
            </a:r>
          </a:p>
          <a:p>
            <a:pPr algn="r"/>
            <a:r>
              <a:rPr lang="en-US" sz="2000">
                <a:latin typeface="Arial" charset="0"/>
              </a:rPr>
              <a:t>u</a:t>
            </a:r>
          </a:p>
          <a:p>
            <a:pPr algn="r"/>
            <a:r>
              <a:rPr lang="en-US" sz="2000">
                <a:latin typeface="Arial" charset="0"/>
              </a:rPr>
              <a:t>ux</a:t>
            </a:r>
          </a:p>
          <a:p>
            <a:pPr algn="r"/>
            <a:r>
              <a:rPr lang="en-US" sz="2000">
                <a:latin typeface="Arial" charset="0"/>
              </a:rPr>
              <a:t>uxy</a:t>
            </a:r>
          </a:p>
          <a:p>
            <a:pPr algn="r"/>
            <a:r>
              <a:rPr lang="en-US" sz="2000">
                <a:latin typeface="Arial" charset="0"/>
              </a:rPr>
              <a:t>uxyv</a:t>
            </a:r>
          </a:p>
          <a:p>
            <a:pPr algn="r"/>
            <a:r>
              <a:rPr lang="en-US" sz="2000">
                <a:latin typeface="Arial" charset="0"/>
              </a:rPr>
              <a:t>uxyvw</a:t>
            </a:r>
          </a:p>
          <a:p>
            <a:pPr algn="r"/>
            <a:r>
              <a:rPr lang="en-US" sz="2000">
                <a:latin typeface="Arial" charset="0"/>
              </a:rPr>
              <a:t>uxyvwz</a:t>
            </a:r>
          </a:p>
        </p:txBody>
      </p:sp>
      <p:sp>
        <p:nvSpPr>
          <p:cNvPr id="718853" name="Text Box 5"/>
          <p:cNvSpPr txBox="1">
            <a:spLocks noChangeArrowheads="1"/>
          </p:cNvSpPr>
          <p:nvPr/>
        </p:nvSpPr>
        <p:spPr bwMode="auto">
          <a:xfrm>
            <a:off x="2500313" y="1497013"/>
            <a:ext cx="1169987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>
                <a:latin typeface="Arial" charset="0"/>
              </a:rPr>
              <a:t>D(v),p(v)</a:t>
            </a:r>
          </a:p>
          <a:p>
            <a:pPr algn="r"/>
            <a:r>
              <a:rPr lang="en-US" sz="2000">
                <a:latin typeface="Arial" charset="0"/>
              </a:rPr>
              <a:t>2,u</a:t>
            </a:r>
          </a:p>
          <a:p>
            <a:pPr algn="r"/>
            <a:r>
              <a:rPr lang="en-US" sz="2000">
                <a:latin typeface="Arial" charset="0"/>
              </a:rPr>
              <a:t>2,u</a:t>
            </a:r>
          </a:p>
          <a:p>
            <a:pPr algn="r"/>
            <a:r>
              <a:rPr lang="en-US" sz="2000">
                <a:latin typeface="Arial" charset="0"/>
              </a:rPr>
              <a:t>2,u</a:t>
            </a:r>
          </a:p>
        </p:txBody>
      </p:sp>
      <p:sp>
        <p:nvSpPr>
          <p:cNvPr id="718854" name="Text Box 6"/>
          <p:cNvSpPr txBox="1">
            <a:spLocks noChangeArrowheads="1"/>
          </p:cNvSpPr>
          <p:nvPr/>
        </p:nvSpPr>
        <p:spPr bwMode="auto">
          <a:xfrm>
            <a:off x="3667125" y="1501775"/>
            <a:ext cx="1284288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>
                <a:latin typeface="Arial" charset="0"/>
              </a:rPr>
              <a:t>D(w),p(w)</a:t>
            </a:r>
          </a:p>
          <a:p>
            <a:pPr algn="r"/>
            <a:r>
              <a:rPr lang="en-US" sz="2000">
                <a:latin typeface="Arial" charset="0"/>
              </a:rPr>
              <a:t>5,u</a:t>
            </a:r>
          </a:p>
          <a:p>
            <a:pPr algn="r"/>
            <a:r>
              <a:rPr lang="en-US" sz="2000">
                <a:latin typeface="Arial" charset="0"/>
              </a:rPr>
              <a:t>4,x</a:t>
            </a:r>
          </a:p>
          <a:p>
            <a:pPr algn="r"/>
            <a:r>
              <a:rPr lang="en-US" sz="2000">
                <a:latin typeface="Arial" charset="0"/>
              </a:rPr>
              <a:t>3,y</a:t>
            </a:r>
          </a:p>
          <a:p>
            <a:pPr algn="r"/>
            <a:r>
              <a:rPr lang="en-US" sz="2000">
                <a:latin typeface="Arial" charset="0"/>
              </a:rPr>
              <a:t>3,y</a:t>
            </a:r>
          </a:p>
        </p:txBody>
      </p:sp>
      <p:sp>
        <p:nvSpPr>
          <p:cNvPr id="718855" name="Text Box 7"/>
          <p:cNvSpPr txBox="1">
            <a:spLocks noChangeArrowheads="1"/>
          </p:cNvSpPr>
          <p:nvPr/>
        </p:nvSpPr>
        <p:spPr bwMode="auto">
          <a:xfrm>
            <a:off x="5057775" y="1497013"/>
            <a:ext cx="11699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>
                <a:latin typeface="Arial" charset="0"/>
              </a:rPr>
              <a:t>D(x),p(x)</a:t>
            </a:r>
          </a:p>
          <a:p>
            <a:pPr algn="r"/>
            <a:r>
              <a:rPr lang="en-US" sz="2000">
                <a:latin typeface="Arial" charset="0"/>
              </a:rPr>
              <a:t>1,u</a:t>
            </a:r>
          </a:p>
        </p:txBody>
      </p:sp>
      <p:sp>
        <p:nvSpPr>
          <p:cNvPr id="718856" name="Text Box 8"/>
          <p:cNvSpPr txBox="1">
            <a:spLocks noChangeArrowheads="1"/>
          </p:cNvSpPr>
          <p:nvPr/>
        </p:nvSpPr>
        <p:spPr bwMode="auto">
          <a:xfrm>
            <a:off x="6353175" y="1501775"/>
            <a:ext cx="1169988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>
                <a:latin typeface="Arial" charset="0"/>
              </a:rPr>
              <a:t>D(y),p(y)</a:t>
            </a:r>
          </a:p>
          <a:p>
            <a:pPr algn="r"/>
            <a:r>
              <a:rPr lang="en-US" sz="2000">
                <a:cs typeface="Arial" charset="0"/>
              </a:rPr>
              <a:t>∞</a:t>
            </a:r>
          </a:p>
          <a:p>
            <a:pPr algn="r"/>
            <a:r>
              <a:rPr lang="en-US" sz="2000">
                <a:latin typeface="Arial" charset="0"/>
              </a:rPr>
              <a:t>2,x</a:t>
            </a:r>
          </a:p>
        </p:txBody>
      </p:sp>
      <p:sp>
        <p:nvSpPr>
          <p:cNvPr id="718857" name="Text Box 9"/>
          <p:cNvSpPr txBox="1">
            <a:spLocks noChangeArrowheads="1"/>
          </p:cNvSpPr>
          <p:nvPr/>
        </p:nvSpPr>
        <p:spPr bwMode="auto">
          <a:xfrm>
            <a:off x="7605713" y="1516063"/>
            <a:ext cx="1169987" cy="186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>
                <a:latin typeface="Arial" charset="0"/>
              </a:rPr>
              <a:t>D(z),p(z)</a:t>
            </a:r>
          </a:p>
          <a:p>
            <a:pPr algn="r"/>
            <a:r>
              <a:rPr lang="en-US"/>
              <a:t>∞ </a:t>
            </a:r>
            <a:endParaRPr lang="en-US" sz="2000">
              <a:latin typeface="Arial" charset="0"/>
            </a:endParaRPr>
          </a:p>
          <a:p>
            <a:pPr algn="r"/>
            <a:r>
              <a:rPr lang="en-US"/>
              <a:t>∞ </a:t>
            </a:r>
            <a:endParaRPr lang="en-US" sz="2000">
              <a:latin typeface="Arial" charset="0"/>
            </a:endParaRPr>
          </a:p>
          <a:p>
            <a:pPr algn="r"/>
            <a:r>
              <a:rPr lang="en-US" sz="2000">
                <a:latin typeface="Arial" charset="0"/>
              </a:rPr>
              <a:t>4,y</a:t>
            </a:r>
          </a:p>
          <a:p>
            <a:pPr algn="r"/>
            <a:r>
              <a:rPr lang="en-US" sz="2000">
                <a:latin typeface="Arial" charset="0"/>
              </a:rPr>
              <a:t>4,y</a:t>
            </a:r>
          </a:p>
          <a:p>
            <a:pPr algn="r"/>
            <a:r>
              <a:rPr lang="en-US" sz="2000">
                <a:latin typeface="Arial" charset="0"/>
              </a:rPr>
              <a:t>4,y</a:t>
            </a:r>
          </a:p>
        </p:txBody>
      </p:sp>
      <p:sp>
        <p:nvSpPr>
          <p:cNvPr id="718858" name="Line 10"/>
          <p:cNvSpPr>
            <a:spLocks noChangeShapeType="1"/>
          </p:cNvSpPr>
          <p:nvPr/>
        </p:nvSpPr>
        <p:spPr bwMode="auto">
          <a:xfrm>
            <a:off x="361950" y="1857375"/>
            <a:ext cx="8505825" cy="9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8859" name="Line 11"/>
          <p:cNvSpPr>
            <a:spLocks noChangeShapeType="1"/>
          </p:cNvSpPr>
          <p:nvPr/>
        </p:nvSpPr>
        <p:spPr bwMode="auto">
          <a:xfrm>
            <a:off x="519113" y="2162175"/>
            <a:ext cx="829627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8860" name="Line 12"/>
          <p:cNvSpPr>
            <a:spLocks noChangeShapeType="1"/>
          </p:cNvSpPr>
          <p:nvPr/>
        </p:nvSpPr>
        <p:spPr bwMode="auto">
          <a:xfrm>
            <a:off x="538163" y="2457450"/>
            <a:ext cx="8267700" cy="4763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8861" name="Line 13"/>
          <p:cNvSpPr>
            <a:spLocks noChangeShapeType="1"/>
          </p:cNvSpPr>
          <p:nvPr/>
        </p:nvSpPr>
        <p:spPr bwMode="auto">
          <a:xfrm>
            <a:off x="547688" y="2767013"/>
            <a:ext cx="8253412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8862" name="Line 14"/>
          <p:cNvSpPr>
            <a:spLocks noChangeShapeType="1"/>
          </p:cNvSpPr>
          <p:nvPr/>
        </p:nvSpPr>
        <p:spPr bwMode="auto">
          <a:xfrm>
            <a:off x="557213" y="3071813"/>
            <a:ext cx="8267700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8863" name="Line 15"/>
          <p:cNvSpPr>
            <a:spLocks noChangeShapeType="1"/>
          </p:cNvSpPr>
          <p:nvPr/>
        </p:nvSpPr>
        <p:spPr bwMode="auto">
          <a:xfrm>
            <a:off x="571500" y="3386138"/>
            <a:ext cx="8262938" cy="4762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18864" name="Group 16"/>
          <p:cNvGrpSpPr>
            <a:grpSpLocks/>
          </p:cNvGrpSpPr>
          <p:nvPr/>
        </p:nvGrpSpPr>
        <p:grpSpPr bwMode="auto">
          <a:xfrm>
            <a:off x="2224088" y="4043363"/>
            <a:ext cx="3571875" cy="2236787"/>
            <a:chOff x="3162" y="1071"/>
            <a:chExt cx="2250" cy="1409"/>
          </a:xfrm>
        </p:grpSpPr>
        <p:sp>
          <p:nvSpPr>
            <p:cNvPr id="718865" name="Freeform 17"/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/>
              <a:ahLst/>
              <a:cxnLst>
                <a:cxn ang="0">
                  <a:pos x="0" y="624"/>
                </a:cxn>
                <a:cxn ang="0">
                  <a:pos x="219" y="321"/>
                </a:cxn>
                <a:cxn ang="0">
                  <a:pos x="529" y="35"/>
                </a:cxn>
                <a:cxn ang="0">
                  <a:pos x="1551" y="111"/>
                </a:cxn>
                <a:cxn ang="0">
                  <a:pos x="1968" y="483"/>
                </a:cxn>
                <a:cxn ang="0">
                  <a:pos x="2199" y="906"/>
                </a:cxn>
                <a:cxn ang="0">
                  <a:pos x="1659" y="1314"/>
                </a:cxn>
                <a:cxn ang="0">
                  <a:pos x="993" y="1386"/>
                </a:cxn>
                <a:cxn ang="0">
                  <a:pos x="465" y="1356"/>
                </a:cxn>
                <a:cxn ang="0">
                  <a:pos x="102" y="1068"/>
                </a:cxn>
                <a:cxn ang="0">
                  <a:pos x="0" y="624"/>
                </a:cxn>
              </a:cxnLst>
              <a:rect l="0" t="0" r="r" b="b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66" name="Freeform 18"/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/>
              <a:ahLst/>
              <a:cxnLst>
                <a:cxn ang="0">
                  <a:pos x="0" y="186"/>
                </a:cxn>
                <a:cxn ang="0">
                  <a:pos x="342" y="0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67" name="Oval 19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68" name="Line 20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69" name="Line 21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70" name="Rectangle 22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8871" name="Oval 23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72" name="Oval 24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73" name="Line 25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74" name="Line 26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75" name="Rectangle 27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8876" name="Oval 28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77" name="Oval 29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78" name="Line 30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79" name="Line 31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80" name="Rectangle 32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8881" name="Oval 33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82" name="Oval 34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83" name="Line 35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84" name="Line 36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85" name="Rectangle 37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8886" name="Oval 38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87" name="Oval 39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88" name="Line 40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89" name="Line 41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90" name="Rectangle 42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8891" name="Oval 43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92" name="Oval 44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93" name="Line 45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94" name="Line 46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95" name="Rectangle 47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8896" name="Oval 48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97" name="Freeform 49"/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2"/>
                </a:cxn>
              </a:cxnLst>
              <a:rect l="0" t="0" r="r" b="b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98" name="Freeform 50"/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37"/>
                </a:cxn>
              </a:cxnLst>
              <a:rect l="0" t="0" r="r" b="b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99" name="Freeform 51"/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/>
              <a:ahLst/>
              <a:cxnLst>
                <a:cxn ang="0">
                  <a:pos x="0" y="174"/>
                </a:cxn>
                <a:cxn ang="0">
                  <a:pos x="378" y="0"/>
                </a:cxn>
              </a:cxnLst>
              <a:rect l="0" t="0" r="r" b="b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900" name="Freeform 52"/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/>
              <a:ahLst/>
              <a:cxnLst>
                <a:cxn ang="0">
                  <a:pos x="0" y="270"/>
                </a:cxn>
                <a:cxn ang="0">
                  <a:pos x="366" y="0"/>
                </a:cxn>
              </a:cxnLst>
              <a:rect l="0" t="0" r="r" b="b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901" name="Freeform 53"/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/>
              <a:ahLst/>
              <a:cxnLst>
                <a:cxn ang="0">
                  <a:pos x="366" y="0"/>
                </a:cxn>
                <a:cxn ang="0">
                  <a:pos x="0" y="0"/>
                </a:cxn>
              </a:cxnLst>
              <a:rect l="0" t="0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902" name="Freeform 54"/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/>
              <a:ahLst/>
              <a:cxnLst>
                <a:cxn ang="0">
                  <a:pos x="276" y="264"/>
                </a:cxn>
                <a:cxn ang="0">
                  <a:pos x="0" y="0"/>
                </a:cxn>
              </a:cxnLst>
              <a:rect l="0" t="0" r="r" b="b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903" name="Freeform 55"/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/>
              <a:ahLst/>
              <a:cxnLst>
                <a:cxn ang="0">
                  <a:pos x="366" y="0"/>
                </a:cxn>
                <a:cxn ang="0">
                  <a:pos x="0" y="0"/>
                </a:cxn>
              </a:cxnLst>
              <a:rect l="0" t="0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904" name="Freeform 56"/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/>
              <a:ahLst/>
              <a:cxnLst>
                <a:cxn ang="0">
                  <a:pos x="396" y="267"/>
                </a:cxn>
                <a:cxn ang="0">
                  <a:pos x="0" y="0"/>
                </a:cxn>
              </a:cxnLst>
              <a:rect l="0" t="0" r="r" b="b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905" name="Freeform 57"/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/>
              <a:ahLst/>
              <a:cxnLst>
                <a:cxn ang="0">
                  <a:pos x="1110" y="342"/>
                </a:cxn>
                <a:cxn ang="0">
                  <a:pos x="0" y="645"/>
                </a:cxn>
              </a:cxnLst>
              <a:rect l="0" t="0" r="r" b="b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18906" name="Group 58"/>
            <p:cNvGrpSpPr>
              <a:grpSpLocks/>
            </p:cNvGrpSpPr>
            <p:nvPr/>
          </p:nvGrpSpPr>
          <p:grpSpPr bwMode="auto">
            <a:xfrm>
              <a:off x="3290" y="1748"/>
              <a:ext cx="199" cy="250"/>
              <a:chOff x="2957" y="2429"/>
              <a:chExt cx="202" cy="250"/>
            </a:xfrm>
          </p:grpSpPr>
          <p:sp>
            <p:nvSpPr>
              <p:cNvPr id="718907" name="Rectangle 5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908" name="Text Box 60"/>
              <p:cNvSpPr txBox="1">
                <a:spLocks noChangeArrowheads="1"/>
              </p:cNvSpPr>
              <p:nvPr/>
            </p:nvSpPr>
            <p:spPr bwMode="auto">
              <a:xfrm>
                <a:off x="2957" y="2429"/>
                <a:ext cx="20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u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718909" name="Group 61"/>
            <p:cNvGrpSpPr>
              <a:grpSpLocks/>
            </p:cNvGrpSpPr>
            <p:nvPr/>
          </p:nvGrpSpPr>
          <p:grpSpPr bwMode="auto">
            <a:xfrm>
              <a:off x="4460" y="2132"/>
              <a:ext cx="199" cy="250"/>
              <a:chOff x="2957" y="2429"/>
              <a:chExt cx="202" cy="250"/>
            </a:xfrm>
          </p:grpSpPr>
          <p:sp>
            <p:nvSpPr>
              <p:cNvPr id="718910" name="Rectangle 6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911" name="Text Box 63"/>
              <p:cNvSpPr txBox="1">
                <a:spLocks noChangeArrowheads="1"/>
              </p:cNvSpPr>
              <p:nvPr/>
            </p:nvSpPr>
            <p:spPr bwMode="auto">
              <a:xfrm>
                <a:off x="2957" y="2429"/>
                <a:ext cx="20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y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718912" name="Group 64"/>
            <p:cNvGrpSpPr>
              <a:grpSpLocks/>
            </p:cNvGrpSpPr>
            <p:nvPr/>
          </p:nvGrpSpPr>
          <p:grpSpPr bwMode="auto">
            <a:xfrm>
              <a:off x="3764" y="2099"/>
              <a:ext cx="229" cy="288"/>
              <a:chOff x="2943" y="2399"/>
              <a:chExt cx="230" cy="288"/>
            </a:xfrm>
          </p:grpSpPr>
          <p:sp>
            <p:nvSpPr>
              <p:cNvPr id="718913" name="Rectangle 6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914" name="Text Box 66"/>
              <p:cNvSpPr txBox="1">
                <a:spLocks noChangeArrowheads="1"/>
              </p:cNvSpPr>
              <p:nvPr/>
            </p:nvSpPr>
            <p:spPr bwMode="auto">
              <a:xfrm>
                <a:off x="2943" y="2399"/>
                <a:ext cx="2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/>
                  <a:t>x</a:t>
                </a:r>
              </a:p>
            </p:txBody>
          </p:sp>
        </p:grpSp>
        <p:grpSp>
          <p:nvGrpSpPr>
            <p:cNvPr id="718915" name="Group 67"/>
            <p:cNvGrpSpPr>
              <a:grpSpLocks/>
            </p:cNvGrpSpPr>
            <p:nvPr/>
          </p:nvGrpSpPr>
          <p:grpSpPr bwMode="auto">
            <a:xfrm>
              <a:off x="4441" y="1442"/>
              <a:ext cx="225" cy="250"/>
              <a:chOff x="2944" y="2429"/>
              <a:chExt cx="228" cy="250"/>
            </a:xfrm>
          </p:grpSpPr>
          <p:sp>
            <p:nvSpPr>
              <p:cNvPr id="718916" name="Rectangle 6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917" name="Text Box 69"/>
              <p:cNvSpPr txBox="1">
                <a:spLocks noChangeArrowheads="1"/>
              </p:cNvSpPr>
              <p:nvPr/>
            </p:nvSpPr>
            <p:spPr bwMode="auto">
              <a:xfrm>
                <a:off x="2944" y="2429"/>
                <a:ext cx="22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w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718918" name="Group 70"/>
            <p:cNvGrpSpPr>
              <a:grpSpLocks/>
            </p:cNvGrpSpPr>
            <p:nvPr/>
          </p:nvGrpSpPr>
          <p:grpSpPr bwMode="auto">
            <a:xfrm>
              <a:off x="3772" y="1442"/>
              <a:ext cx="194" cy="250"/>
              <a:chOff x="2959" y="2429"/>
              <a:chExt cx="197" cy="250"/>
            </a:xfrm>
          </p:grpSpPr>
          <p:sp>
            <p:nvSpPr>
              <p:cNvPr id="718919" name="Rectangle 7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920" name="Text Box 72"/>
              <p:cNvSpPr txBox="1">
                <a:spLocks noChangeArrowheads="1"/>
              </p:cNvSpPr>
              <p:nvPr/>
            </p:nvSpPr>
            <p:spPr bwMode="auto">
              <a:xfrm>
                <a:off x="2959" y="2429"/>
                <a:ext cx="19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v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718921" name="Group 73"/>
            <p:cNvGrpSpPr>
              <a:grpSpLocks/>
            </p:cNvGrpSpPr>
            <p:nvPr/>
          </p:nvGrpSpPr>
          <p:grpSpPr bwMode="auto">
            <a:xfrm>
              <a:off x="5022" y="1760"/>
              <a:ext cx="219" cy="288"/>
              <a:chOff x="2946" y="2399"/>
              <a:chExt cx="221" cy="288"/>
            </a:xfrm>
          </p:grpSpPr>
          <p:sp>
            <p:nvSpPr>
              <p:cNvPr id="718922" name="Rectangle 7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923" name="Text Box 75"/>
              <p:cNvSpPr txBox="1">
                <a:spLocks noChangeArrowheads="1"/>
              </p:cNvSpPr>
              <p:nvPr/>
            </p:nvSpPr>
            <p:spPr bwMode="auto">
              <a:xfrm>
                <a:off x="2946" y="2399"/>
                <a:ext cx="2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/>
                  <a:t>z</a:t>
                </a:r>
              </a:p>
            </p:txBody>
          </p:sp>
        </p:grpSp>
        <p:sp>
          <p:nvSpPr>
            <p:cNvPr id="718924" name="Text Box 76"/>
            <p:cNvSpPr txBox="1">
              <a:spLocks noChangeArrowheads="1"/>
            </p:cNvSpPr>
            <p:nvPr/>
          </p:nvSpPr>
          <p:spPr bwMode="auto">
            <a:xfrm>
              <a:off x="3489" y="1571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8925" name="Text Box 77"/>
            <p:cNvSpPr txBox="1">
              <a:spLocks noChangeArrowheads="1"/>
            </p:cNvSpPr>
            <p:nvPr/>
          </p:nvSpPr>
          <p:spPr bwMode="auto">
            <a:xfrm>
              <a:off x="3837" y="1790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8926" name="Text Box 78"/>
            <p:cNvSpPr txBox="1">
              <a:spLocks noChangeArrowheads="1"/>
            </p:cNvSpPr>
            <p:nvPr/>
          </p:nvSpPr>
          <p:spPr bwMode="auto">
            <a:xfrm>
              <a:off x="3413" y="2003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8927" name="Text Box 79"/>
            <p:cNvSpPr txBox="1">
              <a:spLocks noChangeArrowheads="1"/>
            </p:cNvSpPr>
            <p:nvPr/>
          </p:nvSpPr>
          <p:spPr bwMode="auto">
            <a:xfrm>
              <a:off x="4221" y="1883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8928" name="Text Box 80"/>
            <p:cNvSpPr txBox="1">
              <a:spLocks noChangeArrowheads="1"/>
            </p:cNvSpPr>
            <p:nvPr/>
          </p:nvSpPr>
          <p:spPr bwMode="auto">
            <a:xfrm>
              <a:off x="4169" y="2237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8929" name="Text Box 81"/>
            <p:cNvSpPr txBox="1">
              <a:spLocks noChangeArrowheads="1"/>
            </p:cNvSpPr>
            <p:nvPr/>
          </p:nvSpPr>
          <p:spPr bwMode="auto">
            <a:xfrm>
              <a:off x="4529" y="1808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8930" name="Text Box 82"/>
            <p:cNvSpPr txBox="1">
              <a:spLocks noChangeArrowheads="1"/>
            </p:cNvSpPr>
            <p:nvPr/>
          </p:nvSpPr>
          <p:spPr bwMode="auto">
            <a:xfrm>
              <a:off x="4878" y="2072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8931" name="Text Box 83"/>
            <p:cNvSpPr txBox="1">
              <a:spLocks noChangeArrowheads="1"/>
            </p:cNvSpPr>
            <p:nvPr/>
          </p:nvSpPr>
          <p:spPr bwMode="auto">
            <a:xfrm>
              <a:off x="4851" y="1535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8932" name="Text Box 84"/>
            <p:cNvSpPr txBox="1">
              <a:spLocks noChangeArrowheads="1"/>
            </p:cNvSpPr>
            <p:nvPr/>
          </p:nvSpPr>
          <p:spPr bwMode="auto">
            <a:xfrm>
              <a:off x="4116" y="1385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8933" name="Text Box 85"/>
            <p:cNvSpPr txBox="1">
              <a:spLocks noChangeArrowheads="1"/>
            </p:cNvSpPr>
            <p:nvPr/>
          </p:nvSpPr>
          <p:spPr bwMode="auto">
            <a:xfrm>
              <a:off x="3765" y="1118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718934" name="Line 86"/>
          <p:cNvSpPr>
            <a:spLocks noChangeShapeType="1"/>
          </p:cNvSpPr>
          <p:nvPr/>
        </p:nvSpPr>
        <p:spPr bwMode="auto">
          <a:xfrm flipH="1">
            <a:off x="2241550" y="2035175"/>
            <a:ext cx="3514725" cy="3095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8935" name="Line 87"/>
          <p:cNvSpPr>
            <a:spLocks noChangeShapeType="1"/>
          </p:cNvSpPr>
          <p:nvPr/>
        </p:nvSpPr>
        <p:spPr bwMode="auto">
          <a:xfrm flipH="1">
            <a:off x="2163763" y="2330450"/>
            <a:ext cx="4894262" cy="3349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8936" name="Line 88"/>
          <p:cNvSpPr>
            <a:spLocks noChangeShapeType="1"/>
          </p:cNvSpPr>
          <p:nvPr/>
        </p:nvSpPr>
        <p:spPr bwMode="auto">
          <a:xfrm flipH="1">
            <a:off x="2227263" y="2692400"/>
            <a:ext cx="914400" cy="2571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8937" name="Line 89"/>
          <p:cNvSpPr>
            <a:spLocks noChangeShapeType="1"/>
          </p:cNvSpPr>
          <p:nvPr/>
        </p:nvSpPr>
        <p:spPr bwMode="auto">
          <a:xfrm flipH="1">
            <a:off x="2241550" y="2949575"/>
            <a:ext cx="2239963" cy="3095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18938" name="Line 90"/>
          <p:cNvSpPr>
            <a:spLocks noChangeShapeType="1"/>
          </p:cNvSpPr>
          <p:nvPr/>
        </p:nvSpPr>
        <p:spPr bwMode="auto">
          <a:xfrm flipH="1">
            <a:off x="2254250" y="3206750"/>
            <a:ext cx="5975350" cy="3349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747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934" grpId="0" animBg="1"/>
      <p:bldP spid="718935" grpId="0" animBg="1"/>
      <p:bldP spid="718936" grpId="0" animBg="1"/>
      <p:bldP spid="718937" grpId="0" animBg="1"/>
      <p:bldP spid="71893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48600" y="6356350"/>
            <a:ext cx="838200" cy="365125"/>
          </a:xfrm>
        </p:spPr>
        <p:txBody>
          <a:bodyPr/>
          <a:lstStyle/>
          <a:p>
            <a:fld id="{A8CB653E-D6A7-4576-9910-8F5164D3C4DB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1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Dijkstra’s algorithm: example (2) </a:t>
            </a:r>
          </a:p>
        </p:txBody>
      </p:sp>
      <p:grpSp>
        <p:nvGrpSpPr>
          <p:cNvPr id="719875" name="Group 3"/>
          <p:cNvGrpSpPr>
            <a:grpSpLocks/>
          </p:cNvGrpSpPr>
          <p:nvPr/>
        </p:nvGrpSpPr>
        <p:grpSpPr bwMode="auto">
          <a:xfrm>
            <a:off x="2198688" y="2043113"/>
            <a:ext cx="3244850" cy="1500187"/>
            <a:chOff x="1385" y="1287"/>
            <a:chExt cx="2044" cy="945"/>
          </a:xfrm>
        </p:grpSpPr>
        <p:sp>
          <p:nvSpPr>
            <p:cNvPr id="719876" name="Freeform 4"/>
            <p:cNvSpPr>
              <a:spLocks/>
            </p:cNvSpPr>
            <p:nvPr/>
          </p:nvSpPr>
          <p:spPr bwMode="auto">
            <a:xfrm>
              <a:off x="1648" y="1465"/>
              <a:ext cx="342" cy="186"/>
            </a:xfrm>
            <a:custGeom>
              <a:avLst/>
              <a:gdLst/>
              <a:ahLst/>
              <a:cxnLst>
                <a:cxn ang="0">
                  <a:pos x="0" y="186"/>
                </a:cxn>
                <a:cxn ang="0">
                  <a:pos x="342" y="0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877" name="Oval 5"/>
            <p:cNvSpPr>
              <a:spLocks noChangeArrowheads="1"/>
            </p:cNvSpPr>
            <p:nvPr/>
          </p:nvSpPr>
          <p:spPr bwMode="auto">
            <a:xfrm>
              <a:off x="1388" y="1707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878" name="Line 6"/>
            <p:cNvSpPr>
              <a:spLocks noChangeShapeType="1"/>
            </p:cNvSpPr>
            <p:nvPr/>
          </p:nvSpPr>
          <p:spPr bwMode="auto">
            <a:xfrm>
              <a:off x="1388" y="1700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879" name="Line 7"/>
            <p:cNvSpPr>
              <a:spLocks noChangeShapeType="1"/>
            </p:cNvSpPr>
            <p:nvPr/>
          </p:nvSpPr>
          <p:spPr bwMode="auto">
            <a:xfrm>
              <a:off x="1701" y="1700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880" name="Rectangle 8"/>
            <p:cNvSpPr>
              <a:spLocks noChangeArrowheads="1"/>
            </p:cNvSpPr>
            <p:nvPr/>
          </p:nvSpPr>
          <p:spPr bwMode="auto">
            <a:xfrm>
              <a:off x="1388" y="1700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9881" name="Oval 9"/>
            <p:cNvSpPr>
              <a:spLocks noChangeArrowheads="1"/>
            </p:cNvSpPr>
            <p:nvPr/>
          </p:nvSpPr>
          <p:spPr bwMode="auto">
            <a:xfrm>
              <a:off x="1385" y="1641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882" name="Oval 10"/>
            <p:cNvSpPr>
              <a:spLocks noChangeArrowheads="1"/>
            </p:cNvSpPr>
            <p:nvPr/>
          </p:nvSpPr>
          <p:spPr bwMode="auto">
            <a:xfrm>
              <a:off x="1862" y="2094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883" name="Line 11"/>
            <p:cNvSpPr>
              <a:spLocks noChangeShapeType="1"/>
            </p:cNvSpPr>
            <p:nvPr/>
          </p:nvSpPr>
          <p:spPr bwMode="auto">
            <a:xfrm>
              <a:off x="1862" y="208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884" name="Line 12"/>
            <p:cNvSpPr>
              <a:spLocks noChangeShapeType="1"/>
            </p:cNvSpPr>
            <p:nvPr/>
          </p:nvSpPr>
          <p:spPr bwMode="auto">
            <a:xfrm>
              <a:off x="2175" y="208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885" name="Rectangle 13"/>
            <p:cNvSpPr>
              <a:spLocks noChangeArrowheads="1"/>
            </p:cNvSpPr>
            <p:nvPr/>
          </p:nvSpPr>
          <p:spPr bwMode="auto">
            <a:xfrm>
              <a:off x="1862" y="2087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9886" name="Oval 14"/>
            <p:cNvSpPr>
              <a:spLocks noChangeArrowheads="1"/>
            </p:cNvSpPr>
            <p:nvPr/>
          </p:nvSpPr>
          <p:spPr bwMode="auto">
            <a:xfrm>
              <a:off x="1859" y="2028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887" name="Oval 15"/>
            <p:cNvSpPr>
              <a:spLocks noChangeArrowheads="1"/>
            </p:cNvSpPr>
            <p:nvPr/>
          </p:nvSpPr>
          <p:spPr bwMode="auto">
            <a:xfrm>
              <a:off x="1858" y="1404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888" name="Line 16"/>
            <p:cNvSpPr>
              <a:spLocks noChangeShapeType="1"/>
            </p:cNvSpPr>
            <p:nvPr/>
          </p:nvSpPr>
          <p:spPr bwMode="auto">
            <a:xfrm>
              <a:off x="1858" y="139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889" name="Line 17"/>
            <p:cNvSpPr>
              <a:spLocks noChangeShapeType="1"/>
            </p:cNvSpPr>
            <p:nvPr/>
          </p:nvSpPr>
          <p:spPr bwMode="auto">
            <a:xfrm>
              <a:off x="2171" y="139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890" name="Rectangle 18"/>
            <p:cNvSpPr>
              <a:spLocks noChangeArrowheads="1"/>
            </p:cNvSpPr>
            <p:nvPr/>
          </p:nvSpPr>
          <p:spPr bwMode="auto">
            <a:xfrm>
              <a:off x="1858" y="1397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9891" name="Oval 19"/>
            <p:cNvSpPr>
              <a:spLocks noChangeArrowheads="1"/>
            </p:cNvSpPr>
            <p:nvPr/>
          </p:nvSpPr>
          <p:spPr bwMode="auto">
            <a:xfrm>
              <a:off x="1855" y="1338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892" name="Oval 20"/>
            <p:cNvSpPr>
              <a:spLocks noChangeArrowheads="1"/>
            </p:cNvSpPr>
            <p:nvPr/>
          </p:nvSpPr>
          <p:spPr bwMode="auto">
            <a:xfrm>
              <a:off x="2541" y="1400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893" name="Line 21"/>
            <p:cNvSpPr>
              <a:spLocks noChangeShapeType="1"/>
            </p:cNvSpPr>
            <p:nvPr/>
          </p:nvSpPr>
          <p:spPr bwMode="auto">
            <a:xfrm>
              <a:off x="2541" y="139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894" name="Line 22"/>
            <p:cNvSpPr>
              <a:spLocks noChangeShapeType="1"/>
            </p:cNvSpPr>
            <p:nvPr/>
          </p:nvSpPr>
          <p:spPr bwMode="auto">
            <a:xfrm>
              <a:off x="2853" y="139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895" name="Rectangle 23"/>
            <p:cNvSpPr>
              <a:spLocks noChangeArrowheads="1"/>
            </p:cNvSpPr>
            <p:nvPr/>
          </p:nvSpPr>
          <p:spPr bwMode="auto">
            <a:xfrm>
              <a:off x="2541" y="1393"/>
              <a:ext cx="309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9896" name="Oval 24"/>
            <p:cNvSpPr>
              <a:spLocks noChangeArrowheads="1"/>
            </p:cNvSpPr>
            <p:nvPr/>
          </p:nvSpPr>
          <p:spPr bwMode="auto">
            <a:xfrm>
              <a:off x="2544" y="1337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897" name="Oval 25"/>
            <p:cNvSpPr>
              <a:spLocks noChangeArrowheads="1"/>
            </p:cNvSpPr>
            <p:nvPr/>
          </p:nvSpPr>
          <p:spPr bwMode="auto">
            <a:xfrm>
              <a:off x="2551" y="2091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898" name="Line 26"/>
            <p:cNvSpPr>
              <a:spLocks noChangeShapeType="1"/>
            </p:cNvSpPr>
            <p:nvPr/>
          </p:nvSpPr>
          <p:spPr bwMode="auto">
            <a:xfrm>
              <a:off x="2551" y="208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899" name="Line 27"/>
            <p:cNvSpPr>
              <a:spLocks noChangeShapeType="1"/>
            </p:cNvSpPr>
            <p:nvPr/>
          </p:nvSpPr>
          <p:spPr bwMode="auto">
            <a:xfrm>
              <a:off x="2864" y="208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900" name="Rectangle 28"/>
            <p:cNvSpPr>
              <a:spLocks noChangeArrowheads="1"/>
            </p:cNvSpPr>
            <p:nvPr/>
          </p:nvSpPr>
          <p:spPr bwMode="auto">
            <a:xfrm>
              <a:off x="2551" y="2084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9901" name="Oval 29"/>
            <p:cNvSpPr>
              <a:spLocks noChangeArrowheads="1"/>
            </p:cNvSpPr>
            <p:nvPr/>
          </p:nvSpPr>
          <p:spPr bwMode="auto">
            <a:xfrm>
              <a:off x="2548" y="2025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902" name="Oval 30"/>
            <p:cNvSpPr>
              <a:spLocks noChangeArrowheads="1"/>
            </p:cNvSpPr>
            <p:nvPr/>
          </p:nvSpPr>
          <p:spPr bwMode="auto">
            <a:xfrm>
              <a:off x="3116" y="175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903" name="Line 31"/>
            <p:cNvSpPr>
              <a:spLocks noChangeShapeType="1"/>
            </p:cNvSpPr>
            <p:nvPr/>
          </p:nvSpPr>
          <p:spPr bwMode="auto">
            <a:xfrm>
              <a:off x="3116" y="174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904" name="Line 32"/>
            <p:cNvSpPr>
              <a:spLocks noChangeShapeType="1"/>
            </p:cNvSpPr>
            <p:nvPr/>
          </p:nvSpPr>
          <p:spPr bwMode="auto">
            <a:xfrm>
              <a:off x="3429" y="174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905" name="Rectangle 33"/>
            <p:cNvSpPr>
              <a:spLocks noChangeArrowheads="1"/>
            </p:cNvSpPr>
            <p:nvPr/>
          </p:nvSpPr>
          <p:spPr bwMode="auto">
            <a:xfrm>
              <a:off x="3116" y="1743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9906" name="Oval 34"/>
            <p:cNvSpPr>
              <a:spLocks noChangeArrowheads="1"/>
            </p:cNvSpPr>
            <p:nvPr/>
          </p:nvSpPr>
          <p:spPr bwMode="auto">
            <a:xfrm>
              <a:off x="3113" y="168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907" name="Freeform 35"/>
            <p:cNvSpPr>
              <a:spLocks/>
            </p:cNvSpPr>
            <p:nvPr/>
          </p:nvSpPr>
          <p:spPr bwMode="auto">
            <a:xfrm>
              <a:off x="2707" y="1492"/>
              <a:ext cx="1" cy="52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2"/>
                </a:cxn>
              </a:cxnLst>
              <a:rect l="0" t="0" r="r" b="b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908" name="Freeform 36"/>
            <p:cNvSpPr>
              <a:spLocks/>
            </p:cNvSpPr>
            <p:nvPr/>
          </p:nvSpPr>
          <p:spPr bwMode="auto">
            <a:xfrm>
              <a:off x="2866" y="1831"/>
              <a:ext cx="366" cy="270"/>
            </a:xfrm>
            <a:custGeom>
              <a:avLst/>
              <a:gdLst/>
              <a:ahLst/>
              <a:cxnLst>
                <a:cxn ang="0">
                  <a:pos x="0" y="270"/>
                </a:cxn>
                <a:cxn ang="0">
                  <a:pos x="366" y="0"/>
                </a:cxn>
              </a:cxnLst>
              <a:rect l="0" t="0" r="r" b="b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909" name="Freeform 37"/>
            <p:cNvSpPr>
              <a:spLocks/>
            </p:cNvSpPr>
            <p:nvPr/>
          </p:nvSpPr>
          <p:spPr bwMode="auto">
            <a:xfrm>
              <a:off x="2185" y="2113"/>
              <a:ext cx="366" cy="1"/>
            </a:xfrm>
            <a:custGeom>
              <a:avLst/>
              <a:gdLst/>
              <a:ahLst/>
              <a:cxnLst>
                <a:cxn ang="0">
                  <a:pos x="366" y="0"/>
                </a:cxn>
                <a:cxn ang="0">
                  <a:pos x="0" y="0"/>
                </a:cxn>
              </a:cxnLst>
              <a:rect l="0" t="0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910" name="Freeform 38"/>
            <p:cNvSpPr>
              <a:spLocks/>
            </p:cNvSpPr>
            <p:nvPr/>
          </p:nvSpPr>
          <p:spPr bwMode="auto">
            <a:xfrm>
              <a:off x="1594" y="1789"/>
              <a:ext cx="276" cy="264"/>
            </a:xfrm>
            <a:custGeom>
              <a:avLst/>
              <a:gdLst/>
              <a:ahLst/>
              <a:cxnLst>
                <a:cxn ang="0">
                  <a:pos x="276" y="264"/>
                </a:cxn>
                <a:cxn ang="0">
                  <a:pos x="0" y="0"/>
                </a:cxn>
              </a:cxnLst>
              <a:rect l="0" t="0" r="r" b="b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19911" name="Group 39"/>
            <p:cNvGrpSpPr>
              <a:grpSpLocks/>
            </p:cNvGrpSpPr>
            <p:nvPr/>
          </p:nvGrpSpPr>
          <p:grpSpPr bwMode="auto">
            <a:xfrm>
              <a:off x="1440" y="1593"/>
              <a:ext cx="199" cy="250"/>
              <a:chOff x="2957" y="2429"/>
              <a:chExt cx="202" cy="250"/>
            </a:xfrm>
          </p:grpSpPr>
          <p:sp>
            <p:nvSpPr>
              <p:cNvPr id="719912" name="Rectangle 40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9913" name="Text Box 41"/>
              <p:cNvSpPr txBox="1">
                <a:spLocks noChangeArrowheads="1"/>
              </p:cNvSpPr>
              <p:nvPr/>
            </p:nvSpPr>
            <p:spPr bwMode="auto">
              <a:xfrm>
                <a:off x="2957" y="2429"/>
                <a:ext cx="20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u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719914" name="Group 42"/>
            <p:cNvGrpSpPr>
              <a:grpSpLocks/>
            </p:cNvGrpSpPr>
            <p:nvPr/>
          </p:nvGrpSpPr>
          <p:grpSpPr bwMode="auto">
            <a:xfrm>
              <a:off x="2610" y="1977"/>
              <a:ext cx="199" cy="250"/>
              <a:chOff x="2957" y="2429"/>
              <a:chExt cx="202" cy="250"/>
            </a:xfrm>
          </p:grpSpPr>
          <p:sp>
            <p:nvSpPr>
              <p:cNvPr id="719915" name="Rectangle 43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9916" name="Text Box 44"/>
              <p:cNvSpPr txBox="1">
                <a:spLocks noChangeArrowheads="1"/>
              </p:cNvSpPr>
              <p:nvPr/>
            </p:nvSpPr>
            <p:spPr bwMode="auto">
              <a:xfrm>
                <a:off x="2957" y="2429"/>
                <a:ext cx="20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y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719917" name="Group 45"/>
            <p:cNvGrpSpPr>
              <a:grpSpLocks/>
            </p:cNvGrpSpPr>
            <p:nvPr/>
          </p:nvGrpSpPr>
          <p:grpSpPr bwMode="auto">
            <a:xfrm>
              <a:off x="1914" y="1944"/>
              <a:ext cx="229" cy="288"/>
              <a:chOff x="2943" y="2399"/>
              <a:chExt cx="230" cy="288"/>
            </a:xfrm>
          </p:grpSpPr>
          <p:sp>
            <p:nvSpPr>
              <p:cNvPr id="719918" name="Rectangle 4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9919" name="Text Box 47"/>
              <p:cNvSpPr txBox="1">
                <a:spLocks noChangeArrowheads="1"/>
              </p:cNvSpPr>
              <p:nvPr/>
            </p:nvSpPr>
            <p:spPr bwMode="auto">
              <a:xfrm>
                <a:off x="2943" y="2399"/>
                <a:ext cx="2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/>
                  <a:t>x</a:t>
                </a:r>
              </a:p>
            </p:txBody>
          </p:sp>
        </p:grpSp>
        <p:grpSp>
          <p:nvGrpSpPr>
            <p:cNvPr id="719920" name="Group 48"/>
            <p:cNvGrpSpPr>
              <a:grpSpLocks/>
            </p:cNvGrpSpPr>
            <p:nvPr/>
          </p:nvGrpSpPr>
          <p:grpSpPr bwMode="auto">
            <a:xfrm>
              <a:off x="2591" y="1287"/>
              <a:ext cx="225" cy="250"/>
              <a:chOff x="2944" y="2429"/>
              <a:chExt cx="228" cy="250"/>
            </a:xfrm>
          </p:grpSpPr>
          <p:sp>
            <p:nvSpPr>
              <p:cNvPr id="719921" name="Rectangle 4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9922" name="Text Box 50"/>
              <p:cNvSpPr txBox="1">
                <a:spLocks noChangeArrowheads="1"/>
              </p:cNvSpPr>
              <p:nvPr/>
            </p:nvSpPr>
            <p:spPr bwMode="auto">
              <a:xfrm>
                <a:off x="2944" y="2429"/>
                <a:ext cx="22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w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719923" name="Group 51"/>
            <p:cNvGrpSpPr>
              <a:grpSpLocks/>
            </p:cNvGrpSpPr>
            <p:nvPr/>
          </p:nvGrpSpPr>
          <p:grpSpPr bwMode="auto">
            <a:xfrm>
              <a:off x="1922" y="1287"/>
              <a:ext cx="194" cy="250"/>
              <a:chOff x="2959" y="2429"/>
              <a:chExt cx="197" cy="250"/>
            </a:xfrm>
          </p:grpSpPr>
          <p:sp>
            <p:nvSpPr>
              <p:cNvPr id="719924" name="Rectangle 5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9925" name="Text Box 53"/>
              <p:cNvSpPr txBox="1">
                <a:spLocks noChangeArrowheads="1"/>
              </p:cNvSpPr>
              <p:nvPr/>
            </p:nvSpPr>
            <p:spPr bwMode="auto">
              <a:xfrm>
                <a:off x="2959" y="2429"/>
                <a:ext cx="19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v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719926" name="Group 54"/>
            <p:cNvGrpSpPr>
              <a:grpSpLocks/>
            </p:cNvGrpSpPr>
            <p:nvPr/>
          </p:nvGrpSpPr>
          <p:grpSpPr bwMode="auto">
            <a:xfrm>
              <a:off x="3172" y="1605"/>
              <a:ext cx="219" cy="288"/>
              <a:chOff x="2946" y="2399"/>
              <a:chExt cx="221" cy="288"/>
            </a:xfrm>
          </p:grpSpPr>
          <p:sp>
            <p:nvSpPr>
              <p:cNvPr id="719927" name="Rectangle 5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9928" name="Text Box 56"/>
              <p:cNvSpPr txBox="1">
                <a:spLocks noChangeArrowheads="1"/>
              </p:cNvSpPr>
              <p:nvPr/>
            </p:nvSpPr>
            <p:spPr bwMode="auto">
              <a:xfrm>
                <a:off x="2946" y="2399"/>
                <a:ext cx="2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/>
                  <a:t>z</a:t>
                </a:r>
              </a:p>
            </p:txBody>
          </p:sp>
        </p:grpSp>
      </p:grpSp>
      <p:sp>
        <p:nvSpPr>
          <p:cNvPr id="719929" name="Text Box 57"/>
          <p:cNvSpPr txBox="1">
            <a:spLocks noChangeArrowheads="1"/>
          </p:cNvSpPr>
          <p:nvPr/>
        </p:nvSpPr>
        <p:spPr bwMode="auto">
          <a:xfrm>
            <a:off x="577850" y="1295400"/>
            <a:ext cx="410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u="sng">
                <a:solidFill>
                  <a:srgbClr val="FF0000"/>
                </a:solidFill>
              </a:rPr>
              <a:t>Resulting shortest-path tree from u:</a:t>
            </a:r>
          </a:p>
        </p:txBody>
      </p:sp>
      <p:grpSp>
        <p:nvGrpSpPr>
          <p:cNvPr id="719930" name="Group 58"/>
          <p:cNvGrpSpPr>
            <a:grpSpLocks/>
          </p:cNvGrpSpPr>
          <p:nvPr/>
        </p:nvGrpSpPr>
        <p:grpSpPr bwMode="auto">
          <a:xfrm>
            <a:off x="1030288" y="4217988"/>
            <a:ext cx="2319337" cy="2271712"/>
            <a:chOff x="259" y="2771"/>
            <a:chExt cx="1461" cy="1431"/>
          </a:xfrm>
        </p:grpSpPr>
        <p:sp>
          <p:nvSpPr>
            <p:cNvPr id="719931" name="Line 59"/>
            <p:cNvSpPr>
              <a:spLocks noChangeShapeType="1"/>
            </p:cNvSpPr>
            <p:nvPr/>
          </p:nvSpPr>
          <p:spPr bwMode="auto">
            <a:xfrm>
              <a:off x="1152" y="2880"/>
              <a:ext cx="8" cy="13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9932" name="Line 60"/>
            <p:cNvSpPr>
              <a:spLocks noChangeShapeType="1"/>
            </p:cNvSpPr>
            <p:nvPr/>
          </p:nvSpPr>
          <p:spPr bwMode="auto">
            <a:xfrm>
              <a:off x="357" y="3058"/>
              <a:ext cx="1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9933" name="Text Box 61"/>
            <p:cNvSpPr txBox="1">
              <a:spLocks noChangeArrowheads="1"/>
            </p:cNvSpPr>
            <p:nvPr/>
          </p:nvSpPr>
          <p:spPr bwMode="auto">
            <a:xfrm>
              <a:off x="883" y="3063"/>
              <a:ext cx="1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</a:p>
          </p:txBody>
        </p:sp>
        <p:sp>
          <p:nvSpPr>
            <p:cNvPr id="719934" name="Text Box 62"/>
            <p:cNvSpPr txBox="1">
              <a:spLocks noChangeArrowheads="1"/>
            </p:cNvSpPr>
            <p:nvPr/>
          </p:nvSpPr>
          <p:spPr bwMode="auto">
            <a:xfrm>
              <a:off x="876" y="3250"/>
              <a:ext cx="20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719935" name="Text Box 63"/>
            <p:cNvSpPr txBox="1">
              <a:spLocks noChangeArrowheads="1"/>
            </p:cNvSpPr>
            <p:nvPr/>
          </p:nvSpPr>
          <p:spPr bwMode="auto">
            <a:xfrm>
              <a:off x="890" y="3485"/>
              <a:ext cx="19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y</a:t>
              </a:r>
            </a:p>
          </p:txBody>
        </p:sp>
        <p:sp>
          <p:nvSpPr>
            <p:cNvPr id="719936" name="Text Box 64"/>
            <p:cNvSpPr txBox="1">
              <a:spLocks noChangeArrowheads="1"/>
            </p:cNvSpPr>
            <p:nvPr/>
          </p:nvSpPr>
          <p:spPr bwMode="auto">
            <a:xfrm>
              <a:off x="875" y="3720"/>
              <a:ext cx="21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w</a:t>
              </a:r>
            </a:p>
          </p:txBody>
        </p:sp>
        <p:sp>
          <p:nvSpPr>
            <p:cNvPr id="719937" name="Text Box 65"/>
            <p:cNvSpPr txBox="1">
              <a:spLocks noChangeArrowheads="1"/>
            </p:cNvSpPr>
            <p:nvPr/>
          </p:nvSpPr>
          <p:spPr bwMode="auto">
            <a:xfrm>
              <a:off x="884" y="3946"/>
              <a:ext cx="19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z</a:t>
              </a:r>
            </a:p>
          </p:txBody>
        </p:sp>
        <p:sp>
          <p:nvSpPr>
            <p:cNvPr id="719938" name="Text Box 66"/>
            <p:cNvSpPr txBox="1">
              <a:spLocks noChangeArrowheads="1"/>
            </p:cNvSpPr>
            <p:nvPr/>
          </p:nvSpPr>
          <p:spPr bwMode="auto">
            <a:xfrm>
              <a:off x="1248" y="3047"/>
              <a:ext cx="40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(u,v)</a:t>
              </a:r>
            </a:p>
          </p:txBody>
        </p:sp>
        <p:sp>
          <p:nvSpPr>
            <p:cNvPr id="719939" name="Text Box 67"/>
            <p:cNvSpPr txBox="1">
              <a:spLocks noChangeArrowheads="1"/>
            </p:cNvSpPr>
            <p:nvPr/>
          </p:nvSpPr>
          <p:spPr bwMode="auto">
            <a:xfrm>
              <a:off x="1249" y="3249"/>
              <a:ext cx="42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(u,x)</a:t>
              </a:r>
            </a:p>
          </p:txBody>
        </p:sp>
        <p:sp>
          <p:nvSpPr>
            <p:cNvPr id="719940" name="Text Box 68"/>
            <p:cNvSpPr txBox="1">
              <a:spLocks noChangeArrowheads="1"/>
            </p:cNvSpPr>
            <p:nvPr/>
          </p:nvSpPr>
          <p:spPr bwMode="auto">
            <a:xfrm>
              <a:off x="1248" y="3500"/>
              <a:ext cx="42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(u,x)</a:t>
              </a:r>
            </a:p>
          </p:txBody>
        </p:sp>
        <p:sp>
          <p:nvSpPr>
            <p:cNvPr id="719941" name="Text Box 69"/>
            <p:cNvSpPr txBox="1">
              <a:spLocks noChangeArrowheads="1"/>
            </p:cNvSpPr>
            <p:nvPr/>
          </p:nvSpPr>
          <p:spPr bwMode="auto">
            <a:xfrm>
              <a:off x="1264" y="3718"/>
              <a:ext cx="42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(u,x)</a:t>
              </a:r>
            </a:p>
          </p:txBody>
        </p:sp>
        <p:sp>
          <p:nvSpPr>
            <p:cNvPr id="719942" name="Text Box 70"/>
            <p:cNvSpPr txBox="1">
              <a:spLocks noChangeArrowheads="1"/>
            </p:cNvSpPr>
            <p:nvPr/>
          </p:nvSpPr>
          <p:spPr bwMode="auto">
            <a:xfrm>
              <a:off x="1254" y="3952"/>
              <a:ext cx="42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(u,x)</a:t>
              </a:r>
            </a:p>
          </p:txBody>
        </p:sp>
        <p:sp>
          <p:nvSpPr>
            <p:cNvPr id="719943" name="Text Box 71"/>
            <p:cNvSpPr txBox="1">
              <a:spLocks noChangeArrowheads="1"/>
            </p:cNvSpPr>
            <p:nvPr/>
          </p:nvSpPr>
          <p:spPr bwMode="auto">
            <a:xfrm>
              <a:off x="259" y="2771"/>
              <a:ext cx="86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destination</a:t>
              </a:r>
            </a:p>
          </p:txBody>
        </p:sp>
        <p:sp>
          <p:nvSpPr>
            <p:cNvPr id="719944" name="Text Box 72"/>
            <p:cNvSpPr txBox="1">
              <a:spLocks noChangeArrowheads="1"/>
            </p:cNvSpPr>
            <p:nvPr/>
          </p:nvSpPr>
          <p:spPr bwMode="auto">
            <a:xfrm>
              <a:off x="1232" y="2794"/>
              <a:ext cx="3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link</a:t>
              </a:r>
            </a:p>
          </p:txBody>
        </p:sp>
      </p:grpSp>
      <p:sp>
        <p:nvSpPr>
          <p:cNvPr id="719945" name="Text Box 73"/>
          <p:cNvSpPr txBox="1">
            <a:spLocks noChangeArrowheads="1"/>
          </p:cNvSpPr>
          <p:nvPr/>
        </p:nvSpPr>
        <p:spPr bwMode="auto">
          <a:xfrm>
            <a:off x="525463" y="3817938"/>
            <a:ext cx="3514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u="sng">
                <a:solidFill>
                  <a:srgbClr val="FF0000"/>
                </a:solidFill>
              </a:rPr>
              <a:t>Resulting forwarding table in u:</a:t>
            </a:r>
          </a:p>
        </p:txBody>
      </p:sp>
      <p:sp>
        <p:nvSpPr>
          <p:cNvPr id="7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6600" y="64166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52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D1476-36A7-45C4-AAB7-B4C7FFE7E0C2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2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Distance Vector Algorithm </a:t>
            </a:r>
          </a:p>
        </p:txBody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4582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u="sng" dirty="0">
                <a:solidFill>
                  <a:schemeClr val="tx1"/>
                </a:solidFill>
              </a:rPr>
              <a:t>Bellman-Ford Equation (dynamic programming)</a:t>
            </a:r>
          </a:p>
          <a:p>
            <a:pPr>
              <a:buFont typeface="Wingdings" pitchFamily="2" charset="2"/>
              <a:buNone/>
            </a:pPr>
            <a:r>
              <a:rPr lang="en-US" dirty="0">
                <a:solidFill>
                  <a:schemeClr val="tx1"/>
                </a:solidFill>
              </a:rPr>
              <a:t>Define</a:t>
            </a:r>
          </a:p>
          <a:p>
            <a:pPr>
              <a:buFont typeface="Wingdings" pitchFamily="2" charset="2"/>
              <a:buNone/>
            </a:pPr>
            <a:r>
              <a:rPr lang="en-US" dirty="0">
                <a:solidFill>
                  <a:schemeClr val="tx1"/>
                </a:solidFill>
              </a:rPr>
              <a:t>d</a:t>
            </a:r>
            <a:r>
              <a:rPr lang="en-US" baseline="-25000" dirty="0">
                <a:solidFill>
                  <a:schemeClr val="tx1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(y) := cost of least-cost path from x to y</a:t>
            </a:r>
          </a:p>
          <a:p>
            <a:pPr>
              <a:buFont typeface="Wingdings" pitchFamily="2" charset="2"/>
              <a:buNone/>
            </a:pPr>
            <a:r>
              <a:rPr lang="en-US" dirty="0" smtClean="0">
                <a:solidFill>
                  <a:schemeClr val="tx1"/>
                </a:solidFill>
              </a:rPr>
              <a:t>Then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dirty="0" smtClean="0">
                <a:solidFill>
                  <a:schemeClr val="tx1"/>
                </a:solidFill>
              </a:rPr>
              <a:t>d</a:t>
            </a:r>
            <a:r>
              <a:rPr lang="en-US" baseline="-25000" dirty="0" smtClean="0">
                <a:solidFill>
                  <a:schemeClr val="tx1"/>
                </a:solidFill>
              </a:rPr>
              <a:t>x</a:t>
            </a:r>
            <a:r>
              <a:rPr lang="en-US" dirty="0" smtClean="0">
                <a:solidFill>
                  <a:schemeClr val="tx1"/>
                </a:solidFill>
              </a:rPr>
              <a:t>(y</a:t>
            </a:r>
            <a:r>
              <a:rPr lang="en-US" dirty="0">
                <a:solidFill>
                  <a:schemeClr val="tx1"/>
                </a:solidFill>
              </a:rPr>
              <a:t>) = min {c(</a:t>
            </a:r>
            <a:r>
              <a:rPr lang="en-US" dirty="0" err="1">
                <a:solidFill>
                  <a:schemeClr val="tx1"/>
                </a:solidFill>
              </a:rPr>
              <a:t>x,v</a:t>
            </a:r>
            <a:r>
              <a:rPr lang="en-US" dirty="0">
                <a:solidFill>
                  <a:schemeClr val="tx1"/>
                </a:solidFill>
              </a:rPr>
              <a:t>) + d</a:t>
            </a:r>
            <a:r>
              <a:rPr lang="en-US" baseline="-25000" dirty="0">
                <a:solidFill>
                  <a:schemeClr val="tx1"/>
                </a:solidFill>
              </a:rPr>
              <a:t>v</a:t>
            </a:r>
            <a:r>
              <a:rPr lang="en-US" dirty="0">
                <a:solidFill>
                  <a:schemeClr val="tx1"/>
                </a:solidFill>
              </a:rPr>
              <a:t>(y) }</a:t>
            </a:r>
          </a:p>
          <a:p>
            <a:pPr>
              <a:buFont typeface="Wingdings" pitchFamily="2" charset="2"/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dirty="0">
                <a:solidFill>
                  <a:schemeClr val="tx1"/>
                </a:solidFill>
              </a:rPr>
              <a:t>where min is taken over all neighbors v of x</a:t>
            </a:r>
          </a:p>
        </p:txBody>
      </p:sp>
      <p:sp>
        <p:nvSpPr>
          <p:cNvPr id="722948" name="Rectangle 4"/>
          <p:cNvSpPr>
            <a:spLocks noChangeArrowheads="1"/>
          </p:cNvSpPr>
          <p:nvPr/>
        </p:nvSpPr>
        <p:spPr bwMode="auto">
          <a:xfrm>
            <a:off x="609600" y="3886200"/>
            <a:ext cx="4662487" cy="6699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2949" name="Text Box 5"/>
          <p:cNvSpPr txBox="1">
            <a:spLocks noChangeArrowheads="1"/>
          </p:cNvSpPr>
          <p:nvPr/>
        </p:nvSpPr>
        <p:spPr bwMode="auto">
          <a:xfrm>
            <a:off x="1943780" y="4267200"/>
            <a:ext cx="295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9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48600" y="6356350"/>
            <a:ext cx="838200" cy="365125"/>
          </a:xfrm>
        </p:spPr>
        <p:txBody>
          <a:bodyPr/>
          <a:lstStyle/>
          <a:p>
            <a:fld id="{ABEE471F-A186-4AF5-8281-579BB77E38D8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2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Bellman-Ford example </a:t>
            </a:r>
          </a:p>
        </p:txBody>
      </p:sp>
      <p:grpSp>
        <p:nvGrpSpPr>
          <p:cNvPr id="723971" name="Group 3"/>
          <p:cNvGrpSpPr>
            <a:grpSpLocks/>
          </p:cNvGrpSpPr>
          <p:nvPr/>
        </p:nvGrpSpPr>
        <p:grpSpPr bwMode="auto">
          <a:xfrm>
            <a:off x="276225" y="1470025"/>
            <a:ext cx="3571875" cy="2236788"/>
            <a:chOff x="3162" y="1071"/>
            <a:chExt cx="2250" cy="1409"/>
          </a:xfrm>
        </p:grpSpPr>
        <p:sp>
          <p:nvSpPr>
            <p:cNvPr id="723972" name="Freeform 4"/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/>
              <a:ahLst/>
              <a:cxnLst>
                <a:cxn ang="0">
                  <a:pos x="0" y="624"/>
                </a:cxn>
                <a:cxn ang="0">
                  <a:pos x="219" y="321"/>
                </a:cxn>
                <a:cxn ang="0">
                  <a:pos x="529" y="35"/>
                </a:cxn>
                <a:cxn ang="0">
                  <a:pos x="1551" y="111"/>
                </a:cxn>
                <a:cxn ang="0">
                  <a:pos x="1968" y="483"/>
                </a:cxn>
                <a:cxn ang="0">
                  <a:pos x="2199" y="906"/>
                </a:cxn>
                <a:cxn ang="0">
                  <a:pos x="1659" y="1314"/>
                </a:cxn>
                <a:cxn ang="0">
                  <a:pos x="993" y="1386"/>
                </a:cxn>
                <a:cxn ang="0">
                  <a:pos x="465" y="1356"/>
                </a:cxn>
                <a:cxn ang="0">
                  <a:pos x="102" y="1068"/>
                </a:cxn>
                <a:cxn ang="0">
                  <a:pos x="0" y="624"/>
                </a:cxn>
              </a:cxnLst>
              <a:rect l="0" t="0" r="r" b="b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973" name="Freeform 5"/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/>
              <a:ahLst/>
              <a:cxnLst>
                <a:cxn ang="0">
                  <a:pos x="0" y="186"/>
                </a:cxn>
                <a:cxn ang="0">
                  <a:pos x="342" y="0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974" name="Oval 6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975" name="Line 7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976" name="Line 8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977" name="Rectangle 9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23978" name="Oval 10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979" name="Oval 11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980" name="Line 12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981" name="Line 13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982" name="Rectangle 14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23983" name="Oval 15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984" name="Oval 16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985" name="Line 17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986" name="Line 18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987" name="Rectangle 19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23988" name="Oval 20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989" name="Oval 21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990" name="Line 22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991" name="Line 23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992" name="Rectangle 24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23993" name="Oval 25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994" name="Oval 26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995" name="Line 27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996" name="Line 28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997" name="Rectangle 29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23998" name="Oval 30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999" name="Oval 31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000" name="Line 32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001" name="Line 33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002" name="Rectangle 34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24003" name="Oval 35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004" name="Freeform 36"/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2"/>
                </a:cxn>
              </a:cxnLst>
              <a:rect l="0" t="0" r="r" b="b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005" name="Freeform 37"/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37"/>
                </a:cxn>
              </a:cxnLst>
              <a:rect l="0" t="0" r="r" b="b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006" name="Freeform 38"/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/>
              <a:ahLst/>
              <a:cxnLst>
                <a:cxn ang="0">
                  <a:pos x="0" y="174"/>
                </a:cxn>
                <a:cxn ang="0">
                  <a:pos x="378" y="0"/>
                </a:cxn>
              </a:cxnLst>
              <a:rect l="0" t="0" r="r" b="b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007" name="Freeform 39"/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/>
              <a:ahLst/>
              <a:cxnLst>
                <a:cxn ang="0">
                  <a:pos x="0" y="270"/>
                </a:cxn>
                <a:cxn ang="0">
                  <a:pos x="366" y="0"/>
                </a:cxn>
              </a:cxnLst>
              <a:rect l="0" t="0" r="r" b="b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008" name="Freeform 40"/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/>
              <a:ahLst/>
              <a:cxnLst>
                <a:cxn ang="0">
                  <a:pos x="366" y="0"/>
                </a:cxn>
                <a:cxn ang="0">
                  <a:pos x="0" y="0"/>
                </a:cxn>
              </a:cxnLst>
              <a:rect l="0" t="0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009" name="Freeform 41"/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/>
              <a:ahLst/>
              <a:cxnLst>
                <a:cxn ang="0">
                  <a:pos x="276" y="264"/>
                </a:cxn>
                <a:cxn ang="0">
                  <a:pos x="0" y="0"/>
                </a:cxn>
              </a:cxnLst>
              <a:rect l="0" t="0" r="r" b="b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010" name="Freeform 42"/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/>
              <a:ahLst/>
              <a:cxnLst>
                <a:cxn ang="0">
                  <a:pos x="366" y="0"/>
                </a:cxn>
                <a:cxn ang="0">
                  <a:pos x="0" y="0"/>
                </a:cxn>
              </a:cxnLst>
              <a:rect l="0" t="0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011" name="Freeform 43"/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/>
              <a:ahLst/>
              <a:cxnLst>
                <a:cxn ang="0">
                  <a:pos x="396" y="267"/>
                </a:cxn>
                <a:cxn ang="0">
                  <a:pos x="0" y="0"/>
                </a:cxn>
              </a:cxnLst>
              <a:rect l="0" t="0" r="r" b="b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012" name="Freeform 44"/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/>
              <a:ahLst/>
              <a:cxnLst>
                <a:cxn ang="0">
                  <a:pos x="1110" y="342"/>
                </a:cxn>
                <a:cxn ang="0">
                  <a:pos x="0" y="645"/>
                </a:cxn>
              </a:cxnLst>
              <a:rect l="0" t="0" r="r" b="b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4013" name="Group 45"/>
            <p:cNvGrpSpPr>
              <a:grpSpLocks/>
            </p:cNvGrpSpPr>
            <p:nvPr/>
          </p:nvGrpSpPr>
          <p:grpSpPr bwMode="auto">
            <a:xfrm>
              <a:off x="3290" y="1748"/>
              <a:ext cx="199" cy="250"/>
              <a:chOff x="2957" y="2429"/>
              <a:chExt cx="202" cy="250"/>
            </a:xfrm>
          </p:grpSpPr>
          <p:sp>
            <p:nvSpPr>
              <p:cNvPr id="724014" name="Rectangle 4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4015" name="Text Box 47"/>
              <p:cNvSpPr txBox="1">
                <a:spLocks noChangeArrowheads="1"/>
              </p:cNvSpPr>
              <p:nvPr/>
            </p:nvSpPr>
            <p:spPr bwMode="auto">
              <a:xfrm>
                <a:off x="2957" y="2429"/>
                <a:ext cx="20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u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724016" name="Group 48"/>
            <p:cNvGrpSpPr>
              <a:grpSpLocks/>
            </p:cNvGrpSpPr>
            <p:nvPr/>
          </p:nvGrpSpPr>
          <p:grpSpPr bwMode="auto">
            <a:xfrm>
              <a:off x="4460" y="2132"/>
              <a:ext cx="199" cy="250"/>
              <a:chOff x="2957" y="2429"/>
              <a:chExt cx="202" cy="250"/>
            </a:xfrm>
          </p:grpSpPr>
          <p:sp>
            <p:nvSpPr>
              <p:cNvPr id="724017" name="Rectangle 4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4018" name="Text Box 50"/>
              <p:cNvSpPr txBox="1">
                <a:spLocks noChangeArrowheads="1"/>
              </p:cNvSpPr>
              <p:nvPr/>
            </p:nvSpPr>
            <p:spPr bwMode="auto">
              <a:xfrm>
                <a:off x="2957" y="2429"/>
                <a:ext cx="20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y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724019" name="Group 51"/>
            <p:cNvGrpSpPr>
              <a:grpSpLocks/>
            </p:cNvGrpSpPr>
            <p:nvPr/>
          </p:nvGrpSpPr>
          <p:grpSpPr bwMode="auto">
            <a:xfrm>
              <a:off x="3764" y="2099"/>
              <a:ext cx="229" cy="288"/>
              <a:chOff x="2943" y="2399"/>
              <a:chExt cx="230" cy="288"/>
            </a:xfrm>
          </p:grpSpPr>
          <p:sp>
            <p:nvSpPr>
              <p:cNvPr id="724020" name="Rectangle 5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4021" name="Text Box 53"/>
              <p:cNvSpPr txBox="1">
                <a:spLocks noChangeArrowheads="1"/>
              </p:cNvSpPr>
              <p:nvPr/>
            </p:nvSpPr>
            <p:spPr bwMode="auto">
              <a:xfrm>
                <a:off x="2943" y="2399"/>
                <a:ext cx="2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/>
                  <a:t>x</a:t>
                </a:r>
              </a:p>
            </p:txBody>
          </p:sp>
        </p:grpSp>
        <p:grpSp>
          <p:nvGrpSpPr>
            <p:cNvPr id="724022" name="Group 54"/>
            <p:cNvGrpSpPr>
              <a:grpSpLocks/>
            </p:cNvGrpSpPr>
            <p:nvPr/>
          </p:nvGrpSpPr>
          <p:grpSpPr bwMode="auto">
            <a:xfrm>
              <a:off x="4441" y="1442"/>
              <a:ext cx="225" cy="250"/>
              <a:chOff x="2944" y="2429"/>
              <a:chExt cx="228" cy="250"/>
            </a:xfrm>
          </p:grpSpPr>
          <p:sp>
            <p:nvSpPr>
              <p:cNvPr id="724023" name="Rectangle 5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4024" name="Text Box 56"/>
              <p:cNvSpPr txBox="1">
                <a:spLocks noChangeArrowheads="1"/>
              </p:cNvSpPr>
              <p:nvPr/>
            </p:nvSpPr>
            <p:spPr bwMode="auto">
              <a:xfrm>
                <a:off x="2944" y="2429"/>
                <a:ext cx="22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w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724025" name="Group 57"/>
            <p:cNvGrpSpPr>
              <a:grpSpLocks/>
            </p:cNvGrpSpPr>
            <p:nvPr/>
          </p:nvGrpSpPr>
          <p:grpSpPr bwMode="auto">
            <a:xfrm>
              <a:off x="3772" y="1442"/>
              <a:ext cx="194" cy="250"/>
              <a:chOff x="2959" y="2429"/>
              <a:chExt cx="197" cy="250"/>
            </a:xfrm>
          </p:grpSpPr>
          <p:sp>
            <p:nvSpPr>
              <p:cNvPr id="724026" name="Rectangle 5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4027" name="Text Box 59"/>
              <p:cNvSpPr txBox="1">
                <a:spLocks noChangeArrowheads="1"/>
              </p:cNvSpPr>
              <p:nvPr/>
            </p:nvSpPr>
            <p:spPr bwMode="auto">
              <a:xfrm>
                <a:off x="2959" y="2429"/>
                <a:ext cx="19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v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724028" name="Group 60"/>
            <p:cNvGrpSpPr>
              <a:grpSpLocks/>
            </p:cNvGrpSpPr>
            <p:nvPr/>
          </p:nvGrpSpPr>
          <p:grpSpPr bwMode="auto">
            <a:xfrm>
              <a:off x="5022" y="1760"/>
              <a:ext cx="219" cy="288"/>
              <a:chOff x="2946" y="2399"/>
              <a:chExt cx="221" cy="288"/>
            </a:xfrm>
          </p:grpSpPr>
          <p:sp>
            <p:nvSpPr>
              <p:cNvPr id="724029" name="Rectangle 6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4030" name="Text Box 62"/>
              <p:cNvSpPr txBox="1">
                <a:spLocks noChangeArrowheads="1"/>
              </p:cNvSpPr>
              <p:nvPr/>
            </p:nvSpPr>
            <p:spPr bwMode="auto">
              <a:xfrm>
                <a:off x="2946" y="2399"/>
                <a:ext cx="2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/>
                  <a:t>z</a:t>
                </a:r>
              </a:p>
            </p:txBody>
          </p:sp>
        </p:grpSp>
        <p:sp>
          <p:nvSpPr>
            <p:cNvPr id="724031" name="Text Box 63"/>
            <p:cNvSpPr txBox="1">
              <a:spLocks noChangeArrowheads="1"/>
            </p:cNvSpPr>
            <p:nvPr/>
          </p:nvSpPr>
          <p:spPr bwMode="auto">
            <a:xfrm>
              <a:off x="3489" y="1571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24032" name="Text Box 64"/>
            <p:cNvSpPr txBox="1">
              <a:spLocks noChangeArrowheads="1"/>
            </p:cNvSpPr>
            <p:nvPr/>
          </p:nvSpPr>
          <p:spPr bwMode="auto">
            <a:xfrm>
              <a:off x="3837" y="1790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24033" name="Text Box 65"/>
            <p:cNvSpPr txBox="1">
              <a:spLocks noChangeArrowheads="1"/>
            </p:cNvSpPr>
            <p:nvPr/>
          </p:nvSpPr>
          <p:spPr bwMode="auto">
            <a:xfrm>
              <a:off x="3413" y="2003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24034" name="Text Box 66"/>
            <p:cNvSpPr txBox="1">
              <a:spLocks noChangeArrowheads="1"/>
            </p:cNvSpPr>
            <p:nvPr/>
          </p:nvSpPr>
          <p:spPr bwMode="auto">
            <a:xfrm>
              <a:off x="4221" y="1883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24035" name="Text Box 67"/>
            <p:cNvSpPr txBox="1">
              <a:spLocks noChangeArrowheads="1"/>
            </p:cNvSpPr>
            <p:nvPr/>
          </p:nvSpPr>
          <p:spPr bwMode="auto">
            <a:xfrm>
              <a:off x="4169" y="2237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24036" name="Text Box 68"/>
            <p:cNvSpPr txBox="1">
              <a:spLocks noChangeArrowheads="1"/>
            </p:cNvSpPr>
            <p:nvPr/>
          </p:nvSpPr>
          <p:spPr bwMode="auto">
            <a:xfrm>
              <a:off x="4529" y="1808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24037" name="Text Box 69"/>
            <p:cNvSpPr txBox="1">
              <a:spLocks noChangeArrowheads="1"/>
            </p:cNvSpPr>
            <p:nvPr/>
          </p:nvSpPr>
          <p:spPr bwMode="auto">
            <a:xfrm>
              <a:off x="4878" y="2072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24038" name="Text Box 70"/>
            <p:cNvSpPr txBox="1">
              <a:spLocks noChangeArrowheads="1"/>
            </p:cNvSpPr>
            <p:nvPr/>
          </p:nvSpPr>
          <p:spPr bwMode="auto">
            <a:xfrm>
              <a:off x="4851" y="1535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24039" name="Text Box 71"/>
            <p:cNvSpPr txBox="1">
              <a:spLocks noChangeArrowheads="1"/>
            </p:cNvSpPr>
            <p:nvPr/>
          </p:nvSpPr>
          <p:spPr bwMode="auto">
            <a:xfrm>
              <a:off x="4116" y="1385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24040" name="Text Box 72"/>
            <p:cNvSpPr txBox="1">
              <a:spLocks noChangeArrowheads="1"/>
            </p:cNvSpPr>
            <p:nvPr/>
          </p:nvSpPr>
          <p:spPr bwMode="auto">
            <a:xfrm>
              <a:off x="3765" y="1118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724041" name="Text Box 73"/>
          <p:cNvSpPr txBox="1">
            <a:spLocks noChangeArrowheads="1"/>
          </p:cNvSpPr>
          <p:nvPr/>
        </p:nvSpPr>
        <p:spPr bwMode="auto">
          <a:xfrm>
            <a:off x="3654425" y="1776413"/>
            <a:ext cx="530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Clearly, d</a:t>
            </a:r>
            <a:r>
              <a:rPr lang="en-US" sz="2400" baseline="-25000"/>
              <a:t>v</a:t>
            </a:r>
            <a:r>
              <a:rPr lang="en-US" sz="2400"/>
              <a:t>(z) = 5, d</a:t>
            </a:r>
            <a:r>
              <a:rPr lang="en-US" sz="2400" baseline="-25000"/>
              <a:t>x</a:t>
            </a:r>
            <a:r>
              <a:rPr lang="en-US" sz="2400"/>
              <a:t>(z) = 3, d</a:t>
            </a:r>
            <a:r>
              <a:rPr lang="en-US" sz="2400" baseline="-25000"/>
              <a:t>w</a:t>
            </a:r>
            <a:r>
              <a:rPr lang="en-US" sz="2400"/>
              <a:t>(z) = 3</a:t>
            </a:r>
          </a:p>
        </p:txBody>
      </p:sp>
      <p:sp>
        <p:nvSpPr>
          <p:cNvPr id="724042" name="Text Box 74"/>
          <p:cNvSpPr txBox="1">
            <a:spLocks noChangeArrowheads="1"/>
          </p:cNvSpPr>
          <p:nvPr/>
        </p:nvSpPr>
        <p:spPr bwMode="auto">
          <a:xfrm>
            <a:off x="4275138" y="2935288"/>
            <a:ext cx="405765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d</a:t>
            </a:r>
            <a:r>
              <a:rPr lang="en-US" sz="2400" baseline="-25000"/>
              <a:t>u</a:t>
            </a:r>
            <a:r>
              <a:rPr lang="en-US" sz="2400"/>
              <a:t>(z) = min { c(u,v) + d</a:t>
            </a:r>
            <a:r>
              <a:rPr lang="en-US" sz="2400" baseline="-25000"/>
              <a:t>v</a:t>
            </a:r>
            <a:r>
              <a:rPr lang="en-US" sz="2400"/>
              <a:t>(z),</a:t>
            </a:r>
          </a:p>
          <a:p>
            <a:r>
              <a:rPr lang="en-US" sz="2400"/>
              <a:t>                    c(u,x) + d</a:t>
            </a:r>
            <a:r>
              <a:rPr lang="en-US" sz="2400" baseline="-25000"/>
              <a:t>x</a:t>
            </a:r>
            <a:r>
              <a:rPr lang="en-US" sz="2400"/>
              <a:t>(z),</a:t>
            </a:r>
          </a:p>
          <a:p>
            <a:r>
              <a:rPr lang="en-US" sz="2400"/>
              <a:t>                    c(u,w) + d</a:t>
            </a:r>
            <a:r>
              <a:rPr lang="en-US" sz="2400" baseline="-25000"/>
              <a:t>w</a:t>
            </a:r>
            <a:r>
              <a:rPr lang="en-US" sz="2400"/>
              <a:t>(z) }</a:t>
            </a:r>
          </a:p>
          <a:p>
            <a:r>
              <a:rPr lang="en-US" sz="2400"/>
              <a:t>         = min {2 + 5,</a:t>
            </a:r>
          </a:p>
          <a:p>
            <a:r>
              <a:rPr lang="en-US" sz="2400"/>
              <a:t>                    1 + 3,</a:t>
            </a:r>
          </a:p>
          <a:p>
            <a:r>
              <a:rPr lang="en-US" sz="2400"/>
              <a:t>                    5 + 3}  = 4</a:t>
            </a:r>
          </a:p>
        </p:txBody>
      </p:sp>
      <p:sp>
        <p:nvSpPr>
          <p:cNvPr id="724043" name="Text Box 75"/>
          <p:cNvSpPr txBox="1">
            <a:spLocks noChangeArrowheads="1"/>
          </p:cNvSpPr>
          <p:nvPr/>
        </p:nvSpPr>
        <p:spPr bwMode="auto">
          <a:xfrm>
            <a:off x="461963" y="5332413"/>
            <a:ext cx="59975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Node that achieves minimum is next</a:t>
            </a:r>
          </a:p>
          <a:p>
            <a:r>
              <a:rPr lang="en-US" sz="2400">
                <a:solidFill>
                  <a:srgbClr val="FF0000"/>
                </a:solidFill>
              </a:rPr>
              <a:t>hop in shortest path </a:t>
            </a:r>
            <a:r>
              <a:rPr lang="en-US" sz="2400">
                <a:solidFill>
                  <a:srgbClr val="FF0000"/>
                </a:solidFill>
                <a:latin typeface="MS Mincho" pitchFamily="49" charset="-128"/>
                <a:ea typeface="MS Mincho" pitchFamily="49" charset="-128"/>
              </a:rPr>
              <a:t>➜ </a:t>
            </a:r>
            <a:r>
              <a:rPr lang="en-US" sz="2400">
                <a:solidFill>
                  <a:srgbClr val="FF0000"/>
                </a:solidFill>
              </a:rPr>
              <a:t>forwarding table</a:t>
            </a:r>
          </a:p>
        </p:txBody>
      </p:sp>
      <p:sp>
        <p:nvSpPr>
          <p:cNvPr id="724044" name="Text Box 76"/>
          <p:cNvSpPr txBox="1">
            <a:spLocks noChangeArrowheads="1"/>
          </p:cNvSpPr>
          <p:nvPr/>
        </p:nvSpPr>
        <p:spPr bwMode="auto">
          <a:xfrm>
            <a:off x="3862388" y="2473325"/>
            <a:ext cx="2759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B-F equation says:</a:t>
            </a:r>
          </a:p>
        </p:txBody>
      </p:sp>
      <p:sp>
        <p:nvSpPr>
          <p:cNvPr id="7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19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95176" y="6356350"/>
            <a:ext cx="715424" cy="365125"/>
          </a:xfrm>
        </p:spPr>
        <p:txBody>
          <a:bodyPr/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/>
          <a:lstStyle/>
          <a:p>
            <a:r>
              <a:rPr lang="en-US" sz="3600" dirty="0"/>
              <a:t>IP Fragmentation &amp; Reassembly</a:t>
            </a:r>
            <a:endParaRPr lang="en-US" dirty="0"/>
          </a:p>
        </p:txBody>
      </p:sp>
      <p:sp>
        <p:nvSpPr>
          <p:cNvPr id="5765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76225" y="1304925"/>
            <a:ext cx="3810000" cy="5094288"/>
          </a:xfrm>
        </p:spPr>
        <p:txBody>
          <a:bodyPr/>
          <a:lstStyle/>
          <a:p>
            <a:r>
              <a:rPr lang="en-US" sz="2000"/>
              <a:t>network links have MTU (max.transfer size) - largest possible link-level frame.</a:t>
            </a:r>
          </a:p>
          <a:p>
            <a:pPr lvl="1"/>
            <a:r>
              <a:rPr lang="en-US" sz="2000"/>
              <a:t>different link types, different MTUs </a:t>
            </a:r>
          </a:p>
          <a:p>
            <a:r>
              <a:rPr lang="en-US" sz="2000"/>
              <a:t>large IP datagram divided (“fragmented”) within net</a:t>
            </a:r>
          </a:p>
          <a:p>
            <a:pPr lvl="1"/>
            <a:r>
              <a:rPr lang="en-US" sz="2000"/>
              <a:t>one datagram becomes several datagrams</a:t>
            </a:r>
          </a:p>
          <a:p>
            <a:pPr lvl="1"/>
            <a:r>
              <a:rPr lang="en-US" sz="2000"/>
              <a:t>“reassembled” only at final destination</a:t>
            </a:r>
          </a:p>
          <a:p>
            <a:pPr lvl="1"/>
            <a:r>
              <a:rPr lang="en-US" sz="2000"/>
              <a:t>IP header bits used to identify, order related fragments</a:t>
            </a:r>
          </a:p>
        </p:txBody>
      </p:sp>
      <p:sp>
        <p:nvSpPr>
          <p:cNvPr id="576516" name="Freeform 4"/>
          <p:cNvSpPr>
            <a:spLocks/>
          </p:cNvSpPr>
          <p:nvPr/>
        </p:nvSpPr>
        <p:spPr bwMode="auto">
          <a:xfrm>
            <a:off x="4597400" y="1628775"/>
            <a:ext cx="2436813" cy="2255838"/>
          </a:xfrm>
          <a:custGeom>
            <a:avLst/>
            <a:gdLst/>
            <a:ahLst/>
            <a:cxnLst>
              <a:cxn ang="0">
                <a:pos x="239" y="7"/>
              </a:cxn>
              <a:cxn ang="0">
                <a:pos x="35" y="157"/>
              </a:cxn>
              <a:cxn ang="0">
                <a:pos x="29" y="523"/>
              </a:cxn>
              <a:cxn ang="0">
                <a:pos x="53" y="829"/>
              </a:cxn>
              <a:cxn ang="0">
                <a:pos x="245" y="871"/>
              </a:cxn>
              <a:cxn ang="0">
                <a:pos x="647" y="1129"/>
              </a:cxn>
              <a:cxn ang="0">
                <a:pos x="995" y="1237"/>
              </a:cxn>
              <a:cxn ang="0">
                <a:pos x="1199" y="1021"/>
              </a:cxn>
              <a:cxn ang="0">
                <a:pos x="1271" y="445"/>
              </a:cxn>
              <a:cxn ang="0">
                <a:pos x="1205" y="211"/>
              </a:cxn>
              <a:cxn ang="0">
                <a:pos x="749" y="115"/>
              </a:cxn>
              <a:cxn ang="0">
                <a:pos x="239" y="7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6517" name="Freeform 5"/>
          <p:cNvSpPr>
            <a:spLocks/>
          </p:cNvSpPr>
          <p:nvPr/>
        </p:nvSpPr>
        <p:spPr bwMode="auto">
          <a:xfrm>
            <a:off x="4597400" y="4030663"/>
            <a:ext cx="1976438" cy="1987550"/>
          </a:xfrm>
          <a:custGeom>
            <a:avLst/>
            <a:gdLst/>
            <a:ahLst/>
            <a:cxnLst>
              <a:cxn ang="0">
                <a:pos x="2" y="405"/>
              </a:cxn>
              <a:cxn ang="0">
                <a:pos x="230" y="65"/>
              </a:cxn>
              <a:cxn ang="0">
                <a:pos x="555" y="22"/>
              </a:cxn>
              <a:cxn ang="0">
                <a:pos x="800" y="197"/>
              </a:cxn>
              <a:cxn ang="0">
                <a:pos x="866" y="347"/>
              </a:cxn>
              <a:cxn ang="0">
                <a:pos x="842" y="527"/>
              </a:cxn>
              <a:cxn ang="0">
                <a:pos x="788" y="767"/>
              </a:cxn>
              <a:cxn ang="0">
                <a:pos x="608" y="845"/>
              </a:cxn>
              <a:cxn ang="0">
                <a:pos x="418" y="925"/>
              </a:cxn>
              <a:cxn ang="0">
                <a:pos x="139" y="754"/>
              </a:cxn>
              <a:cxn ang="0">
                <a:pos x="2" y="405"/>
              </a:cxn>
            </a:cxnLst>
            <a:rect l="0" t="0" r="r" b="b"/>
            <a:pathLst>
              <a:path w="873" h="940">
                <a:moveTo>
                  <a:pt x="2" y="405"/>
                </a:moveTo>
                <a:cubicBezTo>
                  <a:pt x="17" y="290"/>
                  <a:pt x="138" y="129"/>
                  <a:pt x="230" y="65"/>
                </a:cubicBezTo>
                <a:cubicBezTo>
                  <a:pt x="322" y="1"/>
                  <a:pt x="460" y="0"/>
                  <a:pt x="555" y="22"/>
                </a:cubicBezTo>
                <a:cubicBezTo>
                  <a:pt x="650" y="44"/>
                  <a:pt x="748" y="143"/>
                  <a:pt x="800" y="197"/>
                </a:cubicBezTo>
                <a:cubicBezTo>
                  <a:pt x="852" y="251"/>
                  <a:pt x="859" y="292"/>
                  <a:pt x="866" y="347"/>
                </a:cubicBezTo>
                <a:cubicBezTo>
                  <a:pt x="873" y="402"/>
                  <a:pt x="855" y="457"/>
                  <a:pt x="842" y="527"/>
                </a:cubicBezTo>
                <a:cubicBezTo>
                  <a:pt x="829" y="597"/>
                  <a:pt x="827" y="714"/>
                  <a:pt x="788" y="767"/>
                </a:cubicBezTo>
                <a:cubicBezTo>
                  <a:pt x="749" y="820"/>
                  <a:pt x="670" y="819"/>
                  <a:pt x="608" y="845"/>
                </a:cubicBezTo>
                <a:cubicBezTo>
                  <a:pt x="546" y="871"/>
                  <a:pt x="496" y="940"/>
                  <a:pt x="418" y="925"/>
                </a:cubicBezTo>
                <a:cubicBezTo>
                  <a:pt x="340" y="910"/>
                  <a:pt x="208" y="840"/>
                  <a:pt x="139" y="754"/>
                </a:cubicBezTo>
                <a:cubicBezTo>
                  <a:pt x="69" y="667"/>
                  <a:pt x="0" y="546"/>
                  <a:pt x="2" y="405"/>
                </a:cubicBez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76518" name="Group 6"/>
          <p:cNvGrpSpPr>
            <a:grpSpLocks/>
          </p:cNvGrpSpPr>
          <p:nvPr/>
        </p:nvGrpSpPr>
        <p:grpSpPr bwMode="auto">
          <a:xfrm>
            <a:off x="4191000" y="2008188"/>
            <a:ext cx="649288" cy="1247775"/>
            <a:chOff x="3314" y="1248"/>
            <a:chExt cx="344" cy="694"/>
          </a:xfrm>
        </p:grpSpPr>
        <p:graphicFrame>
          <p:nvGraphicFramePr>
            <p:cNvPr id="576519" name="Object 7"/>
            <p:cNvGraphicFramePr>
              <a:graphicFrameLocks noChangeAspect="1"/>
            </p:cNvGraphicFramePr>
            <p:nvPr/>
          </p:nvGraphicFramePr>
          <p:xfrm>
            <a:off x="3314" y="1248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222" name="ClipArt" r:id="rId3" imgW="1305000" imgH="1085760" progId="">
                    <p:embed/>
                  </p:oleObj>
                </mc:Choice>
                <mc:Fallback>
                  <p:oleObj name="ClipArt" r:id="rId3" imgW="1305000" imgH="108576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248"/>
                          <a:ext cx="299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6520" name="Line 8"/>
            <p:cNvSpPr>
              <a:spLocks noChangeShapeType="1"/>
            </p:cNvSpPr>
            <p:nvPr/>
          </p:nvSpPr>
          <p:spPr bwMode="auto">
            <a:xfrm flipV="1">
              <a:off x="3606" y="1433"/>
              <a:ext cx="5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576521" name="Object 9"/>
            <p:cNvGraphicFramePr>
              <a:graphicFrameLocks noChangeAspect="1"/>
            </p:cNvGraphicFramePr>
            <p:nvPr/>
          </p:nvGraphicFramePr>
          <p:xfrm>
            <a:off x="3314" y="1694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223" name="ClipArt" r:id="rId5" imgW="1305000" imgH="1085760" progId="">
                    <p:embed/>
                  </p:oleObj>
                </mc:Choice>
                <mc:Fallback>
                  <p:oleObj name="ClipArt" r:id="rId5" imgW="1305000" imgH="108576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694"/>
                          <a:ext cx="299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6522" name="Line 10"/>
            <p:cNvSpPr>
              <a:spLocks noChangeShapeType="1"/>
            </p:cNvSpPr>
            <p:nvPr/>
          </p:nvSpPr>
          <p:spPr bwMode="auto">
            <a:xfrm flipV="1">
              <a:off x="3606" y="1882"/>
              <a:ext cx="5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6523" name="Group 11"/>
            <p:cNvGrpSpPr>
              <a:grpSpLocks/>
            </p:cNvGrpSpPr>
            <p:nvPr/>
          </p:nvGrpSpPr>
          <p:grpSpPr bwMode="auto">
            <a:xfrm>
              <a:off x="3404" y="1504"/>
              <a:ext cx="51" cy="167"/>
              <a:chOff x="3842" y="406"/>
              <a:chExt cx="51" cy="167"/>
            </a:xfrm>
          </p:grpSpPr>
          <p:sp>
            <p:nvSpPr>
              <p:cNvPr id="576524" name="Oval 12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6525" name="Oval 13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6526" name="Oval 14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6527" name="Line 15"/>
            <p:cNvSpPr>
              <a:spLocks noChangeShapeType="1"/>
            </p:cNvSpPr>
            <p:nvPr/>
          </p:nvSpPr>
          <p:spPr bwMode="auto">
            <a:xfrm>
              <a:off x="3654" y="1431"/>
              <a:ext cx="0" cy="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6528" name="Line 16"/>
          <p:cNvSpPr>
            <a:spLocks noChangeShapeType="1"/>
          </p:cNvSpPr>
          <p:nvPr/>
        </p:nvSpPr>
        <p:spPr bwMode="auto">
          <a:xfrm flipV="1">
            <a:off x="4670425" y="2584450"/>
            <a:ext cx="12700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6529" name="Line 17"/>
          <p:cNvSpPr>
            <a:spLocks noChangeShapeType="1"/>
          </p:cNvSpPr>
          <p:nvPr/>
        </p:nvSpPr>
        <p:spPr bwMode="auto">
          <a:xfrm>
            <a:off x="5246688" y="1909763"/>
            <a:ext cx="658812" cy="27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6530" name="Line 18"/>
          <p:cNvSpPr>
            <a:spLocks noChangeShapeType="1"/>
          </p:cNvSpPr>
          <p:nvPr/>
        </p:nvSpPr>
        <p:spPr bwMode="auto">
          <a:xfrm>
            <a:off x="6092825" y="2246313"/>
            <a:ext cx="196850" cy="669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6531" name="Line 19"/>
          <p:cNvSpPr>
            <a:spLocks noChangeShapeType="1"/>
          </p:cNvSpPr>
          <p:nvPr/>
        </p:nvSpPr>
        <p:spPr bwMode="auto">
          <a:xfrm>
            <a:off x="4995863" y="2022475"/>
            <a:ext cx="1587" cy="582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6532" name="Line 20"/>
          <p:cNvSpPr>
            <a:spLocks noChangeShapeType="1"/>
          </p:cNvSpPr>
          <p:nvPr/>
        </p:nvSpPr>
        <p:spPr bwMode="auto">
          <a:xfrm>
            <a:off x="5021263" y="2670175"/>
            <a:ext cx="971550" cy="401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6533" name="Line 21"/>
          <p:cNvSpPr>
            <a:spLocks noChangeShapeType="1"/>
          </p:cNvSpPr>
          <p:nvPr/>
        </p:nvSpPr>
        <p:spPr bwMode="auto">
          <a:xfrm flipH="1" flipV="1">
            <a:off x="6548438" y="3162300"/>
            <a:ext cx="476250" cy="687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6534" name="Line 22"/>
          <p:cNvSpPr>
            <a:spLocks noChangeShapeType="1"/>
          </p:cNvSpPr>
          <p:nvPr/>
        </p:nvSpPr>
        <p:spPr bwMode="auto">
          <a:xfrm flipH="1">
            <a:off x="5254625" y="2214563"/>
            <a:ext cx="758825" cy="517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6535" name="Line 23"/>
          <p:cNvSpPr>
            <a:spLocks noChangeShapeType="1"/>
          </p:cNvSpPr>
          <p:nvPr/>
        </p:nvSpPr>
        <p:spPr bwMode="auto">
          <a:xfrm flipH="1">
            <a:off x="5264150" y="1654175"/>
            <a:ext cx="47625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6536" name="Line 24"/>
          <p:cNvSpPr>
            <a:spLocks noChangeShapeType="1"/>
          </p:cNvSpPr>
          <p:nvPr/>
        </p:nvSpPr>
        <p:spPr bwMode="auto">
          <a:xfrm flipH="1">
            <a:off x="5981700" y="1830388"/>
            <a:ext cx="273050" cy="2365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76537" name="Group 25"/>
          <p:cNvGrpSpPr>
            <a:grpSpLocks/>
          </p:cNvGrpSpPr>
          <p:nvPr/>
        </p:nvGrpSpPr>
        <p:grpSpPr bwMode="auto">
          <a:xfrm>
            <a:off x="4745038" y="1793875"/>
            <a:ext cx="679450" cy="314325"/>
            <a:chOff x="3600" y="219"/>
            <a:chExt cx="360" cy="175"/>
          </a:xfrm>
        </p:grpSpPr>
        <p:sp>
          <p:nvSpPr>
            <p:cNvPr id="576538" name="Oval 2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539" name="Line 2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540" name="Line 2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541" name="Rectangle 29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76542" name="Oval 3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6543" name="Group 3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576544" name="Line 3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6545" name="Line 3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6546" name="Line 3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76547" name="Group 3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576548" name="Line 3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6549" name="Line 3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6550" name="Line 3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76551" name="Group 39"/>
          <p:cNvGrpSpPr>
            <a:grpSpLocks/>
          </p:cNvGrpSpPr>
          <p:nvPr/>
        </p:nvGrpSpPr>
        <p:grpSpPr bwMode="auto">
          <a:xfrm>
            <a:off x="4762500" y="2451100"/>
            <a:ext cx="679450" cy="314325"/>
            <a:chOff x="3600" y="219"/>
            <a:chExt cx="360" cy="175"/>
          </a:xfrm>
        </p:grpSpPr>
        <p:sp>
          <p:nvSpPr>
            <p:cNvPr id="576552" name="Oval 40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553" name="Line 41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554" name="Line 42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555" name="Rectangle 43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76556" name="Oval 44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6557" name="Group 45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576558" name="Line 4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6559" name="Line 4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6560" name="Line 4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76561" name="Group 49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576562" name="Line 5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6563" name="Line 5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6564" name="Line 5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76565" name="Group 53"/>
          <p:cNvGrpSpPr>
            <a:grpSpLocks/>
          </p:cNvGrpSpPr>
          <p:nvPr/>
        </p:nvGrpSpPr>
        <p:grpSpPr bwMode="auto">
          <a:xfrm>
            <a:off x="5732463" y="2001838"/>
            <a:ext cx="676275" cy="314325"/>
            <a:chOff x="3600" y="219"/>
            <a:chExt cx="360" cy="175"/>
          </a:xfrm>
        </p:grpSpPr>
        <p:sp>
          <p:nvSpPr>
            <p:cNvPr id="576566" name="Oval 54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567" name="Line 55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568" name="Line 56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569" name="Rectangle 57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76570" name="Oval 58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6571" name="Group 59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576572" name="Line 6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6573" name="Line 6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6574" name="Line 6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76575" name="Group 63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576576" name="Line 6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6577" name="Line 6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6578" name="Line 6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76579" name="Group 67"/>
          <p:cNvGrpSpPr>
            <a:grpSpLocks/>
          </p:cNvGrpSpPr>
          <p:nvPr/>
        </p:nvGrpSpPr>
        <p:grpSpPr bwMode="auto">
          <a:xfrm>
            <a:off x="5976938" y="2908300"/>
            <a:ext cx="679450" cy="314325"/>
            <a:chOff x="3600" y="219"/>
            <a:chExt cx="360" cy="175"/>
          </a:xfrm>
        </p:grpSpPr>
        <p:sp>
          <p:nvSpPr>
            <p:cNvPr id="576580" name="Oval 6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581" name="Line 6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582" name="Line 7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583" name="Rectangle 71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76584" name="Oval 7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6585" name="Group 7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576586" name="Line 7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6587" name="Line 7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6588" name="Line 7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76589" name="Group 7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576590" name="Line 7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6591" name="Line 7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6592" name="Line 8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76593" name="Group 81"/>
          <p:cNvGrpSpPr>
            <a:grpSpLocks/>
          </p:cNvGrpSpPr>
          <p:nvPr/>
        </p:nvGrpSpPr>
        <p:grpSpPr bwMode="auto">
          <a:xfrm>
            <a:off x="5745163" y="4900613"/>
            <a:ext cx="715962" cy="311150"/>
            <a:chOff x="3600" y="219"/>
            <a:chExt cx="360" cy="175"/>
          </a:xfrm>
        </p:grpSpPr>
        <p:sp>
          <p:nvSpPr>
            <p:cNvPr id="576594" name="Oval 82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595" name="Line 83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596" name="Line 84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597" name="Rectangle 85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76598" name="Oval 86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6599" name="Group 87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576600" name="Line 8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6601" name="Line 8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6602" name="Line 9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76603" name="Group 91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576604" name="Line 9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6605" name="Line 9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6606" name="Line 9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76607" name="Group 95"/>
          <p:cNvGrpSpPr>
            <a:grpSpLocks/>
          </p:cNvGrpSpPr>
          <p:nvPr/>
        </p:nvGrpSpPr>
        <p:grpSpPr bwMode="auto">
          <a:xfrm>
            <a:off x="6738938" y="3889375"/>
            <a:ext cx="679450" cy="314325"/>
            <a:chOff x="3600" y="219"/>
            <a:chExt cx="360" cy="175"/>
          </a:xfrm>
        </p:grpSpPr>
        <p:sp>
          <p:nvSpPr>
            <p:cNvPr id="576608" name="Oval 9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609" name="Line 9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610" name="Line 9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611" name="Rectangle 99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76612" name="Oval 10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6613" name="Group 10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576614" name="Line 10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6615" name="Line 10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6616" name="Line 10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76617" name="Group 10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576618" name="Line 10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6619" name="Line 10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6620" name="Line 10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aphicFrame>
        <p:nvGraphicFramePr>
          <p:cNvPr id="576621" name="Object 109"/>
          <p:cNvGraphicFramePr>
            <a:graphicFrameLocks noChangeAspect="1"/>
          </p:cNvGraphicFramePr>
          <p:nvPr/>
        </p:nvGraphicFramePr>
        <p:xfrm>
          <a:off x="4705350" y="4392613"/>
          <a:ext cx="563563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24" name="ClipArt" r:id="rId6" imgW="1305000" imgH="1085760" progId="">
                  <p:embed/>
                </p:oleObj>
              </mc:Choice>
              <mc:Fallback>
                <p:oleObj name="ClipArt" r:id="rId6" imgW="1305000" imgH="10857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5350" y="4392613"/>
                        <a:ext cx="563563" cy="44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6622" name="Line 110"/>
          <p:cNvSpPr>
            <a:spLocks noChangeShapeType="1"/>
          </p:cNvSpPr>
          <p:nvPr/>
        </p:nvSpPr>
        <p:spPr bwMode="auto">
          <a:xfrm>
            <a:off x="5249863" y="4721225"/>
            <a:ext cx="31432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76623" name="Object 111"/>
          <p:cNvGraphicFramePr>
            <a:graphicFrameLocks noChangeAspect="1"/>
          </p:cNvGraphicFramePr>
          <p:nvPr/>
        </p:nvGraphicFramePr>
        <p:xfrm>
          <a:off x="4914900" y="5191125"/>
          <a:ext cx="56356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25" name="ClipArt" r:id="rId7" imgW="1305000" imgH="1085760" progId="">
                  <p:embed/>
                </p:oleObj>
              </mc:Choice>
              <mc:Fallback>
                <p:oleObj name="ClipArt" r:id="rId7" imgW="1305000" imgH="10857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4900" y="5191125"/>
                        <a:ext cx="563563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6624" name="Line 112"/>
          <p:cNvSpPr>
            <a:spLocks noChangeShapeType="1"/>
          </p:cNvSpPr>
          <p:nvPr/>
        </p:nvSpPr>
        <p:spPr bwMode="auto">
          <a:xfrm flipV="1">
            <a:off x="5465763" y="5529263"/>
            <a:ext cx="98425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76625" name="Group 113"/>
          <p:cNvGrpSpPr>
            <a:grpSpLocks/>
          </p:cNvGrpSpPr>
          <p:nvPr/>
        </p:nvGrpSpPr>
        <p:grpSpPr bwMode="auto">
          <a:xfrm>
            <a:off x="5084763" y="4849813"/>
            <a:ext cx="96837" cy="300037"/>
            <a:chOff x="3842" y="406"/>
            <a:chExt cx="51" cy="167"/>
          </a:xfrm>
        </p:grpSpPr>
        <p:sp>
          <p:nvSpPr>
            <p:cNvPr id="576626" name="Oval 114"/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627" name="Oval 115"/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628" name="Oval 116"/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6629" name="Line 117"/>
          <p:cNvSpPr>
            <a:spLocks noChangeShapeType="1"/>
          </p:cNvSpPr>
          <p:nvPr/>
        </p:nvSpPr>
        <p:spPr bwMode="auto">
          <a:xfrm>
            <a:off x="5556250" y="4718050"/>
            <a:ext cx="0" cy="809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6630" name="Line 118"/>
          <p:cNvSpPr>
            <a:spLocks noChangeShapeType="1"/>
          </p:cNvSpPr>
          <p:nvPr/>
        </p:nvSpPr>
        <p:spPr bwMode="auto">
          <a:xfrm>
            <a:off x="5556250" y="5067300"/>
            <a:ext cx="187325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6631" name="Line 119"/>
          <p:cNvSpPr>
            <a:spLocks noChangeShapeType="1"/>
          </p:cNvSpPr>
          <p:nvPr/>
        </p:nvSpPr>
        <p:spPr bwMode="auto">
          <a:xfrm flipH="1">
            <a:off x="6461125" y="4206875"/>
            <a:ext cx="636588" cy="877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76632" name="Group 120"/>
          <p:cNvGrpSpPr>
            <a:grpSpLocks/>
          </p:cNvGrpSpPr>
          <p:nvPr/>
        </p:nvGrpSpPr>
        <p:grpSpPr bwMode="auto">
          <a:xfrm rot="1433392">
            <a:off x="5003800" y="2955925"/>
            <a:ext cx="1028700" cy="171450"/>
            <a:chOff x="4712" y="1742"/>
            <a:chExt cx="648" cy="108"/>
          </a:xfrm>
        </p:grpSpPr>
        <p:sp>
          <p:nvSpPr>
            <p:cNvPr id="576633" name="Rectangle 121"/>
            <p:cNvSpPr>
              <a:spLocks noChangeArrowheads="1"/>
            </p:cNvSpPr>
            <p:nvPr/>
          </p:nvSpPr>
          <p:spPr bwMode="auto">
            <a:xfrm>
              <a:off x="4712" y="1742"/>
              <a:ext cx="648" cy="10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634" name="Rectangle 122"/>
            <p:cNvSpPr>
              <a:spLocks noChangeArrowheads="1"/>
            </p:cNvSpPr>
            <p:nvPr/>
          </p:nvSpPr>
          <p:spPr bwMode="auto">
            <a:xfrm>
              <a:off x="4712" y="1742"/>
              <a:ext cx="534" cy="10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76635" name="Group 123"/>
          <p:cNvGrpSpPr>
            <a:grpSpLocks/>
          </p:cNvGrpSpPr>
          <p:nvPr/>
        </p:nvGrpSpPr>
        <p:grpSpPr bwMode="auto">
          <a:xfrm rot="3346875">
            <a:off x="6283325" y="3241676"/>
            <a:ext cx="447675" cy="171450"/>
            <a:chOff x="5078" y="1860"/>
            <a:chExt cx="282" cy="108"/>
          </a:xfrm>
        </p:grpSpPr>
        <p:sp>
          <p:nvSpPr>
            <p:cNvPr id="576636" name="Rectangle 124"/>
            <p:cNvSpPr>
              <a:spLocks noChangeArrowheads="1"/>
            </p:cNvSpPr>
            <p:nvPr/>
          </p:nvSpPr>
          <p:spPr bwMode="auto">
            <a:xfrm>
              <a:off x="5216" y="1860"/>
              <a:ext cx="144" cy="10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637" name="Rectangle 125"/>
            <p:cNvSpPr>
              <a:spLocks noChangeArrowheads="1"/>
            </p:cNvSpPr>
            <p:nvPr/>
          </p:nvSpPr>
          <p:spPr bwMode="auto">
            <a:xfrm>
              <a:off x="5078" y="1860"/>
              <a:ext cx="166" cy="10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76638" name="Group 126"/>
          <p:cNvGrpSpPr>
            <a:grpSpLocks/>
          </p:cNvGrpSpPr>
          <p:nvPr/>
        </p:nvGrpSpPr>
        <p:grpSpPr bwMode="auto">
          <a:xfrm rot="3215306">
            <a:off x="6600825" y="3346451"/>
            <a:ext cx="447675" cy="171450"/>
            <a:chOff x="5078" y="1860"/>
            <a:chExt cx="282" cy="108"/>
          </a:xfrm>
        </p:grpSpPr>
        <p:sp>
          <p:nvSpPr>
            <p:cNvPr id="576639" name="Rectangle 127"/>
            <p:cNvSpPr>
              <a:spLocks noChangeArrowheads="1"/>
            </p:cNvSpPr>
            <p:nvPr/>
          </p:nvSpPr>
          <p:spPr bwMode="auto">
            <a:xfrm>
              <a:off x="5216" y="1860"/>
              <a:ext cx="144" cy="10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640" name="Rectangle 128"/>
            <p:cNvSpPr>
              <a:spLocks noChangeArrowheads="1"/>
            </p:cNvSpPr>
            <p:nvPr/>
          </p:nvSpPr>
          <p:spPr bwMode="auto">
            <a:xfrm>
              <a:off x="5078" y="1860"/>
              <a:ext cx="166" cy="10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76641" name="Group 129"/>
          <p:cNvGrpSpPr>
            <a:grpSpLocks/>
          </p:cNvGrpSpPr>
          <p:nvPr/>
        </p:nvGrpSpPr>
        <p:grpSpPr bwMode="auto">
          <a:xfrm rot="3051000">
            <a:off x="6953250" y="3467101"/>
            <a:ext cx="447675" cy="171450"/>
            <a:chOff x="5078" y="1860"/>
            <a:chExt cx="282" cy="108"/>
          </a:xfrm>
        </p:grpSpPr>
        <p:sp>
          <p:nvSpPr>
            <p:cNvPr id="576642" name="Rectangle 130"/>
            <p:cNvSpPr>
              <a:spLocks noChangeArrowheads="1"/>
            </p:cNvSpPr>
            <p:nvPr/>
          </p:nvSpPr>
          <p:spPr bwMode="auto">
            <a:xfrm>
              <a:off x="5216" y="1860"/>
              <a:ext cx="144" cy="10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643" name="Rectangle 131"/>
            <p:cNvSpPr>
              <a:spLocks noChangeArrowheads="1"/>
            </p:cNvSpPr>
            <p:nvPr/>
          </p:nvSpPr>
          <p:spPr bwMode="auto">
            <a:xfrm>
              <a:off x="5078" y="1860"/>
              <a:ext cx="166" cy="10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6644" name="Line 132"/>
          <p:cNvSpPr>
            <a:spLocks noChangeShapeType="1"/>
          </p:cNvSpPr>
          <p:nvPr/>
        </p:nvSpPr>
        <p:spPr bwMode="auto">
          <a:xfrm>
            <a:off x="6007100" y="3276600"/>
            <a:ext cx="219075" cy="69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6645" name="Line 133"/>
          <p:cNvSpPr>
            <a:spLocks noChangeShapeType="1"/>
          </p:cNvSpPr>
          <p:nvPr/>
        </p:nvSpPr>
        <p:spPr bwMode="auto">
          <a:xfrm>
            <a:off x="6642100" y="3517900"/>
            <a:ext cx="133350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6646" name="Line 134"/>
          <p:cNvSpPr>
            <a:spLocks noChangeShapeType="1"/>
          </p:cNvSpPr>
          <p:nvPr/>
        </p:nvSpPr>
        <p:spPr bwMode="auto">
          <a:xfrm>
            <a:off x="6965950" y="3616325"/>
            <a:ext cx="117475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6647" name="Line 135"/>
          <p:cNvSpPr>
            <a:spLocks noChangeShapeType="1"/>
          </p:cNvSpPr>
          <p:nvPr/>
        </p:nvSpPr>
        <p:spPr bwMode="auto">
          <a:xfrm>
            <a:off x="7334250" y="3730625"/>
            <a:ext cx="101600" cy="187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6648" name="Text Box 136"/>
          <p:cNvSpPr txBox="1">
            <a:spLocks noChangeArrowheads="1"/>
          </p:cNvSpPr>
          <p:nvPr/>
        </p:nvSpPr>
        <p:spPr bwMode="auto">
          <a:xfrm>
            <a:off x="6615113" y="2246313"/>
            <a:ext cx="2528887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fragmentation: </a:t>
            </a:r>
          </a:p>
          <a:p>
            <a:r>
              <a:rPr lang="en-US" sz="1600">
                <a:solidFill>
                  <a:schemeClr val="accent2"/>
                </a:solidFill>
              </a:rPr>
              <a:t>in:</a:t>
            </a:r>
            <a:r>
              <a:rPr lang="en-US" sz="1600"/>
              <a:t> one large datagram</a:t>
            </a:r>
          </a:p>
          <a:p>
            <a:r>
              <a:rPr lang="en-US" sz="1600">
                <a:solidFill>
                  <a:schemeClr val="accent2"/>
                </a:solidFill>
              </a:rPr>
              <a:t>out:</a:t>
            </a:r>
            <a:r>
              <a:rPr lang="en-US" sz="1600"/>
              <a:t> 3 smaller datagrams</a:t>
            </a:r>
            <a:endParaRPr lang="en-US"/>
          </a:p>
        </p:txBody>
      </p:sp>
      <p:grpSp>
        <p:nvGrpSpPr>
          <p:cNvPr id="576649" name="Group 137"/>
          <p:cNvGrpSpPr>
            <a:grpSpLocks/>
          </p:cNvGrpSpPr>
          <p:nvPr/>
        </p:nvGrpSpPr>
        <p:grpSpPr bwMode="auto">
          <a:xfrm rot="-10773343">
            <a:off x="5610225" y="4352925"/>
            <a:ext cx="447675" cy="171450"/>
            <a:chOff x="5078" y="1860"/>
            <a:chExt cx="282" cy="108"/>
          </a:xfrm>
        </p:grpSpPr>
        <p:sp>
          <p:nvSpPr>
            <p:cNvPr id="576650" name="Rectangle 138"/>
            <p:cNvSpPr>
              <a:spLocks noChangeArrowheads="1"/>
            </p:cNvSpPr>
            <p:nvPr/>
          </p:nvSpPr>
          <p:spPr bwMode="auto">
            <a:xfrm>
              <a:off x="5216" y="1860"/>
              <a:ext cx="144" cy="10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651" name="Rectangle 139"/>
            <p:cNvSpPr>
              <a:spLocks noChangeArrowheads="1"/>
            </p:cNvSpPr>
            <p:nvPr/>
          </p:nvSpPr>
          <p:spPr bwMode="auto">
            <a:xfrm>
              <a:off x="5078" y="1860"/>
              <a:ext cx="166" cy="10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76652" name="Group 140"/>
          <p:cNvGrpSpPr>
            <a:grpSpLocks/>
          </p:cNvGrpSpPr>
          <p:nvPr/>
        </p:nvGrpSpPr>
        <p:grpSpPr bwMode="auto">
          <a:xfrm rot="-10773343">
            <a:off x="5613400" y="4546600"/>
            <a:ext cx="447675" cy="171450"/>
            <a:chOff x="5078" y="1860"/>
            <a:chExt cx="282" cy="108"/>
          </a:xfrm>
        </p:grpSpPr>
        <p:sp>
          <p:nvSpPr>
            <p:cNvPr id="576653" name="Rectangle 141"/>
            <p:cNvSpPr>
              <a:spLocks noChangeArrowheads="1"/>
            </p:cNvSpPr>
            <p:nvPr/>
          </p:nvSpPr>
          <p:spPr bwMode="auto">
            <a:xfrm>
              <a:off x="5216" y="1860"/>
              <a:ext cx="144" cy="10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654" name="Rectangle 142"/>
            <p:cNvSpPr>
              <a:spLocks noChangeArrowheads="1"/>
            </p:cNvSpPr>
            <p:nvPr/>
          </p:nvSpPr>
          <p:spPr bwMode="auto">
            <a:xfrm>
              <a:off x="5078" y="1860"/>
              <a:ext cx="166" cy="10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76655" name="Group 143"/>
          <p:cNvGrpSpPr>
            <a:grpSpLocks/>
          </p:cNvGrpSpPr>
          <p:nvPr/>
        </p:nvGrpSpPr>
        <p:grpSpPr bwMode="auto">
          <a:xfrm rot="-10773343">
            <a:off x="5616575" y="4740275"/>
            <a:ext cx="447675" cy="171450"/>
            <a:chOff x="5078" y="1860"/>
            <a:chExt cx="282" cy="108"/>
          </a:xfrm>
        </p:grpSpPr>
        <p:sp>
          <p:nvSpPr>
            <p:cNvPr id="576656" name="Rectangle 144"/>
            <p:cNvSpPr>
              <a:spLocks noChangeArrowheads="1"/>
            </p:cNvSpPr>
            <p:nvPr/>
          </p:nvSpPr>
          <p:spPr bwMode="auto">
            <a:xfrm>
              <a:off x="5216" y="1860"/>
              <a:ext cx="144" cy="10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657" name="Rectangle 145"/>
            <p:cNvSpPr>
              <a:spLocks noChangeArrowheads="1"/>
            </p:cNvSpPr>
            <p:nvPr/>
          </p:nvSpPr>
          <p:spPr bwMode="auto">
            <a:xfrm>
              <a:off x="5078" y="1860"/>
              <a:ext cx="166" cy="10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6658" name="Line 146"/>
          <p:cNvSpPr>
            <a:spLocks noChangeShapeType="1"/>
          </p:cNvSpPr>
          <p:nvPr/>
        </p:nvSpPr>
        <p:spPr bwMode="auto">
          <a:xfrm rot="9691848">
            <a:off x="5365750" y="4410075"/>
            <a:ext cx="219075" cy="69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6659" name="Line 147"/>
          <p:cNvSpPr>
            <a:spLocks noChangeShapeType="1"/>
          </p:cNvSpPr>
          <p:nvPr/>
        </p:nvSpPr>
        <p:spPr bwMode="auto">
          <a:xfrm rot="9691848">
            <a:off x="5356225" y="4584700"/>
            <a:ext cx="219075" cy="69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6660" name="Line 148"/>
          <p:cNvSpPr>
            <a:spLocks noChangeShapeType="1"/>
          </p:cNvSpPr>
          <p:nvPr/>
        </p:nvSpPr>
        <p:spPr bwMode="auto">
          <a:xfrm rot="9691848">
            <a:off x="5359400" y="4791075"/>
            <a:ext cx="219075" cy="69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76661" name="Group 149"/>
          <p:cNvGrpSpPr>
            <a:grpSpLocks/>
          </p:cNvGrpSpPr>
          <p:nvPr/>
        </p:nvGrpSpPr>
        <p:grpSpPr bwMode="auto">
          <a:xfrm rot="10793026">
            <a:off x="4281488" y="4189413"/>
            <a:ext cx="1030287" cy="173037"/>
            <a:chOff x="4712" y="1742"/>
            <a:chExt cx="648" cy="108"/>
          </a:xfrm>
        </p:grpSpPr>
        <p:sp>
          <p:nvSpPr>
            <p:cNvPr id="576662" name="Rectangle 150"/>
            <p:cNvSpPr>
              <a:spLocks noChangeArrowheads="1"/>
            </p:cNvSpPr>
            <p:nvPr/>
          </p:nvSpPr>
          <p:spPr bwMode="auto">
            <a:xfrm>
              <a:off x="4712" y="1742"/>
              <a:ext cx="648" cy="10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663" name="Rectangle 151"/>
            <p:cNvSpPr>
              <a:spLocks noChangeArrowheads="1"/>
            </p:cNvSpPr>
            <p:nvPr/>
          </p:nvSpPr>
          <p:spPr bwMode="auto">
            <a:xfrm>
              <a:off x="4712" y="1742"/>
              <a:ext cx="534" cy="10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6664" name="Line 152"/>
          <p:cNvSpPr>
            <a:spLocks noChangeShapeType="1"/>
          </p:cNvSpPr>
          <p:nvPr/>
        </p:nvSpPr>
        <p:spPr bwMode="auto">
          <a:xfrm rot="9691848">
            <a:off x="4032250" y="4232275"/>
            <a:ext cx="219075" cy="69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6665" name="Text Box 153"/>
          <p:cNvSpPr txBox="1">
            <a:spLocks noChangeArrowheads="1"/>
          </p:cNvSpPr>
          <p:nvPr/>
        </p:nvSpPr>
        <p:spPr bwMode="auto">
          <a:xfrm>
            <a:off x="4672013" y="3843338"/>
            <a:ext cx="12461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reassembly</a:t>
            </a:r>
            <a:endParaRPr lang="en-US"/>
          </a:p>
        </p:txBody>
      </p:sp>
      <p:sp>
        <p:nvSpPr>
          <p:cNvPr id="15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90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C2490-62E2-4786-8B6A-A631E547722C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2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Distance Vector Algorithm </a:t>
            </a:r>
          </a:p>
        </p:txBody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D</a:t>
            </a:r>
            <a:r>
              <a:rPr lang="en-US" baseline="-25000">
                <a:solidFill>
                  <a:srgbClr val="FF0000"/>
                </a:solidFill>
              </a:rPr>
              <a:t>x</a:t>
            </a:r>
            <a:r>
              <a:rPr lang="en-US">
                <a:solidFill>
                  <a:srgbClr val="FF0000"/>
                </a:solidFill>
              </a:rPr>
              <a:t>(y)</a:t>
            </a:r>
            <a:r>
              <a:rPr lang="en-US"/>
              <a:t> = estimate of least cost from x to y</a:t>
            </a:r>
          </a:p>
          <a:p>
            <a:pPr lvl="1"/>
            <a:r>
              <a:rPr lang="en-US"/>
              <a:t>x maintains  distance vector </a:t>
            </a:r>
            <a:r>
              <a:rPr lang="en-US" b="1">
                <a:solidFill>
                  <a:srgbClr val="FF0000"/>
                </a:solidFill>
              </a:rPr>
              <a:t>D</a:t>
            </a:r>
            <a:r>
              <a:rPr lang="en-US" baseline="-25000">
                <a:solidFill>
                  <a:srgbClr val="FF0000"/>
                </a:solidFill>
              </a:rPr>
              <a:t>x</a:t>
            </a:r>
            <a:r>
              <a:rPr lang="en-US">
                <a:solidFill>
                  <a:srgbClr val="FF0000"/>
                </a:solidFill>
              </a:rPr>
              <a:t> = [D</a:t>
            </a:r>
            <a:r>
              <a:rPr lang="en-US" baseline="-25000">
                <a:solidFill>
                  <a:srgbClr val="FF0000"/>
                </a:solidFill>
              </a:rPr>
              <a:t>x</a:t>
            </a:r>
            <a:r>
              <a:rPr lang="en-US">
                <a:solidFill>
                  <a:srgbClr val="FF0000"/>
                </a:solidFill>
              </a:rPr>
              <a:t>(y): y </a:t>
            </a:r>
            <a:r>
              <a:rPr lang="ru-RU">
                <a:solidFill>
                  <a:srgbClr val="FF0000"/>
                </a:solidFill>
              </a:rPr>
              <a:t>є</a:t>
            </a:r>
            <a:r>
              <a:rPr lang="en-US">
                <a:solidFill>
                  <a:srgbClr val="FF0000"/>
                </a:solidFill>
              </a:rPr>
              <a:t> N ]</a:t>
            </a:r>
          </a:p>
          <a:p>
            <a:r>
              <a:rPr lang="en-US"/>
              <a:t>node x:</a:t>
            </a:r>
          </a:p>
          <a:p>
            <a:pPr lvl="1"/>
            <a:r>
              <a:rPr lang="en-US" sz="2800"/>
              <a:t>knows cost to each neighbor v: </a:t>
            </a:r>
            <a:r>
              <a:rPr lang="en-US" sz="2800">
                <a:solidFill>
                  <a:srgbClr val="FF0000"/>
                </a:solidFill>
              </a:rPr>
              <a:t>c(x,v)</a:t>
            </a:r>
          </a:p>
          <a:p>
            <a:pPr lvl="1"/>
            <a:r>
              <a:rPr lang="en-US" sz="2800"/>
              <a:t>maintains its neighbors’ distance vectors. For each neighbor v, x maintains </a:t>
            </a:r>
            <a:br>
              <a:rPr lang="en-US" sz="2800"/>
            </a:br>
            <a:r>
              <a:rPr lang="en-US" sz="2800" b="1">
                <a:solidFill>
                  <a:srgbClr val="FF0000"/>
                </a:solidFill>
              </a:rPr>
              <a:t>D</a:t>
            </a:r>
            <a:r>
              <a:rPr lang="en-US" sz="2800" baseline="-25000">
                <a:solidFill>
                  <a:srgbClr val="FF0000"/>
                </a:solidFill>
              </a:rPr>
              <a:t>v</a:t>
            </a:r>
            <a:r>
              <a:rPr lang="en-US" sz="2800">
                <a:solidFill>
                  <a:srgbClr val="FF0000"/>
                </a:solidFill>
              </a:rPr>
              <a:t> = [D</a:t>
            </a:r>
            <a:r>
              <a:rPr lang="en-US" sz="2800" baseline="-25000">
                <a:solidFill>
                  <a:srgbClr val="FF0000"/>
                </a:solidFill>
              </a:rPr>
              <a:t>v</a:t>
            </a:r>
            <a:r>
              <a:rPr lang="en-US" sz="2800">
                <a:solidFill>
                  <a:srgbClr val="FF0000"/>
                </a:solidFill>
              </a:rPr>
              <a:t>(y): y </a:t>
            </a:r>
            <a:r>
              <a:rPr lang="ru-RU" sz="2800">
                <a:solidFill>
                  <a:srgbClr val="FF0000"/>
                </a:solidFill>
              </a:rPr>
              <a:t>є</a:t>
            </a:r>
            <a:r>
              <a:rPr lang="en-US" sz="2800">
                <a:solidFill>
                  <a:srgbClr val="FF0000"/>
                </a:solidFill>
              </a:rPr>
              <a:t> N ]</a:t>
            </a:r>
            <a:endParaRPr lang="en-US" sz="2800"/>
          </a:p>
          <a:p>
            <a:pPr>
              <a:buFont typeface="Wingdings" pitchFamily="2" charset="2"/>
              <a:buNone/>
            </a:pPr>
            <a:endParaRPr lang="en-US">
              <a:solidFill>
                <a:srgbClr val="FF0000"/>
              </a:solidFill>
            </a:endParaRPr>
          </a:p>
          <a:p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36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C83E-A79A-4941-B996-73A0C8C2CD51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2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Distance vector algorithm (4)</a:t>
            </a:r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72400" cy="24145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u="sng">
                <a:solidFill>
                  <a:srgbClr val="FF0000"/>
                </a:solidFill>
              </a:rPr>
              <a:t>Basic idea:</a:t>
            </a:r>
            <a:r>
              <a:rPr lang="en-US"/>
              <a:t> </a:t>
            </a:r>
          </a:p>
          <a:p>
            <a:r>
              <a:rPr lang="en-US" sz="2400"/>
              <a:t>from time-to-time, each node sends its own distance vector estimate to neighbors</a:t>
            </a:r>
          </a:p>
          <a:p>
            <a:r>
              <a:rPr lang="en-US" sz="2400"/>
              <a:t>when x receives new DV estimate from neighbor, it updates its own DV using B-F equation:</a:t>
            </a:r>
          </a:p>
        </p:txBody>
      </p:sp>
      <p:sp>
        <p:nvSpPr>
          <p:cNvPr id="726020" name="Rectangle 4"/>
          <p:cNvSpPr>
            <a:spLocks noChangeArrowheads="1"/>
          </p:cNvSpPr>
          <p:nvPr/>
        </p:nvSpPr>
        <p:spPr bwMode="auto">
          <a:xfrm>
            <a:off x="1003300" y="3851275"/>
            <a:ext cx="7165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400" i="1">
                <a:solidFill>
                  <a:srgbClr val="FF0000"/>
                </a:solidFill>
                <a:cs typeface="Times New Roman" pitchFamily="18" charset="0"/>
              </a:rPr>
              <a:t>D</a:t>
            </a:r>
            <a:r>
              <a:rPr lang="en-US" sz="2400" i="1" baseline="-30000">
                <a:solidFill>
                  <a:srgbClr val="FF0000"/>
                </a:solidFill>
                <a:cs typeface="Times New Roman" pitchFamily="18" charset="0"/>
              </a:rPr>
              <a:t>x</a:t>
            </a:r>
            <a:r>
              <a:rPr lang="en-US" sz="2400" i="1">
                <a:solidFill>
                  <a:srgbClr val="FF0000"/>
                </a:solidFill>
                <a:cs typeface="Times New Roman" pitchFamily="18" charset="0"/>
              </a:rPr>
              <a:t>(y) </a:t>
            </a:r>
            <a:r>
              <a:rPr lang="en-US" sz="2400" i="1">
                <a:solidFill>
                  <a:srgbClr val="FF0000"/>
                </a:solidFill>
                <a:ea typeface="Times New Roman" pitchFamily="18" charset="0"/>
                <a:cs typeface="Times" pitchFamily="18" charset="0"/>
              </a:rPr>
              <a:t>←</a:t>
            </a:r>
            <a:r>
              <a:rPr lang="en-US" sz="2400" i="1">
                <a:solidFill>
                  <a:srgbClr val="FF0000"/>
                </a:solidFill>
                <a:cs typeface="Times New Roman" pitchFamily="18" charset="0"/>
              </a:rPr>
              <a:t> min</a:t>
            </a:r>
            <a:r>
              <a:rPr lang="en-US" sz="2400" i="1" baseline="-30000">
                <a:solidFill>
                  <a:srgbClr val="FF0000"/>
                </a:solidFill>
                <a:cs typeface="Times New Roman" pitchFamily="18" charset="0"/>
              </a:rPr>
              <a:t>v</a:t>
            </a:r>
            <a:r>
              <a:rPr lang="en-US" sz="2400" i="1">
                <a:solidFill>
                  <a:srgbClr val="FF0000"/>
                </a:solidFill>
                <a:cs typeface="Times New Roman" pitchFamily="18" charset="0"/>
              </a:rPr>
              <a:t>{c(x,v) + D</a:t>
            </a:r>
            <a:r>
              <a:rPr lang="en-US" sz="2400" i="1" baseline="-30000">
                <a:solidFill>
                  <a:srgbClr val="FF0000"/>
                </a:solidFill>
                <a:cs typeface="Times New Roman" pitchFamily="18" charset="0"/>
              </a:rPr>
              <a:t>v</a:t>
            </a:r>
            <a:r>
              <a:rPr lang="en-US" sz="2400" i="1">
                <a:solidFill>
                  <a:srgbClr val="FF0000"/>
                </a:solidFill>
                <a:cs typeface="Times New Roman" pitchFamily="18" charset="0"/>
              </a:rPr>
              <a:t>(y)}    for each node y </a:t>
            </a:r>
            <a:r>
              <a:rPr lang="en-US" sz="2400" i="1">
                <a:solidFill>
                  <a:srgbClr val="FF0000"/>
                </a:solidFill>
                <a:ea typeface="MS Mincho" pitchFamily="49" charset="-128"/>
              </a:rPr>
              <a:t>∊</a:t>
            </a:r>
            <a:r>
              <a:rPr lang="en-US" sz="2400" i="1">
                <a:solidFill>
                  <a:srgbClr val="FF0000"/>
                </a:solidFill>
                <a:cs typeface="Times New Roman" pitchFamily="18" charset="0"/>
              </a:rPr>
              <a:t> N</a:t>
            </a:r>
          </a:p>
        </p:txBody>
      </p:sp>
      <p:sp>
        <p:nvSpPr>
          <p:cNvPr id="726021" name="Rectangle 5"/>
          <p:cNvSpPr>
            <a:spLocks noChangeArrowheads="1"/>
          </p:cNvSpPr>
          <p:nvPr/>
        </p:nvSpPr>
        <p:spPr bwMode="auto">
          <a:xfrm>
            <a:off x="385763" y="4640263"/>
            <a:ext cx="7772400" cy="150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>
                <a:cs typeface="Arial" charset="0"/>
              </a:rPr>
              <a:t>under minor, natural conditions, the estimate </a:t>
            </a:r>
            <a:r>
              <a:rPr lang="en-US" sz="2400" i="1">
                <a:cs typeface="Times New Roman" pitchFamily="18" charset="0"/>
              </a:rPr>
              <a:t>D</a:t>
            </a:r>
            <a:r>
              <a:rPr lang="en-US" sz="2400" i="1" baseline="-30000">
                <a:cs typeface="Times New Roman" pitchFamily="18" charset="0"/>
              </a:rPr>
              <a:t>x</a:t>
            </a:r>
            <a:r>
              <a:rPr lang="en-US" sz="2400" i="1">
                <a:cs typeface="Times New Roman" pitchFamily="18" charset="0"/>
              </a:rPr>
              <a:t>(y) converge to the actual least cost</a:t>
            </a:r>
            <a:r>
              <a:rPr lang="en-US" sz="2400" i="1">
                <a:latin typeface="Times" pitchFamily="18" charset="0"/>
                <a:cs typeface="Times New Roman" pitchFamily="18" charset="0"/>
              </a:rPr>
              <a:t> </a:t>
            </a:r>
            <a:r>
              <a:rPr lang="en-US" sz="2400">
                <a:cs typeface="Arial" charset="0"/>
              </a:rPr>
              <a:t>d</a:t>
            </a:r>
            <a:r>
              <a:rPr lang="en-US" sz="2400" baseline="-25000">
                <a:cs typeface="Arial" charset="0"/>
              </a:rPr>
              <a:t>x</a:t>
            </a:r>
            <a:r>
              <a:rPr lang="en-US" sz="2400">
                <a:cs typeface="Arial" charset="0"/>
              </a:rPr>
              <a:t>(y) 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52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D2DDD5D1-3028-4F05-98D8-F543E2A27537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2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Distance Vector Algorithm (5)</a:t>
            </a:r>
            <a:endParaRPr lang="en-US"/>
          </a:p>
        </p:txBody>
      </p:sp>
      <p:sp>
        <p:nvSpPr>
          <p:cNvPr id="7270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1975" y="1362075"/>
            <a:ext cx="3781425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FF0000"/>
                </a:solidFill>
              </a:rPr>
              <a:t>Iterative, asynchronous: </a:t>
            </a:r>
            <a:r>
              <a:rPr lang="en-US" sz="2000"/>
              <a:t>each local iteration caused by: </a:t>
            </a:r>
          </a:p>
          <a:p>
            <a:r>
              <a:rPr lang="en-US" sz="2000"/>
              <a:t>local link cost change </a:t>
            </a:r>
          </a:p>
          <a:p>
            <a:r>
              <a:rPr lang="en-US" sz="2000"/>
              <a:t>DV update message from neighbor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FF0000"/>
                </a:solidFill>
              </a:rPr>
              <a:t>Distributed:</a:t>
            </a:r>
            <a:endParaRPr lang="en-US" sz="2400"/>
          </a:p>
          <a:p>
            <a:r>
              <a:rPr lang="en-US" sz="2000"/>
              <a:t>each node notifies neighbors </a:t>
            </a:r>
            <a:r>
              <a:rPr lang="en-US" sz="2000" i="1"/>
              <a:t>only</a:t>
            </a:r>
            <a:r>
              <a:rPr lang="en-US" sz="2000"/>
              <a:t> when its DV changes</a:t>
            </a:r>
          </a:p>
          <a:p>
            <a:pPr lvl="1"/>
            <a:r>
              <a:rPr lang="en-US" sz="1800"/>
              <a:t>neighbors then notify their neighbors if necessary</a:t>
            </a:r>
            <a:endParaRPr lang="en-US" sz="2000"/>
          </a:p>
        </p:txBody>
      </p:sp>
      <p:sp>
        <p:nvSpPr>
          <p:cNvPr id="727044" name="Text Box 4"/>
          <p:cNvSpPr txBox="1">
            <a:spLocks noChangeArrowheads="1"/>
          </p:cNvSpPr>
          <p:nvPr/>
        </p:nvSpPr>
        <p:spPr bwMode="auto">
          <a:xfrm>
            <a:off x="5257800" y="1751013"/>
            <a:ext cx="3524250" cy="414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sz="240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400" i="1">
                <a:solidFill>
                  <a:srgbClr val="000099"/>
                </a:solidFill>
                <a:latin typeface="Arial" charset="0"/>
              </a:rPr>
              <a:t>wait</a:t>
            </a:r>
            <a:r>
              <a:rPr lang="en-US" sz="2000">
                <a:solidFill>
                  <a:srgbClr val="000099"/>
                </a:solidFill>
                <a:latin typeface="Arial" charset="0"/>
              </a:rPr>
              <a:t> </a:t>
            </a:r>
            <a:r>
              <a:rPr lang="en-US" sz="2000">
                <a:latin typeface="Arial" charset="0"/>
              </a:rPr>
              <a:t>for (change in local link cost or msg from neighbor)</a:t>
            </a:r>
          </a:p>
          <a:p>
            <a:pPr>
              <a:spcBef>
                <a:spcPct val="50000"/>
              </a:spcBef>
            </a:pPr>
            <a:endParaRPr lang="en-US" sz="2000"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en-US" sz="2400" i="1">
                <a:solidFill>
                  <a:srgbClr val="000099"/>
                </a:solidFill>
                <a:latin typeface="Arial" charset="0"/>
              </a:rPr>
              <a:t>recompute</a:t>
            </a:r>
            <a:r>
              <a:rPr lang="en-US" sz="2000">
                <a:latin typeface="Arial" charset="0"/>
              </a:rPr>
              <a:t> estimates</a:t>
            </a:r>
          </a:p>
          <a:p>
            <a:pPr>
              <a:spcBef>
                <a:spcPct val="50000"/>
              </a:spcBef>
            </a:pPr>
            <a:endParaRPr lang="en-US" sz="2000"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en-US" sz="2000">
                <a:latin typeface="Arial" charset="0"/>
              </a:rPr>
              <a:t>if DV to any dest has changed, </a:t>
            </a:r>
            <a:r>
              <a:rPr lang="en-US" sz="2400" i="1">
                <a:solidFill>
                  <a:srgbClr val="000099"/>
                </a:solidFill>
                <a:latin typeface="Arial" charset="0"/>
              </a:rPr>
              <a:t>notify</a:t>
            </a:r>
            <a:r>
              <a:rPr lang="en-US" sz="2000">
                <a:latin typeface="Arial" charset="0"/>
              </a:rPr>
              <a:t> neighbors </a:t>
            </a:r>
            <a:endParaRPr lang="en-US" sz="2400">
              <a:latin typeface="Arial" charset="0"/>
            </a:endParaRPr>
          </a:p>
          <a:p>
            <a:pPr algn="ctr">
              <a:spcBef>
                <a:spcPct val="50000"/>
              </a:spcBef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727045" name="Line 5"/>
          <p:cNvSpPr>
            <a:spLocks noChangeShapeType="1"/>
          </p:cNvSpPr>
          <p:nvPr/>
        </p:nvSpPr>
        <p:spPr bwMode="auto">
          <a:xfrm>
            <a:off x="6811963" y="3055938"/>
            <a:ext cx="0" cy="59055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046" name="Line 6"/>
          <p:cNvSpPr>
            <a:spLocks noChangeShapeType="1"/>
          </p:cNvSpPr>
          <p:nvPr/>
        </p:nvSpPr>
        <p:spPr bwMode="auto">
          <a:xfrm>
            <a:off x="6791325" y="4075113"/>
            <a:ext cx="0" cy="59055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047" name="Freeform 7"/>
          <p:cNvSpPr>
            <a:spLocks/>
          </p:cNvSpPr>
          <p:nvPr/>
        </p:nvSpPr>
        <p:spPr bwMode="auto">
          <a:xfrm>
            <a:off x="5229225" y="2160588"/>
            <a:ext cx="1552575" cy="3581400"/>
          </a:xfrm>
          <a:custGeom>
            <a:avLst/>
            <a:gdLst/>
            <a:ahLst/>
            <a:cxnLst>
              <a:cxn ang="0">
                <a:pos x="960" y="2010"/>
              </a:cxn>
              <a:cxn ang="0">
                <a:pos x="961" y="2256"/>
              </a:cxn>
              <a:cxn ang="0">
                <a:pos x="0" y="2256"/>
              </a:cxn>
              <a:cxn ang="0">
                <a:pos x="0" y="0"/>
              </a:cxn>
              <a:cxn ang="0">
                <a:pos x="978" y="0"/>
              </a:cxn>
              <a:cxn ang="0">
                <a:pos x="978" y="155"/>
              </a:cxn>
            </a:cxnLst>
            <a:rect l="0" t="0" r="r" b="b"/>
            <a:pathLst>
              <a:path w="978" h="2256">
                <a:moveTo>
                  <a:pt x="960" y="2010"/>
                </a:moveTo>
                <a:lnTo>
                  <a:pt x="961" y="2256"/>
                </a:lnTo>
                <a:lnTo>
                  <a:pt x="0" y="2256"/>
                </a:lnTo>
                <a:lnTo>
                  <a:pt x="0" y="0"/>
                </a:lnTo>
                <a:lnTo>
                  <a:pt x="978" y="0"/>
                </a:lnTo>
                <a:lnTo>
                  <a:pt x="978" y="155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048" name="Text Box 8"/>
          <p:cNvSpPr txBox="1">
            <a:spLocks noChangeArrowheads="1"/>
          </p:cNvSpPr>
          <p:nvPr/>
        </p:nvSpPr>
        <p:spPr bwMode="auto">
          <a:xfrm>
            <a:off x="4873625" y="1379538"/>
            <a:ext cx="1711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>
                <a:solidFill>
                  <a:srgbClr val="FF0000"/>
                </a:solidFill>
              </a:rPr>
              <a:t>Each node: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89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93050" y="6356350"/>
            <a:ext cx="793750" cy="365125"/>
          </a:xfrm>
        </p:spPr>
        <p:txBody>
          <a:bodyPr/>
          <a:lstStyle/>
          <a:p>
            <a:fld id="{B8D0D195-7E2B-43A0-BF45-47CE5E35F955}" type="slidenum">
              <a:rPr lang="en-US" smtClean="0"/>
              <a:pPr/>
              <a:t>43</a:t>
            </a:fld>
            <a:endParaRPr lang="en-US" dirty="0"/>
          </a:p>
        </p:txBody>
      </p:sp>
      <p:grpSp>
        <p:nvGrpSpPr>
          <p:cNvPr id="728066" name="Group 2"/>
          <p:cNvGrpSpPr>
            <a:grpSpLocks/>
          </p:cNvGrpSpPr>
          <p:nvPr/>
        </p:nvGrpSpPr>
        <p:grpSpPr bwMode="auto">
          <a:xfrm>
            <a:off x="533400" y="990600"/>
            <a:ext cx="1752600" cy="1738313"/>
            <a:chOff x="240" y="192"/>
            <a:chExt cx="1104" cy="1095"/>
          </a:xfrm>
        </p:grpSpPr>
        <p:sp>
          <p:nvSpPr>
            <p:cNvPr id="728067" name="Line 3"/>
            <p:cNvSpPr>
              <a:spLocks noChangeShapeType="1"/>
            </p:cNvSpPr>
            <p:nvPr/>
          </p:nvSpPr>
          <p:spPr bwMode="auto">
            <a:xfrm>
              <a:off x="672" y="480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8068" name="Line 4"/>
            <p:cNvSpPr>
              <a:spLocks noChangeShapeType="1"/>
            </p:cNvSpPr>
            <p:nvPr/>
          </p:nvSpPr>
          <p:spPr bwMode="auto">
            <a:xfrm>
              <a:off x="480" y="624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8069" name="Text Box 5"/>
            <p:cNvSpPr txBox="1">
              <a:spLocks noChangeArrowheads="1"/>
            </p:cNvSpPr>
            <p:nvPr/>
          </p:nvSpPr>
          <p:spPr bwMode="auto">
            <a:xfrm>
              <a:off x="672" y="384"/>
              <a:ext cx="61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   y   z</a:t>
              </a:r>
            </a:p>
          </p:txBody>
        </p:sp>
        <p:sp>
          <p:nvSpPr>
            <p:cNvPr id="728070" name="Text Box 6"/>
            <p:cNvSpPr txBox="1">
              <a:spLocks noChangeArrowheads="1"/>
            </p:cNvSpPr>
            <p:nvPr/>
          </p:nvSpPr>
          <p:spPr bwMode="auto">
            <a:xfrm>
              <a:off x="480" y="624"/>
              <a:ext cx="20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728071" name="Text Box 7"/>
            <p:cNvSpPr txBox="1">
              <a:spLocks noChangeArrowheads="1"/>
            </p:cNvSpPr>
            <p:nvPr/>
          </p:nvSpPr>
          <p:spPr bwMode="auto">
            <a:xfrm>
              <a:off x="480" y="816"/>
              <a:ext cx="19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y</a:t>
              </a:r>
            </a:p>
          </p:txBody>
        </p:sp>
        <p:sp>
          <p:nvSpPr>
            <p:cNvPr id="728072" name="Text Box 8"/>
            <p:cNvSpPr txBox="1">
              <a:spLocks noChangeArrowheads="1"/>
            </p:cNvSpPr>
            <p:nvPr/>
          </p:nvSpPr>
          <p:spPr bwMode="auto">
            <a:xfrm>
              <a:off x="480" y="1008"/>
              <a:ext cx="19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z</a:t>
              </a:r>
            </a:p>
          </p:txBody>
        </p:sp>
        <p:sp>
          <p:nvSpPr>
            <p:cNvPr id="728073" name="Text Box 9"/>
            <p:cNvSpPr txBox="1">
              <a:spLocks noChangeArrowheads="1"/>
            </p:cNvSpPr>
            <p:nvPr/>
          </p:nvSpPr>
          <p:spPr bwMode="auto">
            <a:xfrm>
              <a:off x="672" y="624"/>
              <a:ext cx="5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0  2   7</a:t>
              </a:r>
            </a:p>
          </p:txBody>
        </p:sp>
        <p:sp>
          <p:nvSpPr>
            <p:cNvPr id="728074" name="Text Box 10"/>
            <p:cNvSpPr txBox="1">
              <a:spLocks noChangeArrowheads="1"/>
            </p:cNvSpPr>
            <p:nvPr/>
          </p:nvSpPr>
          <p:spPr bwMode="auto">
            <a:xfrm>
              <a:off x="672" y="864"/>
              <a:ext cx="23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∞</a:t>
              </a:r>
            </a:p>
          </p:txBody>
        </p:sp>
        <p:sp>
          <p:nvSpPr>
            <p:cNvPr id="728075" name="Text Box 11"/>
            <p:cNvSpPr txBox="1">
              <a:spLocks noChangeArrowheads="1"/>
            </p:cNvSpPr>
            <p:nvPr/>
          </p:nvSpPr>
          <p:spPr bwMode="auto">
            <a:xfrm>
              <a:off x="816" y="864"/>
              <a:ext cx="23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∞</a:t>
              </a:r>
            </a:p>
          </p:txBody>
        </p:sp>
        <p:sp>
          <p:nvSpPr>
            <p:cNvPr id="728076" name="Text Box 12"/>
            <p:cNvSpPr txBox="1">
              <a:spLocks noChangeArrowheads="1"/>
            </p:cNvSpPr>
            <p:nvPr/>
          </p:nvSpPr>
          <p:spPr bwMode="auto">
            <a:xfrm>
              <a:off x="1056" y="864"/>
              <a:ext cx="23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∞</a:t>
              </a:r>
            </a:p>
          </p:txBody>
        </p:sp>
        <p:sp>
          <p:nvSpPr>
            <p:cNvPr id="728077" name="Text Box 13"/>
            <p:cNvSpPr txBox="1">
              <a:spLocks noChangeArrowheads="1"/>
            </p:cNvSpPr>
            <p:nvPr/>
          </p:nvSpPr>
          <p:spPr bwMode="auto">
            <a:xfrm>
              <a:off x="672" y="1056"/>
              <a:ext cx="23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∞</a:t>
              </a:r>
            </a:p>
          </p:txBody>
        </p:sp>
        <p:sp>
          <p:nvSpPr>
            <p:cNvPr id="728078" name="Text Box 14"/>
            <p:cNvSpPr txBox="1">
              <a:spLocks noChangeArrowheads="1"/>
            </p:cNvSpPr>
            <p:nvPr/>
          </p:nvSpPr>
          <p:spPr bwMode="auto">
            <a:xfrm>
              <a:off x="816" y="1056"/>
              <a:ext cx="23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∞</a:t>
              </a:r>
            </a:p>
          </p:txBody>
        </p:sp>
        <p:sp>
          <p:nvSpPr>
            <p:cNvPr id="728079" name="Text Box 15"/>
            <p:cNvSpPr txBox="1">
              <a:spLocks noChangeArrowheads="1"/>
            </p:cNvSpPr>
            <p:nvPr/>
          </p:nvSpPr>
          <p:spPr bwMode="auto">
            <a:xfrm>
              <a:off x="1056" y="1056"/>
              <a:ext cx="23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∞</a:t>
              </a:r>
            </a:p>
          </p:txBody>
        </p:sp>
        <p:sp>
          <p:nvSpPr>
            <p:cNvPr id="728080" name="Text Box 16"/>
            <p:cNvSpPr txBox="1">
              <a:spLocks noChangeArrowheads="1"/>
            </p:cNvSpPr>
            <p:nvPr/>
          </p:nvSpPr>
          <p:spPr bwMode="auto">
            <a:xfrm rot="16200000">
              <a:off x="133" y="827"/>
              <a:ext cx="44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from</a:t>
              </a:r>
            </a:p>
          </p:txBody>
        </p:sp>
        <p:sp>
          <p:nvSpPr>
            <p:cNvPr id="728081" name="Text Box 17"/>
            <p:cNvSpPr txBox="1">
              <a:spLocks noChangeArrowheads="1"/>
            </p:cNvSpPr>
            <p:nvPr/>
          </p:nvSpPr>
          <p:spPr bwMode="auto">
            <a:xfrm>
              <a:off x="672" y="192"/>
              <a:ext cx="59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cost to</a:t>
              </a:r>
            </a:p>
          </p:txBody>
        </p:sp>
      </p:grpSp>
      <p:sp>
        <p:nvSpPr>
          <p:cNvPr id="728082" name="Text Box 18"/>
          <p:cNvSpPr txBox="1">
            <a:spLocks noChangeArrowheads="1"/>
          </p:cNvSpPr>
          <p:nvPr/>
        </p:nvSpPr>
        <p:spPr bwMode="auto">
          <a:xfrm rot="16200000">
            <a:off x="362744" y="3828256"/>
            <a:ext cx="708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from</a:t>
            </a:r>
          </a:p>
        </p:txBody>
      </p:sp>
      <p:sp>
        <p:nvSpPr>
          <p:cNvPr id="728083" name="Text Box 19"/>
          <p:cNvSpPr txBox="1">
            <a:spLocks noChangeArrowheads="1"/>
          </p:cNvSpPr>
          <p:nvPr/>
        </p:nvSpPr>
        <p:spPr bwMode="auto">
          <a:xfrm rot="16200000">
            <a:off x="362744" y="5580856"/>
            <a:ext cx="708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from</a:t>
            </a:r>
          </a:p>
        </p:txBody>
      </p:sp>
      <p:sp>
        <p:nvSpPr>
          <p:cNvPr id="728084" name="Line 20"/>
          <p:cNvSpPr>
            <a:spLocks noChangeShapeType="1"/>
          </p:cNvSpPr>
          <p:nvPr/>
        </p:nvSpPr>
        <p:spPr bwMode="auto">
          <a:xfrm>
            <a:off x="3276600" y="1447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8085" name="Line 21"/>
          <p:cNvSpPr>
            <a:spLocks noChangeShapeType="1"/>
          </p:cNvSpPr>
          <p:nvPr/>
        </p:nvSpPr>
        <p:spPr bwMode="auto">
          <a:xfrm>
            <a:off x="2971800" y="1676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8086" name="Text Box 22"/>
          <p:cNvSpPr txBox="1">
            <a:spLocks noChangeArrowheads="1"/>
          </p:cNvSpPr>
          <p:nvPr/>
        </p:nvSpPr>
        <p:spPr bwMode="auto">
          <a:xfrm>
            <a:off x="3276600" y="1295400"/>
            <a:ext cx="9699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   y   z</a:t>
            </a:r>
          </a:p>
        </p:txBody>
      </p:sp>
      <p:sp>
        <p:nvSpPr>
          <p:cNvPr id="728087" name="Text Box 23"/>
          <p:cNvSpPr txBox="1">
            <a:spLocks noChangeArrowheads="1"/>
          </p:cNvSpPr>
          <p:nvPr/>
        </p:nvSpPr>
        <p:spPr bwMode="auto">
          <a:xfrm>
            <a:off x="2971800" y="1676400"/>
            <a:ext cx="319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728088" name="Text Box 24"/>
          <p:cNvSpPr txBox="1">
            <a:spLocks noChangeArrowheads="1"/>
          </p:cNvSpPr>
          <p:nvPr/>
        </p:nvSpPr>
        <p:spPr bwMode="auto">
          <a:xfrm>
            <a:off x="2971800" y="1981200"/>
            <a:ext cx="303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728089" name="Text Box 25"/>
          <p:cNvSpPr txBox="1">
            <a:spLocks noChangeArrowheads="1"/>
          </p:cNvSpPr>
          <p:nvPr/>
        </p:nvSpPr>
        <p:spPr bwMode="auto">
          <a:xfrm>
            <a:off x="2971800" y="2286000"/>
            <a:ext cx="3063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728090" name="Text Box 26"/>
          <p:cNvSpPr txBox="1">
            <a:spLocks noChangeArrowheads="1"/>
          </p:cNvSpPr>
          <p:nvPr/>
        </p:nvSpPr>
        <p:spPr bwMode="auto">
          <a:xfrm>
            <a:off x="3297238" y="16764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728091" name="Text Box 27"/>
          <p:cNvSpPr txBox="1">
            <a:spLocks noChangeArrowheads="1"/>
          </p:cNvSpPr>
          <p:nvPr/>
        </p:nvSpPr>
        <p:spPr bwMode="auto">
          <a:xfrm rot="16200000">
            <a:off x="2420144" y="1999456"/>
            <a:ext cx="708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from</a:t>
            </a:r>
          </a:p>
        </p:txBody>
      </p:sp>
      <p:sp>
        <p:nvSpPr>
          <p:cNvPr id="728092" name="Text Box 28"/>
          <p:cNvSpPr txBox="1">
            <a:spLocks noChangeArrowheads="1"/>
          </p:cNvSpPr>
          <p:nvPr/>
        </p:nvSpPr>
        <p:spPr bwMode="auto">
          <a:xfrm>
            <a:off x="3276600" y="990600"/>
            <a:ext cx="938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cost to</a:t>
            </a:r>
          </a:p>
        </p:txBody>
      </p:sp>
      <p:sp>
        <p:nvSpPr>
          <p:cNvPr id="728093" name="Line 29"/>
          <p:cNvSpPr>
            <a:spLocks noChangeShapeType="1"/>
          </p:cNvSpPr>
          <p:nvPr/>
        </p:nvSpPr>
        <p:spPr bwMode="auto">
          <a:xfrm>
            <a:off x="1219200" y="3200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8094" name="Line 30"/>
          <p:cNvSpPr>
            <a:spLocks noChangeShapeType="1"/>
          </p:cNvSpPr>
          <p:nvPr/>
        </p:nvSpPr>
        <p:spPr bwMode="auto">
          <a:xfrm>
            <a:off x="914400" y="3429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8095" name="Text Box 31"/>
          <p:cNvSpPr txBox="1">
            <a:spLocks noChangeArrowheads="1"/>
          </p:cNvSpPr>
          <p:nvPr/>
        </p:nvSpPr>
        <p:spPr bwMode="auto">
          <a:xfrm>
            <a:off x="1219200" y="3048000"/>
            <a:ext cx="9699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   y   z</a:t>
            </a:r>
          </a:p>
        </p:txBody>
      </p:sp>
      <p:sp>
        <p:nvSpPr>
          <p:cNvPr id="728096" name="Text Box 32"/>
          <p:cNvSpPr txBox="1">
            <a:spLocks noChangeArrowheads="1"/>
          </p:cNvSpPr>
          <p:nvPr/>
        </p:nvSpPr>
        <p:spPr bwMode="auto">
          <a:xfrm>
            <a:off x="914400" y="3429000"/>
            <a:ext cx="319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728097" name="Text Box 33"/>
          <p:cNvSpPr txBox="1">
            <a:spLocks noChangeArrowheads="1"/>
          </p:cNvSpPr>
          <p:nvPr/>
        </p:nvSpPr>
        <p:spPr bwMode="auto">
          <a:xfrm>
            <a:off x="914400" y="3733800"/>
            <a:ext cx="303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728098" name="Text Box 34"/>
          <p:cNvSpPr txBox="1">
            <a:spLocks noChangeArrowheads="1"/>
          </p:cNvSpPr>
          <p:nvPr/>
        </p:nvSpPr>
        <p:spPr bwMode="auto">
          <a:xfrm>
            <a:off x="914400" y="4038600"/>
            <a:ext cx="3063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728099" name="Text Box 35"/>
          <p:cNvSpPr txBox="1">
            <a:spLocks noChangeArrowheads="1"/>
          </p:cNvSpPr>
          <p:nvPr/>
        </p:nvSpPr>
        <p:spPr bwMode="auto">
          <a:xfrm>
            <a:off x="1524000" y="3429000"/>
            <a:ext cx="376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728100" name="Text Box 36"/>
          <p:cNvSpPr txBox="1">
            <a:spLocks noChangeArrowheads="1"/>
          </p:cNvSpPr>
          <p:nvPr/>
        </p:nvSpPr>
        <p:spPr bwMode="auto">
          <a:xfrm>
            <a:off x="1828800" y="3429000"/>
            <a:ext cx="376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728101" name="Text Box 37"/>
          <p:cNvSpPr txBox="1">
            <a:spLocks noChangeArrowheads="1"/>
          </p:cNvSpPr>
          <p:nvPr/>
        </p:nvSpPr>
        <p:spPr bwMode="auto">
          <a:xfrm>
            <a:off x="1219200" y="4114800"/>
            <a:ext cx="376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728102" name="Text Box 38"/>
          <p:cNvSpPr txBox="1">
            <a:spLocks noChangeArrowheads="1"/>
          </p:cNvSpPr>
          <p:nvPr/>
        </p:nvSpPr>
        <p:spPr bwMode="auto">
          <a:xfrm>
            <a:off x="1447800" y="4114800"/>
            <a:ext cx="376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728103" name="Text Box 39"/>
          <p:cNvSpPr txBox="1">
            <a:spLocks noChangeArrowheads="1"/>
          </p:cNvSpPr>
          <p:nvPr/>
        </p:nvSpPr>
        <p:spPr bwMode="auto">
          <a:xfrm>
            <a:off x="1828800" y="4114800"/>
            <a:ext cx="376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728104" name="Text Box 40"/>
          <p:cNvSpPr txBox="1">
            <a:spLocks noChangeArrowheads="1"/>
          </p:cNvSpPr>
          <p:nvPr/>
        </p:nvSpPr>
        <p:spPr bwMode="auto">
          <a:xfrm>
            <a:off x="1219200" y="2743200"/>
            <a:ext cx="938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cost to</a:t>
            </a:r>
          </a:p>
        </p:txBody>
      </p:sp>
      <p:sp>
        <p:nvSpPr>
          <p:cNvPr id="728105" name="Line 41"/>
          <p:cNvSpPr>
            <a:spLocks noChangeShapeType="1"/>
          </p:cNvSpPr>
          <p:nvPr/>
        </p:nvSpPr>
        <p:spPr bwMode="auto">
          <a:xfrm>
            <a:off x="1219200" y="50292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8106" name="Line 42"/>
          <p:cNvSpPr>
            <a:spLocks noChangeShapeType="1"/>
          </p:cNvSpPr>
          <p:nvPr/>
        </p:nvSpPr>
        <p:spPr bwMode="auto">
          <a:xfrm>
            <a:off x="914400" y="5257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8107" name="Text Box 43"/>
          <p:cNvSpPr txBox="1">
            <a:spLocks noChangeArrowheads="1"/>
          </p:cNvSpPr>
          <p:nvPr/>
        </p:nvSpPr>
        <p:spPr bwMode="auto">
          <a:xfrm>
            <a:off x="1219200" y="4876800"/>
            <a:ext cx="9699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   y   z</a:t>
            </a:r>
          </a:p>
        </p:txBody>
      </p:sp>
      <p:sp>
        <p:nvSpPr>
          <p:cNvPr id="728108" name="Text Box 44"/>
          <p:cNvSpPr txBox="1">
            <a:spLocks noChangeArrowheads="1"/>
          </p:cNvSpPr>
          <p:nvPr/>
        </p:nvSpPr>
        <p:spPr bwMode="auto">
          <a:xfrm>
            <a:off x="914400" y="5257800"/>
            <a:ext cx="319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728109" name="Text Box 45"/>
          <p:cNvSpPr txBox="1">
            <a:spLocks noChangeArrowheads="1"/>
          </p:cNvSpPr>
          <p:nvPr/>
        </p:nvSpPr>
        <p:spPr bwMode="auto">
          <a:xfrm>
            <a:off x="914400" y="5562600"/>
            <a:ext cx="303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728110" name="Text Box 46"/>
          <p:cNvSpPr txBox="1">
            <a:spLocks noChangeArrowheads="1"/>
          </p:cNvSpPr>
          <p:nvPr/>
        </p:nvSpPr>
        <p:spPr bwMode="auto">
          <a:xfrm>
            <a:off x="914400" y="5867400"/>
            <a:ext cx="3063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728111" name="Text Box 47"/>
          <p:cNvSpPr txBox="1">
            <a:spLocks noChangeArrowheads="1"/>
          </p:cNvSpPr>
          <p:nvPr/>
        </p:nvSpPr>
        <p:spPr bwMode="auto">
          <a:xfrm>
            <a:off x="1219200" y="56388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728112" name="Text Box 48"/>
          <p:cNvSpPr txBox="1">
            <a:spLocks noChangeArrowheads="1"/>
          </p:cNvSpPr>
          <p:nvPr/>
        </p:nvSpPr>
        <p:spPr bwMode="auto">
          <a:xfrm>
            <a:off x="1447800" y="5638800"/>
            <a:ext cx="376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728113" name="Text Box 49"/>
          <p:cNvSpPr txBox="1">
            <a:spLocks noChangeArrowheads="1"/>
          </p:cNvSpPr>
          <p:nvPr/>
        </p:nvSpPr>
        <p:spPr bwMode="auto">
          <a:xfrm>
            <a:off x="1828800" y="5638800"/>
            <a:ext cx="376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728114" name="Text Box 50"/>
          <p:cNvSpPr txBox="1">
            <a:spLocks noChangeArrowheads="1"/>
          </p:cNvSpPr>
          <p:nvPr/>
        </p:nvSpPr>
        <p:spPr bwMode="auto">
          <a:xfrm>
            <a:off x="1219200" y="59436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728115" name="Text Box 51"/>
          <p:cNvSpPr txBox="1">
            <a:spLocks noChangeArrowheads="1"/>
          </p:cNvSpPr>
          <p:nvPr/>
        </p:nvSpPr>
        <p:spPr bwMode="auto">
          <a:xfrm>
            <a:off x="1447800" y="5943600"/>
            <a:ext cx="287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728116" name="Text Box 52"/>
          <p:cNvSpPr txBox="1">
            <a:spLocks noChangeArrowheads="1"/>
          </p:cNvSpPr>
          <p:nvPr/>
        </p:nvSpPr>
        <p:spPr bwMode="auto">
          <a:xfrm>
            <a:off x="1828800" y="59436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728117" name="Text Box 53"/>
          <p:cNvSpPr txBox="1">
            <a:spLocks noChangeArrowheads="1"/>
          </p:cNvSpPr>
          <p:nvPr/>
        </p:nvSpPr>
        <p:spPr bwMode="auto">
          <a:xfrm>
            <a:off x="1219200" y="4572000"/>
            <a:ext cx="938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cost to</a:t>
            </a:r>
          </a:p>
        </p:txBody>
      </p:sp>
      <p:sp>
        <p:nvSpPr>
          <p:cNvPr id="728118" name="Text Box 54"/>
          <p:cNvSpPr txBox="1">
            <a:spLocks noChangeArrowheads="1"/>
          </p:cNvSpPr>
          <p:nvPr/>
        </p:nvSpPr>
        <p:spPr bwMode="auto">
          <a:xfrm>
            <a:off x="1219200" y="3505200"/>
            <a:ext cx="9763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  <a:p>
            <a:r>
              <a:rPr lang="en-US"/>
              <a:t>2   0   1</a:t>
            </a:r>
          </a:p>
        </p:txBody>
      </p:sp>
      <p:sp>
        <p:nvSpPr>
          <p:cNvPr id="728119" name="Text Box 55"/>
          <p:cNvSpPr txBox="1">
            <a:spLocks noChangeArrowheads="1"/>
          </p:cNvSpPr>
          <p:nvPr/>
        </p:nvSpPr>
        <p:spPr bwMode="auto">
          <a:xfrm>
            <a:off x="1219200" y="52578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∞ ∞  ∞</a:t>
            </a:r>
          </a:p>
        </p:txBody>
      </p:sp>
      <p:sp>
        <p:nvSpPr>
          <p:cNvPr id="728120" name="Text Box 56"/>
          <p:cNvSpPr txBox="1">
            <a:spLocks noChangeArrowheads="1"/>
          </p:cNvSpPr>
          <p:nvPr/>
        </p:nvSpPr>
        <p:spPr bwMode="auto">
          <a:xfrm>
            <a:off x="3260725" y="2022475"/>
            <a:ext cx="9763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2   0   1</a:t>
            </a:r>
          </a:p>
        </p:txBody>
      </p:sp>
      <p:sp>
        <p:nvSpPr>
          <p:cNvPr id="728121" name="Text Box 57"/>
          <p:cNvSpPr txBox="1">
            <a:spLocks noChangeArrowheads="1"/>
          </p:cNvSpPr>
          <p:nvPr/>
        </p:nvSpPr>
        <p:spPr bwMode="auto">
          <a:xfrm>
            <a:off x="3260725" y="2327275"/>
            <a:ext cx="9763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7   1   0</a:t>
            </a:r>
          </a:p>
        </p:txBody>
      </p:sp>
      <p:sp>
        <p:nvSpPr>
          <p:cNvPr id="728122" name="Line 58"/>
          <p:cNvSpPr>
            <a:spLocks noChangeShapeType="1"/>
          </p:cNvSpPr>
          <p:nvPr/>
        </p:nvSpPr>
        <p:spPr bwMode="auto">
          <a:xfrm>
            <a:off x="2209800" y="1981200"/>
            <a:ext cx="685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8123" name="Line 59"/>
          <p:cNvSpPr>
            <a:spLocks noChangeShapeType="1"/>
          </p:cNvSpPr>
          <p:nvPr/>
        </p:nvSpPr>
        <p:spPr bwMode="auto">
          <a:xfrm>
            <a:off x="2133600" y="2057400"/>
            <a:ext cx="68580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8124" name="Line 60"/>
          <p:cNvSpPr>
            <a:spLocks noChangeShapeType="1"/>
          </p:cNvSpPr>
          <p:nvPr/>
        </p:nvSpPr>
        <p:spPr bwMode="auto">
          <a:xfrm flipV="1">
            <a:off x="2133600" y="2514600"/>
            <a:ext cx="762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8125" name="Line 61"/>
          <p:cNvSpPr>
            <a:spLocks noChangeShapeType="1"/>
          </p:cNvSpPr>
          <p:nvPr/>
        </p:nvSpPr>
        <p:spPr bwMode="auto">
          <a:xfrm>
            <a:off x="2133600" y="4114800"/>
            <a:ext cx="609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8126" name="Line 62"/>
          <p:cNvSpPr>
            <a:spLocks noChangeShapeType="1"/>
          </p:cNvSpPr>
          <p:nvPr/>
        </p:nvSpPr>
        <p:spPr bwMode="auto">
          <a:xfrm flipV="1">
            <a:off x="2133600" y="2590800"/>
            <a:ext cx="83820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8127" name="Line 63"/>
          <p:cNvSpPr>
            <a:spLocks noChangeShapeType="1"/>
          </p:cNvSpPr>
          <p:nvPr/>
        </p:nvSpPr>
        <p:spPr bwMode="auto">
          <a:xfrm flipV="1">
            <a:off x="2209800" y="4343400"/>
            <a:ext cx="7620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8128" name="Line 64"/>
          <p:cNvSpPr>
            <a:spLocks noChangeShapeType="1"/>
          </p:cNvSpPr>
          <p:nvPr/>
        </p:nvSpPr>
        <p:spPr bwMode="auto">
          <a:xfrm>
            <a:off x="609600" y="6345238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8129" name="Text Box 65"/>
          <p:cNvSpPr txBox="1">
            <a:spLocks noChangeArrowheads="1"/>
          </p:cNvSpPr>
          <p:nvPr/>
        </p:nvSpPr>
        <p:spPr bwMode="auto">
          <a:xfrm>
            <a:off x="6069013" y="6142038"/>
            <a:ext cx="6588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time</a:t>
            </a:r>
          </a:p>
        </p:txBody>
      </p:sp>
      <p:grpSp>
        <p:nvGrpSpPr>
          <p:cNvPr id="728130" name="Group 66"/>
          <p:cNvGrpSpPr>
            <a:grpSpLocks/>
          </p:cNvGrpSpPr>
          <p:nvPr/>
        </p:nvGrpSpPr>
        <p:grpSpPr bwMode="auto">
          <a:xfrm>
            <a:off x="6632575" y="2911475"/>
            <a:ext cx="2184400" cy="1212850"/>
            <a:chOff x="2352" y="0"/>
            <a:chExt cx="1376" cy="764"/>
          </a:xfrm>
        </p:grpSpPr>
        <p:sp>
          <p:nvSpPr>
            <p:cNvPr id="728131" name="Freeform 67"/>
            <p:cNvSpPr>
              <a:spLocks/>
            </p:cNvSpPr>
            <p:nvPr/>
          </p:nvSpPr>
          <p:spPr bwMode="auto">
            <a:xfrm>
              <a:off x="2352" y="0"/>
              <a:ext cx="1376" cy="764"/>
            </a:xfrm>
            <a:custGeom>
              <a:avLst/>
              <a:gdLst/>
              <a:ahLst/>
              <a:cxnLst>
                <a:cxn ang="0">
                  <a:pos x="113" y="348"/>
                </a:cxn>
                <a:cxn ang="0">
                  <a:pos x="395" y="162"/>
                </a:cxn>
                <a:cxn ang="0">
                  <a:pos x="710" y="9"/>
                </a:cxn>
                <a:cxn ang="0">
                  <a:pos x="1160" y="219"/>
                </a:cxn>
                <a:cxn ang="0">
                  <a:pos x="1367" y="510"/>
                </a:cxn>
                <a:cxn ang="0">
                  <a:pos x="1103" y="726"/>
                </a:cxn>
                <a:cxn ang="0">
                  <a:pos x="578" y="738"/>
                </a:cxn>
                <a:cxn ang="0">
                  <a:pos x="77" y="630"/>
                </a:cxn>
                <a:cxn ang="0">
                  <a:pos x="113" y="348"/>
                </a:cxn>
              </a:cxnLst>
              <a:rect l="0" t="0" r="r" b="b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8132" name="Group 68"/>
            <p:cNvGrpSpPr>
              <a:grpSpLocks/>
            </p:cNvGrpSpPr>
            <p:nvPr/>
          </p:nvGrpSpPr>
          <p:grpSpPr bwMode="auto">
            <a:xfrm>
              <a:off x="2448" y="74"/>
              <a:ext cx="1161" cy="675"/>
              <a:chOff x="-17" y="1286"/>
              <a:chExt cx="1161" cy="675"/>
            </a:xfrm>
          </p:grpSpPr>
          <p:sp>
            <p:nvSpPr>
              <p:cNvPr id="728133" name="Freeform 69"/>
              <p:cNvSpPr>
                <a:spLocks/>
              </p:cNvSpPr>
              <p:nvPr/>
            </p:nvSpPr>
            <p:spPr bwMode="auto">
              <a:xfrm>
                <a:off x="246" y="1476"/>
                <a:ext cx="222" cy="180"/>
              </a:xfrm>
              <a:custGeom>
                <a:avLst/>
                <a:gdLst/>
                <a:ahLst/>
                <a:cxnLst>
                  <a:cxn ang="0">
                    <a:pos x="0" y="180"/>
                  </a:cxn>
                  <a:cxn ang="0">
                    <a:pos x="222" y="0"/>
                  </a:cxn>
                </a:cxnLst>
                <a:rect l="0" t="0" r="r" b="b"/>
                <a:pathLst>
                  <a:path w="222" h="180">
                    <a:moveTo>
                      <a:pt x="0" y="180"/>
                    </a:moveTo>
                    <a:lnTo>
                      <a:pt x="222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134" name="Oval 70"/>
              <p:cNvSpPr>
                <a:spLocks noChangeArrowheads="1"/>
              </p:cNvSpPr>
              <p:nvPr/>
            </p:nvSpPr>
            <p:spPr bwMode="auto">
              <a:xfrm>
                <a:off x="-14" y="171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135" name="Line 71"/>
              <p:cNvSpPr>
                <a:spLocks noChangeShapeType="1"/>
              </p:cNvSpPr>
              <p:nvPr/>
            </p:nvSpPr>
            <p:spPr bwMode="auto">
              <a:xfrm>
                <a:off x="-14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136" name="Line 72"/>
              <p:cNvSpPr>
                <a:spLocks noChangeShapeType="1"/>
              </p:cNvSpPr>
              <p:nvPr/>
            </p:nvSpPr>
            <p:spPr bwMode="auto">
              <a:xfrm>
                <a:off x="299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137" name="Rectangle 73"/>
              <p:cNvSpPr>
                <a:spLocks noChangeArrowheads="1"/>
              </p:cNvSpPr>
              <p:nvPr/>
            </p:nvSpPr>
            <p:spPr bwMode="auto">
              <a:xfrm>
                <a:off x="-14" y="170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28138" name="Oval 74"/>
              <p:cNvSpPr>
                <a:spLocks noChangeArrowheads="1"/>
              </p:cNvSpPr>
              <p:nvPr/>
            </p:nvSpPr>
            <p:spPr bwMode="auto">
              <a:xfrm>
                <a:off x="-17" y="164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139" name="Freeform 75"/>
              <p:cNvSpPr>
                <a:spLocks/>
              </p:cNvSpPr>
              <p:nvPr/>
            </p:nvSpPr>
            <p:spPr bwMode="auto">
              <a:xfrm>
                <a:off x="651" y="1476"/>
                <a:ext cx="216" cy="1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6" y="189"/>
                  </a:cxn>
                </a:cxnLst>
                <a:rect l="0" t="0" r="r" b="b"/>
                <a:pathLst>
                  <a:path w="216" h="189">
                    <a:moveTo>
                      <a:pt x="0" y="0"/>
                    </a:moveTo>
                    <a:lnTo>
                      <a:pt x="216" y="189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140" name="Freeform 76"/>
              <p:cNvSpPr>
                <a:spLocks/>
              </p:cNvSpPr>
              <p:nvPr/>
            </p:nvSpPr>
            <p:spPr bwMode="auto">
              <a:xfrm>
                <a:off x="303" y="1740"/>
                <a:ext cx="540" cy="3"/>
              </a:xfrm>
              <a:custGeom>
                <a:avLst/>
                <a:gdLst/>
                <a:ahLst/>
                <a:cxnLst>
                  <a:cxn ang="0">
                    <a:pos x="540" y="3"/>
                  </a:cxn>
                  <a:cxn ang="0">
                    <a:pos x="0" y="0"/>
                  </a:cxn>
                </a:cxnLst>
                <a:rect l="0" t="0" r="r" b="b"/>
                <a:pathLst>
                  <a:path w="540" h="3">
                    <a:moveTo>
                      <a:pt x="540" y="3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28141" name="Group 77"/>
              <p:cNvGrpSpPr>
                <a:grpSpLocks/>
              </p:cNvGrpSpPr>
              <p:nvPr/>
            </p:nvGrpSpPr>
            <p:grpSpPr bwMode="auto">
              <a:xfrm>
                <a:off x="32" y="1598"/>
                <a:ext cx="210" cy="250"/>
                <a:chOff x="2952" y="2429"/>
                <a:chExt cx="211" cy="250"/>
              </a:xfrm>
            </p:grpSpPr>
            <p:sp>
              <p:nvSpPr>
                <p:cNvPr id="728142" name="Rectangle 78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143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2952" y="2429"/>
                  <a:ext cx="211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000"/>
                    <a:t>x</a:t>
                  </a:r>
                  <a:endParaRPr lang="en-US" sz="240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728144" name="Group 80"/>
              <p:cNvGrpSpPr>
                <a:grpSpLocks/>
              </p:cNvGrpSpPr>
              <p:nvPr/>
            </p:nvGrpSpPr>
            <p:grpSpPr bwMode="auto">
              <a:xfrm>
                <a:off x="828" y="1580"/>
                <a:ext cx="316" cy="288"/>
                <a:chOff x="1740" y="2276"/>
                <a:chExt cx="316" cy="288"/>
              </a:xfrm>
            </p:grpSpPr>
            <p:sp>
              <p:nvSpPr>
                <p:cNvPr id="728145" name="Oval 81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146" name="Line 82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147" name="Line 83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148" name="Rectangle 84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728149" name="Oval 85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728150" name="Group 86"/>
                <p:cNvGrpSpPr>
                  <a:grpSpLocks/>
                </p:cNvGrpSpPr>
                <p:nvPr/>
              </p:nvGrpSpPr>
              <p:grpSpPr bwMode="auto">
                <a:xfrm>
                  <a:off x="1792" y="2276"/>
                  <a:ext cx="219" cy="288"/>
                  <a:chOff x="2948" y="2399"/>
                  <a:chExt cx="220" cy="288"/>
                </a:xfrm>
              </p:grpSpPr>
              <p:sp>
                <p:nvSpPr>
                  <p:cNvPr id="728151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28152" name="Text Box 8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8" y="2399"/>
                    <a:ext cx="220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2400"/>
                      <a:t>z</a:t>
                    </a:r>
                  </a:p>
                </p:txBody>
              </p:sp>
            </p:grpSp>
          </p:grpSp>
          <p:sp>
            <p:nvSpPr>
              <p:cNvPr id="728153" name="Text Box 89"/>
              <p:cNvSpPr txBox="1">
                <a:spLocks noChangeArrowheads="1"/>
              </p:cNvSpPr>
              <p:nvPr/>
            </p:nvSpPr>
            <p:spPr bwMode="auto">
              <a:xfrm>
                <a:off x="731" y="1400"/>
                <a:ext cx="18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1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28154" name="Text Box 90"/>
              <p:cNvSpPr txBox="1">
                <a:spLocks noChangeArrowheads="1"/>
              </p:cNvSpPr>
              <p:nvPr/>
            </p:nvSpPr>
            <p:spPr bwMode="auto">
              <a:xfrm>
                <a:off x="192" y="1397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2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28155" name="Text Box 91"/>
              <p:cNvSpPr txBox="1">
                <a:spLocks noChangeArrowheads="1"/>
              </p:cNvSpPr>
              <p:nvPr/>
            </p:nvSpPr>
            <p:spPr bwMode="auto">
              <a:xfrm>
                <a:off x="477" y="1730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7</a:t>
                </a:r>
                <a:endParaRPr lang="en-US" sz="2400">
                  <a:latin typeface="Times New Roman" pitchFamily="18" charset="0"/>
                </a:endParaRPr>
              </a:p>
            </p:txBody>
          </p:sp>
          <p:grpSp>
            <p:nvGrpSpPr>
              <p:cNvPr id="728156" name="Group 92"/>
              <p:cNvGrpSpPr>
                <a:grpSpLocks/>
              </p:cNvGrpSpPr>
              <p:nvPr/>
            </p:nvGrpSpPr>
            <p:grpSpPr bwMode="auto">
              <a:xfrm>
                <a:off x="408" y="1286"/>
                <a:ext cx="316" cy="250"/>
                <a:chOff x="1740" y="2306"/>
                <a:chExt cx="316" cy="250"/>
              </a:xfrm>
            </p:grpSpPr>
            <p:sp>
              <p:nvSpPr>
                <p:cNvPr id="728157" name="Oval 93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158" name="Line 94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159" name="Line 95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8160" name="Rectangle 96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728161" name="Oval 97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728162" name="Group 98"/>
                <p:cNvGrpSpPr>
                  <a:grpSpLocks/>
                </p:cNvGrpSpPr>
                <p:nvPr/>
              </p:nvGrpSpPr>
              <p:grpSpPr bwMode="auto">
                <a:xfrm>
                  <a:off x="1802" y="2306"/>
                  <a:ext cx="199" cy="250"/>
                  <a:chOff x="2957" y="2429"/>
                  <a:chExt cx="201" cy="250"/>
                </a:xfrm>
              </p:grpSpPr>
              <p:sp>
                <p:nvSpPr>
                  <p:cNvPr id="728163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28164" name="Text Box 10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7" y="2429"/>
                    <a:ext cx="201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2000"/>
                      <a:t>y</a:t>
                    </a:r>
                    <a:endParaRPr lang="en-US" sz="2400">
                      <a:latin typeface="Times New Roman" pitchFamily="18" charset="0"/>
                    </a:endParaRPr>
                  </a:p>
                </p:txBody>
              </p:sp>
            </p:grpSp>
          </p:grpSp>
        </p:grpSp>
      </p:grpSp>
      <p:sp>
        <p:nvSpPr>
          <p:cNvPr id="728165" name="Text Box 101"/>
          <p:cNvSpPr txBox="1">
            <a:spLocks noChangeArrowheads="1"/>
          </p:cNvSpPr>
          <p:nvPr/>
        </p:nvSpPr>
        <p:spPr bwMode="auto">
          <a:xfrm>
            <a:off x="0" y="685800"/>
            <a:ext cx="157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b="1" u="sng"/>
              <a:t>node x table</a:t>
            </a:r>
          </a:p>
        </p:txBody>
      </p:sp>
      <p:sp>
        <p:nvSpPr>
          <p:cNvPr id="728166" name="Text Box 102"/>
          <p:cNvSpPr txBox="1">
            <a:spLocks noChangeArrowheads="1"/>
          </p:cNvSpPr>
          <p:nvPr/>
        </p:nvSpPr>
        <p:spPr bwMode="auto">
          <a:xfrm>
            <a:off x="0" y="2590800"/>
            <a:ext cx="1571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b="1" u="sng"/>
              <a:t>node y table</a:t>
            </a:r>
          </a:p>
        </p:txBody>
      </p:sp>
      <p:sp>
        <p:nvSpPr>
          <p:cNvPr id="728167" name="Text Box 103"/>
          <p:cNvSpPr txBox="1">
            <a:spLocks noChangeArrowheads="1"/>
          </p:cNvSpPr>
          <p:nvPr/>
        </p:nvSpPr>
        <p:spPr bwMode="auto">
          <a:xfrm>
            <a:off x="0" y="4343400"/>
            <a:ext cx="15668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b="1" u="sng"/>
              <a:t>node z table</a:t>
            </a:r>
          </a:p>
        </p:txBody>
      </p:sp>
      <p:sp>
        <p:nvSpPr>
          <p:cNvPr id="728168" name="Oval 104"/>
          <p:cNvSpPr>
            <a:spLocks noChangeArrowheads="1"/>
          </p:cNvSpPr>
          <p:nvPr/>
        </p:nvSpPr>
        <p:spPr bwMode="auto">
          <a:xfrm>
            <a:off x="1219200" y="1676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8169" name="Oval 105"/>
          <p:cNvSpPr>
            <a:spLocks noChangeArrowheads="1"/>
          </p:cNvSpPr>
          <p:nvPr/>
        </p:nvSpPr>
        <p:spPr bwMode="auto">
          <a:xfrm>
            <a:off x="1219200" y="37338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8170" name="Oval 106"/>
          <p:cNvSpPr>
            <a:spLocks noChangeArrowheads="1"/>
          </p:cNvSpPr>
          <p:nvPr/>
        </p:nvSpPr>
        <p:spPr bwMode="auto">
          <a:xfrm>
            <a:off x="1219200" y="59436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8171" name="Oval 107"/>
          <p:cNvSpPr>
            <a:spLocks noChangeArrowheads="1"/>
          </p:cNvSpPr>
          <p:nvPr/>
        </p:nvSpPr>
        <p:spPr bwMode="auto">
          <a:xfrm>
            <a:off x="3297238" y="1676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8172" name="Rectangle 108"/>
          <p:cNvSpPr>
            <a:spLocks noChangeArrowheads="1"/>
          </p:cNvSpPr>
          <p:nvPr/>
        </p:nvSpPr>
        <p:spPr bwMode="auto">
          <a:xfrm>
            <a:off x="1590675" y="187325"/>
            <a:ext cx="44767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just"/>
            <a:r>
              <a:rPr lang="fr-FR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fr-FR" baseline="-25000">
                <a:solidFill>
                  <a:srgbClr val="000000"/>
                </a:solidFill>
                <a:cs typeface="Times New Roman" pitchFamily="18" charset="0"/>
              </a:rPr>
              <a:t>x</a:t>
            </a:r>
            <a:r>
              <a:rPr lang="fr-FR">
                <a:solidFill>
                  <a:srgbClr val="000000"/>
                </a:solidFill>
                <a:cs typeface="Times New Roman" pitchFamily="18" charset="0"/>
              </a:rPr>
              <a:t>(y) = min{c(x,y) + D</a:t>
            </a:r>
            <a:r>
              <a:rPr lang="fr-FR" baseline="-25000">
                <a:solidFill>
                  <a:srgbClr val="000000"/>
                </a:solidFill>
                <a:cs typeface="Times New Roman" pitchFamily="18" charset="0"/>
              </a:rPr>
              <a:t>y</a:t>
            </a:r>
            <a:r>
              <a:rPr lang="fr-FR">
                <a:solidFill>
                  <a:srgbClr val="000000"/>
                </a:solidFill>
                <a:cs typeface="Times New Roman" pitchFamily="18" charset="0"/>
              </a:rPr>
              <a:t>(y), c(x,z) + D</a:t>
            </a:r>
            <a:r>
              <a:rPr lang="fr-FR" baseline="-25000">
                <a:solidFill>
                  <a:srgbClr val="000000"/>
                </a:solidFill>
                <a:cs typeface="Times New Roman" pitchFamily="18" charset="0"/>
              </a:rPr>
              <a:t>z</a:t>
            </a:r>
            <a:r>
              <a:rPr lang="fr-FR">
                <a:solidFill>
                  <a:srgbClr val="000000"/>
                </a:solidFill>
                <a:cs typeface="Times New Roman" pitchFamily="18" charset="0"/>
              </a:rPr>
              <a:t>(y)} </a:t>
            </a:r>
            <a:br>
              <a:rPr lang="fr-FR">
                <a:solidFill>
                  <a:srgbClr val="000000"/>
                </a:solidFill>
                <a:cs typeface="Times New Roman" pitchFamily="18" charset="0"/>
              </a:rPr>
            </a:br>
            <a:r>
              <a:rPr lang="fr-FR">
                <a:solidFill>
                  <a:srgbClr val="000000"/>
                </a:solidFill>
                <a:cs typeface="Times New Roman" pitchFamily="18" charset="0"/>
              </a:rPr>
              <a:t>             = min{2+0 , 7+1} = 2</a:t>
            </a:r>
          </a:p>
        </p:txBody>
      </p:sp>
      <p:sp>
        <p:nvSpPr>
          <p:cNvPr id="728173" name="Line 109"/>
          <p:cNvSpPr>
            <a:spLocks noChangeShapeType="1"/>
          </p:cNvSpPr>
          <p:nvPr/>
        </p:nvSpPr>
        <p:spPr bwMode="auto">
          <a:xfrm flipH="1">
            <a:off x="3760788" y="809625"/>
            <a:ext cx="809625" cy="9667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8174" name="Rectangle 110"/>
          <p:cNvSpPr>
            <a:spLocks noChangeArrowheads="1"/>
          </p:cNvSpPr>
          <p:nvPr/>
        </p:nvSpPr>
        <p:spPr bwMode="auto">
          <a:xfrm>
            <a:off x="6384925" y="28575"/>
            <a:ext cx="2803525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fr-FR" i="1"/>
              <a:t>D</a:t>
            </a:r>
            <a:r>
              <a:rPr lang="fr-FR" i="1" baseline="-25000"/>
              <a:t>x</a:t>
            </a:r>
            <a:r>
              <a:rPr lang="fr-FR" i="1"/>
              <a:t>(z) = </a:t>
            </a:r>
            <a:r>
              <a:rPr lang="fr-FR"/>
              <a:t>min{</a:t>
            </a:r>
            <a:r>
              <a:rPr lang="fr-FR" i="1"/>
              <a:t>c(x,y) + </a:t>
            </a:r>
            <a:br>
              <a:rPr lang="fr-FR" i="1"/>
            </a:br>
            <a:r>
              <a:rPr lang="fr-FR" i="1"/>
              <a:t>      D</a:t>
            </a:r>
            <a:r>
              <a:rPr lang="fr-FR" i="1" baseline="-25000"/>
              <a:t>y</a:t>
            </a:r>
            <a:r>
              <a:rPr lang="fr-FR" i="1"/>
              <a:t>(z), c(x,z) + D</a:t>
            </a:r>
            <a:r>
              <a:rPr lang="fr-FR" i="1" baseline="-25000"/>
              <a:t>z</a:t>
            </a:r>
            <a:r>
              <a:rPr lang="fr-FR" i="1"/>
              <a:t>(z)</a:t>
            </a:r>
            <a:r>
              <a:rPr lang="fr-FR"/>
              <a:t>} </a:t>
            </a:r>
          </a:p>
          <a:p>
            <a:pPr algn="just">
              <a:lnSpc>
                <a:spcPct val="120000"/>
              </a:lnSpc>
            </a:pPr>
            <a:r>
              <a:rPr lang="fr-FR"/>
              <a:t>= min{2+1 , 7+0} = 3</a:t>
            </a:r>
          </a:p>
        </p:txBody>
      </p:sp>
      <p:sp>
        <p:nvSpPr>
          <p:cNvPr id="728175" name="Line 111"/>
          <p:cNvSpPr>
            <a:spLocks noChangeShapeType="1"/>
          </p:cNvSpPr>
          <p:nvPr/>
        </p:nvSpPr>
        <p:spPr bwMode="auto">
          <a:xfrm flipH="1">
            <a:off x="4179888" y="482600"/>
            <a:ext cx="2586037" cy="13335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8176" name="Text Box 112"/>
          <p:cNvSpPr txBox="1">
            <a:spLocks noChangeArrowheads="1"/>
          </p:cNvSpPr>
          <p:nvPr/>
        </p:nvSpPr>
        <p:spPr bwMode="auto">
          <a:xfrm>
            <a:off x="3922713" y="167957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728177" name="Text Box 113"/>
          <p:cNvSpPr txBox="1">
            <a:spLocks noChangeArrowheads="1"/>
          </p:cNvSpPr>
          <p:nvPr/>
        </p:nvSpPr>
        <p:spPr bwMode="auto">
          <a:xfrm>
            <a:off x="3579813" y="1679575"/>
            <a:ext cx="342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2 </a:t>
            </a:r>
          </a:p>
        </p:txBody>
      </p:sp>
      <p:sp>
        <p:nvSpPr>
          <p:cNvPr id="1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74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8172" grpId="0"/>
      <p:bldP spid="728173" grpId="0" animBg="1"/>
      <p:bldP spid="728174" grpId="0"/>
      <p:bldP spid="728175" grpId="0" animBg="1"/>
      <p:bldP spid="728176" grpId="0"/>
      <p:bldP spid="72817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16874" y="6356350"/>
            <a:ext cx="669925" cy="365125"/>
          </a:xfrm>
        </p:spPr>
        <p:txBody>
          <a:bodyPr/>
          <a:lstStyle/>
          <a:p>
            <a:fld id="{29497D5C-BBC7-40DA-B2D6-CE582728A607}" type="slidenum">
              <a:rPr lang="en-US" smtClean="0"/>
              <a:pPr/>
              <a:t>44</a:t>
            </a:fld>
            <a:endParaRPr lang="en-US" dirty="0"/>
          </a:p>
        </p:txBody>
      </p:sp>
      <p:grpSp>
        <p:nvGrpSpPr>
          <p:cNvPr id="729090" name="Group 2"/>
          <p:cNvGrpSpPr>
            <a:grpSpLocks/>
          </p:cNvGrpSpPr>
          <p:nvPr/>
        </p:nvGrpSpPr>
        <p:grpSpPr bwMode="auto">
          <a:xfrm>
            <a:off x="533400" y="990600"/>
            <a:ext cx="1752600" cy="1738313"/>
            <a:chOff x="240" y="192"/>
            <a:chExt cx="1104" cy="1095"/>
          </a:xfrm>
        </p:grpSpPr>
        <p:sp>
          <p:nvSpPr>
            <p:cNvPr id="729091" name="Line 3"/>
            <p:cNvSpPr>
              <a:spLocks noChangeShapeType="1"/>
            </p:cNvSpPr>
            <p:nvPr/>
          </p:nvSpPr>
          <p:spPr bwMode="auto">
            <a:xfrm>
              <a:off x="672" y="480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9092" name="Line 4"/>
            <p:cNvSpPr>
              <a:spLocks noChangeShapeType="1"/>
            </p:cNvSpPr>
            <p:nvPr/>
          </p:nvSpPr>
          <p:spPr bwMode="auto">
            <a:xfrm>
              <a:off x="480" y="624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9093" name="Text Box 5"/>
            <p:cNvSpPr txBox="1">
              <a:spLocks noChangeArrowheads="1"/>
            </p:cNvSpPr>
            <p:nvPr/>
          </p:nvSpPr>
          <p:spPr bwMode="auto">
            <a:xfrm>
              <a:off x="672" y="384"/>
              <a:ext cx="61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   y   z</a:t>
              </a:r>
            </a:p>
          </p:txBody>
        </p:sp>
        <p:sp>
          <p:nvSpPr>
            <p:cNvPr id="729094" name="Text Box 6"/>
            <p:cNvSpPr txBox="1">
              <a:spLocks noChangeArrowheads="1"/>
            </p:cNvSpPr>
            <p:nvPr/>
          </p:nvSpPr>
          <p:spPr bwMode="auto">
            <a:xfrm>
              <a:off x="480" y="624"/>
              <a:ext cx="20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729095" name="Text Box 7"/>
            <p:cNvSpPr txBox="1">
              <a:spLocks noChangeArrowheads="1"/>
            </p:cNvSpPr>
            <p:nvPr/>
          </p:nvSpPr>
          <p:spPr bwMode="auto">
            <a:xfrm>
              <a:off x="480" y="816"/>
              <a:ext cx="19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y</a:t>
              </a:r>
            </a:p>
          </p:txBody>
        </p:sp>
        <p:sp>
          <p:nvSpPr>
            <p:cNvPr id="729096" name="Text Box 8"/>
            <p:cNvSpPr txBox="1">
              <a:spLocks noChangeArrowheads="1"/>
            </p:cNvSpPr>
            <p:nvPr/>
          </p:nvSpPr>
          <p:spPr bwMode="auto">
            <a:xfrm>
              <a:off x="480" y="1008"/>
              <a:ext cx="19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z</a:t>
              </a:r>
            </a:p>
          </p:txBody>
        </p:sp>
        <p:sp>
          <p:nvSpPr>
            <p:cNvPr id="729097" name="Text Box 9"/>
            <p:cNvSpPr txBox="1">
              <a:spLocks noChangeArrowheads="1"/>
            </p:cNvSpPr>
            <p:nvPr/>
          </p:nvSpPr>
          <p:spPr bwMode="auto">
            <a:xfrm>
              <a:off x="672" y="624"/>
              <a:ext cx="5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0  2   7</a:t>
              </a:r>
            </a:p>
          </p:txBody>
        </p:sp>
        <p:sp>
          <p:nvSpPr>
            <p:cNvPr id="729098" name="Text Box 10"/>
            <p:cNvSpPr txBox="1">
              <a:spLocks noChangeArrowheads="1"/>
            </p:cNvSpPr>
            <p:nvPr/>
          </p:nvSpPr>
          <p:spPr bwMode="auto">
            <a:xfrm>
              <a:off x="672" y="864"/>
              <a:ext cx="23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∞</a:t>
              </a:r>
            </a:p>
          </p:txBody>
        </p:sp>
        <p:sp>
          <p:nvSpPr>
            <p:cNvPr id="729099" name="Text Box 11"/>
            <p:cNvSpPr txBox="1">
              <a:spLocks noChangeArrowheads="1"/>
            </p:cNvSpPr>
            <p:nvPr/>
          </p:nvSpPr>
          <p:spPr bwMode="auto">
            <a:xfrm>
              <a:off x="816" y="864"/>
              <a:ext cx="23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∞</a:t>
              </a:r>
            </a:p>
          </p:txBody>
        </p:sp>
        <p:sp>
          <p:nvSpPr>
            <p:cNvPr id="729100" name="Text Box 12"/>
            <p:cNvSpPr txBox="1">
              <a:spLocks noChangeArrowheads="1"/>
            </p:cNvSpPr>
            <p:nvPr/>
          </p:nvSpPr>
          <p:spPr bwMode="auto">
            <a:xfrm>
              <a:off x="1056" y="864"/>
              <a:ext cx="23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∞</a:t>
              </a:r>
            </a:p>
          </p:txBody>
        </p:sp>
        <p:sp>
          <p:nvSpPr>
            <p:cNvPr id="729101" name="Text Box 13"/>
            <p:cNvSpPr txBox="1">
              <a:spLocks noChangeArrowheads="1"/>
            </p:cNvSpPr>
            <p:nvPr/>
          </p:nvSpPr>
          <p:spPr bwMode="auto">
            <a:xfrm>
              <a:off x="672" y="1056"/>
              <a:ext cx="23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∞</a:t>
              </a:r>
            </a:p>
          </p:txBody>
        </p:sp>
        <p:sp>
          <p:nvSpPr>
            <p:cNvPr id="729102" name="Text Box 14"/>
            <p:cNvSpPr txBox="1">
              <a:spLocks noChangeArrowheads="1"/>
            </p:cNvSpPr>
            <p:nvPr/>
          </p:nvSpPr>
          <p:spPr bwMode="auto">
            <a:xfrm>
              <a:off x="816" y="1056"/>
              <a:ext cx="23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∞</a:t>
              </a:r>
            </a:p>
          </p:txBody>
        </p:sp>
        <p:sp>
          <p:nvSpPr>
            <p:cNvPr id="729103" name="Text Box 15"/>
            <p:cNvSpPr txBox="1">
              <a:spLocks noChangeArrowheads="1"/>
            </p:cNvSpPr>
            <p:nvPr/>
          </p:nvSpPr>
          <p:spPr bwMode="auto">
            <a:xfrm>
              <a:off x="1056" y="1056"/>
              <a:ext cx="23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∞</a:t>
              </a:r>
            </a:p>
          </p:txBody>
        </p:sp>
        <p:sp>
          <p:nvSpPr>
            <p:cNvPr id="729104" name="Text Box 16"/>
            <p:cNvSpPr txBox="1">
              <a:spLocks noChangeArrowheads="1"/>
            </p:cNvSpPr>
            <p:nvPr/>
          </p:nvSpPr>
          <p:spPr bwMode="auto">
            <a:xfrm rot="16200000">
              <a:off x="133" y="827"/>
              <a:ext cx="44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from</a:t>
              </a:r>
            </a:p>
          </p:txBody>
        </p:sp>
        <p:sp>
          <p:nvSpPr>
            <p:cNvPr id="729105" name="Text Box 17"/>
            <p:cNvSpPr txBox="1">
              <a:spLocks noChangeArrowheads="1"/>
            </p:cNvSpPr>
            <p:nvPr/>
          </p:nvSpPr>
          <p:spPr bwMode="auto">
            <a:xfrm>
              <a:off x="672" y="192"/>
              <a:ext cx="59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cost to</a:t>
              </a:r>
            </a:p>
          </p:txBody>
        </p:sp>
      </p:grpSp>
      <p:sp>
        <p:nvSpPr>
          <p:cNvPr id="729106" name="Text Box 18"/>
          <p:cNvSpPr txBox="1">
            <a:spLocks noChangeArrowheads="1"/>
          </p:cNvSpPr>
          <p:nvPr/>
        </p:nvSpPr>
        <p:spPr bwMode="auto">
          <a:xfrm rot="16200000">
            <a:off x="362744" y="3828256"/>
            <a:ext cx="708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from</a:t>
            </a:r>
          </a:p>
        </p:txBody>
      </p:sp>
      <p:sp>
        <p:nvSpPr>
          <p:cNvPr id="729107" name="Text Box 19"/>
          <p:cNvSpPr txBox="1">
            <a:spLocks noChangeArrowheads="1"/>
          </p:cNvSpPr>
          <p:nvPr/>
        </p:nvSpPr>
        <p:spPr bwMode="auto">
          <a:xfrm rot="16200000">
            <a:off x="362744" y="5580856"/>
            <a:ext cx="708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from</a:t>
            </a:r>
          </a:p>
        </p:txBody>
      </p:sp>
      <p:sp>
        <p:nvSpPr>
          <p:cNvPr id="729108" name="Line 20"/>
          <p:cNvSpPr>
            <a:spLocks noChangeShapeType="1"/>
          </p:cNvSpPr>
          <p:nvPr/>
        </p:nvSpPr>
        <p:spPr bwMode="auto">
          <a:xfrm>
            <a:off x="5486400" y="1524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9109" name="Line 21"/>
          <p:cNvSpPr>
            <a:spLocks noChangeShapeType="1"/>
          </p:cNvSpPr>
          <p:nvPr/>
        </p:nvSpPr>
        <p:spPr bwMode="auto">
          <a:xfrm>
            <a:off x="5181600" y="1752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9110" name="Text Box 22"/>
          <p:cNvSpPr txBox="1">
            <a:spLocks noChangeArrowheads="1"/>
          </p:cNvSpPr>
          <p:nvPr/>
        </p:nvSpPr>
        <p:spPr bwMode="auto">
          <a:xfrm>
            <a:off x="5486400" y="1371600"/>
            <a:ext cx="9699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   y   z</a:t>
            </a:r>
          </a:p>
        </p:txBody>
      </p:sp>
      <p:sp>
        <p:nvSpPr>
          <p:cNvPr id="729111" name="Text Box 23"/>
          <p:cNvSpPr txBox="1">
            <a:spLocks noChangeArrowheads="1"/>
          </p:cNvSpPr>
          <p:nvPr/>
        </p:nvSpPr>
        <p:spPr bwMode="auto">
          <a:xfrm>
            <a:off x="5181600" y="1752600"/>
            <a:ext cx="319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729112" name="Text Box 24"/>
          <p:cNvSpPr txBox="1">
            <a:spLocks noChangeArrowheads="1"/>
          </p:cNvSpPr>
          <p:nvPr/>
        </p:nvSpPr>
        <p:spPr bwMode="auto">
          <a:xfrm>
            <a:off x="5181600" y="2057400"/>
            <a:ext cx="303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729113" name="Text Box 25"/>
          <p:cNvSpPr txBox="1">
            <a:spLocks noChangeArrowheads="1"/>
          </p:cNvSpPr>
          <p:nvPr/>
        </p:nvSpPr>
        <p:spPr bwMode="auto">
          <a:xfrm>
            <a:off x="5181600" y="2362200"/>
            <a:ext cx="3063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729114" name="Text Box 26"/>
          <p:cNvSpPr txBox="1">
            <a:spLocks noChangeArrowheads="1"/>
          </p:cNvSpPr>
          <p:nvPr/>
        </p:nvSpPr>
        <p:spPr bwMode="auto">
          <a:xfrm>
            <a:off x="5486400" y="1752600"/>
            <a:ext cx="944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0  2   3</a:t>
            </a:r>
          </a:p>
        </p:txBody>
      </p:sp>
      <p:sp>
        <p:nvSpPr>
          <p:cNvPr id="729115" name="Text Box 27"/>
          <p:cNvSpPr txBox="1">
            <a:spLocks noChangeArrowheads="1"/>
          </p:cNvSpPr>
          <p:nvPr/>
        </p:nvSpPr>
        <p:spPr bwMode="auto">
          <a:xfrm rot="16200000">
            <a:off x="4629944" y="2075656"/>
            <a:ext cx="708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from</a:t>
            </a:r>
          </a:p>
        </p:txBody>
      </p:sp>
      <p:sp>
        <p:nvSpPr>
          <p:cNvPr id="729116" name="Text Box 28"/>
          <p:cNvSpPr txBox="1">
            <a:spLocks noChangeArrowheads="1"/>
          </p:cNvSpPr>
          <p:nvPr/>
        </p:nvSpPr>
        <p:spPr bwMode="auto">
          <a:xfrm>
            <a:off x="5486400" y="1066800"/>
            <a:ext cx="938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cost to</a:t>
            </a:r>
          </a:p>
        </p:txBody>
      </p:sp>
      <p:sp>
        <p:nvSpPr>
          <p:cNvPr id="729117" name="Line 29"/>
          <p:cNvSpPr>
            <a:spLocks noChangeShapeType="1"/>
          </p:cNvSpPr>
          <p:nvPr/>
        </p:nvSpPr>
        <p:spPr bwMode="auto">
          <a:xfrm>
            <a:off x="3276600" y="1447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9118" name="Line 30"/>
          <p:cNvSpPr>
            <a:spLocks noChangeShapeType="1"/>
          </p:cNvSpPr>
          <p:nvPr/>
        </p:nvSpPr>
        <p:spPr bwMode="auto">
          <a:xfrm>
            <a:off x="2971800" y="1676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9119" name="Text Box 31"/>
          <p:cNvSpPr txBox="1">
            <a:spLocks noChangeArrowheads="1"/>
          </p:cNvSpPr>
          <p:nvPr/>
        </p:nvSpPr>
        <p:spPr bwMode="auto">
          <a:xfrm>
            <a:off x="3276600" y="1295400"/>
            <a:ext cx="9699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   y   z</a:t>
            </a:r>
          </a:p>
        </p:txBody>
      </p:sp>
      <p:sp>
        <p:nvSpPr>
          <p:cNvPr id="729120" name="Text Box 32"/>
          <p:cNvSpPr txBox="1">
            <a:spLocks noChangeArrowheads="1"/>
          </p:cNvSpPr>
          <p:nvPr/>
        </p:nvSpPr>
        <p:spPr bwMode="auto">
          <a:xfrm>
            <a:off x="2971800" y="1676400"/>
            <a:ext cx="319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729121" name="Text Box 33"/>
          <p:cNvSpPr txBox="1">
            <a:spLocks noChangeArrowheads="1"/>
          </p:cNvSpPr>
          <p:nvPr/>
        </p:nvSpPr>
        <p:spPr bwMode="auto">
          <a:xfrm>
            <a:off x="2971800" y="1981200"/>
            <a:ext cx="303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729122" name="Text Box 34"/>
          <p:cNvSpPr txBox="1">
            <a:spLocks noChangeArrowheads="1"/>
          </p:cNvSpPr>
          <p:nvPr/>
        </p:nvSpPr>
        <p:spPr bwMode="auto">
          <a:xfrm>
            <a:off x="2971800" y="2286000"/>
            <a:ext cx="3063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729123" name="Text Box 35"/>
          <p:cNvSpPr txBox="1">
            <a:spLocks noChangeArrowheads="1"/>
          </p:cNvSpPr>
          <p:nvPr/>
        </p:nvSpPr>
        <p:spPr bwMode="auto">
          <a:xfrm>
            <a:off x="3276600" y="1676400"/>
            <a:ext cx="944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0  2   3</a:t>
            </a:r>
          </a:p>
        </p:txBody>
      </p:sp>
      <p:sp>
        <p:nvSpPr>
          <p:cNvPr id="729124" name="Text Box 36"/>
          <p:cNvSpPr txBox="1">
            <a:spLocks noChangeArrowheads="1"/>
          </p:cNvSpPr>
          <p:nvPr/>
        </p:nvSpPr>
        <p:spPr bwMode="auto">
          <a:xfrm rot="16200000">
            <a:off x="2420144" y="1999456"/>
            <a:ext cx="708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from</a:t>
            </a:r>
          </a:p>
        </p:txBody>
      </p:sp>
      <p:sp>
        <p:nvSpPr>
          <p:cNvPr id="729125" name="Text Box 37"/>
          <p:cNvSpPr txBox="1">
            <a:spLocks noChangeArrowheads="1"/>
          </p:cNvSpPr>
          <p:nvPr/>
        </p:nvSpPr>
        <p:spPr bwMode="auto">
          <a:xfrm>
            <a:off x="3276600" y="990600"/>
            <a:ext cx="938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cost to</a:t>
            </a:r>
          </a:p>
        </p:txBody>
      </p:sp>
      <p:sp>
        <p:nvSpPr>
          <p:cNvPr id="729126" name="Line 38"/>
          <p:cNvSpPr>
            <a:spLocks noChangeShapeType="1"/>
          </p:cNvSpPr>
          <p:nvPr/>
        </p:nvSpPr>
        <p:spPr bwMode="auto">
          <a:xfrm>
            <a:off x="1219200" y="3200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9127" name="Line 39"/>
          <p:cNvSpPr>
            <a:spLocks noChangeShapeType="1"/>
          </p:cNvSpPr>
          <p:nvPr/>
        </p:nvSpPr>
        <p:spPr bwMode="auto">
          <a:xfrm>
            <a:off x="914400" y="3429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9128" name="Text Box 40"/>
          <p:cNvSpPr txBox="1">
            <a:spLocks noChangeArrowheads="1"/>
          </p:cNvSpPr>
          <p:nvPr/>
        </p:nvSpPr>
        <p:spPr bwMode="auto">
          <a:xfrm>
            <a:off x="1219200" y="3048000"/>
            <a:ext cx="9699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   y   z</a:t>
            </a:r>
          </a:p>
        </p:txBody>
      </p:sp>
      <p:sp>
        <p:nvSpPr>
          <p:cNvPr id="729129" name="Text Box 41"/>
          <p:cNvSpPr txBox="1">
            <a:spLocks noChangeArrowheads="1"/>
          </p:cNvSpPr>
          <p:nvPr/>
        </p:nvSpPr>
        <p:spPr bwMode="auto">
          <a:xfrm>
            <a:off x="914400" y="3429000"/>
            <a:ext cx="319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729130" name="Text Box 42"/>
          <p:cNvSpPr txBox="1">
            <a:spLocks noChangeArrowheads="1"/>
          </p:cNvSpPr>
          <p:nvPr/>
        </p:nvSpPr>
        <p:spPr bwMode="auto">
          <a:xfrm>
            <a:off x="914400" y="3733800"/>
            <a:ext cx="303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729131" name="Text Box 43"/>
          <p:cNvSpPr txBox="1">
            <a:spLocks noChangeArrowheads="1"/>
          </p:cNvSpPr>
          <p:nvPr/>
        </p:nvSpPr>
        <p:spPr bwMode="auto">
          <a:xfrm>
            <a:off x="914400" y="4038600"/>
            <a:ext cx="3063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729132" name="Text Box 44"/>
          <p:cNvSpPr txBox="1">
            <a:spLocks noChangeArrowheads="1"/>
          </p:cNvSpPr>
          <p:nvPr/>
        </p:nvSpPr>
        <p:spPr bwMode="auto">
          <a:xfrm>
            <a:off x="1524000" y="3429000"/>
            <a:ext cx="376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729133" name="Text Box 45"/>
          <p:cNvSpPr txBox="1">
            <a:spLocks noChangeArrowheads="1"/>
          </p:cNvSpPr>
          <p:nvPr/>
        </p:nvSpPr>
        <p:spPr bwMode="auto">
          <a:xfrm>
            <a:off x="1828800" y="3429000"/>
            <a:ext cx="376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729134" name="Text Box 46"/>
          <p:cNvSpPr txBox="1">
            <a:spLocks noChangeArrowheads="1"/>
          </p:cNvSpPr>
          <p:nvPr/>
        </p:nvSpPr>
        <p:spPr bwMode="auto">
          <a:xfrm>
            <a:off x="1219200" y="4114800"/>
            <a:ext cx="376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729135" name="Text Box 47"/>
          <p:cNvSpPr txBox="1">
            <a:spLocks noChangeArrowheads="1"/>
          </p:cNvSpPr>
          <p:nvPr/>
        </p:nvSpPr>
        <p:spPr bwMode="auto">
          <a:xfrm>
            <a:off x="1447800" y="4114800"/>
            <a:ext cx="376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729136" name="Text Box 48"/>
          <p:cNvSpPr txBox="1">
            <a:spLocks noChangeArrowheads="1"/>
          </p:cNvSpPr>
          <p:nvPr/>
        </p:nvSpPr>
        <p:spPr bwMode="auto">
          <a:xfrm>
            <a:off x="1828800" y="4114800"/>
            <a:ext cx="376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729137" name="Text Box 49"/>
          <p:cNvSpPr txBox="1">
            <a:spLocks noChangeArrowheads="1"/>
          </p:cNvSpPr>
          <p:nvPr/>
        </p:nvSpPr>
        <p:spPr bwMode="auto">
          <a:xfrm>
            <a:off x="1219200" y="2743200"/>
            <a:ext cx="938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cost to</a:t>
            </a:r>
          </a:p>
        </p:txBody>
      </p:sp>
      <p:sp>
        <p:nvSpPr>
          <p:cNvPr id="729138" name="Line 50"/>
          <p:cNvSpPr>
            <a:spLocks noChangeShapeType="1"/>
          </p:cNvSpPr>
          <p:nvPr/>
        </p:nvSpPr>
        <p:spPr bwMode="auto">
          <a:xfrm>
            <a:off x="3276600" y="3200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9139" name="Line 51"/>
          <p:cNvSpPr>
            <a:spLocks noChangeShapeType="1"/>
          </p:cNvSpPr>
          <p:nvPr/>
        </p:nvSpPr>
        <p:spPr bwMode="auto">
          <a:xfrm>
            <a:off x="2971800" y="3429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9140" name="Text Box 52"/>
          <p:cNvSpPr txBox="1">
            <a:spLocks noChangeArrowheads="1"/>
          </p:cNvSpPr>
          <p:nvPr/>
        </p:nvSpPr>
        <p:spPr bwMode="auto">
          <a:xfrm>
            <a:off x="3276600" y="3048000"/>
            <a:ext cx="9699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   y   z</a:t>
            </a:r>
          </a:p>
        </p:txBody>
      </p:sp>
      <p:sp>
        <p:nvSpPr>
          <p:cNvPr id="729141" name="Text Box 53"/>
          <p:cNvSpPr txBox="1">
            <a:spLocks noChangeArrowheads="1"/>
          </p:cNvSpPr>
          <p:nvPr/>
        </p:nvSpPr>
        <p:spPr bwMode="auto">
          <a:xfrm>
            <a:off x="2971800" y="3429000"/>
            <a:ext cx="319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729142" name="Text Box 54"/>
          <p:cNvSpPr txBox="1">
            <a:spLocks noChangeArrowheads="1"/>
          </p:cNvSpPr>
          <p:nvPr/>
        </p:nvSpPr>
        <p:spPr bwMode="auto">
          <a:xfrm>
            <a:off x="2971800" y="3733800"/>
            <a:ext cx="303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729143" name="Text Box 55"/>
          <p:cNvSpPr txBox="1">
            <a:spLocks noChangeArrowheads="1"/>
          </p:cNvSpPr>
          <p:nvPr/>
        </p:nvSpPr>
        <p:spPr bwMode="auto">
          <a:xfrm>
            <a:off x="2971800" y="4038600"/>
            <a:ext cx="3063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729144" name="Text Box 56"/>
          <p:cNvSpPr txBox="1">
            <a:spLocks noChangeArrowheads="1"/>
          </p:cNvSpPr>
          <p:nvPr/>
        </p:nvSpPr>
        <p:spPr bwMode="auto">
          <a:xfrm>
            <a:off x="3276600" y="3429000"/>
            <a:ext cx="944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0  2   7</a:t>
            </a:r>
          </a:p>
        </p:txBody>
      </p:sp>
      <p:sp>
        <p:nvSpPr>
          <p:cNvPr id="729145" name="Text Box 57"/>
          <p:cNvSpPr txBox="1">
            <a:spLocks noChangeArrowheads="1"/>
          </p:cNvSpPr>
          <p:nvPr/>
        </p:nvSpPr>
        <p:spPr bwMode="auto">
          <a:xfrm rot="16200000">
            <a:off x="2420144" y="3752056"/>
            <a:ext cx="708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from</a:t>
            </a:r>
          </a:p>
        </p:txBody>
      </p:sp>
      <p:sp>
        <p:nvSpPr>
          <p:cNvPr id="729146" name="Text Box 58"/>
          <p:cNvSpPr txBox="1">
            <a:spLocks noChangeArrowheads="1"/>
          </p:cNvSpPr>
          <p:nvPr/>
        </p:nvSpPr>
        <p:spPr bwMode="auto">
          <a:xfrm>
            <a:off x="3276600" y="2743200"/>
            <a:ext cx="938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cost to</a:t>
            </a:r>
          </a:p>
        </p:txBody>
      </p:sp>
      <p:sp>
        <p:nvSpPr>
          <p:cNvPr id="729147" name="Line 59"/>
          <p:cNvSpPr>
            <a:spLocks noChangeShapeType="1"/>
          </p:cNvSpPr>
          <p:nvPr/>
        </p:nvSpPr>
        <p:spPr bwMode="auto">
          <a:xfrm>
            <a:off x="5486400" y="32766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9148" name="Line 60"/>
          <p:cNvSpPr>
            <a:spLocks noChangeShapeType="1"/>
          </p:cNvSpPr>
          <p:nvPr/>
        </p:nvSpPr>
        <p:spPr bwMode="auto">
          <a:xfrm>
            <a:off x="5181600" y="3505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9149" name="Text Box 61"/>
          <p:cNvSpPr txBox="1">
            <a:spLocks noChangeArrowheads="1"/>
          </p:cNvSpPr>
          <p:nvPr/>
        </p:nvSpPr>
        <p:spPr bwMode="auto">
          <a:xfrm>
            <a:off x="5486400" y="3124200"/>
            <a:ext cx="9699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   y   z</a:t>
            </a:r>
          </a:p>
        </p:txBody>
      </p:sp>
      <p:sp>
        <p:nvSpPr>
          <p:cNvPr id="729150" name="Text Box 62"/>
          <p:cNvSpPr txBox="1">
            <a:spLocks noChangeArrowheads="1"/>
          </p:cNvSpPr>
          <p:nvPr/>
        </p:nvSpPr>
        <p:spPr bwMode="auto">
          <a:xfrm>
            <a:off x="5181600" y="3505200"/>
            <a:ext cx="319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729151" name="Text Box 63"/>
          <p:cNvSpPr txBox="1">
            <a:spLocks noChangeArrowheads="1"/>
          </p:cNvSpPr>
          <p:nvPr/>
        </p:nvSpPr>
        <p:spPr bwMode="auto">
          <a:xfrm>
            <a:off x="5181600" y="3810000"/>
            <a:ext cx="303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729152" name="Text Box 64"/>
          <p:cNvSpPr txBox="1">
            <a:spLocks noChangeArrowheads="1"/>
          </p:cNvSpPr>
          <p:nvPr/>
        </p:nvSpPr>
        <p:spPr bwMode="auto">
          <a:xfrm>
            <a:off x="5181600" y="4114800"/>
            <a:ext cx="3063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729153" name="Text Box 65"/>
          <p:cNvSpPr txBox="1">
            <a:spLocks noChangeArrowheads="1"/>
          </p:cNvSpPr>
          <p:nvPr/>
        </p:nvSpPr>
        <p:spPr bwMode="auto">
          <a:xfrm>
            <a:off x="5486400" y="3505200"/>
            <a:ext cx="944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0  2   3</a:t>
            </a:r>
          </a:p>
        </p:txBody>
      </p:sp>
      <p:sp>
        <p:nvSpPr>
          <p:cNvPr id="729154" name="Text Box 66"/>
          <p:cNvSpPr txBox="1">
            <a:spLocks noChangeArrowheads="1"/>
          </p:cNvSpPr>
          <p:nvPr/>
        </p:nvSpPr>
        <p:spPr bwMode="auto">
          <a:xfrm rot="16200000">
            <a:off x="4629944" y="3828256"/>
            <a:ext cx="708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from</a:t>
            </a:r>
          </a:p>
        </p:txBody>
      </p:sp>
      <p:sp>
        <p:nvSpPr>
          <p:cNvPr id="729155" name="Text Box 67"/>
          <p:cNvSpPr txBox="1">
            <a:spLocks noChangeArrowheads="1"/>
          </p:cNvSpPr>
          <p:nvPr/>
        </p:nvSpPr>
        <p:spPr bwMode="auto">
          <a:xfrm>
            <a:off x="5486400" y="2819400"/>
            <a:ext cx="938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cost to</a:t>
            </a:r>
          </a:p>
        </p:txBody>
      </p:sp>
      <p:sp>
        <p:nvSpPr>
          <p:cNvPr id="729156" name="Line 68"/>
          <p:cNvSpPr>
            <a:spLocks noChangeShapeType="1"/>
          </p:cNvSpPr>
          <p:nvPr/>
        </p:nvSpPr>
        <p:spPr bwMode="auto">
          <a:xfrm>
            <a:off x="5410200" y="4953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9157" name="Line 69"/>
          <p:cNvSpPr>
            <a:spLocks noChangeShapeType="1"/>
          </p:cNvSpPr>
          <p:nvPr/>
        </p:nvSpPr>
        <p:spPr bwMode="auto">
          <a:xfrm>
            <a:off x="5105400" y="5181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9158" name="Text Box 70"/>
          <p:cNvSpPr txBox="1">
            <a:spLocks noChangeArrowheads="1"/>
          </p:cNvSpPr>
          <p:nvPr/>
        </p:nvSpPr>
        <p:spPr bwMode="auto">
          <a:xfrm>
            <a:off x="5410200" y="4800600"/>
            <a:ext cx="9699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   y   z</a:t>
            </a:r>
          </a:p>
        </p:txBody>
      </p:sp>
      <p:sp>
        <p:nvSpPr>
          <p:cNvPr id="729159" name="Text Box 71"/>
          <p:cNvSpPr txBox="1">
            <a:spLocks noChangeArrowheads="1"/>
          </p:cNvSpPr>
          <p:nvPr/>
        </p:nvSpPr>
        <p:spPr bwMode="auto">
          <a:xfrm>
            <a:off x="5105400" y="5181600"/>
            <a:ext cx="319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729160" name="Text Box 72"/>
          <p:cNvSpPr txBox="1">
            <a:spLocks noChangeArrowheads="1"/>
          </p:cNvSpPr>
          <p:nvPr/>
        </p:nvSpPr>
        <p:spPr bwMode="auto">
          <a:xfrm>
            <a:off x="5105400" y="5486400"/>
            <a:ext cx="303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729161" name="Text Box 73"/>
          <p:cNvSpPr txBox="1">
            <a:spLocks noChangeArrowheads="1"/>
          </p:cNvSpPr>
          <p:nvPr/>
        </p:nvSpPr>
        <p:spPr bwMode="auto">
          <a:xfrm>
            <a:off x="5105400" y="5791200"/>
            <a:ext cx="3063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729162" name="Text Box 74"/>
          <p:cNvSpPr txBox="1">
            <a:spLocks noChangeArrowheads="1"/>
          </p:cNvSpPr>
          <p:nvPr/>
        </p:nvSpPr>
        <p:spPr bwMode="auto">
          <a:xfrm>
            <a:off x="5410200" y="5181600"/>
            <a:ext cx="944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0  2   3</a:t>
            </a:r>
          </a:p>
        </p:txBody>
      </p:sp>
      <p:sp>
        <p:nvSpPr>
          <p:cNvPr id="729163" name="Text Box 75"/>
          <p:cNvSpPr txBox="1">
            <a:spLocks noChangeArrowheads="1"/>
          </p:cNvSpPr>
          <p:nvPr/>
        </p:nvSpPr>
        <p:spPr bwMode="auto">
          <a:xfrm rot="16200000">
            <a:off x="4553744" y="5504656"/>
            <a:ext cx="708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from</a:t>
            </a:r>
          </a:p>
        </p:txBody>
      </p:sp>
      <p:sp>
        <p:nvSpPr>
          <p:cNvPr id="729164" name="Text Box 76"/>
          <p:cNvSpPr txBox="1">
            <a:spLocks noChangeArrowheads="1"/>
          </p:cNvSpPr>
          <p:nvPr/>
        </p:nvSpPr>
        <p:spPr bwMode="auto">
          <a:xfrm>
            <a:off x="5410200" y="4495800"/>
            <a:ext cx="938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cost to</a:t>
            </a:r>
          </a:p>
        </p:txBody>
      </p:sp>
      <p:sp>
        <p:nvSpPr>
          <p:cNvPr id="729165" name="Line 77"/>
          <p:cNvSpPr>
            <a:spLocks noChangeShapeType="1"/>
          </p:cNvSpPr>
          <p:nvPr/>
        </p:nvSpPr>
        <p:spPr bwMode="auto">
          <a:xfrm>
            <a:off x="3276600" y="4953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9166" name="Line 78"/>
          <p:cNvSpPr>
            <a:spLocks noChangeShapeType="1"/>
          </p:cNvSpPr>
          <p:nvPr/>
        </p:nvSpPr>
        <p:spPr bwMode="auto">
          <a:xfrm>
            <a:off x="2971800" y="5181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9167" name="Text Box 79"/>
          <p:cNvSpPr txBox="1">
            <a:spLocks noChangeArrowheads="1"/>
          </p:cNvSpPr>
          <p:nvPr/>
        </p:nvSpPr>
        <p:spPr bwMode="auto">
          <a:xfrm>
            <a:off x="3276600" y="4800600"/>
            <a:ext cx="9699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   y   z</a:t>
            </a:r>
          </a:p>
        </p:txBody>
      </p:sp>
      <p:sp>
        <p:nvSpPr>
          <p:cNvPr id="729168" name="Text Box 80"/>
          <p:cNvSpPr txBox="1">
            <a:spLocks noChangeArrowheads="1"/>
          </p:cNvSpPr>
          <p:nvPr/>
        </p:nvSpPr>
        <p:spPr bwMode="auto">
          <a:xfrm>
            <a:off x="2971800" y="5181600"/>
            <a:ext cx="319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729169" name="Text Box 81"/>
          <p:cNvSpPr txBox="1">
            <a:spLocks noChangeArrowheads="1"/>
          </p:cNvSpPr>
          <p:nvPr/>
        </p:nvSpPr>
        <p:spPr bwMode="auto">
          <a:xfrm>
            <a:off x="2971800" y="5486400"/>
            <a:ext cx="303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729170" name="Text Box 82"/>
          <p:cNvSpPr txBox="1">
            <a:spLocks noChangeArrowheads="1"/>
          </p:cNvSpPr>
          <p:nvPr/>
        </p:nvSpPr>
        <p:spPr bwMode="auto">
          <a:xfrm>
            <a:off x="2971800" y="5791200"/>
            <a:ext cx="3063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729171" name="Text Box 83"/>
          <p:cNvSpPr txBox="1">
            <a:spLocks noChangeArrowheads="1"/>
          </p:cNvSpPr>
          <p:nvPr/>
        </p:nvSpPr>
        <p:spPr bwMode="auto">
          <a:xfrm>
            <a:off x="3276600" y="5181600"/>
            <a:ext cx="944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0  2   7</a:t>
            </a:r>
          </a:p>
        </p:txBody>
      </p:sp>
      <p:sp>
        <p:nvSpPr>
          <p:cNvPr id="729172" name="Text Box 84"/>
          <p:cNvSpPr txBox="1">
            <a:spLocks noChangeArrowheads="1"/>
          </p:cNvSpPr>
          <p:nvPr/>
        </p:nvSpPr>
        <p:spPr bwMode="auto">
          <a:xfrm rot="16200000">
            <a:off x="2420144" y="5504656"/>
            <a:ext cx="708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from</a:t>
            </a:r>
          </a:p>
        </p:txBody>
      </p:sp>
      <p:sp>
        <p:nvSpPr>
          <p:cNvPr id="729173" name="Text Box 85"/>
          <p:cNvSpPr txBox="1">
            <a:spLocks noChangeArrowheads="1"/>
          </p:cNvSpPr>
          <p:nvPr/>
        </p:nvSpPr>
        <p:spPr bwMode="auto">
          <a:xfrm>
            <a:off x="3276600" y="4495800"/>
            <a:ext cx="938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cost to</a:t>
            </a:r>
          </a:p>
        </p:txBody>
      </p:sp>
      <p:sp>
        <p:nvSpPr>
          <p:cNvPr id="729174" name="Line 86"/>
          <p:cNvSpPr>
            <a:spLocks noChangeShapeType="1"/>
          </p:cNvSpPr>
          <p:nvPr/>
        </p:nvSpPr>
        <p:spPr bwMode="auto">
          <a:xfrm>
            <a:off x="1219200" y="50292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9175" name="Line 87"/>
          <p:cNvSpPr>
            <a:spLocks noChangeShapeType="1"/>
          </p:cNvSpPr>
          <p:nvPr/>
        </p:nvSpPr>
        <p:spPr bwMode="auto">
          <a:xfrm>
            <a:off x="914400" y="5257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9176" name="Text Box 88"/>
          <p:cNvSpPr txBox="1">
            <a:spLocks noChangeArrowheads="1"/>
          </p:cNvSpPr>
          <p:nvPr/>
        </p:nvSpPr>
        <p:spPr bwMode="auto">
          <a:xfrm>
            <a:off x="1219200" y="4876800"/>
            <a:ext cx="9699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   y   z</a:t>
            </a:r>
          </a:p>
        </p:txBody>
      </p:sp>
      <p:sp>
        <p:nvSpPr>
          <p:cNvPr id="729177" name="Text Box 89"/>
          <p:cNvSpPr txBox="1">
            <a:spLocks noChangeArrowheads="1"/>
          </p:cNvSpPr>
          <p:nvPr/>
        </p:nvSpPr>
        <p:spPr bwMode="auto">
          <a:xfrm>
            <a:off x="914400" y="5257800"/>
            <a:ext cx="319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729178" name="Text Box 90"/>
          <p:cNvSpPr txBox="1">
            <a:spLocks noChangeArrowheads="1"/>
          </p:cNvSpPr>
          <p:nvPr/>
        </p:nvSpPr>
        <p:spPr bwMode="auto">
          <a:xfrm>
            <a:off x="914400" y="5562600"/>
            <a:ext cx="303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729179" name="Text Box 91"/>
          <p:cNvSpPr txBox="1">
            <a:spLocks noChangeArrowheads="1"/>
          </p:cNvSpPr>
          <p:nvPr/>
        </p:nvSpPr>
        <p:spPr bwMode="auto">
          <a:xfrm>
            <a:off x="914400" y="5867400"/>
            <a:ext cx="3063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729180" name="Text Box 92"/>
          <p:cNvSpPr txBox="1">
            <a:spLocks noChangeArrowheads="1"/>
          </p:cNvSpPr>
          <p:nvPr/>
        </p:nvSpPr>
        <p:spPr bwMode="auto">
          <a:xfrm>
            <a:off x="1219200" y="56388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729181" name="Text Box 93"/>
          <p:cNvSpPr txBox="1">
            <a:spLocks noChangeArrowheads="1"/>
          </p:cNvSpPr>
          <p:nvPr/>
        </p:nvSpPr>
        <p:spPr bwMode="auto">
          <a:xfrm>
            <a:off x="1447800" y="5638800"/>
            <a:ext cx="376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729182" name="Text Box 94"/>
          <p:cNvSpPr txBox="1">
            <a:spLocks noChangeArrowheads="1"/>
          </p:cNvSpPr>
          <p:nvPr/>
        </p:nvSpPr>
        <p:spPr bwMode="auto">
          <a:xfrm>
            <a:off x="1828800" y="5638800"/>
            <a:ext cx="376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</p:txBody>
      </p:sp>
      <p:sp>
        <p:nvSpPr>
          <p:cNvPr id="729183" name="Text Box 95"/>
          <p:cNvSpPr txBox="1">
            <a:spLocks noChangeArrowheads="1"/>
          </p:cNvSpPr>
          <p:nvPr/>
        </p:nvSpPr>
        <p:spPr bwMode="auto">
          <a:xfrm>
            <a:off x="1219200" y="59436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729184" name="Text Box 96"/>
          <p:cNvSpPr txBox="1">
            <a:spLocks noChangeArrowheads="1"/>
          </p:cNvSpPr>
          <p:nvPr/>
        </p:nvSpPr>
        <p:spPr bwMode="auto">
          <a:xfrm>
            <a:off x="1447800" y="5943600"/>
            <a:ext cx="287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729185" name="Text Box 97"/>
          <p:cNvSpPr txBox="1">
            <a:spLocks noChangeArrowheads="1"/>
          </p:cNvSpPr>
          <p:nvPr/>
        </p:nvSpPr>
        <p:spPr bwMode="auto">
          <a:xfrm>
            <a:off x="1828800" y="59436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729186" name="Text Box 98"/>
          <p:cNvSpPr txBox="1">
            <a:spLocks noChangeArrowheads="1"/>
          </p:cNvSpPr>
          <p:nvPr/>
        </p:nvSpPr>
        <p:spPr bwMode="auto">
          <a:xfrm>
            <a:off x="1219200" y="4572000"/>
            <a:ext cx="938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cost to</a:t>
            </a:r>
          </a:p>
        </p:txBody>
      </p:sp>
      <p:sp>
        <p:nvSpPr>
          <p:cNvPr id="729187" name="Text Box 99"/>
          <p:cNvSpPr txBox="1">
            <a:spLocks noChangeArrowheads="1"/>
          </p:cNvSpPr>
          <p:nvPr/>
        </p:nvSpPr>
        <p:spPr bwMode="auto">
          <a:xfrm>
            <a:off x="1219200" y="3505200"/>
            <a:ext cx="9763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∞</a:t>
            </a:r>
          </a:p>
          <a:p>
            <a:r>
              <a:rPr lang="en-US"/>
              <a:t>2   0   1</a:t>
            </a:r>
          </a:p>
        </p:txBody>
      </p:sp>
      <p:sp>
        <p:nvSpPr>
          <p:cNvPr id="729188" name="Text Box 100"/>
          <p:cNvSpPr txBox="1">
            <a:spLocks noChangeArrowheads="1"/>
          </p:cNvSpPr>
          <p:nvPr/>
        </p:nvSpPr>
        <p:spPr bwMode="auto">
          <a:xfrm>
            <a:off x="1219200" y="52578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∞ ∞  ∞</a:t>
            </a:r>
          </a:p>
        </p:txBody>
      </p:sp>
      <p:sp>
        <p:nvSpPr>
          <p:cNvPr id="729189" name="Text Box 101"/>
          <p:cNvSpPr txBox="1">
            <a:spLocks noChangeArrowheads="1"/>
          </p:cNvSpPr>
          <p:nvPr/>
        </p:nvSpPr>
        <p:spPr bwMode="auto">
          <a:xfrm>
            <a:off x="3260725" y="2022475"/>
            <a:ext cx="9763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2   0   1</a:t>
            </a:r>
          </a:p>
        </p:txBody>
      </p:sp>
      <p:sp>
        <p:nvSpPr>
          <p:cNvPr id="729190" name="Text Box 102"/>
          <p:cNvSpPr txBox="1">
            <a:spLocks noChangeArrowheads="1"/>
          </p:cNvSpPr>
          <p:nvPr/>
        </p:nvSpPr>
        <p:spPr bwMode="auto">
          <a:xfrm>
            <a:off x="3260725" y="2327275"/>
            <a:ext cx="9763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7   1   0</a:t>
            </a:r>
          </a:p>
        </p:txBody>
      </p:sp>
      <p:sp>
        <p:nvSpPr>
          <p:cNvPr id="729191" name="Text Box 103"/>
          <p:cNvSpPr txBox="1">
            <a:spLocks noChangeArrowheads="1"/>
          </p:cNvSpPr>
          <p:nvPr/>
        </p:nvSpPr>
        <p:spPr bwMode="auto">
          <a:xfrm>
            <a:off x="3276600" y="3810000"/>
            <a:ext cx="908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2  0   1</a:t>
            </a:r>
          </a:p>
        </p:txBody>
      </p:sp>
      <p:sp>
        <p:nvSpPr>
          <p:cNvPr id="729192" name="Text Box 104"/>
          <p:cNvSpPr txBox="1">
            <a:spLocks noChangeArrowheads="1"/>
          </p:cNvSpPr>
          <p:nvPr/>
        </p:nvSpPr>
        <p:spPr bwMode="auto">
          <a:xfrm>
            <a:off x="3276600" y="4114800"/>
            <a:ext cx="9763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7   1   0</a:t>
            </a:r>
          </a:p>
        </p:txBody>
      </p:sp>
      <p:sp>
        <p:nvSpPr>
          <p:cNvPr id="729193" name="Text Box 105"/>
          <p:cNvSpPr txBox="1">
            <a:spLocks noChangeArrowheads="1"/>
          </p:cNvSpPr>
          <p:nvPr/>
        </p:nvSpPr>
        <p:spPr bwMode="auto">
          <a:xfrm>
            <a:off x="3276600" y="5562600"/>
            <a:ext cx="908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2  0   1</a:t>
            </a:r>
          </a:p>
        </p:txBody>
      </p:sp>
      <p:sp>
        <p:nvSpPr>
          <p:cNvPr id="729194" name="Text Box 106"/>
          <p:cNvSpPr txBox="1">
            <a:spLocks noChangeArrowheads="1"/>
          </p:cNvSpPr>
          <p:nvPr/>
        </p:nvSpPr>
        <p:spPr bwMode="auto">
          <a:xfrm>
            <a:off x="3276600" y="5867400"/>
            <a:ext cx="908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3  1   0</a:t>
            </a:r>
          </a:p>
        </p:txBody>
      </p:sp>
      <p:sp>
        <p:nvSpPr>
          <p:cNvPr id="729195" name="Text Box 107"/>
          <p:cNvSpPr txBox="1">
            <a:spLocks noChangeArrowheads="1"/>
          </p:cNvSpPr>
          <p:nvPr/>
        </p:nvSpPr>
        <p:spPr bwMode="auto">
          <a:xfrm>
            <a:off x="5486400" y="2133600"/>
            <a:ext cx="9763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2   0   1</a:t>
            </a:r>
          </a:p>
        </p:txBody>
      </p:sp>
      <p:sp>
        <p:nvSpPr>
          <p:cNvPr id="729196" name="Text Box 108"/>
          <p:cNvSpPr txBox="1">
            <a:spLocks noChangeArrowheads="1"/>
          </p:cNvSpPr>
          <p:nvPr/>
        </p:nvSpPr>
        <p:spPr bwMode="auto">
          <a:xfrm>
            <a:off x="5486400" y="2438400"/>
            <a:ext cx="908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3  1   0</a:t>
            </a:r>
          </a:p>
        </p:txBody>
      </p:sp>
      <p:sp>
        <p:nvSpPr>
          <p:cNvPr id="729197" name="Text Box 109"/>
          <p:cNvSpPr txBox="1">
            <a:spLocks noChangeArrowheads="1"/>
          </p:cNvSpPr>
          <p:nvPr/>
        </p:nvSpPr>
        <p:spPr bwMode="auto">
          <a:xfrm>
            <a:off x="5486400" y="3886200"/>
            <a:ext cx="908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2  0   1</a:t>
            </a:r>
          </a:p>
        </p:txBody>
      </p:sp>
      <p:sp>
        <p:nvSpPr>
          <p:cNvPr id="729198" name="Text Box 110"/>
          <p:cNvSpPr txBox="1">
            <a:spLocks noChangeArrowheads="1"/>
          </p:cNvSpPr>
          <p:nvPr/>
        </p:nvSpPr>
        <p:spPr bwMode="auto">
          <a:xfrm>
            <a:off x="5410200" y="5867400"/>
            <a:ext cx="908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3  1   0</a:t>
            </a:r>
          </a:p>
        </p:txBody>
      </p:sp>
      <p:sp>
        <p:nvSpPr>
          <p:cNvPr id="729199" name="Text Box 111"/>
          <p:cNvSpPr txBox="1">
            <a:spLocks noChangeArrowheads="1"/>
          </p:cNvSpPr>
          <p:nvPr/>
        </p:nvSpPr>
        <p:spPr bwMode="auto">
          <a:xfrm>
            <a:off x="5410200" y="5486400"/>
            <a:ext cx="908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2  0   1</a:t>
            </a:r>
          </a:p>
        </p:txBody>
      </p:sp>
      <p:sp>
        <p:nvSpPr>
          <p:cNvPr id="729200" name="Text Box 112"/>
          <p:cNvSpPr txBox="1">
            <a:spLocks noChangeArrowheads="1"/>
          </p:cNvSpPr>
          <p:nvPr/>
        </p:nvSpPr>
        <p:spPr bwMode="auto">
          <a:xfrm>
            <a:off x="5486400" y="4114800"/>
            <a:ext cx="908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3  1   0</a:t>
            </a:r>
          </a:p>
        </p:txBody>
      </p:sp>
      <p:sp>
        <p:nvSpPr>
          <p:cNvPr id="729201" name="Line 113"/>
          <p:cNvSpPr>
            <a:spLocks noChangeShapeType="1"/>
          </p:cNvSpPr>
          <p:nvPr/>
        </p:nvSpPr>
        <p:spPr bwMode="auto">
          <a:xfrm>
            <a:off x="2209800" y="1981200"/>
            <a:ext cx="685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9202" name="Line 114"/>
          <p:cNvSpPr>
            <a:spLocks noChangeShapeType="1"/>
          </p:cNvSpPr>
          <p:nvPr/>
        </p:nvSpPr>
        <p:spPr bwMode="auto">
          <a:xfrm>
            <a:off x="2133600" y="2057400"/>
            <a:ext cx="68580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9203" name="Line 115"/>
          <p:cNvSpPr>
            <a:spLocks noChangeShapeType="1"/>
          </p:cNvSpPr>
          <p:nvPr/>
        </p:nvSpPr>
        <p:spPr bwMode="auto">
          <a:xfrm flipV="1">
            <a:off x="2133600" y="2514600"/>
            <a:ext cx="762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9204" name="Line 116"/>
          <p:cNvSpPr>
            <a:spLocks noChangeShapeType="1"/>
          </p:cNvSpPr>
          <p:nvPr/>
        </p:nvSpPr>
        <p:spPr bwMode="auto">
          <a:xfrm>
            <a:off x="2133600" y="4114800"/>
            <a:ext cx="609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9205" name="Line 117"/>
          <p:cNvSpPr>
            <a:spLocks noChangeShapeType="1"/>
          </p:cNvSpPr>
          <p:nvPr/>
        </p:nvSpPr>
        <p:spPr bwMode="auto">
          <a:xfrm flipV="1">
            <a:off x="2133600" y="2590800"/>
            <a:ext cx="83820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9206" name="Line 118"/>
          <p:cNvSpPr>
            <a:spLocks noChangeShapeType="1"/>
          </p:cNvSpPr>
          <p:nvPr/>
        </p:nvSpPr>
        <p:spPr bwMode="auto">
          <a:xfrm flipV="1">
            <a:off x="2209800" y="4343400"/>
            <a:ext cx="7620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9207" name="Line 119"/>
          <p:cNvSpPr>
            <a:spLocks noChangeShapeType="1"/>
          </p:cNvSpPr>
          <p:nvPr/>
        </p:nvSpPr>
        <p:spPr bwMode="auto">
          <a:xfrm>
            <a:off x="4267200" y="1981200"/>
            <a:ext cx="7620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9208" name="Line 120"/>
          <p:cNvSpPr>
            <a:spLocks noChangeShapeType="1"/>
          </p:cNvSpPr>
          <p:nvPr/>
        </p:nvSpPr>
        <p:spPr bwMode="auto">
          <a:xfrm>
            <a:off x="4191000" y="2057400"/>
            <a:ext cx="83820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9209" name="Line 121"/>
          <p:cNvSpPr>
            <a:spLocks noChangeShapeType="1"/>
          </p:cNvSpPr>
          <p:nvPr/>
        </p:nvSpPr>
        <p:spPr bwMode="auto">
          <a:xfrm flipV="1">
            <a:off x="4114800" y="2743200"/>
            <a:ext cx="114300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9210" name="Line 122"/>
          <p:cNvSpPr>
            <a:spLocks noChangeShapeType="1"/>
          </p:cNvSpPr>
          <p:nvPr/>
        </p:nvSpPr>
        <p:spPr bwMode="auto">
          <a:xfrm flipV="1">
            <a:off x="4114800" y="4419600"/>
            <a:ext cx="10668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9211" name="Line 123"/>
          <p:cNvSpPr>
            <a:spLocks noChangeShapeType="1"/>
          </p:cNvSpPr>
          <p:nvPr/>
        </p:nvSpPr>
        <p:spPr bwMode="auto">
          <a:xfrm>
            <a:off x="609600" y="6345238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9212" name="Text Box 124"/>
          <p:cNvSpPr txBox="1">
            <a:spLocks noChangeArrowheads="1"/>
          </p:cNvSpPr>
          <p:nvPr/>
        </p:nvSpPr>
        <p:spPr bwMode="auto">
          <a:xfrm>
            <a:off x="6069013" y="6142038"/>
            <a:ext cx="6588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time</a:t>
            </a:r>
          </a:p>
        </p:txBody>
      </p:sp>
      <p:grpSp>
        <p:nvGrpSpPr>
          <p:cNvPr id="729213" name="Group 125"/>
          <p:cNvGrpSpPr>
            <a:grpSpLocks/>
          </p:cNvGrpSpPr>
          <p:nvPr/>
        </p:nvGrpSpPr>
        <p:grpSpPr bwMode="auto">
          <a:xfrm>
            <a:off x="6632575" y="2911475"/>
            <a:ext cx="2184400" cy="1212850"/>
            <a:chOff x="2352" y="0"/>
            <a:chExt cx="1376" cy="764"/>
          </a:xfrm>
        </p:grpSpPr>
        <p:sp>
          <p:nvSpPr>
            <p:cNvPr id="729214" name="Freeform 126"/>
            <p:cNvSpPr>
              <a:spLocks/>
            </p:cNvSpPr>
            <p:nvPr/>
          </p:nvSpPr>
          <p:spPr bwMode="auto">
            <a:xfrm>
              <a:off x="2352" y="0"/>
              <a:ext cx="1376" cy="764"/>
            </a:xfrm>
            <a:custGeom>
              <a:avLst/>
              <a:gdLst/>
              <a:ahLst/>
              <a:cxnLst>
                <a:cxn ang="0">
                  <a:pos x="113" y="348"/>
                </a:cxn>
                <a:cxn ang="0">
                  <a:pos x="395" y="162"/>
                </a:cxn>
                <a:cxn ang="0">
                  <a:pos x="710" y="9"/>
                </a:cxn>
                <a:cxn ang="0">
                  <a:pos x="1160" y="219"/>
                </a:cxn>
                <a:cxn ang="0">
                  <a:pos x="1367" y="510"/>
                </a:cxn>
                <a:cxn ang="0">
                  <a:pos x="1103" y="726"/>
                </a:cxn>
                <a:cxn ang="0">
                  <a:pos x="578" y="738"/>
                </a:cxn>
                <a:cxn ang="0">
                  <a:pos x="77" y="630"/>
                </a:cxn>
                <a:cxn ang="0">
                  <a:pos x="113" y="348"/>
                </a:cxn>
              </a:cxnLst>
              <a:rect l="0" t="0" r="r" b="b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9215" name="Group 127"/>
            <p:cNvGrpSpPr>
              <a:grpSpLocks/>
            </p:cNvGrpSpPr>
            <p:nvPr/>
          </p:nvGrpSpPr>
          <p:grpSpPr bwMode="auto">
            <a:xfrm>
              <a:off x="2448" y="74"/>
              <a:ext cx="1161" cy="675"/>
              <a:chOff x="-17" y="1286"/>
              <a:chExt cx="1161" cy="675"/>
            </a:xfrm>
          </p:grpSpPr>
          <p:sp>
            <p:nvSpPr>
              <p:cNvPr id="729216" name="Freeform 128"/>
              <p:cNvSpPr>
                <a:spLocks/>
              </p:cNvSpPr>
              <p:nvPr/>
            </p:nvSpPr>
            <p:spPr bwMode="auto">
              <a:xfrm>
                <a:off x="246" y="1476"/>
                <a:ext cx="222" cy="180"/>
              </a:xfrm>
              <a:custGeom>
                <a:avLst/>
                <a:gdLst/>
                <a:ahLst/>
                <a:cxnLst>
                  <a:cxn ang="0">
                    <a:pos x="0" y="180"/>
                  </a:cxn>
                  <a:cxn ang="0">
                    <a:pos x="222" y="0"/>
                  </a:cxn>
                </a:cxnLst>
                <a:rect l="0" t="0" r="r" b="b"/>
                <a:pathLst>
                  <a:path w="222" h="180">
                    <a:moveTo>
                      <a:pt x="0" y="180"/>
                    </a:moveTo>
                    <a:lnTo>
                      <a:pt x="222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9217" name="Oval 129"/>
              <p:cNvSpPr>
                <a:spLocks noChangeArrowheads="1"/>
              </p:cNvSpPr>
              <p:nvPr/>
            </p:nvSpPr>
            <p:spPr bwMode="auto">
              <a:xfrm>
                <a:off x="-14" y="171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9218" name="Line 130"/>
              <p:cNvSpPr>
                <a:spLocks noChangeShapeType="1"/>
              </p:cNvSpPr>
              <p:nvPr/>
            </p:nvSpPr>
            <p:spPr bwMode="auto">
              <a:xfrm>
                <a:off x="-14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9219" name="Line 131"/>
              <p:cNvSpPr>
                <a:spLocks noChangeShapeType="1"/>
              </p:cNvSpPr>
              <p:nvPr/>
            </p:nvSpPr>
            <p:spPr bwMode="auto">
              <a:xfrm>
                <a:off x="299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9220" name="Rectangle 132"/>
              <p:cNvSpPr>
                <a:spLocks noChangeArrowheads="1"/>
              </p:cNvSpPr>
              <p:nvPr/>
            </p:nvSpPr>
            <p:spPr bwMode="auto">
              <a:xfrm>
                <a:off x="-14" y="170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29221" name="Oval 133"/>
              <p:cNvSpPr>
                <a:spLocks noChangeArrowheads="1"/>
              </p:cNvSpPr>
              <p:nvPr/>
            </p:nvSpPr>
            <p:spPr bwMode="auto">
              <a:xfrm>
                <a:off x="-17" y="164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9222" name="Freeform 134"/>
              <p:cNvSpPr>
                <a:spLocks/>
              </p:cNvSpPr>
              <p:nvPr/>
            </p:nvSpPr>
            <p:spPr bwMode="auto">
              <a:xfrm>
                <a:off x="651" y="1476"/>
                <a:ext cx="216" cy="1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6" y="189"/>
                  </a:cxn>
                </a:cxnLst>
                <a:rect l="0" t="0" r="r" b="b"/>
                <a:pathLst>
                  <a:path w="216" h="189">
                    <a:moveTo>
                      <a:pt x="0" y="0"/>
                    </a:moveTo>
                    <a:lnTo>
                      <a:pt x="216" y="189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9223" name="Freeform 135"/>
              <p:cNvSpPr>
                <a:spLocks/>
              </p:cNvSpPr>
              <p:nvPr/>
            </p:nvSpPr>
            <p:spPr bwMode="auto">
              <a:xfrm>
                <a:off x="303" y="1740"/>
                <a:ext cx="540" cy="3"/>
              </a:xfrm>
              <a:custGeom>
                <a:avLst/>
                <a:gdLst/>
                <a:ahLst/>
                <a:cxnLst>
                  <a:cxn ang="0">
                    <a:pos x="540" y="3"/>
                  </a:cxn>
                  <a:cxn ang="0">
                    <a:pos x="0" y="0"/>
                  </a:cxn>
                </a:cxnLst>
                <a:rect l="0" t="0" r="r" b="b"/>
                <a:pathLst>
                  <a:path w="540" h="3">
                    <a:moveTo>
                      <a:pt x="540" y="3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29224" name="Group 136"/>
              <p:cNvGrpSpPr>
                <a:grpSpLocks/>
              </p:cNvGrpSpPr>
              <p:nvPr/>
            </p:nvGrpSpPr>
            <p:grpSpPr bwMode="auto">
              <a:xfrm>
                <a:off x="32" y="1598"/>
                <a:ext cx="210" cy="250"/>
                <a:chOff x="2952" y="2429"/>
                <a:chExt cx="211" cy="250"/>
              </a:xfrm>
            </p:grpSpPr>
            <p:sp>
              <p:nvSpPr>
                <p:cNvPr id="729225" name="Rectangle 137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9226" name="Text Box 138"/>
                <p:cNvSpPr txBox="1">
                  <a:spLocks noChangeArrowheads="1"/>
                </p:cNvSpPr>
                <p:nvPr/>
              </p:nvSpPr>
              <p:spPr bwMode="auto">
                <a:xfrm>
                  <a:off x="2952" y="2429"/>
                  <a:ext cx="211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000"/>
                    <a:t>x</a:t>
                  </a:r>
                  <a:endParaRPr lang="en-US" sz="240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729227" name="Group 139"/>
              <p:cNvGrpSpPr>
                <a:grpSpLocks/>
              </p:cNvGrpSpPr>
              <p:nvPr/>
            </p:nvGrpSpPr>
            <p:grpSpPr bwMode="auto">
              <a:xfrm>
                <a:off x="828" y="1580"/>
                <a:ext cx="316" cy="288"/>
                <a:chOff x="1740" y="2276"/>
                <a:chExt cx="316" cy="288"/>
              </a:xfrm>
            </p:grpSpPr>
            <p:sp>
              <p:nvSpPr>
                <p:cNvPr id="729228" name="Oval 140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9229" name="Line 141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9230" name="Line 142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9231" name="Rectangle 143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729232" name="Oval 144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729233" name="Group 145"/>
                <p:cNvGrpSpPr>
                  <a:grpSpLocks/>
                </p:cNvGrpSpPr>
                <p:nvPr/>
              </p:nvGrpSpPr>
              <p:grpSpPr bwMode="auto">
                <a:xfrm>
                  <a:off x="1792" y="2276"/>
                  <a:ext cx="219" cy="288"/>
                  <a:chOff x="2948" y="2399"/>
                  <a:chExt cx="220" cy="288"/>
                </a:xfrm>
              </p:grpSpPr>
              <p:sp>
                <p:nvSpPr>
                  <p:cNvPr id="729234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29235" name="Text Box 1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8" y="2399"/>
                    <a:ext cx="220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2400"/>
                      <a:t>z</a:t>
                    </a:r>
                  </a:p>
                </p:txBody>
              </p:sp>
            </p:grpSp>
          </p:grpSp>
          <p:sp>
            <p:nvSpPr>
              <p:cNvPr id="729236" name="Text Box 148"/>
              <p:cNvSpPr txBox="1">
                <a:spLocks noChangeArrowheads="1"/>
              </p:cNvSpPr>
              <p:nvPr/>
            </p:nvSpPr>
            <p:spPr bwMode="auto">
              <a:xfrm>
                <a:off x="731" y="1400"/>
                <a:ext cx="18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1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29237" name="Text Box 149"/>
              <p:cNvSpPr txBox="1">
                <a:spLocks noChangeArrowheads="1"/>
              </p:cNvSpPr>
              <p:nvPr/>
            </p:nvSpPr>
            <p:spPr bwMode="auto">
              <a:xfrm>
                <a:off x="192" y="1397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2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29238" name="Text Box 150"/>
              <p:cNvSpPr txBox="1">
                <a:spLocks noChangeArrowheads="1"/>
              </p:cNvSpPr>
              <p:nvPr/>
            </p:nvSpPr>
            <p:spPr bwMode="auto">
              <a:xfrm>
                <a:off x="477" y="1730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7</a:t>
                </a:r>
                <a:endParaRPr lang="en-US" sz="2400">
                  <a:latin typeface="Times New Roman" pitchFamily="18" charset="0"/>
                </a:endParaRPr>
              </a:p>
            </p:txBody>
          </p:sp>
          <p:grpSp>
            <p:nvGrpSpPr>
              <p:cNvPr id="729239" name="Group 151"/>
              <p:cNvGrpSpPr>
                <a:grpSpLocks/>
              </p:cNvGrpSpPr>
              <p:nvPr/>
            </p:nvGrpSpPr>
            <p:grpSpPr bwMode="auto">
              <a:xfrm>
                <a:off x="408" y="1286"/>
                <a:ext cx="316" cy="250"/>
                <a:chOff x="1740" y="2306"/>
                <a:chExt cx="316" cy="250"/>
              </a:xfrm>
            </p:grpSpPr>
            <p:sp>
              <p:nvSpPr>
                <p:cNvPr id="729240" name="Oval 152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9241" name="Line 153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9242" name="Line 154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9243" name="Rectangle 155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729244" name="Oval 156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729245" name="Group 157"/>
                <p:cNvGrpSpPr>
                  <a:grpSpLocks/>
                </p:cNvGrpSpPr>
                <p:nvPr/>
              </p:nvGrpSpPr>
              <p:grpSpPr bwMode="auto">
                <a:xfrm>
                  <a:off x="1802" y="2306"/>
                  <a:ext cx="199" cy="250"/>
                  <a:chOff x="2957" y="2429"/>
                  <a:chExt cx="201" cy="250"/>
                </a:xfrm>
              </p:grpSpPr>
              <p:sp>
                <p:nvSpPr>
                  <p:cNvPr id="729246" name="Rectangle 158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29247" name="Text Box 1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7" y="2429"/>
                    <a:ext cx="201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2000"/>
                      <a:t>y</a:t>
                    </a:r>
                    <a:endParaRPr lang="en-US" sz="2400">
                      <a:latin typeface="Times New Roman" pitchFamily="18" charset="0"/>
                    </a:endParaRPr>
                  </a:p>
                </p:txBody>
              </p:sp>
            </p:grpSp>
          </p:grpSp>
        </p:grpSp>
      </p:grpSp>
      <p:sp>
        <p:nvSpPr>
          <p:cNvPr id="729248" name="Text Box 160"/>
          <p:cNvSpPr txBox="1">
            <a:spLocks noChangeArrowheads="1"/>
          </p:cNvSpPr>
          <p:nvPr/>
        </p:nvSpPr>
        <p:spPr bwMode="auto">
          <a:xfrm>
            <a:off x="0" y="685800"/>
            <a:ext cx="157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b="1" u="sng"/>
              <a:t>node x table</a:t>
            </a:r>
          </a:p>
        </p:txBody>
      </p:sp>
      <p:sp>
        <p:nvSpPr>
          <p:cNvPr id="729249" name="Text Box 161"/>
          <p:cNvSpPr txBox="1">
            <a:spLocks noChangeArrowheads="1"/>
          </p:cNvSpPr>
          <p:nvPr/>
        </p:nvSpPr>
        <p:spPr bwMode="auto">
          <a:xfrm>
            <a:off x="0" y="2590800"/>
            <a:ext cx="1571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b="1" u="sng"/>
              <a:t>node y table</a:t>
            </a:r>
          </a:p>
        </p:txBody>
      </p:sp>
      <p:sp>
        <p:nvSpPr>
          <p:cNvPr id="729250" name="Text Box 162"/>
          <p:cNvSpPr txBox="1">
            <a:spLocks noChangeArrowheads="1"/>
          </p:cNvSpPr>
          <p:nvPr/>
        </p:nvSpPr>
        <p:spPr bwMode="auto">
          <a:xfrm>
            <a:off x="0" y="4343400"/>
            <a:ext cx="15668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b="1" u="sng"/>
              <a:t>node z table</a:t>
            </a:r>
          </a:p>
        </p:txBody>
      </p:sp>
      <p:sp>
        <p:nvSpPr>
          <p:cNvPr id="729251" name="Oval 163"/>
          <p:cNvSpPr>
            <a:spLocks noChangeArrowheads="1"/>
          </p:cNvSpPr>
          <p:nvPr/>
        </p:nvSpPr>
        <p:spPr bwMode="auto">
          <a:xfrm>
            <a:off x="1219200" y="1676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9252" name="Oval 164"/>
          <p:cNvSpPr>
            <a:spLocks noChangeArrowheads="1"/>
          </p:cNvSpPr>
          <p:nvPr/>
        </p:nvSpPr>
        <p:spPr bwMode="auto">
          <a:xfrm>
            <a:off x="1219200" y="37338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9253" name="Oval 165"/>
          <p:cNvSpPr>
            <a:spLocks noChangeArrowheads="1"/>
          </p:cNvSpPr>
          <p:nvPr/>
        </p:nvSpPr>
        <p:spPr bwMode="auto">
          <a:xfrm>
            <a:off x="1219200" y="59436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9254" name="Oval 166"/>
          <p:cNvSpPr>
            <a:spLocks noChangeArrowheads="1"/>
          </p:cNvSpPr>
          <p:nvPr/>
        </p:nvSpPr>
        <p:spPr bwMode="auto">
          <a:xfrm>
            <a:off x="3276600" y="1676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9255" name="Oval 167"/>
          <p:cNvSpPr>
            <a:spLocks noChangeArrowheads="1"/>
          </p:cNvSpPr>
          <p:nvPr/>
        </p:nvSpPr>
        <p:spPr bwMode="auto">
          <a:xfrm>
            <a:off x="3200400" y="5867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9256" name="Rectangle 168"/>
          <p:cNvSpPr>
            <a:spLocks noChangeArrowheads="1"/>
          </p:cNvSpPr>
          <p:nvPr/>
        </p:nvSpPr>
        <p:spPr bwMode="auto">
          <a:xfrm>
            <a:off x="1590675" y="187325"/>
            <a:ext cx="44767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just"/>
            <a:r>
              <a:rPr lang="fr-FR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lang="fr-FR" baseline="-25000">
                <a:solidFill>
                  <a:srgbClr val="000000"/>
                </a:solidFill>
                <a:cs typeface="Times New Roman" pitchFamily="18" charset="0"/>
              </a:rPr>
              <a:t>x</a:t>
            </a:r>
            <a:r>
              <a:rPr lang="fr-FR">
                <a:solidFill>
                  <a:srgbClr val="000000"/>
                </a:solidFill>
                <a:cs typeface="Times New Roman" pitchFamily="18" charset="0"/>
              </a:rPr>
              <a:t>(y) = min{c(x,y) + D</a:t>
            </a:r>
            <a:r>
              <a:rPr lang="fr-FR" baseline="-25000">
                <a:solidFill>
                  <a:srgbClr val="000000"/>
                </a:solidFill>
                <a:cs typeface="Times New Roman" pitchFamily="18" charset="0"/>
              </a:rPr>
              <a:t>y</a:t>
            </a:r>
            <a:r>
              <a:rPr lang="fr-FR">
                <a:solidFill>
                  <a:srgbClr val="000000"/>
                </a:solidFill>
                <a:cs typeface="Times New Roman" pitchFamily="18" charset="0"/>
              </a:rPr>
              <a:t>(y), c(x,z) + D</a:t>
            </a:r>
            <a:r>
              <a:rPr lang="fr-FR" baseline="-25000">
                <a:solidFill>
                  <a:srgbClr val="000000"/>
                </a:solidFill>
                <a:cs typeface="Times New Roman" pitchFamily="18" charset="0"/>
              </a:rPr>
              <a:t>z</a:t>
            </a:r>
            <a:r>
              <a:rPr lang="fr-FR">
                <a:solidFill>
                  <a:srgbClr val="000000"/>
                </a:solidFill>
                <a:cs typeface="Times New Roman" pitchFamily="18" charset="0"/>
              </a:rPr>
              <a:t>(y)} </a:t>
            </a:r>
            <a:br>
              <a:rPr lang="fr-FR">
                <a:solidFill>
                  <a:srgbClr val="000000"/>
                </a:solidFill>
                <a:cs typeface="Times New Roman" pitchFamily="18" charset="0"/>
              </a:rPr>
            </a:br>
            <a:r>
              <a:rPr lang="fr-FR">
                <a:solidFill>
                  <a:srgbClr val="000000"/>
                </a:solidFill>
                <a:cs typeface="Times New Roman" pitchFamily="18" charset="0"/>
              </a:rPr>
              <a:t>             = min{2+0 , 7+1} = 2</a:t>
            </a:r>
          </a:p>
        </p:txBody>
      </p:sp>
      <p:sp>
        <p:nvSpPr>
          <p:cNvPr id="729257" name="Line 169"/>
          <p:cNvSpPr>
            <a:spLocks noChangeShapeType="1"/>
          </p:cNvSpPr>
          <p:nvPr/>
        </p:nvSpPr>
        <p:spPr bwMode="auto">
          <a:xfrm flipH="1">
            <a:off x="3760788" y="809625"/>
            <a:ext cx="809625" cy="9667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29258" name="Rectangle 170"/>
          <p:cNvSpPr>
            <a:spLocks noChangeArrowheads="1"/>
          </p:cNvSpPr>
          <p:nvPr/>
        </p:nvSpPr>
        <p:spPr bwMode="auto">
          <a:xfrm>
            <a:off x="6384925" y="111125"/>
            <a:ext cx="2803525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just"/>
            <a:r>
              <a:rPr lang="fr-FR" i="1"/>
              <a:t>D</a:t>
            </a:r>
            <a:r>
              <a:rPr lang="fr-FR" i="1" baseline="-25000"/>
              <a:t>x</a:t>
            </a:r>
            <a:r>
              <a:rPr lang="fr-FR" i="1"/>
              <a:t>(z) = </a:t>
            </a:r>
            <a:r>
              <a:rPr lang="fr-FR"/>
              <a:t>min{</a:t>
            </a:r>
            <a:r>
              <a:rPr lang="fr-FR" i="1"/>
              <a:t>c(x,y) + </a:t>
            </a:r>
            <a:br>
              <a:rPr lang="fr-FR" i="1"/>
            </a:br>
            <a:r>
              <a:rPr lang="fr-FR" i="1"/>
              <a:t>      D</a:t>
            </a:r>
            <a:r>
              <a:rPr lang="fr-FR" i="1" baseline="-25000"/>
              <a:t>y</a:t>
            </a:r>
            <a:r>
              <a:rPr lang="fr-FR" i="1"/>
              <a:t>(z), c(x,z) + D</a:t>
            </a:r>
            <a:r>
              <a:rPr lang="fr-FR" i="1" baseline="-25000"/>
              <a:t>z</a:t>
            </a:r>
            <a:r>
              <a:rPr lang="fr-FR" i="1"/>
              <a:t>(z)</a:t>
            </a:r>
            <a:r>
              <a:rPr lang="fr-FR"/>
              <a:t>} </a:t>
            </a:r>
          </a:p>
          <a:p>
            <a:pPr algn="just"/>
            <a:r>
              <a:rPr lang="fr-FR"/>
              <a:t>= min{2+1 , 7+0} = 3</a:t>
            </a:r>
          </a:p>
        </p:txBody>
      </p:sp>
      <p:sp>
        <p:nvSpPr>
          <p:cNvPr id="729259" name="Line 171"/>
          <p:cNvSpPr>
            <a:spLocks noChangeShapeType="1"/>
          </p:cNvSpPr>
          <p:nvPr/>
        </p:nvSpPr>
        <p:spPr bwMode="auto">
          <a:xfrm flipH="1">
            <a:off x="4179888" y="482600"/>
            <a:ext cx="2586037" cy="13335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77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34314" y="6356350"/>
            <a:ext cx="852486" cy="365125"/>
          </a:xfrm>
        </p:spPr>
        <p:txBody>
          <a:bodyPr/>
          <a:lstStyle/>
          <a:p>
            <a:fld id="{194CF74C-697B-4541-A364-E39F9E7DDC22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3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Distance Vector: link cost changes</a:t>
            </a:r>
            <a:endParaRPr lang="en-US"/>
          </a:p>
        </p:txBody>
      </p:sp>
      <p:sp>
        <p:nvSpPr>
          <p:cNvPr id="730115" name="Rectangle 3"/>
          <p:cNvSpPr>
            <a:spLocks noChangeArrowheads="1"/>
          </p:cNvSpPr>
          <p:nvPr/>
        </p:nvSpPr>
        <p:spPr bwMode="auto">
          <a:xfrm>
            <a:off x="552450" y="1400175"/>
            <a:ext cx="4867275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None/>
            </a:pPr>
            <a:r>
              <a:rPr lang="en-US" sz="2400">
                <a:solidFill>
                  <a:srgbClr val="FF0000"/>
                </a:solidFill>
                <a:cs typeface="Arial" charset="0"/>
              </a:rPr>
              <a:t>Link cost changes:</a:t>
            </a:r>
            <a:endParaRPr lang="en-US" sz="2000">
              <a:cs typeface="Arial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>
                <a:cs typeface="Arial" charset="0"/>
              </a:rPr>
              <a:t>node detects local link cost change 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>
                <a:cs typeface="Arial" charset="0"/>
              </a:rPr>
              <a:t>updates routing info, recalculates </a:t>
            </a:r>
            <a:br>
              <a:rPr lang="en-US" sz="2000">
                <a:cs typeface="Arial" charset="0"/>
              </a:rPr>
            </a:br>
            <a:r>
              <a:rPr lang="en-US" sz="2000">
                <a:cs typeface="Arial" charset="0"/>
              </a:rPr>
              <a:t>distance vector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>
                <a:cs typeface="Arial" charset="0"/>
              </a:rPr>
              <a:t>if DV changes, notify neighbors </a:t>
            </a:r>
            <a:endParaRPr lang="en-US" sz="2400">
              <a:cs typeface="Arial" charset="0"/>
            </a:endParaRPr>
          </a:p>
        </p:txBody>
      </p:sp>
      <p:sp>
        <p:nvSpPr>
          <p:cNvPr id="730116" name="Text Box 4"/>
          <p:cNvSpPr txBox="1">
            <a:spLocks noChangeArrowheads="1"/>
          </p:cNvSpPr>
          <p:nvPr/>
        </p:nvSpPr>
        <p:spPr bwMode="auto">
          <a:xfrm>
            <a:off x="269875" y="3827463"/>
            <a:ext cx="11747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0099"/>
                </a:solidFill>
              </a:rPr>
              <a:t>“good</a:t>
            </a:r>
          </a:p>
          <a:p>
            <a:r>
              <a:rPr lang="en-US" sz="2400">
                <a:solidFill>
                  <a:srgbClr val="000099"/>
                </a:solidFill>
              </a:rPr>
              <a:t>news </a:t>
            </a:r>
          </a:p>
          <a:p>
            <a:r>
              <a:rPr lang="en-US" sz="2400">
                <a:solidFill>
                  <a:srgbClr val="000099"/>
                </a:solidFill>
              </a:rPr>
              <a:t>travels</a:t>
            </a:r>
          </a:p>
          <a:p>
            <a:r>
              <a:rPr lang="en-US" sz="2400">
                <a:solidFill>
                  <a:srgbClr val="000099"/>
                </a:solidFill>
              </a:rPr>
              <a:t>fast”</a:t>
            </a:r>
            <a:endParaRPr lang="en-US" sz="1600">
              <a:solidFill>
                <a:srgbClr val="000099"/>
              </a:solidFill>
            </a:endParaRPr>
          </a:p>
        </p:txBody>
      </p:sp>
      <p:grpSp>
        <p:nvGrpSpPr>
          <p:cNvPr id="730117" name="Group 5"/>
          <p:cNvGrpSpPr>
            <a:grpSpLocks/>
          </p:cNvGrpSpPr>
          <p:nvPr/>
        </p:nvGrpSpPr>
        <p:grpSpPr bwMode="auto">
          <a:xfrm>
            <a:off x="5838825" y="1609725"/>
            <a:ext cx="2184400" cy="1314450"/>
            <a:chOff x="3625" y="1076"/>
            <a:chExt cx="1376" cy="828"/>
          </a:xfrm>
        </p:grpSpPr>
        <p:sp>
          <p:nvSpPr>
            <p:cNvPr id="730118" name="Freeform 6"/>
            <p:cNvSpPr>
              <a:spLocks/>
            </p:cNvSpPr>
            <p:nvPr/>
          </p:nvSpPr>
          <p:spPr bwMode="auto">
            <a:xfrm>
              <a:off x="3625" y="1140"/>
              <a:ext cx="1376" cy="764"/>
            </a:xfrm>
            <a:custGeom>
              <a:avLst/>
              <a:gdLst/>
              <a:ahLst/>
              <a:cxnLst>
                <a:cxn ang="0">
                  <a:pos x="113" y="348"/>
                </a:cxn>
                <a:cxn ang="0">
                  <a:pos x="395" y="162"/>
                </a:cxn>
                <a:cxn ang="0">
                  <a:pos x="710" y="9"/>
                </a:cxn>
                <a:cxn ang="0">
                  <a:pos x="1160" y="219"/>
                </a:cxn>
                <a:cxn ang="0">
                  <a:pos x="1367" y="510"/>
                </a:cxn>
                <a:cxn ang="0">
                  <a:pos x="1103" y="726"/>
                </a:cxn>
                <a:cxn ang="0">
                  <a:pos x="578" y="738"/>
                </a:cxn>
                <a:cxn ang="0">
                  <a:pos x="77" y="630"/>
                </a:cxn>
                <a:cxn ang="0">
                  <a:pos x="113" y="348"/>
                </a:cxn>
              </a:cxnLst>
              <a:rect l="0" t="0" r="r" b="b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0119" name="Freeform 7"/>
            <p:cNvSpPr>
              <a:spLocks/>
            </p:cNvSpPr>
            <p:nvPr/>
          </p:nvSpPr>
          <p:spPr bwMode="auto">
            <a:xfrm>
              <a:off x="3984" y="1404"/>
              <a:ext cx="222" cy="180"/>
            </a:xfrm>
            <a:custGeom>
              <a:avLst/>
              <a:gdLst/>
              <a:ahLst/>
              <a:cxnLst>
                <a:cxn ang="0">
                  <a:pos x="0" y="180"/>
                </a:cxn>
                <a:cxn ang="0">
                  <a:pos x="222" y="0"/>
                </a:cxn>
              </a:cxnLst>
              <a:rect l="0" t="0" r="r" b="b"/>
              <a:pathLst>
                <a:path w="222" h="180">
                  <a:moveTo>
                    <a:pt x="0" y="180"/>
                  </a:moveTo>
                  <a:lnTo>
                    <a:pt x="22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0120" name="Oval 8"/>
            <p:cNvSpPr>
              <a:spLocks noChangeArrowheads="1"/>
            </p:cNvSpPr>
            <p:nvPr/>
          </p:nvSpPr>
          <p:spPr bwMode="auto">
            <a:xfrm>
              <a:off x="3724" y="164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0121" name="Line 9"/>
            <p:cNvSpPr>
              <a:spLocks noChangeShapeType="1"/>
            </p:cNvSpPr>
            <p:nvPr/>
          </p:nvSpPr>
          <p:spPr bwMode="auto">
            <a:xfrm>
              <a:off x="3724" y="163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0122" name="Line 10"/>
            <p:cNvSpPr>
              <a:spLocks noChangeShapeType="1"/>
            </p:cNvSpPr>
            <p:nvPr/>
          </p:nvSpPr>
          <p:spPr bwMode="auto">
            <a:xfrm>
              <a:off x="4037" y="163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0123" name="Rectangle 11"/>
            <p:cNvSpPr>
              <a:spLocks noChangeArrowheads="1"/>
            </p:cNvSpPr>
            <p:nvPr/>
          </p:nvSpPr>
          <p:spPr bwMode="auto">
            <a:xfrm>
              <a:off x="3724" y="1633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30124" name="Oval 12"/>
            <p:cNvSpPr>
              <a:spLocks noChangeArrowheads="1"/>
            </p:cNvSpPr>
            <p:nvPr/>
          </p:nvSpPr>
          <p:spPr bwMode="auto">
            <a:xfrm>
              <a:off x="3721" y="157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0125" name="Freeform 13"/>
            <p:cNvSpPr>
              <a:spLocks/>
            </p:cNvSpPr>
            <p:nvPr/>
          </p:nvSpPr>
          <p:spPr bwMode="auto">
            <a:xfrm>
              <a:off x="4389" y="1404"/>
              <a:ext cx="216" cy="18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6" y="189"/>
                </a:cxn>
              </a:cxnLst>
              <a:rect l="0" t="0" r="r" b="b"/>
              <a:pathLst>
                <a:path w="216" h="189">
                  <a:moveTo>
                    <a:pt x="0" y="0"/>
                  </a:moveTo>
                  <a:lnTo>
                    <a:pt x="216" y="189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0126" name="Freeform 14"/>
            <p:cNvSpPr>
              <a:spLocks/>
            </p:cNvSpPr>
            <p:nvPr/>
          </p:nvSpPr>
          <p:spPr bwMode="auto">
            <a:xfrm>
              <a:off x="4041" y="1668"/>
              <a:ext cx="540" cy="3"/>
            </a:xfrm>
            <a:custGeom>
              <a:avLst/>
              <a:gdLst/>
              <a:ahLst/>
              <a:cxnLst>
                <a:cxn ang="0">
                  <a:pos x="540" y="3"/>
                </a:cxn>
                <a:cxn ang="0">
                  <a:pos x="0" y="0"/>
                </a:cxn>
              </a:cxnLst>
              <a:rect l="0" t="0" r="r" b="b"/>
              <a:pathLst>
                <a:path w="540" h="3">
                  <a:moveTo>
                    <a:pt x="540" y="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30127" name="Group 15"/>
            <p:cNvGrpSpPr>
              <a:grpSpLocks/>
            </p:cNvGrpSpPr>
            <p:nvPr/>
          </p:nvGrpSpPr>
          <p:grpSpPr bwMode="auto">
            <a:xfrm>
              <a:off x="3770" y="1526"/>
              <a:ext cx="210" cy="250"/>
              <a:chOff x="2951" y="2429"/>
              <a:chExt cx="213" cy="250"/>
            </a:xfrm>
          </p:grpSpPr>
          <p:sp>
            <p:nvSpPr>
              <p:cNvPr id="730128" name="Rectangle 1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0129" name="Text Box 17"/>
              <p:cNvSpPr txBox="1">
                <a:spLocks noChangeArrowheads="1"/>
              </p:cNvSpPr>
              <p:nvPr/>
            </p:nvSpPr>
            <p:spPr bwMode="auto">
              <a:xfrm>
                <a:off x="2951" y="2429"/>
                <a:ext cx="21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x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730130" name="Group 18"/>
            <p:cNvGrpSpPr>
              <a:grpSpLocks/>
            </p:cNvGrpSpPr>
            <p:nvPr/>
          </p:nvGrpSpPr>
          <p:grpSpPr bwMode="auto">
            <a:xfrm>
              <a:off x="4566" y="1538"/>
              <a:ext cx="316" cy="250"/>
              <a:chOff x="1740" y="2306"/>
              <a:chExt cx="316" cy="250"/>
            </a:xfrm>
          </p:grpSpPr>
          <p:sp>
            <p:nvSpPr>
              <p:cNvPr id="730131" name="Oval 19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0132" name="Line 20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0133" name="Line 21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0134" name="Rectangle 22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30135" name="Oval 23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30136" name="Group 24"/>
              <p:cNvGrpSpPr>
                <a:grpSpLocks/>
              </p:cNvGrpSpPr>
              <p:nvPr/>
            </p:nvGrpSpPr>
            <p:grpSpPr bwMode="auto">
              <a:xfrm>
                <a:off x="1800" y="2306"/>
                <a:ext cx="202" cy="250"/>
                <a:chOff x="2955" y="2429"/>
                <a:chExt cx="205" cy="250"/>
              </a:xfrm>
            </p:grpSpPr>
            <p:sp>
              <p:nvSpPr>
                <p:cNvPr id="730137" name="Rectangle 2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0138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2955" y="2429"/>
                  <a:ext cx="205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000"/>
                    <a:t>z</a:t>
                  </a:r>
                  <a:endParaRPr lang="en-US" sz="2400"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730139" name="Text Box 27"/>
            <p:cNvSpPr txBox="1">
              <a:spLocks noChangeArrowheads="1"/>
            </p:cNvSpPr>
            <p:nvPr/>
          </p:nvSpPr>
          <p:spPr bwMode="auto">
            <a:xfrm>
              <a:off x="4469" y="1328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30140" name="Text Box 28"/>
            <p:cNvSpPr txBox="1">
              <a:spLocks noChangeArrowheads="1"/>
            </p:cNvSpPr>
            <p:nvPr/>
          </p:nvSpPr>
          <p:spPr bwMode="auto">
            <a:xfrm>
              <a:off x="3930" y="1325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4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30141" name="Text Box 29"/>
            <p:cNvSpPr txBox="1">
              <a:spLocks noChangeArrowheads="1"/>
            </p:cNvSpPr>
            <p:nvPr/>
          </p:nvSpPr>
          <p:spPr bwMode="auto">
            <a:xfrm>
              <a:off x="4171" y="1658"/>
              <a:ext cx="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50</a:t>
              </a: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30142" name="Group 30"/>
            <p:cNvGrpSpPr>
              <a:grpSpLocks/>
            </p:cNvGrpSpPr>
            <p:nvPr/>
          </p:nvGrpSpPr>
          <p:grpSpPr bwMode="auto">
            <a:xfrm>
              <a:off x="4146" y="1214"/>
              <a:ext cx="316" cy="250"/>
              <a:chOff x="1740" y="2306"/>
              <a:chExt cx="316" cy="250"/>
            </a:xfrm>
          </p:grpSpPr>
          <p:sp>
            <p:nvSpPr>
              <p:cNvPr id="730143" name="Oval 31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0144" name="Line 32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0145" name="Line 33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0146" name="Rectangle 34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30147" name="Oval 35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30148" name="Group 36"/>
              <p:cNvGrpSpPr>
                <a:grpSpLocks/>
              </p:cNvGrpSpPr>
              <p:nvPr/>
            </p:nvGrpSpPr>
            <p:grpSpPr bwMode="auto">
              <a:xfrm>
                <a:off x="1802" y="2306"/>
                <a:ext cx="199" cy="250"/>
                <a:chOff x="2957" y="2429"/>
                <a:chExt cx="202" cy="250"/>
              </a:xfrm>
            </p:grpSpPr>
            <p:sp>
              <p:nvSpPr>
                <p:cNvPr id="730149" name="Rectangle 37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0150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2957" y="2429"/>
                  <a:ext cx="202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000"/>
                    <a:t>y</a:t>
                  </a:r>
                  <a:endParaRPr lang="en-US" sz="2400"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730151" name="Text Box 39"/>
            <p:cNvSpPr txBox="1">
              <a:spLocks noChangeArrowheads="1"/>
            </p:cNvSpPr>
            <p:nvPr/>
          </p:nvSpPr>
          <p:spPr bwMode="auto">
            <a:xfrm>
              <a:off x="3839" y="1076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0000"/>
                  </a:solidFill>
                </a:rPr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30152" name="Line 40"/>
            <p:cNvSpPr>
              <a:spLocks noChangeShapeType="1"/>
            </p:cNvSpPr>
            <p:nvPr/>
          </p:nvSpPr>
          <p:spPr bwMode="auto">
            <a:xfrm flipH="1" flipV="1">
              <a:off x="3948" y="1272"/>
              <a:ext cx="132" cy="22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30153" name="Rectangle 41"/>
          <p:cNvSpPr>
            <a:spLocks noChangeArrowheads="1"/>
          </p:cNvSpPr>
          <p:nvPr/>
        </p:nvSpPr>
        <p:spPr bwMode="auto">
          <a:xfrm>
            <a:off x="1698625" y="3457575"/>
            <a:ext cx="6691313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tabLst>
                <a:tab pos="228600" algn="l"/>
                <a:tab pos="457200" algn="l"/>
              </a:tabLst>
            </a:pPr>
            <a:r>
              <a:rPr lang="en-US" i="1"/>
              <a:t>t</a:t>
            </a:r>
            <a:r>
              <a:rPr lang="en-US" i="1" baseline="-25000"/>
              <a:t>0 </a:t>
            </a:r>
            <a:r>
              <a:rPr lang="en-US"/>
              <a:t>: </a:t>
            </a:r>
            <a:r>
              <a:rPr lang="en-US" i="1"/>
              <a:t>y</a:t>
            </a:r>
            <a:r>
              <a:rPr lang="en-US"/>
              <a:t> detects link-cost change, updates its DV, informs its neighbors.</a:t>
            </a:r>
          </a:p>
          <a:p>
            <a:pPr>
              <a:tabLst>
                <a:tab pos="228600" algn="l"/>
                <a:tab pos="457200" algn="l"/>
              </a:tabLst>
            </a:pPr>
            <a:endParaRPr lang="en-US"/>
          </a:p>
        </p:txBody>
      </p:sp>
      <p:sp>
        <p:nvSpPr>
          <p:cNvPr id="730154" name="Rectangle 42"/>
          <p:cNvSpPr>
            <a:spLocks noChangeArrowheads="1"/>
          </p:cNvSpPr>
          <p:nvPr/>
        </p:nvSpPr>
        <p:spPr bwMode="auto">
          <a:xfrm>
            <a:off x="1711325" y="4149725"/>
            <a:ext cx="6503988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tabLst>
                <a:tab pos="228600" algn="l"/>
                <a:tab pos="457200" algn="l"/>
              </a:tabLst>
            </a:pPr>
            <a:r>
              <a:rPr lang="en-US" i="1"/>
              <a:t>t</a:t>
            </a:r>
            <a:r>
              <a:rPr lang="en-US" i="1" baseline="-25000"/>
              <a:t>1 </a:t>
            </a:r>
            <a:r>
              <a:rPr lang="en-US"/>
              <a:t>: </a:t>
            </a:r>
            <a:r>
              <a:rPr lang="en-US" i="1"/>
              <a:t>z</a:t>
            </a:r>
            <a:r>
              <a:rPr lang="en-US"/>
              <a:t> receives update from </a:t>
            </a:r>
            <a:r>
              <a:rPr lang="en-US" i="1"/>
              <a:t>y</a:t>
            </a:r>
            <a:r>
              <a:rPr lang="en-US"/>
              <a:t>, updates its table, computes new least cost to </a:t>
            </a:r>
            <a:r>
              <a:rPr lang="en-US" i="1"/>
              <a:t>x</a:t>
            </a:r>
            <a:r>
              <a:rPr lang="en-US"/>
              <a:t> , sends its neighbors its DV.</a:t>
            </a:r>
          </a:p>
          <a:p>
            <a:pPr>
              <a:tabLst>
                <a:tab pos="228600" algn="l"/>
                <a:tab pos="457200" algn="l"/>
              </a:tabLst>
            </a:pPr>
            <a:endParaRPr lang="en-US"/>
          </a:p>
        </p:txBody>
      </p:sp>
      <p:sp>
        <p:nvSpPr>
          <p:cNvPr id="730155" name="Rectangle 43"/>
          <p:cNvSpPr>
            <a:spLocks noChangeArrowheads="1"/>
          </p:cNvSpPr>
          <p:nvPr/>
        </p:nvSpPr>
        <p:spPr bwMode="auto">
          <a:xfrm>
            <a:off x="1733550" y="4973638"/>
            <a:ext cx="7158038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tabLst>
                <a:tab pos="228600" algn="l"/>
                <a:tab pos="457200" algn="l"/>
              </a:tabLst>
            </a:pPr>
            <a:r>
              <a:rPr lang="en-US" i="1"/>
              <a:t>t</a:t>
            </a:r>
            <a:r>
              <a:rPr lang="en-US" i="1" baseline="-25000"/>
              <a:t>2 </a:t>
            </a:r>
            <a:r>
              <a:rPr lang="en-US"/>
              <a:t>: </a:t>
            </a:r>
            <a:r>
              <a:rPr lang="en-US" i="1"/>
              <a:t>y</a:t>
            </a:r>
            <a:r>
              <a:rPr lang="en-US"/>
              <a:t> receives </a:t>
            </a:r>
            <a:r>
              <a:rPr lang="en-US" i="1"/>
              <a:t>z</a:t>
            </a:r>
            <a:r>
              <a:rPr lang="en-US"/>
              <a:t>’s update, updates its distance table.  </a:t>
            </a:r>
            <a:r>
              <a:rPr lang="en-US" i="1"/>
              <a:t>y</a:t>
            </a:r>
            <a:r>
              <a:rPr lang="en-US"/>
              <a:t>’s least costs do </a:t>
            </a:r>
            <a:r>
              <a:rPr lang="en-US" i="1"/>
              <a:t>not</a:t>
            </a:r>
            <a:r>
              <a:rPr lang="en-US"/>
              <a:t> change, so </a:t>
            </a:r>
            <a:r>
              <a:rPr lang="en-US" i="1"/>
              <a:t>y</a:t>
            </a:r>
            <a:r>
              <a:rPr lang="en-US"/>
              <a:t>  does </a:t>
            </a:r>
            <a:r>
              <a:rPr lang="en-US" i="1"/>
              <a:t>not</a:t>
            </a:r>
            <a:r>
              <a:rPr lang="en-US"/>
              <a:t> send a message to </a:t>
            </a:r>
            <a:r>
              <a:rPr lang="en-US" i="1"/>
              <a:t>z</a:t>
            </a:r>
            <a:r>
              <a:rPr lang="en-US"/>
              <a:t>. </a:t>
            </a:r>
          </a:p>
          <a:p>
            <a:pPr>
              <a:tabLst>
                <a:tab pos="228600" algn="l"/>
                <a:tab pos="457200" algn="l"/>
              </a:tabLst>
            </a:pPr>
            <a:endParaRPr lang="en-US"/>
          </a:p>
        </p:txBody>
      </p:sp>
      <p:sp>
        <p:nvSpPr>
          <p:cNvPr id="4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842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0153" grpId="0"/>
      <p:bldP spid="730154" grpId="0"/>
      <p:bldP spid="73015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916EDCE-1C45-4258-83BC-449EC91FB9AF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73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Distance Vector: link cost changes</a:t>
            </a:r>
            <a:endParaRPr lang="en-US"/>
          </a:p>
        </p:txBody>
      </p:sp>
      <p:sp>
        <p:nvSpPr>
          <p:cNvPr id="731139" name="Rectangle 3"/>
          <p:cNvSpPr>
            <a:spLocks noChangeArrowheads="1"/>
          </p:cNvSpPr>
          <p:nvPr/>
        </p:nvSpPr>
        <p:spPr bwMode="auto">
          <a:xfrm>
            <a:off x="962025" y="1346200"/>
            <a:ext cx="38100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None/>
            </a:pPr>
            <a:r>
              <a:rPr lang="en-US" sz="2400" dirty="0">
                <a:solidFill>
                  <a:srgbClr val="FF0000"/>
                </a:solidFill>
                <a:cs typeface="Arial" charset="0"/>
              </a:rPr>
              <a:t>Link cost changes:</a:t>
            </a:r>
            <a:endParaRPr lang="en-US" sz="2000" dirty="0">
              <a:cs typeface="Arial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 dirty="0">
                <a:cs typeface="Arial" charset="0"/>
              </a:rPr>
              <a:t>good news travels fast 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 dirty="0">
                <a:cs typeface="Arial" charset="0"/>
              </a:rPr>
              <a:t>bad news travels slow - “count to infinity” problem!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 dirty="0">
                <a:cs typeface="Arial" charset="0"/>
              </a:rPr>
              <a:t>44 iterations before algorithm </a:t>
            </a:r>
            <a:r>
              <a:rPr lang="en-US" sz="2000" dirty="0" smtClean="0">
                <a:cs typeface="Arial" charset="0"/>
              </a:rPr>
              <a:t>stabilizes</a:t>
            </a:r>
            <a:endParaRPr lang="en-US" sz="2000" dirty="0">
              <a:cs typeface="Arial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None/>
            </a:pPr>
            <a:r>
              <a:rPr lang="en-US" sz="2400" dirty="0">
                <a:solidFill>
                  <a:srgbClr val="FF0000"/>
                </a:solidFill>
                <a:cs typeface="Arial" charset="0"/>
              </a:rPr>
              <a:t>Poisoned reverse:</a:t>
            </a:r>
            <a:r>
              <a:rPr lang="en-US" sz="2000" dirty="0">
                <a:cs typeface="Arial" charset="0"/>
              </a:rPr>
              <a:t> 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 dirty="0">
                <a:cs typeface="Arial" charset="0"/>
              </a:rPr>
              <a:t>If Z routes through Y to get to X :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dirty="0">
                <a:cs typeface="Arial" charset="0"/>
              </a:rPr>
              <a:t>Z tells Y its (Z’s) distance to X is infinite (so Y won’t route to X via Z)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 dirty="0">
                <a:cs typeface="Arial" charset="0"/>
              </a:rPr>
              <a:t>will this completely solve count to infinity problem?</a:t>
            </a:r>
          </a:p>
        </p:txBody>
      </p:sp>
      <p:grpSp>
        <p:nvGrpSpPr>
          <p:cNvPr id="731140" name="Group 4"/>
          <p:cNvGrpSpPr>
            <a:grpSpLocks/>
          </p:cNvGrpSpPr>
          <p:nvPr/>
        </p:nvGrpSpPr>
        <p:grpSpPr bwMode="auto">
          <a:xfrm>
            <a:off x="5389563" y="1600200"/>
            <a:ext cx="2184400" cy="1314450"/>
            <a:chOff x="3805" y="938"/>
            <a:chExt cx="1376" cy="828"/>
          </a:xfrm>
        </p:grpSpPr>
        <p:sp>
          <p:nvSpPr>
            <p:cNvPr id="731141" name="Freeform 5"/>
            <p:cNvSpPr>
              <a:spLocks/>
            </p:cNvSpPr>
            <p:nvPr/>
          </p:nvSpPr>
          <p:spPr bwMode="auto">
            <a:xfrm>
              <a:off x="3805" y="1002"/>
              <a:ext cx="1376" cy="764"/>
            </a:xfrm>
            <a:custGeom>
              <a:avLst/>
              <a:gdLst/>
              <a:ahLst/>
              <a:cxnLst>
                <a:cxn ang="0">
                  <a:pos x="113" y="348"/>
                </a:cxn>
                <a:cxn ang="0">
                  <a:pos x="395" y="162"/>
                </a:cxn>
                <a:cxn ang="0">
                  <a:pos x="710" y="9"/>
                </a:cxn>
                <a:cxn ang="0">
                  <a:pos x="1160" y="219"/>
                </a:cxn>
                <a:cxn ang="0">
                  <a:pos x="1367" y="510"/>
                </a:cxn>
                <a:cxn ang="0">
                  <a:pos x="1103" y="726"/>
                </a:cxn>
                <a:cxn ang="0">
                  <a:pos x="578" y="738"/>
                </a:cxn>
                <a:cxn ang="0">
                  <a:pos x="77" y="630"/>
                </a:cxn>
                <a:cxn ang="0">
                  <a:pos x="113" y="348"/>
                </a:cxn>
              </a:cxnLst>
              <a:rect l="0" t="0" r="r" b="b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1142" name="Freeform 6"/>
            <p:cNvSpPr>
              <a:spLocks/>
            </p:cNvSpPr>
            <p:nvPr/>
          </p:nvSpPr>
          <p:spPr bwMode="auto">
            <a:xfrm>
              <a:off x="4164" y="1266"/>
              <a:ext cx="222" cy="180"/>
            </a:xfrm>
            <a:custGeom>
              <a:avLst/>
              <a:gdLst/>
              <a:ahLst/>
              <a:cxnLst>
                <a:cxn ang="0">
                  <a:pos x="0" y="180"/>
                </a:cxn>
                <a:cxn ang="0">
                  <a:pos x="222" y="0"/>
                </a:cxn>
              </a:cxnLst>
              <a:rect l="0" t="0" r="r" b="b"/>
              <a:pathLst>
                <a:path w="222" h="180">
                  <a:moveTo>
                    <a:pt x="0" y="180"/>
                  </a:moveTo>
                  <a:lnTo>
                    <a:pt x="22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1143" name="Oval 7"/>
            <p:cNvSpPr>
              <a:spLocks noChangeArrowheads="1"/>
            </p:cNvSpPr>
            <p:nvPr/>
          </p:nvSpPr>
          <p:spPr bwMode="auto">
            <a:xfrm>
              <a:off x="3904" y="150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1144" name="Line 8"/>
            <p:cNvSpPr>
              <a:spLocks noChangeShapeType="1"/>
            </p:cNvSpPr>
            <p:nvPr/>
          </p:nvSpPr>
          <p:spPr bwMode="auto">
            <a:xfrm>
              <a:off x="3904" y="1495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1145" name="Line 9"/>
            <p:cNvSpPr>
              <a:spLocks noChangeShapeType="1"/>
            </p:cNvSpPr>
            <p:nvPr/>
          </p:nvSpPr>
          <p:spPr bwMode="auto">
            <a:xfrm>
              <a:off x="4217" y="1495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1146" name="Rectangle 10"/>
            <p:cNvSpPr>
              <a:spLocks noChangeArrowheads="1"/>
            </p:cNvSpPr>
            <p:nvPr/>
          </p:nvSpPr>
          <p:spPr bwMode="auto">
            <a:xfrm>
              <a:off x="3904" y="1495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31147" name="Oval 11"/>
            <p:cNvSpPr>
              <a:spLocks noChangeArrowheads="1"/>
            </p:cNvSpPr>
            <p:nvPr/>
          </p:nvSpPr>
          <p:spPr bwMode="auto">
            <a:xfrm>
              <a:off x="3901" y="143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1148" name="Freeform 12"/>
            <p:cNvSpPr>
              <a:spLocks/>
            </p:cNvSpPr>
            <p:nvPr/>
          </p:nvSpPr>
          <p:spPr bwMode="auto">
            <a:xfrm>
              <a:off x="4569" y="1266"/>
              <a:ext cx="216" cy="18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6" y="189"/>
                </a:cxn>
              </a:cxnLst>
              <a:rect l="0" t="0" r="r" b="b"/>
              <a:pathLst>
                <a:path w="216" h="189">
                  <a:moveTo>
                    <a:pt x="0" y="0"/>
                  </a:moveTo>
                  <a:lnTo>
                    <a:pt x="216" y="189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1149" name="Freeform 13"/>
            <p:cNvSpPr>
              <a:spLocks/>
            </p:cNvSpPr>
            <p:nvPr/>
          </p:nvSpPr>
          <p:spPr bwMode="auto">
            <a:xfrm>
              <a:off x="4221" y="1530"/>
              <a:ext cx="540" cy="3"/>
            </a:xfrm>
            <a:custGeom>
              <a:avLst/>
              <a:gdLst/>
              <a:ahLst/>
              <a:cxnLst>
                <a:cxn ang="0">
                  <a:pos x="540" y="3"/>
                </a:cxn>
                <a:cxn ang="0">
                  <a:pos x="0" y="0"/>
                </a:cxn>
              </a:cxnLst>
              <a:rect l="0" t="0" r="r" b="b"/>
              <a:pathLst>
                <a:path w="540" h="3">
                  <a:moveTo>
                    <a:pt x="540" y="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31150" name="Group 14"/>
            <p:cNvGrpSpPr>
              <a:grpSpLocks/>
            </p:cNvGrpSpPr>
            <p:nvPr/>
          </p:nvGrpSpPr>
          <p:grpSpPr bwMode="auto">
            <a:xfrm>
              <a:off x="3950" y="1388"/>
              <a:ext cx="210" cy="250"/>
              <a:chOff x="2951" y="2429"/>
              <a:chExt cx="213" cy="250"/>
            </a:xfrm>
          </p:grpSpPr>
          <p:sp>
            <p:nvSpPr>
              <p:cNvPr id="731151" name="Rectangle 1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1152" name="Text Box 16"/>
              <p:cNvSpPr txBox="1">
                <a:spLocks noChangeArrowheads="1"/>
              </p:cNvSpPr>
              <p:nvPr/>
            </p:nvSpPr>
            <p:spPr bwMode="auto">
              <a:xfrm>
                <a:off x="2951" y="2429"/>
                <a:ext cx="21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x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731153" name="Group 17"/>
            <p:cNvGrpSpPr>
              <a:grpSpLocks/>
            </p:cNvGrpSpPr>
            <p:nvPr/>
          </p:nvGrpSpPr>
          <p:grpSpPr bwMode="auto">
            <a:xfrm>
              <a:off x="4746" y="1400"/>
              <a:ext cx="316" cy="250"/>
              <a:chOff x="1740" y="2306"/>
              <a:chExt cx="316" cy="250"/>
            </a:xfrm>
          </p:grpSpPr>
          <p:sp>
            <p:nvSpPr>
              <p:cNvPr id="731154" name="Oval 18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1155" name="Line 19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1156" name="Line 20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1157" name="Rectangle 21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31158" name="Oval 22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31159" name="Group 23"/>
              <p:cNvGrpSpPr>
                <a:grpSpLocks/>
              </p:cNvGrpSpPr>
              <p:nvPr/>
            </p:nvGrpSpPr>
            <p:grpSpPr bwMode="auto">
              <a:xfrm>
                <a:off x="1800" y="2306"/>
                <a:ext cx="202" cy="250"/>
                <a:chOff x="2955" y="2429"/>
                <a:chExt cx="205" cy="250"/>
              </a:xfrm>
            </p:grpSpPr>
            <p:sp>
              <p:nvSpPr>
                <p:cNvPr id="731160" name="Rectangle 24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1161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2955" y="2429"/>
                  <a:ext cx="205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000"/>
                    <a:t>z</a:t>
                  </a:r>
                  <a:endParaRPr lang="en-US" sz="2400"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731162" name="Text Box 26"/>
            <p:cNvSpPr txBox="1">
              <a:spLocks noChangeArrowheads="1"/>
            </p:cNvSpPr>
            <p:nvPr/>
          </p:nvSpPr>
          <p:spPr bwMode="auto">
            <a:xfrm>
              <a:off x="4649" y="1190"/>
              <a:ext cx="18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31163" name="Text Box 27"/>
            <p:cNvSpPr txBox="1">
              <a:spLocks noChangeArrowheads="1"/>
            </p:cNvSpPr>
            <p:nvPr/>
          </p:nvSpPr>
          <p:spPr bwMode="auto">
            <a:xfrm>
              <a:off x="4110" y="1187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4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31164" name="Text Box 28"/>
            <p:cNvSpPr txBox="1">
              <a:spLocks noChangeArrowheads="1"/>
            </p:cNvSpPr>
            <p:nvPr/>
          </p:nvSpPr>
          <p:spPr bwMode="auto">
            <a:xfrm>
              <a:off x="4351" y="1520"/>
              <a:ext cx="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50</a:t>
              </a: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31165" name="Group 29"/>
            <p:cNvGrpSpPr>
              <a:grpSpLocks/>
            </p:cNvGrpSpPr>
            <p:nvPr/>
          </p:nvGrpSpPr>
          <p:grpSpPr bwMode="auto">
            <a:xfrm>
              <a:off x="4326" y="1076"/>
              <a:ext cx="316" cy="250"/>
              <a:chOff x="1740" y="2306"/>
              <a:chExt cx="316" cy="250"/>
            </a:xfrm>
          </p:grpSpPr>
          <p:sp>
            <p:nvSpPr>
              <p:cNvPr id="731166" name="Oval 30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1167" name="Line 31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1168" name="Line 32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1169" name="Rectangle 33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31170" name="Oval 34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31171" name="Group 35"/>
              <p:cNvGrpSpPr>
                <a:grpSpLocks/>
              </p:cNvGrpSpPr>
              <p:nvPr/>
            </p:nvGrpSpPr>
            <p:grpSpPr bwMode="auto">
              <a:xfrm>
                <a:off x="1802" y="2306"/>
                <a:ext cx="199" cy="250"/>
                <a:chOff x="2957" y="2429"/>
                <a:chExt cx="202" cy="250"/>
              </a:xfrm>
            </p:grpSpPr>
            <p:sp>
              <p:nvSpPr>
                <p:cNvPr id="731172" name="Rectangle 36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1173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2957" y="2429"/>
                  <a:ext cx="202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000"/>
                    <a:t>y</a:t>
                  </a:r>
                  <a:endParaRPr lang="en-US" sz="2400"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731174" name="Text Box 38"/>
            <p:cNvSpPr txBox="1">
              <a:spLocks noChangeArrowheads="1"/>
            </p:cNvSpPr>
            <p:nvPr/>
          </p:nvSpPr>
          <p:spPr bwMode="auto">
            <a:xfrm>
              <a:off x="3964" y="938"/>
              <a:ext cx="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FF0000"/>
                  </a:solidFill>
                </a:rPr>
                <a:t>60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31175" name="Line 39"/>
            <p:cNvSpPr>
              <a:spLocks noChangeShapeType="1"/>
            </p:cNvSpPr>
            <p:nvPr/>
          </p:nvSpPr>
          <p:spPr bwMode="auto">
            <a:xfrm flipH="1" flipV="1">
              <a:off x="4128" y="1134"/>
              <a:ext cx="132" cy="22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02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C65A81D-45E6-49C9-812E-85C21BA87E52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73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Comparison of LS and DV algorithms</a:t>
            </a:r>
            <a:endParaRPr lang="en-US"/>
          </a:p>
        </p:txBody>
      </p:sp>
      <p:sp>
        <p:nvSpPr>
          <p:cNvPr id="7321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23875" y="1295400"/>
            <a:ext cx="4029075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FF0000"/>
                </a:solidFill>
              </a:rPr>
              <a:t>Message complexity</a:t>
            </a:r>
            <a:endParaRPr lang="en-US" sz="2400"/>
          </a:p>
          <a:p>
            <a:r>
              <a:rPr lang="en-US" sz="2000" u="sng">
                <a:solidFill>
                  <a:srgbClr val="FF0000"/>
                </a:solidFill>
              </a:rPr>
              <a:t>LS:</a:t>
            </a:r>
            <a:r>
              <a:rPr lang="en-US" sz="2000"/>
              <a:t> with n nodes, E links, O(nE) msgs sent  </a:t>
            </a:r>
          </a:p>
          <a:p>
            <a:r>
              <a:rPr lang="en-US" sz="2000" u="sng">
                <a:solidFill>
                  <a:srgbClr val="FF0000"/>
                </a:solidFill>
              </a:rPr>
              <a:t>DV: </a:t>
            </a:r>
            <a:r>
              <a:rPr lang="en-US" sz="2000"/>
              <a:t>exchange between neighbors only</a:t>
            </a:r>
          </a:p>
          <a:p>
            <a:pPr lvl="1"/>
            <a:r>
              <a:rPr lang="en-US" sz="2000"/>
              <a:t>convergence time varies</a:t>
            </a:r>
            <a:endParaRPr lang="en-US" sz="1800"/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400">
                <a:solidFill>
                  <a:srgbClr val="FF0000"/>
                </a:solidFill>
              </a:rPr>
              <a:t>Speed of Convergence</a:t>
            </a:r>
            <a:endParaRPr lang="en-US" sz="2400"/>
          </a:p>
          <a:p>
            <a:r>
              <a:rPr lang="en-US" sz="2000" u="sng">
                <a:solidFill>
                  <a:srgbClr val="FF0000"/>
                </a:solidFill>
              </a:rPr>
              <a:t>LS:</a:t>
            </a:r>
            <a:r>
              <a:rPr lang="en-US" sz="2000"/>
              <a:t> O(n</a:t>
            </a:r>
            <a:r>
              <a:rPr lang="en-US" sz="2000" b="1" baseline="30000"/>
              <a:t>2</a:t>
            </a:r>
            <a:r>
              <a:rPr lang="en-US" sz="2000"/>
              <a:t>) algorithm requires O(nE) msgs</a:t>
            </a:r>
          </a:p>
          <a:p>
            <a:pPr lvl="1"/>
            <a:r>
              <a:rPr lang="en-US" sz="2000"/>
              <a:t>may have oscillations</a:t>
            </a:r>
            <a:endParaRPr lang="en-US" sz="1800"/>
          </a:p>
          <a:p>
            <a:r>
              <a:rPr lang="en-US" sz="2000" u="sng">
                <a:solidFill>
                  <a:srgbClr val="FF0000"/>
                </a:solidFill>
              </a:rPr>
              <a:t>DV</a:t>
            </a:r>
            <a:r>
              <a:rPr lang="en-US" sz="2000"/>
              <a:t>: convergence time varies</a:t>
            </a:r>
          </a:p>
          <a:p>
            <a:pPr lvl="1"/>
            <a:r>
              <a:rPr lang="en-US" sz="2000"/>
              <a:t>may be routing loops</a:t>
            </a:r>
          </a:p>
          <a:p>
            <a:pPr lvl="1"/>
            <a:r>
              <a:rPr lang="en-US" sz="2000"/>
              <a:t>count-to-infinity problem</a:t>
            </a:r>
            <a:endParaRPr lang="en-US" sz="1800"/>
          </a:p>
        </p:txBody>
      </p:sp>
      <p:sp>
        <p:nvSpPr>
          <p:cNvPr id="73216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43450" y="1295400"/>
            <a:ext cx="4010025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FF0000"/>
                </a:solidFill>
              </a:rPr>
              <a:t>Robustness:</a:t>
            </a:r>
            <a:r>
              <a:rPr lang="en-US" sz="2400"/>
              <a:t> what happens if router malfunctions?</a:t>
            </a:r>
          </a:p>
          <a:p>
            <a:pPr>
              <a:buFont typeface="Wingdings" pitchFamily="2" charset="2"/>
              <a:buNone/>
            </a:pPr>
            <a:r>
              <a:rPr lang="en-US" sz="2400" u="sng">
                <a:solidFill>
                  <a:srgbClr val="FF0000"/>
                </a:solidFill>
              </a:rPr>
              <a:t>LS:</a:t>
            </a:r>
            <a:r>
              <a:rPr lang="en-US" sz="2400"/>
              <a:t> </a:t>
            </a:r>
          </a:p>
          <a:p>
            <a:pPr lvl="1"/>
            <a:r>
              <a:rPr lang="en-US" sz="2000"/>
              <a:t>node can advertise incorrect </a:t>
            </a:r>
            <a:r>
              <a:rPr lang="en-US" sz="2000" i="1">
                <a:solidFill>
                  <a:srgbClr val="000099"/>
                </a:solidFill>
              </a:rPr>
              <a:t>link</a:t>
            </a:r>
            <a:r>
              <a:rPr lang="en-US" sz="2000"/>
              <a:t> cost</a:t>
            </a:r>
          </a:p>
          <a:p>
            <a:pPr lvl="1"/>
            <a:r>
              <a:rPr lang="en-US" sz="2000"/>
              <a:t>each node computes only its </a:t>
            </a:r>
            <a:r>
              <a:rPr lang="en-US" sz="2000" i="1"/>
              <a:t>own</a:t>
            </a:r>
            <a:r>
              <a:rPr lang="en-US" sz="2000"/>
              <a:t> table</a:t>
            </a:r>
          </a:p>
          <a:p>
            <a:pPr>
              <a:buFont typeface="Wingdings" pitchFamily="2" charset="2"/>
              <a:buNone/>
            </a:pPr>
            <a:r>
              <a:rPr lang="en-US" sz="2400" u="sng">
                <a:solidFill>
                  <a:srgbClr val="FF0000"/>
                </a:solidFill>
              </a:rPr>
              <a:t>DV:</a:t>
            </a:r>
            <a:endParaRPr lang="en-US" sz="2400"/>
          </a:p>
          <a:p>
            <a:pPr lvl="1"/>
            <a:r>
              <a:rPr lang="en-US" sz="2000"/>
              <a:t>DV node can advertise incorrect </a:t>
            </a:r>
            <a:r>
              <a:rPr lang="en-US" sz="2000" i="1">
                <a:solidFill>
                  <a:srgbClr val="000099"/>
                </a:solidFill>
              </a:rPr>
              <a:t>path</a:t>
            </a:r>
            <a:r>
              <a:rPr lang="en-US" sz="2000"/>
              <a:t> cost</a:t>
            </a:r>
          </a:p>
          <a:p>
            <a:pPr lvl="1"/>
            <a:r>
              <a:rPr lang="en-US" sz="2000"/>
              <a:t>each node’s table used by others </a:t>
            </a:r>
          </a:p>
          <a:p>
            <a:pPr lvl="2"/>
            <a:r>
              <a:rPr lang="en-US" sz="1800"/>
              <a:t>error propagate thru network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50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fld id="{4FB74103-2F66-404A-B35A-3536F02EE007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73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Hierarchical Routing</a:t>
            </a:r>
            <a:endParaRPr lang="en-US"/>
          </a:p>
        </p:txBody>
      </p:sp>
      <p:sp>
        <p:nvSpPr>
          <p:cNvPr id="7342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2925" y="3467100"/>
            <a:ext cx="3810000" cy="22669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FF0000"/>
                </a:solidFill>
              </a:rPr>
              <a:t>scale:</a:t>
            </a:r>
            <a:r>
              <a:rPr lang="en-US" sz="2400"/>
              <a:t> with 200 million destinations:</a:t>
            </a:r>
          </a:p>
          <a:p>
            <a:r>
              <a:rPr lang="en-US" sz="2000"/>
              <a:t>can’t store all dest’s in routing tables!</a:t>
            </a:r>
          </a:p>
          <a:p>
            <a:r>
              <a:rPr lang="en-US" sz="2000"/>
              <a:t>routing table exchange would swamp links!</a:t>
            </a:r>
            <a:r>
              <a:rPr lang="en-US" sz="2400"/>
              <a:t> </a:t>
            </a:r>
          </a:p>
          <a:p>
            <a:endParaRPr lang="en-US" sz="2400"/>
          </a:p>
          <a:p>
            <a:endParaRPr lang="en-US" sz="2400"/>
          </a:p>
        </p:txBody>
      </p:sp>
      <p:sp>
        <p:nvSpPr>
          <p:cNvPr id="73421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48175" y="3467100"/>
            <a:ext cx="4019550" cy="2514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FF0000"/>
                </a:solidFill>
              </a:rPr>
              <a:t>administrative autonomy</a:t>
            </a:r>
            <a:endParaRPr lang="en-US" sz="2400"/>
          </a:p>
          <a:p>
            <a:r>
              <a:rPr lang="en-US" sz="2000"/>
              <a:t>internet = network of networks</a:t>
            </a:r>
          </a:p>
          <a:p>
            <a:r>
              <a:rPr lang="en-US" sz="2000"/>
              <a:t>each network admin may want to control routing in its own network</a:t>
            </a:r>
          </a:p>
        </p:txBody>
      </p:sp>
      <p:sp>
        <p:nvSpPr>
          <p:cNvPr id="734213" name="Rectangle 5"/>
          <p:cNvSpPr>
            <a:spLocks noChangeArrowheads="1"/>
          </p:cNvSpPr>
          <p:nvPr/>
        </p:nvSpPr>
        <p:spPr bwMode="auto">
          <a:xfrm>
            <a:off x="2028825" y="1419225"/>
            <a:ext cx="654367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None/>
            </a:pPr>
            <a:r>
              <a:rPr lang="en-US" sz="2400">
                <a:cs typeface="Arial" charset="0"/>
              </a:rPr>
              <a:t>Our routing study thus far - idealization 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>
                <a:cs typeface="Arial" charset="0"/>
              </a:rPr>
              <a:t>all routers identical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>
                <a:cs typeface="Arial" charset="0"/>
              </a:rPr>
              <a:t>network “flat”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None/>
            </a:pPr>
            <a:r>
              <a:rPr lang="en-US" sz="2400" i="1">
                <a:cs typeface="Arial" charset="0"/>
              </a:rPr>
              <a:t>… not</a:t>
            </a:r>
            <a:r>
              <a:rPr lang="en-US" sz="2400">
                <a:cs typeface="Arial" charset="0"/>
              </a:rPr>
              <a:t> true in practice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06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F4E1EFF-5D72-4E0E-90D2-D24A366EDCCC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73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Hierarchical Routing</a:t>
            </a:r>
            <a:endParaRPr lang="en-US"/>
          </a:p>
        </p:txBody>
      </p:sp>
      <p:sp>
        <p:nvSpPr>
          <p:cNvPr id="7352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2925" y="1495425"/>
            <a:ext cx="3810000" cy="4210050"/>
          </a:xfrm>
        </p:spPr>
        <p:txBody>
          <a:bodyPr/>
          <a:lstStyle/>
          <a:p>
            <a:r>
              <a:rPr lang="en-US" sz="2400"/>
              <a:t>aggregate routers into regions,</a:t>
            </a:r>
            <a:r>
              <a:rPr lang="en-US" sz="2400">
                <a:solidFill>
                  <a:srgbClr val="FF0000"/>
                </a:solidFill>
              </a:rPr>
              <a:t> “autonomous systems” (AS)</a:t>
            </a:r>
          </a:p>
          <a:p>
            <a:r>
              <a:rPr lang="en-US" sz="2400"/>
              <a:t>routers in same AS run same routing protocol</a:t>
            </a:r>
          </a:p>
          <a:p>
            <a:pPr lvl="1"/>
            <a:r>
              <a:rPr lang="en-US" sz="2000">
                <a:solidFill>
                  <a:srgbClr val="FF0000"/>
                </a:solidFill>
              </a:rPr>
              <a:t>“intra-AS” routing</a:t>
            </a:r>
            <a:r>
              <a:rPr lang="en-US" sz="2000"/>
              <a:t> protocol</a:t>
            </a:r>
          </a:p>
          <a:p>
            <a:pPr lvl="1"/>
            <a:r>
              <a:rPr lang="en-US" sz="2000"/>
              <a:t>routers in different AS can run different intra-AS routing protocol</a:t>
            </a:r>
          </a:p>
        </p:txBody>
      </p:sp>
      <p:sp>
        <p:nvSpPr>
          <p:cNvPr id="73523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005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u="sng">
                <a:solidFill>
                  <a:srgbClr val="FF0000"/>
                </a:solidFill>
              </a:rPr>
              <a:t>gateway router</a:t>
            </a:r>
          </a:p>
          <a:p>
            <a:r>
              <a:rPr lang="en-US" sz="2400"/>
              <a:t>at “edge” of its own AS</a:t>
            </a:r>
          </a:p>
          <a:p>
            <a:r>
              <a:rPr lang="en-US" sz="2400"/>
              <a:t>has  link to router in another AS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6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89888" y="6356350"/>
            <a:ext cx="696912" cy="365125"/>
          </a:xfrm>
        </p:spPr>
        <p:txBody>
          <a:bodyPr/>
          <a:lstStyle/>
          <a:p>
            <a:fld id="{9617338C-C2C9-4608-9887-C7426964B6F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/>
          <a:lstStyle/>
          <a:p>
            <a:r>
              <a:rPr lang="en-US" sz="3600" dirty="0"/>
              <a:t>IP Fragmentation and Reassembly</a:t>
            </a:r>
            <a:endParaRPr lang="en-US" dirty="0"/>
          </a:p>
        </p:txBody>
      </p:sp>
      <p:grpSp>
        <p:nvGrpSpPr>
          <p:cNvPr id="577539" name="Group 3"/>
          <p:cNvGrpSpPr>
            <a:grpSpLocks/>
          </p:cNvGrpSpPr>
          <p:nvPr/>
        </p:nvGrpSpPr>
        <p:grpSpPr bwMode="auto">
          <a:xfrm>
            <a:off x="3606800" y="1498600"/>
            <a:ext cx="4800600" cy="4041775"/>
            <a:chOff x="1218" y="944"/>
            <a:chExt cx="3024" cy="2546"/>
          </a:xfrm>
        </p:grpSpPr>
        <p:grpSp>
          <p:nvGrpSpPr>
            <p:cNvPr id="577540" name="Group 4"/>
            <p:cNvGrpSpPr>
              <a:grpSpLocks/>
            </p:cNvGrpSpPr>
            <p:nvPr/>
          </p:nvGrpSpPr>
          <p:grpSpPr bwMode="auto">
            <a:xfrm>
              <a:off x="1218" y="944"/>
              <a:ext cx="2676" cy="416"/>
              <a:chOff x="3006" y="1208"/>
              <a:chExt cx="2676" cy="416"/>
            </a:xfrm>
          </p:grpSpPr>
          <p:sp>
            <p:nvSpPr>
              <p:cNvPr id="577541" name="Rectangle 5"/>
              <p:cNvSpPr>
                <a:spLocks noChangeArrowheads="1"/>
              </p:cNvSpPr>
              <p:nvPr/>
            </p:nvSpPr>
            <p:spPr bwMode="auto">
              <a:xfrm>
                <a:off x="3048" y="1212"/>
                <a:ext cx="2634" cy="34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77542" name="Rectangle 6"/>
              <p:cNvSpPr>
                <a:spLocks noChangeArrowheads="1"/>
              </p:cNvSpPr>
              <p:nvPr/>
            </p:nvSpPr>
            <p:spPr bwMode="auto">
              <a:xfrm>
                <a:off x="3006" y="1242"/>
                <a:ext cx="2634" cy="3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7543" name="Text Box 7"/>
              <p:cNvSpPr txBox="1">
                <a:spLocks noChangeArrowheads="1"/>
              </p:cNvSpPr>
              <p:nvPr/>
            </p:nvSpPr>
            <p:spPr bwMode="auto">
              <a:xfrm>
                <a:off x="3734" y="1208"/>
                <a:ext cx="299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ID</a:t>
                </a:r>
              </a:p>
              <a:p>
                <a:r>
                  <a:rPr lang="en-US"/>
                  <a:t>=x</a:t>
                </a:r>
              </a:p>
            </p:txBody>
          </p:sp>
          <p:sp>
            <p:nvSpPr>
              <p:cNvPr id="577544" name="Text Box 8"/>
              <p:cNvSpPr txBox="1">
                <a:spLocks noChangeArrowheads="1"/>
              </p:cNvSpPr>
              <p:nvPr/>
            </p:nvSpPr>
            <p:spPr bwMode="auto">
              <a:xfrm>
                <a:off x="4605" y="1220"/>
                <a:ext cx="555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offset</a:t>
                </a:r>
              </a:p>
              <a:p>
                <a:pPr algn="ctr"/>
                <a:r>
                  <a:rPr lang="en-US"/>
                  <a:t>=0</a:t>
                </a:r>
              </a:p>
            </p:txBody>
          </p:sp>
          <p:sp>
            <p:nvSpPr>
              <p:cNvPr id="577545" name="Text Box 9"/>
              <p:cNvSpPr txBox="1">
                <a:spLocks noChangeArrowheads="1"/>
              </p:cNvSpPr>
              <p:nvPr/>
            </p:nvSpPr>
            <p:spPr bwMode="auto">
              <a:xfrm>
                <a:off x="3980" y="1220"/>
                <a:ext cx="670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fragflag</a:t>
                </a:r>
              </a:p>
              <a:p>
                <a:pPr algn="ctr"/>
                <a:r>
                  <a:rPr lang="en-US"/>
                  <a:t>=0</a:t>
                </a:r>
              </a:p>
            </p:txBody>
          </p:sp>
          <p:sp>
            <p:nvSpPr>
              <p:cNvPr id="577546" name="Text Box 10"/>
              <p:cNvSpPr txBox="1">
                <a:spLocks noChangeArrowheads="1"/>
              </p:cNvSpPr>
              <p:nvPr/>
            </p:nvSpPr>
            <p:spPr bwMode="auto">
              <a:xfrm>
                <a:off x="3230" y="1208"/>
                <a:ext cx="541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length</a:t>
                </a:r>
              </a:p>
              <a:p>
                <a:r>
                  <a:rPr lang="en-US"/>
                  <a:t>=4000</a:t>
                </a:r>
              </a:p>
            </p:txBody>
          </p:sp>
          <p:sp>
            <p:nvSpPr>
              <p:cNvPr id="577547" name="Line 11"/>
              <p:cNvSpPr>
                <a:spLocks noChangeShapeType="1"/>
              </p:cNvSpPr>
              <p:nvPr/>
            </p:nvSpPr>
            <p:spPr bwMode="auto">
              <a:xfrm>
                <a:off x="3246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7548" name="Line 12"/>
              <p:cNvSpPr>
                <a:spLocks noChangeShapeType="1"/>
              </p:cNvSpPr>
              <p:nvPr/>
            </p:nvSpPr>
            <p:spPr bwMode="auto">
              <a:xfrm>
                <a:off x="3750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7549" name="Line 13"/>
              <p:cNvSpPr>
                <a:spLocks noChangeShapeType="1"/>
              </p:cNvSpPr>
              <p:nvPr/>
            </p:nvSpPr>
            <p:spPr bwMode="auto">
              <a:xfrm>
                <a:off x="4020" y="1254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7550" name="Line 14"/>
              <p:cNvSpPr>
                <a:spLocks noChangeShapeType="1"/>
              </p:cNvSpPr>
              <p:nvPr/>
            </p:nvSpPr>
            <p:spPr bwMode="auto">
              <a:xfrm>
                <a:off x="4638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7551" name="Line 15"/>
              <p:cNvSpPr>
                <a:spLocks noChangeShapeType="1"/>
              </p:cNvSpPr>
              <p:nvPr/>
            </p:nvSpPr>
            <p:spPr bwMode="auto">
              <a:xfrm>
                <a:off x="5112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7552" name="Rectangle 16"/>
              <p:cNvSpPr>
                <a:spLocks noChangeArrowheads="1"/>
              </p:cNvSpPr>
              <p:nvPr/>
            </p:nvSpPr>
            <p:spPr bwMode="auto">
              <a:xfrm>
                <a:off x="5232" y="1212"/>
                <a:ext cx="138" cy="37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77553" name="Group 17"/>
            <p:cNvGrpSpPr>
              <a:grpSpLocks/>
            </p:cNvGrpSpPr>
            <p:nvPr/>
          </p:nvGrpSpPr>
          <p:grpSpPr bwMode="auto">
            <a:xfrm>
              <a:off x="1566" y="2048"/>
              <a:ext cx="2676" cy="416"/>
              <a:chOff x="3006" y="1208"/>
              <a:chExt cx="2676" cy="416"/>
            </a:xfrm>
          </p:grpSpPr>
          <p:sp>
            <p:nvSpPr>
              <p:cNvPr id="577554" name="Rectangle 18"/>
              <p:cNvSpPr>
                <a:spLocks noChangeArrowheads="1"/>
              </p:cNvSpPr>
              <p:nvPr/>
            </p:nvSpPr>
            <p:spPr bwMode="auto">
              <a:xfrm>
                <a:off x="3048" y="1212"/>
                <a:ext cx="2634" cy="34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77555" name="Rectangle 19"/>
              <p:cNvSpPr>
                <a:spLocks noChangeArrowheads="1"/>
              </p:cNvSpPr>
              <p:nvPr/>
            </p:nvSpPr>
            <p:spPr bwMode="auto">
              <a:xfrm>
                <a:off x="3006" y="1242"/>
                <a:ext cx="2634" cy="3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7556" name="Text Box 20"/>
              <p:cNvSpPr txBox="1">
                <a:spLocks noChangeArrowheads="1"/>
              </p:cNvSpPr>
              <p:nvPr/>
            </p:nvSpPr>
            <p:spPr bwMode="auto">
              <a:xfrm>
                <a:off x="3734" y="1208"/>
                <a:ext cx="299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ID</a:t>
                </a:r>
              </a:p>
              <a:p>
                <a:r>
                  <a:rPr lang="en-US"/>
                  <a:t>=x</a:t>
                </a:r>
              </a:p>
            </p:txBody>
          </p:sp>
          <p:sp>
            <p:nvSpPr>
              <p:cNvPr id="577557" name="Text Box 21"/>
              <p:cNvSpPr txBox="1">
                <a:spLocks noChangeArrowheads="1"/>
              </p:cNvSpPr>
              <p:nvPr/>
            </p:nvSpPr>
            <p:spPr bwMode="auto">
              <a:xfrm>
                <a:off x="4605" y="1220"/>
                <a:ext cx="555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offset</a:t>
                </a:r>
              </a:p>
              <a:p>
                <a:pPr algn="ctr"/>
                <a:r>
                  <a:rPr lang="en-US"/>
                  <a:t>=0</a:t>
                </a:r>
              </a:p>
            </p:txBody>
          </p:sp>
          <p:sp>
            <p:nvSpPr>
              <p:cNvPr id="577558" name="Text Box 22"/>
              <p:cNvSpPr txBox="1">
                <a:spLocks noChangeArrowheads="1"/>
              </p:cNvSpPr>
              <p:nvPr/>
            </p:nvSpPr>
            <p:spPr bwMode="auto">
              <a:xfrm>
                <a:off x="3980" y="1220"/>
                <a:ext cx="670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fragflag</a:t>
                </a:r>
              </a:p>
              <a:p>
                <a:pPr algn="ctr"/>
                <a:r>
                  <a:rPr lang="en-US"/>
                  <a:t>=1</a:t>
                </a:r>
              </a:p>
            </p:txBody>
          </p:sp>
          <p:sp>
            <p:nvSpPr>
              <p:cNvPr id="577559" name="Text Box 23"/>
              <p:cNvSpPr txBox="1">
                <a:spLocks noChangeArrowheads="1"/>
              </p:cNvSpPr>
              <p:nvPr/>
            </p:nvSpPr>
            <p:spPr bwMode="auto">
              <a:xfrm>
                <a:off x="3230" y="1208"/>
                <a:ext cx="536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length</a:t>
                </a:r>
              </a:p>
              <a:p>
                <a:r>
                  <a:rPr lang="en-US"/>
                  <a:t>=1500</a:t>
                </a:r>
              </a:p>
            </p:txBody>
          </p:sp>
          <p:sp>
            <p:nvSpPr>
              <p:cNvPr id="577560" name="Line 24"/>
              <p:cNvSpPr>
                <a:spLocks noChangeShapeType="1"/>
              </p:cNvSpPr>
              <p:nvPr/>
            </p:nvSpPr>
            <p:spPr bwMode="auto">
              <a:xfrm>
                <a:off x="3246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7561" name="Line 25"/>
              <p:cNvSpPr>
                <a:spLocks noChangeShapeType="1"/>
              </p:cNvSpPr>
              <p:nvPr/>
            </p:nvSpPr>
            <p:spPr bwMode="auto">
              <a:xfrm>
                <a:off x="3750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7562" name="Line 26"/>
              <p:cNvSpPr>
                <a:spLocks noChangeShapeType="1"/>
              </p:cNvSpPr>
              <p:nvPr/>
            </p:nvSpPr>
            <p:spPr bwMode="auto">
              <a:xfrm>
                <a:off x="4020" y="1254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7563" name="Line 27"/>
              <p:cNvSpPr>
                <a:spLocks noChangeShapeType="1"/>
              </p:cNvSpPr>
              <p:nvPr/>
            </p:nvSpPr>
            <p:spPr bwMode="auto">
              <a:xfrm>
                <a:off x="4638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7564" name="Line 28"/>
              <p:cNvSpPr>
                <a:spLocks noChangeShapeType="1"/>
              </p:cNvSpPr>
              <p:nvPr/>
            </p:nvSpPr>
            <p:spPr bwMode="auto">
              <a:xfrm>
                <a:off x="5112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7565" name="Rectangle 29"/>
              <p:cNvSpPr>
                <a:spLocks noChangeArrowheads="1"/>
              </p:cNvSpPr>
              <p:nvPr/>
            </p:nvSpPr>
            <p:spPr bwMode="auto">
              <a:xfrm>
                <a:off x="5232" y="1212"/>
                <a:ext cx="138" cy="37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77566" name="Group 30"/>
            <p:cNvGrpSpPr>
              <a:grpSpLocks/>
            </p:cNvGrpSpPr>
            <p:nvPr/>
          </p:nvGrpSpPr>
          <p:grpSpPr bwMode="auto">
            <a:xfrm>
              <a:off x="1566" y="2552"/>
              <a:ext cx="2676" cy="416"/>
              <a:chOff x="3006" y="1208"/>
              <a:chExt cx="2676" cy="416"/>
            </a:xfrm>
          </p:grpSpPr>
          <p:sp>
            <p:nvSpPr>
              <p:cNvPr id="577567" name="Rectangle 31"/>
              <p:cNvSpPr>
                <a:spLocks noChangeArrowheads="1"/>
              </p:cNvSpPr>
              <p:nvPr/>
            </p:nvSpPr>
            <p:spPr bwMode="auto">
              <a:xfrm>
                <a:off x="3048" y="1212"/>
                <a:ext cx="2634" cy="34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77568" name="Rectangle 32"/>
              <p:cNvSpPr>
                <a:spLocks noChangeArrowheads="1"/>
              </p:cNvSpPr>
              <p:nvPr/>
            </p:nvSpPr>
            <p:spPr bwMode="auto">
              <a:xfrm>
                <a:off x="3006" y="1242"/>
                <a:ext cx="2634" cy="3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7569" name="Text Box 33"/>
              <p:cNvSpPr txBox="1">
                <a:spLocks noChangeArrowheads="1"/>
              </p:cNvSpPr>
              <p:nvPr/>
            </p:nvSpPr>
            <p:spPr bwMode="auto">
              <a:xfrm>
                <a:off x="3734" y="1208"/>
                <a:ext cx="299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ID</a:t>
                </a:r>
              </a:p>
              <a:p>
                <a:r>
                  <a:rPr lang="en-US"/>
                  <a:t>=x</a:t>
                </a:r>
              </a:p>
            </p:txBody>
          </p:sp>
          <p:sp>
            <p:nvSpPr>
              <p:cNvPr id="577570" name="Text Box 34"/>
              <p:cNvSpPr txBox="1">
                <a:spLocks noChangeArrowheads="1"/>
              </p:cNvSpPr>
              <p:nvPr/>
            </p:nvSpPr>
            <p:spPr bwMode="auto">
              <a:xfrm>
                <a:off x="4605" y="1220"/>
                <a:ext cx="555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offset</a:t>
                </a:r>
              </a:p>
              <a:p>
                <a:pPr algn="ctr"/>
                <a:r>
                  <a:rPr lang="en-US"/>
                  <a:t>=185</a:t>
                </a:r>
              </a:p>
            </p:txBody>
          </p:sp>
          <p:sp>
            <p:nvSpPr>
              <p:cNvPr id="577571" name="Text Box 35"/>
              <p:cNvSpPr txBox="1">
                <a:spLocks noChangeArrowheads="1"/>
              </p:cNvSpPr>
              <p:nvPr/>
            </p:nvSpPr>
            <p:spPr bwMode="auto">
              <a:xfrm>
                <a:off x="3980" y="1220"/>
                <a:ext cx="670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fragflag</a:t>
                </a:r>
              </a:p>
              <a:p>
                <a:pPr algn="ctr"/>
                <a:r>
                  <a:rPr lang="en-US"/>
                  <a:t>=1</a:t>
                </a:r>
              </a:p>
            </p:txBody>
          </p:sp>
          <p:sp>
            <p:nvSpPr>
              <p:cNvPr id="577572" name="Text Box 36"/>
              <p:cNvSpPr txBox="1">
                <a:spLocks noChangeArrowheads="1"/>
              </p:cNvSpPr>
              <p:nvPr/>
            </p:nvSpPr>
            <p:spPr bwMode="auto">
              <a:xfrm>
                <a:off x="3230" y="1208"/>
                <a:ext cx="536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length</a:t>
                </a:r>
              </a:p>
              <a:p>
                <a:r>
                  <a:rPr lang="en-US"/>
                  <a:t>=1500</a:t>
                </a:r>
              </a:p>
            </p:txBody>
          </p:sp>
          <p:sp>
            <p:nvSpPr>
              <p:cNvPr id="577573" name="Line 37"/>
              <p:cNvSpPr>
                <a:spLocks noChangeShapeType="1"/>
              </p:cNvSpPr>
              <p:nvPr/>
            </p:nvSpPr>
            <p:spPr bwMode="auto">
              <a:xfrm>
                <a:off x="3246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7574" name="Line 38"/>
              <p:cNvSpPr>
                <a:spLocks noChangeShapeType="1"/>
              </p:cNvSpPr>
              <p:nvPr/>
            </p:nvSpPr>
            <p:spPr bwMode="auto">
              <a:xfrm>
                <a:off x="3750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7575" name="Line 39"/>
              <p:cNvSpPr>
                <a:spLocks noChangeShapeType="1"/>
              </p:cNvSpPr>
              <p:nvPr/>
            </p:nvSpPr>
            <p:spPr bwMode="auto">
              <a:xfrm>
                <a:off x="4020" y="1254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7576" name="Line 40"/>
              <p:cNvSpPr>
                <a:spLocks noChangeShapeType="1"/>
              </p:cNvSpPr>
              <p:nvPr/>
            </p:nvSpPr>
            <p:spPr bwMode="auto">
              <a:xfrm>
                <a:off x="4638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7577" name="Line 41"/>
              <p:cNvSpPr>
                <a:spLocks noChangeShapeType="1"/>
              </p:cNvSpPr>
              <p:nvPr/>
            </p:nvSpPr>
            <p:spPr bwMode="auto">
              <a:xfrm>
                <a:off x="5112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7578" name="Rectangle 42"/>
              <p:cNvSpPr>
                <a:spLocks noChangeArrowheads="1"/>
              </p:cNvSpPr>
              <p:nvPr/>
            </p:nvSpPr>
            <p:spPr bwMode="auto">
              <a:xfrm>
                <a:off x="5232" y="1212"/>
                <a:ext cx="138" cy="37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77579" name="Group 43"/>
            <p:cNvGrpSpPr>
              <a:grpSpLocks/>
            </p:cNvGrpSpPr>
            <p:nvPr/>
          </p:nvGrpSpPr>
          <p:grpSpPr bwMode="auto">
            <a:xfrm>
              <a:off x="1560" y="3074"/>
              <a:ext cx="2676" cy="416"/>
              <a:chOff x="3006" y="1208"/>
              <a:chExt cx="2676" cy="416"/>
            </a:xfrm>
          </p:grpSpPr>
          <p:sp>
            <p:nvSpPr>
              <p:cNvPr id="577580" name="Rectangle 44"/>
              <p:cNvSpPr>
                <a:spLocks noChangeArrowheads="1"/>
              </p:cNvSpPr>
              <p:nvPr/>
            </p:nvSpPr>
            <p:spPr bwMode="auto">
              <a:xfrm>
                <a:off x="3048" y="1212"/>
                <a:ext cx="2634" cy="34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77581" name="Rectangle 45"/>
              <p:cNvSpPr>
                <a:spLocks noChangeArrowheads="1"/>
              </p:cNvSpPr>
              <p:nvPr/>
            </p:nvSpPr>
            <p:spPr bwMode="auto">
              <a:xfrm>
                <a:off x="3006" y="1242"/>
                <a:ext cx="2634" cy="3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7582" name="Text Box 46"/>
              <p:cNvSpPr txBox="1">
                <a:spLocks noChangeArrowheads="1"/>
              </p:cNvSpPr>
              <p:nvPr/>
            </p:nvSpPr>
            <p:spPr bwMode="auto">
              <a:xfrm>
                <a:off x="3734" y="1208"/>
                <a:ext cx="299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ID</a:t>
                </a:r>
              </a:p>
              <a:p>
                <a:r>
                  <a:rPr lang="en-US"/>
                  <a:t>=x</a:t>
                </a:r>
              </a:p>
            </p:txBody>
          </p:sp>
          <p:sp>
            <p:nvSpPr>
              <p:cNvPr id="577583" name="Text Box 47"/>
              <p:cNvSpPr txBox="1">
                <a:spLocks noChangeArrowheads="1"/>
              </p:cNvSpPr>
              <p:nvPr/>
            </p:nvSpPr>
            <p:spPr bwMode="auto">
              <a:xfrm>
                <a:off x="4605" y="1220"/>
                <a:ext cx="555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offset</a:t>
                </a:r>
              </a:p>
              <a:p>
                <a:pPr algn="ctr"/>
                <a:r>
                  <a:rPr lang="en-US"/>
                  <a:t>=370</a:t>
                </a:r>
              </a:p>
            </p:txBody>
          </p:sp>
          <p:sp>
            <p:nvSpPr>
              <p:cNvPr id="577584" name="Text Box 48"/>
              <p:cNvSpPr txBox="1">
                <a:spLocks noChangeArrowheads="1"/>
              </p:cNvSpPr>
              <p:nvPr/>
            </p:nvSpPr>
            <p:spPr bwMode="auto">
              <a:xfrm>
                <a:off x="3980" y="1220"/>
                <a:ext cx="670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fragflag</a:t>
                </a:r>
              </a:p>
              <a:p>
                <a:pPr algn="ctr"/>
                <a:r>
                  <a:rPr lang="en-US"/>
                  <a:t>=0</a:t>
                </a:r>
              </a:p>
            </p:txBody>
          </p:sp>
          <p:sp>
            <p:nvSpPr>
              <p:cNvPr id="577585" name="Text Box 49"/>
              <p:cNvSpPr txBox="1">
                <a:spLocks noChangeArrowheads="1"/>
              </p:cNvSpPr>
              <p:nvPr/>
            </p:nvSpPr>
            <p:spPr bwMode="auto">
              <a:xfrm>
                <a:off x="3230" y="1208"/>
                <a:ext cx="536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length</a:t>
                </a:r>
              </a:p>
              <a:p>
                <a:r>
                  <a:rPr lang="en-US"/>
                  <a:t>=1040</a:t>
                </a:r>
              </a:p>
            </p:txBody>
          </p:sp>
          <p:sp>
            <p:nvSpPr>
              <p:cNvPr id="577586" name="Line 50"/>
              <p:cNvSpPr>
                <a:spLocks noChangeShapeType="1"/>
              </p:cNvSpPr>
              <p:nvPr/>
            </p:nvSpPr>
            <p:spPr bwMode="auto">
              <a:xfrm>
                <a:off x="3246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7587" name="Line 51"/>
              <p:cNvSpPr>
                <a:spLocks noChangeShapeType="1"/>
              </p:cNvSpPr>
              <p:nvPr/>
            </p:nvSpPr>
            <p:spPr bwMode="auto">
              <a:xfrm>
                <a:off x="3750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7588" name="Line 52"/>
              <p:cNvSpPr>
                <a:spLocks noChangeShapeType="1"/>
              </p:cNvSpPr>
              <p:nvPr/>
            </p:nvSpPr>
            <p:spPr bwMode="auto">
              <a:xfrm>
                <a:off x="4020" y="1254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7589" name="Line 53"/>
              <p:cNvSpPr>
                <a:spLocks noChangeShapeType="1"/>
              </p:cNvSpPr>
              <p:nvPr/>
            </p:nvSpPr>
            <p:spPr bwMode="auto">
              <a:xfrm>
                <a:off x="4638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7590" name="Line 54"/>
              <p:cNvSpPr>
                <a:spLocks noChangeShapeType="1"/>
              </p:cNvSpPr>
              <p:nvPr/>
            </p:nvSpPr>
            <p:spPr bwMode="auto">
              <a:xfrm>
                <a:off x="5112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7591" name="Rectangle 55"/>
              <p:cNvSpPr>
                <a:spLocks noChangeArrowheads="1"/>
              </p:cNvSpPr>
              <p:nvPr/>
            </p:nvSpPr>
            <p:spPr bwMode="auto">
              <a:xfrm>
                <a:off x="5232" y="1212"/>
                <a:ext cx="138" cy="37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7592" name="Freeform 56"/>
            <p:cNvSpPr>
              <a:spLocks/>
            </p:cNvSpPr>
            <p:nvPr/>
          </p:nvSpPr>
          <p:spPr bwMode="auto">
            <a:xfrm>
              <a:off x="1290" y="1422"/>
              <a:ext cx="210" cy="13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62"/>
                </a:cxn>
                <a:cxn ang="0">
                  <a:pos x="210" y="858"/>
                </a:cxn>
              </a:cxnLst>
              <a:rect l="0" t="0" r="r" b="b"/>
              <a:pathLst>
                <a:path w="210" h="1362">
                  <a:moveTo>
                    <a:pt x="0" y="0"/>
                  </a:moveTo>
                  <a:lnTo>
                    <a:pt x="0" y="1362"/>
                  </a:lnTo>
                  <a:lnTo>
                    <a:pt x="210" y="858"/>
                  </a:ln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7593" name="Line 57"/>
            <p:cNvSpPr>
              <a:spLocks noChangeShapeType="1"/>
            </p:cNvSpPr>
            <p:nvPr/>
          </p:nvSpPr>
          <p:spPr bwMode="auto">
            <a:xfrm>
              <a:off x="1290" y="2766"/>
              <a:ext cx="22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7594" name="Line 58"/>
            <p:cNvSpPr>
              <a:spLocks noChangeShapeType="1"/>
            </p:cNvSpPr>
            <p:nvPr/>
          </p:nvSpPr>
          <p:spPr bwMode="auto">
            <a:xfrm>
              <a:off x="1296" y="2772"/>
              <a:ext cx="210" cy="49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7595" name="Text Box 59"/>
            <p:cNvSpPr txBox="1">
              <a:spLocks noChangeArrowheads="1"/>
            </p:cNvSpPr>
            <p:nvPr/>
          </p:nvSpPr>
          <p:spPr bwMode="auto">
            <a:xfrm>
              <a:off x="1274" y="1472"/>
              <a:ext cx="205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One large datagram becomes</a:t>
              </a:r>
            </a:p>
            <a:p>
              <a:r>
                <a:rPr lang="en-US">
                  <a:solidFill>
                    <a:srgbClr val="FF0000"/>
                  </a:solidFill>
                </a:rPr>
                <a:t>several smaller datagrams</a:t>
              </a:r>
              <a:endParaRPr lang="en-US"/>
            </a:p>
          </p:txBody>
        </p:sp>
      </p:grpSp>
      <p:sp>
        <p:nvSpPr>
          <p:cNvPr id="577596" name="Rectangle 60"/>
          <p:cNvSpPr>
            <a:spLocks noChangeArrowheads="1"/>
          </p:cNvSpPr>
          <p:nvPr/>
        </p:nvSpPr>
        <p:spPr bwMode="auto">
          <a:xfrm>
            <a:off x="331788" y="1801813"/>
            <a:ext cx="2830512" cy="167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None/>
            </a:pPr>
            <a:r>
              <a:rPr lang="en-US" sz="2000" u="sng">
                <a:solidFill>
                  <a:srgbClr val="FF0000"/>
                </a:solidFill>
              </a:rPr>
              <a:t>Example</a:t>
            </a:r>
            <a:endParaRPr lang="en-US" sz="2000"/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/>
              <a:t>4000 byte datagram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/>
              <a:t>MTU = 1500 bytes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endParaRPr lang="en-US" sz="2000"/>
          </a:p>
        </p:txBody>
      </p:sp>
      <p:sp>
        <p:nvSpPr>
          <p:cNvPr id="577597" name="Text Box 61"/>
          <p:cNvSpPr txBox="1">
            <a:spLocks noChangeArrowheads="1"/>
          </p:cNvSpPr>
          <p:nvPr/>
        </p:nvSpPr>
        <p:spPr bwMode="auto">
          <a:xfrm>
            <a:off x="463550" y="3756025"/>
            <a:ext cx="16922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1480 bytes in </a:t>
            </a:r>
            <a:br>
              <a:rPr lang="en-US"/>
            </a:br>
            <a:r>
              <a:rPr lang="en-US"/>
              <a:t>data field</a:t>
            </a:r>
          </a:p>
        </p:txBody>
      </p:sp>
      <p:sp>
        <p:nvSpPr>
          <p:cNvPr id="577598" name="Line 62"/>
          <p:cNvSpPr>
            <a:spLocks noChangeShapeType="1"/>
          </p:cNvSpPr>
          <p:nvPr/>
        </p:nvSpPr>
        <p:spPr bwMode="auto">
          <a:xfrm flipV="1">
            <a:off x="2085975" y="3592513"/>
            <a:ext cx="2536825" cy="581025"/>
          </a:xfrm>
          <a:prstGeom prst="line">
            <a:avLst/>
          </a:prstGeom>
          <a:noFill/>
          <a:ln w="19050">
            <a:solidFill>
              <a:srgbClr val="008000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577599" name="Text Box 63"/>
          <p:cNvSpPr txBox="1">
            <a:spLocks noChangeArrowheads="1"/>
          </p:cNvSpPr>
          <p:nvPr/>
        </p:nvSpPr>
        <p:spPr bwMode="auto">
          <a:xfrm>
            <a:off x="1839913" y="4567238"/>
            <a:ext cx="10652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offset =</a:t>
            </a:r>
          </a:p>
          <a:p>
            <a:r>
              <a:rPr lang="en-US"/>
              <a:t>1480/8 </a:t>
            </a:r>
          </a:p>
        </p:txBody>
      </p:sp>
      <p:sp>
        <p:nvSpPr>
          <p:cNvPr id="577600" name="Line 64"/>
          <p:cNvSpPr>
            <a:spLocks noChangeShapeType="1"/>
          </p:cNvSpPr>
          <p:nvPr/>
        </p:nvSpPr>
        <p:spPr bwMode="auto">
          <a:xfrm flipV="1">
            <a:off x="2870200" y="4440238"/>
            <a:ext cx="4032250" cy="412750"/>
          </a:xfrm>
          <a:prstGeom prst="line">
            <a:avLst/>
          </a:prstGeom>
          <a:noFill/>
          <a:ln w="19050">
            <a:solidFill>
              <a:srgbClr val="008000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14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 Layer</a:t>
            </a:r>
          </a:p>
        </p:txBody>
      </p:sp>
      <p:sp>
        <p:nvSpPr>
          <p:cNvPr id="12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4-</a:t>
            </a:r>
            <a:fld id="{89908FED-D76C-407C-A124-9370262289B8}" type="slidenum">
              <a:rPr lang="en-US"/>
              <a:pPr/>
              <a:t>50</a:t>
            </a:fld>
            <a:endParaRPr lang="en-US"/>
          </a:p>
        </p:txBody>
      </p:sp>
      <p:grpSp>
        <p:nvGrpSpPr>
          <p:cNvPr id="736258" name="Group 2"/>
          <p:cNvGrpSpPr>
            <a:grpSpLocks/>
          </p:cNvGrpSpPr>
          <p:nvPr/>
        </p:nvGrpSpPr>
        <p:grpSpPr bwMode="auto">
          <a:xfrm>
            <a:off x="271463" y="1343025"/>
            <a:ext cx="6178550" cy="4376738"/>
            <a:chOff x="0" y="878"/>
            <a:chExt cx="4232" cy="2968"/>
          </a:xfrm>
        </p:grpSpPr>
        <p:sp>
          <p:nvSpPr>
            <p:cNvPr id="736259" name="Freeform 3"/>
            <p:cNvSpPr>
              <a:spLocks/>
            </p:cNvSpPr>
            <p:nvPr/>
          </p:nvSpPr>
          <p:spPr bwMode="auto">
            <a:xfrm>
              <a:off x="2621" y="1050"/>
              <a:ext cx="1611" cy="1025"/>
            </a:xfrm>
            <a:custGeom>
              <a:avLst/>
              <a:gdLst/>
              <a:ahLst/>
              <a:cxnLst>
                <a:cxn ang="0">
                  <a:pos x="56" y="162"/>
                </a:cxn>
                <a:cxn ang="0">
                  <a:pos x="368" y="14"/>
                </a:cxn>
                <a:cxn ang="0">
                  <a:pos x="940" y="79"/>
                </a:cxn>
                <a:cxn ang="0">
                  <a:pos x="1144" y="239"/>
                </a:cxn>
                <a:cxn ang="0">
                  <a:pos x="1048" y="451"/>
                </a:cxn>
                <a:cxn ang="0">
                  <a:pos x="586" y="541"/>
                </a:cxn>
                <a:cxn ang="0">
                  <a:pos x="88" y="439"/>
                </a:cxn>
                <a:cxn ang="0">
                  <a:pos x="56" y="162"/>
                </a:cxn>
              </a:cxnLst>
              <a:rect l="0" t="0" r="r" b="b"/>
              <a:pathLst>
                <a:path w="1162" h="543">
                  <a:moveTo>
                    <a:pt x="56" y="162"/>
                  </a:moveTo>
                  <a:cubicBezTo>
                    <a:pt x="115" y="100"/>
                    <a:pt x="221" y="28"/>
                    <a:pt x="368" y="14"/>
                  </a:cubicBezTo>
                  <a:cubicBezTo>
                    <a:pt x="515" y="0"/>
                    <a:pt x="811" y="42"/>
                    <a:pt x="940" y="79"/>
                  </a:cubicBezTo>
                  <a:cubicBezTo>
                    <a:pt x="1069" y="116"/>
                    <a:pt x="1126" y="177"/>
                    <a:pt x="1144" y="239"/>
                  </a:cubicBezTo>
                  <a:cubicBezTo>
                    <a:pt x="1162" y="301"/>
                    <a:pt x="1141" y="401"/>
                    <a:pt x="1048" y="451"/>
                  </a:cubicBezTo>
                  <a:cubicBezTo>
                    <a:pt x="955" y="501"/>
                    <a:pt x="746" y="543"/>
                    <a:pt x="586" y="541"/>
                  </a:cubicBezTo>
                  <a:cubicBezTo>
                    <a:pt x="426" y="539"/>
                    <a:pt x="176" y="502"/>
                    <a:pt x="88" y="439"/>
                  </a:cubicBezTo>
                  <a:cubicBezTo>
                    <a:pt x="0" y="376"/>
                    <a:pt x="63" y="220"/>
                    <a:pt x="56" y="162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260" name="Freeform 4"/>
            <p:cNvSpPr>
              <a:spLocks/>
            </p:cNvSpPr>
            <p:nvPr/>
          </p:nvSpPr>
          <p:spPr bwMode="auto">
            <a:xfrm>
              <a:off x="0" y="878"/>
              <a:ext cx="1255" cy="1016"/>
            </a:xfrm>
            <a:custGeom>
              <a:avLst/>
              <a:gdLst/>
              <a:ahLst/>
              <a:cxnLst>
                <a:cxn ang="0">
                  <a:pos x="88" y="181"/>
                </a:cxn>
                <a:cxn ang="0">
                  <a:pos x="180" y="89"/>
                </a:cxn>
                <a:cxn ang="0">
                  <a:pos x="448" y="49"/>
                </a:cxn>
                <a:cxn ang="0">
                  <a:pos x="988" y="25"/>
                </a:cxn>
                <a:cxn ang="0">
                  <a:pos x="1181" y="197"/>
                </a:cxn>
                <a:cxn ang="0">
                  <a:pos x="889" y="413"/>
                </a:cxn>
                <a:cxn ang="0">
                  <a:pos x="307" y="425"/>
                </a:cxn>
                <a:cxn ang="0">
                  <a:pos x="36" y="337"/>
                </a:cxn>
                <a:cxn ang="0">
                  <a:pos x="88" y="181"/>
                </a:cxn>
              </a:cxnLst>
              <a:rect l="0" t="0" r="r" b="b"/>
              <a:pathLst>
                <a:path w="1198" h="451">
                  <a:moveTo>
                    <a:pt x="88" y="181"/>
                  </a:moveTo>
                  <a:cubicBezTo>
                    <a:pt x="159" y="143"/>
                    <a:pt x="120" y="111"/>
                    <a:pt x="180" y="89"/>
                  </a:cubicBezTo>
                  <a:cubicBezTo>
                    <a:pt x="240" y="67"/>
                    <a:pt x="313" y="60"/>
                    <a:pt x="448" y="49"/>
                  </a:cubicBezTo>
                  <a:cubicBezTo>
                    <a:pt x="583" y="38"/>
                    <a:pt x="866" y="0"/>
                    <a:pt x="988" y="25"/>
                  </a:cubicBezTo>
                  <a:cubicBezTo>
                    <a:pt x="1110" y="50"/>
                    <a:pt x="1198" y="132"/>
                    <a:pt x="1181" y="197"/>
                  </a:cubicBezTo>
                  <a:cubicBezTo>
                    <a:pt x="1164" y="262"/>
                    <a:pt x="1034" y="375"/>
                    <a:pt x="889" y="413"/>
                  </a:cubicBezTo>
                  <a:cubicBezTo>
                    <a:pt x="744" y="451"/>
                    <a:pt x="449" y="438"/>
                    <a:pt x="307" y="425"/>
                  </a:cubicBezTo>
                  <a:cubicBezTo>
                    <a:pt x="165" y="412"/>
                    <a:pt x="72" y="378"/>
                    <a:pt x="36" y="337"/>
                  </a:cubicBezTo>
                  <a:cubicBezTo>
                    <a:pt x="0" y="296"/>
                    <a:pt x="77" y="213"/>
                    <a:pt x="88" y="181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261" name="Freeform 5"/>
            <p:cNvSpPr>
              <a:spLocks/>
            </p:cNvSpPr>
            <p:nvPr/>
          </p:nvSpPr>
          <p:spPr bwMode="auto">
            <a:xfrm>
              <a:off x="810" y="1611"/>
              <a:ext cx="2007" cy="792"/>
            </a:xfrm>
            <a:custGeom>
              <a:avLst/>
              <a:gdLst/>
              <a:ahLst/>
              <a:cxnLst>
                <a:cxn ang="0">
                  <a:pos x="155" y="224"/>
                </a:cxn>
                <a:cxn ang="0">
                  <a:pos x="407" y="74"/>
                </a:cxn>
                <a:cxn ang="0">
                  <a:pos x="785" y="20"/>
                </a:cxn>
                <a:cxn ang="0">
                  <a:pos x="1157" y="194"/>
                </a:cxn>
                <a:cxn ang="0">
                  <a:pos x="1564" y="428"/>
                </a:cxn>
                <a:cxn ang="0">
                  <a:pos x="1272" y="644"/>
                </a:cxn>
                <a:cxn ang="0">
                  <a:pos x="690" y="656"/>
                </a:cxn>
                <a:cxn ang="0">
                  <a:pos x="89" y="596"/>
                </a:cxn>
                <a:cxn ang="0">
                  <a:pos x="155" y="224"/>
                </a:cxn>
              </a:cxnLst>
              <a:rect l="0" t="0" r="r" b="b"/>
              <a:pathLst>
                <a:path w="1583" h="682">
                  <a:moveTo>
                    <a:pt x="155" y="224"/>
                  </a:moveTo>
                  <a:cubicBezTo>
                    <a:pt x="208" y="137"/>
                    <a:pt x="302" y="108"/>
                    <a:pt x="407" y="74"/>
                  </a:cubicBezTo>
                  <a:cubicBezTo>
                    <a:pt x="512" y="40"/>
                    <a:pt x="660" y="0"/>
                    <a:pt x="785" y="20"/>
                  </a:cubicBezTo>
                  <a:cubicBezTo>
                    <a:pt x="910" y="40"/>
                    <a:pt x="1027" y="126"/>
                    <a:pt x="1157" y="194"/>
                  </a:cubicBezTo>
                  <a:cubicBezTo>
                    <a:pt x="1287" y="262"/>
                    <a:pt x="1545" y="353"/>
                    <a:pt x="1564" y="428"/>
                  </a:cubicBezTo>
                  <a:cubicBezTo>
                    <a:pt x="1583" y="503"/>
                    <a:pt x="1417" y="606"/>
                    <a:pt x="1272" y="644"/>
                  </a:cubicBezTo>
                  <a:cubicBezTo>
                    <a:pt x="1127" y="682"/>
                    <a:pt x="887" y="664"/>
                    <a:pt x="690" y="656"/>
                  </a:cubicBezTo>
                  <a:cubicBezTo>
                    <a:pt x="493" y="648"/>
                    <a:pt x="178" y="668"/>
                    <a:pt x="89" y="596"/>
                  </a:cubicBezTo>
                  <a:cubicBezTo>
                    <a:pt x="0" y="524"/>
                    <a:pt x="102" y="311"/>
                    <a:pt x="155" y="224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262" name="Oval 6"/>
            <p:cNvSpPr>
              <a:spLocks noChangeArrowheads="1"/>
            </p:cNvSpPr>
            <p:nvPr/>
          </p:nvSpPr>
          <p:spPr bwMode="auto">
            <a:xfrm>
              <a:off x="261" y="161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263" name="Line 7"/>
            <p:cNvSpPr>
              <a:spLocks noChangeShapeType="1"/>
            </p:cNvSpPr>
            <p:nvPr/>
          </p:nvSpPr>
          <p:spPr bwMode="auto">
            <a:xfrm>
              <a:off x="261" y="160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264" name="Line 8"/>
            <p:cNvSpPr>
              <a:spLocks noChangeShapeType="1"/>
            </p:cNvSpPr>
            <p:nvPr/>
          </p:nvSpPr>
          <p:spPr bwMode="auto">
            <a:xfrm>
              <a:off x="574" y="160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265" name="Rectangle 9"/>
            <p:cNvSpPr>
              <a:spLocks noChangeArrowheads="1"/>
            </p:cNvSpPr>
            <p:nvPr/>
          </p:nvSpPr>
          <p:spPr bwMode="auto">
            <a:xfrm>
              <a:off x="261" y="1603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36266" name="Oval 10"/>
            <p:cNvSpPr>
              <a:spLocks noChangeArrowheads="1"/>
            </p:cNvSpPr>
            <p:nvPr/>
          </p:nvSpPr>
          <p:spPr bwMode="auto">
            <a:xfrm>
              <a:off x="258" y="154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267" name="Rectangle 11"/>
            <p:cNvSpPr>
              <a:spLocks noChangeArrowheads="1"/>
            </p:cNvSpPr>
            <p:nvPr/>
          </p:nvSpPr>
          <p:spPr bwMode="auto">
            <a:xfrm>
              <a:off x="345" y="1557"/>
              <a:ext cx="141" cy="124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268" name="Text Box 12"/>
            <p:cNvSpPr txBox="1">
              <a:spLocks noChangeArrowheads="1"/>
            </p:cNvSpPr>
            <p:nvPr/>
          </p:nvSpPr>
          <p:spPr bwMode="auto">
            <a:xfrm>
              <a:off x="251" y="1496"/>
              <a:ext cx="33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3b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36269" name="Oval 13"/>
            <p:cNvSpPr>
              <a:spLocks noChangeArrowheads="1"/>
            </p:cNvSpPr>
            <p:nvPr/>
          </p:nvSpPr>
          <p:spPr bwMode="auto">
            <a:xfrm>
              <a:off x="1479" y="221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270" name="Line 14"/>
            <p:cNvSpPr>
              <a:spLocks noChangeShapeType="1"/>
            </p:cNvSpPr>
            <p:nvPr/>
          </p:nvSpPr>
          <p:spPr bwMode="auto">
            <a:xfrm>
              <a:off x="1479" y="220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271" name="Line 15"/>
            <p:cNvSpPr>
              <a:spLocks noChangeShapeType="1"/>
            </p:cNvSpPr>
            <p:nvPr/>
          </p:nvSpPr>
          <p:spPr bwMode="auto">
            <a:xfrm>
              <a:off x="1792" y="220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272" name="Rectangle 16"/>
            <p:cNvSpPr>
              <a:spLocks noChangeArrowheads="1"/>
            </p:cNvSpPr>
            <p:nvPr/>
          </p:nvSpPr>
          <p:spPr bwMode="auto">
            <a:xfrm>
              <a:off x="1479" y="2209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36273" name="Oval 17"/>
            <p:cNvSpPr>
              <a:spLocks noChangeArrowheads="1"/>
            </p:cNvSpPr>
            <p:nvPr/>
          </p:nvSpPr>
          <p:spPr bwMode="auto">
            <a:xfrm>
              <a:off x="1476" y="215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36274" name="Group 18"/>
            <p:cNvGrpSpPr>
              <a:grpSpLocks/>
            </p:cNvGrpSpPr>
            <p:nvPr/>
          </p:nvGrpSpPr>
          <p:grpSpPr bwMode="auto">
            <a:xfrm>
              <a:off x="1485" y="2096"/>
              <a:ext cx="307" cy="269"/>
              <a:chOff x="2904" y="2429"/>
              <a:chExt cx="309" cy="269"/>
            </a:xfrm>
          </p:grpSpPr>
          <p:sp>
            <p:nvSpPr>
              <p:cNvPr id="736275" name="Rectangle 1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6276" name="Text Box 20"/>
              <p:cNvSpPr txBox="1">
                <a:spLocks noChangeArrowheads="1"/>
              </p:cNvSpPr>
              <p:nvPr/>
            </p:nvSpPr>
            <p:spPr bwMode="auto">
              <a:xfrm>
                <a:off x="2904" y="2429"/>
                <a:ext cx="309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1d</a:t>
                </a:r>
              </a:p>
            </p:txBody>
          </p:sp>
        </p:grpSp>
        <p:sp>
          <p:nvSpPr>
            <p:cNvPr id="736277" name="Oval 21"/>
            <p:cNvSpPr>
              <a:spLocks noChangeArrowheads="1"/>
            </p:cNvSpPr>
            <p:nvPr/>
          </p:nvSpPr>
          <p:spPr bwMode="auto">
            <a:xfrm>
              <a:off x="822" y="1478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278" name="Line 22"/>
            <p:cNvSpPr>
              <a:spLocks noChangeShapeType="1"/>
            </p:cNvSpPr>
            <p:nvPr/>
          </p:nvSpPr>
          <p:spPr bwMode="auto">
            <a:xfrm>
              <a:off x="822" y="147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279" name="Line 23"/>
            <p:cNvSpPr>
              <a:spLocks noChangeShapeType="1"/>
            </p:cNvSpPr>
            <p:nvPr/>
          </p:nvSpPr>
          <p:spPr bwMode="auto">
            <a:xfrm>
              <a:off x="1135" y="147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280" name="Rectangle 24"/>
            <p:cNvSpPr>
              <a:spLocks noChangeArrowheads="1"/>
            </p:cNvSpPr>
            <p:nvPr/>
          </p:nvSpPr>
          <p:spPr bwMode="auto">
            <a:xfrm>
              <a:off x="822" y="1471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36281" name="Oval 25"/>
            <p:cNvSpPr>
              <a:spLocks noChangeArrowheads="1"/>
            </p:cNvSpPr>
            <p:nvPr/>
          </p:nvSpPr>
          <p:spPr bwMode="auto">
            <a:xfrm>
              <a:off x="819" y="1412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282" name="Rectangle 26"/>
            <p:cNvSpPr>
              <a:spLocks noChangeArrowheads="1"/>
            </p:cNvSpPr>
            <p:nvPr/>
          </p:nvSpPr>
          <p:spPr bwMode="auto">
            <a:xfrm>
              <a:off x="906" y="1425"/>
              <a:ext cx="142" cy="11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283" name="Text Box 27"/>
            <p:cNvSpPr txBox="1">
              <a:spLocks noChangeArrowheads="1"/>
            </p:cNvSpPr>
            <p:nvPr/>
          </p:nvSpPr>
          <p:spPr bwMode="auto">
            <a:xfrm>
              <a:off x="820" y="1364"/>
              <a:ext cx="32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3a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36284" name="Oval 28"/>
            <p:cNvSpPr>
              <a:spLocks noChangeArrowheads="1"/>
            </p:cNvSpPr>
            <p:nvPr/>
          </p:nvSpPr>
          <p:spPr bwMode="auto">
            <a:xfrm>
              <a:off x="1443" y="182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285" name="Line 29"/>
            <p:cNvSpPr>
              <a:spLocks noChangeShapeType="1"/>
            </p:cNvSpPr>
            <p:nvPr/>
          </p:nvSpPr>
          <p:spPr bwMode="auto">
            <a:xfrm>
              <a:off x="1443" y="18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286" name="Line 30"/>
            <p:cNvSpPr>
              <a:spLocks noChangeShapeType="1"/>
            </p:cNvSpPr>
            <p:nvPr/>
          </p:nvSpPr>
          <p:spPr bwMode="auto">
            <a:xfrm>
              <a:off x="1756" y="18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287" name="Rectangle 31"/>
            <p:cNvSpPr>
              <a:spLocks noChangeArrowheads="1"/>
            </p:cNvSpPr>
            <p:nvPr/>
          </p:nvSpPr>
          <p:spPr bwMode="auto">
            <a:xfrm>
              <a:off x="1443" y="1813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36288" name="Oval 32"/>
            <p:cNvSpPr>
              <a:spLocks noChangeArrowheads="1"/>
            </p:cNvSpPr>
            <p:nvPr/>
          </p:nvSpPr>
          <p:spPr bwMode="auto">
            <a:xfrm>
              <a:off x="1440" y="175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36289" name="Group 33"/>
            <p:cNvGrpSpPr>
              <a:grpSpLocks/>
            </p:cNvGrpSpPr>
            <p:nvPr/>
          </p:nvGrpSpPr>
          <p:grpSpPr bwMode="auto">
            <a:xfrm>
              <a:off x="1453" y="1700"/>
              <a:ext cx="292" cy="269"/>
              <a:chOff x="2907" y="2429"/>
              <a:chExt cx="301" cy="269"/>
            </a:xfrm>
          </p:grpSpPr>
          <p:sp>
            <p:nvSpPr>
              <p:cNvPr id="736290" name="Rectangle 3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6291" name="Text Box 35"/>
              <p:cNvSpPr txBox="1">
                <a:spLocks noChangeArrowheads="1"/>
              </p:cNvSpPr>
              <p:nvPr/>
            </p:nvSpPr>
            <p:spPr bwMode="auto">
              <a:xfrm>
                <a:off x="2907" y="2429"/>
                <a:ext cx="301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1c</a:t>
                </a:r>
              </a:p>
            </p:txBody>
          </p:sp>
        </p:grpSp>
        <p:sp>
          <p:nvSpPr>
            <p:cNvPr id="736292" name="Line 36"/>
            <p:cNvSpPr>
              <a:spLocks noChangeShapeType="1"/>
            </p:cNvSpPr>
            <p:nvPr/>
          </p:nvSpPr>
          <p:spPr bwMode="auto">
            <a:xfrm>
              <a:off x="3238" y="1632"/>
              <a:ext cx="308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293" name="Line 37"/>
            <p:cNvSpPr>
              <a:spLocks noChangeShapeType="1"/>
            </p:cNvSpPr>
            <p:nvPr/>
          </p:nvSpPr>
          <p:spPr bwMode="auto">
            <a:xfrm>
              <a:off x="3562" y="1556"/>
              <a:ext cx="92" cy="1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294" name="Line 38"/>
            <p:cNvSpPr>
              <a:spLocks noChangeShapeType="1"/>
            </p:cNvSpPr>
            <p:nvPr/>
          </p:nvSpPr>
          <p:spPr bwMode="auto">
            <a:xfrm flipV="1">
              <a:off x="3170" y="1512"/>
              <a:ext cx="114" cy="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295" name="Freeform 39"/>
            <p:cNvSpPr>
              <a:spLocks/>
            </p:cNvSpPr>
            <p:nvPr/>
          </p:nvSpPr>
          <p:spPr bwMode="auto">
            <a:xfrm>
              <a:off x="1790" y="2146"/>
              <a:ext cx="264" cy="82"/>
            </a:xfrm>
            <a:custGeom>
              <a:avLst/>
              <a:gdLst/>
              <a:ahLst/>
              <a:cxnLst>
                <a:cxn ang="0">
                  <a:pos x="0" y="82"/>
                </a:cxn>
                <a:cxn ang="0">
                  <a:pos x="264" y="0"/>
                </a:cxn>
              </a:cxnLst>
              <a:rect l="0" t="0" r="r" b="b"/>
              <a:pathLst>
                <a:path w="264" h="82">
                  <a:moveTo>
                    <a:pt x="0" y="82"/>
                  </a:moveTo>
                  <a:lnTo>
                    <a:pt x="264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296" name="Freeform 40"/>
            <p:cNvSpPr>
              <a:spLocks/>
            </p:cNvSpPr>
            <p:nvPr/>
          </p:nvSpPr>
          <p:spPr bwMode="auto">
            <a:xfrm>
              <a:off x="1330" y="2110"/>
              <a:ext cx="152" cy="1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2" y="118"/>
                </a:cxn>
              </a:cxnLst>
              <a:rect l="0" t="0" r="r" b="b"/>
              <a:pathLst>
                <a:path w="152" h="118">
                  <a:moveTo>
                    <a:pt x="0" y="0"/>
                  </a:moveTo>
                  <a:lnTo>
                    <a:pt x="152" y="11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297" name="Freeform 41"/>
            <p:cNvSpPr>
              <a:spLocks/>
            </p:cNvSpPr>
            <p:nvPr/>
          </p:nvSpPr>
          <p:spPr bwMode="auto">
            <a:xfrm>
              <a:off x="1454" y="2040"/>
              <a:ext cx="564" cy="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4" y="82"/>
                </a:cxn>
              </a:cxnLst>
              <a:rect l="0" t="0" r="r" b="b"/>
              <a:pathLst>
                <a:path w="564" h="82">
                  <a:moveTo>
                    <a:pt x="0" y="0"/>
                  </a:moveTo>
                  <a:lnTo>
                    <a:pt x="564" y="82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298" name="Freeform 42"/>
            <p:cNvSpPr>
              <a:spLocks/>
            </p:cNvSpPr>
            <p:nvPr/>
          </p:nvSpPr>
          <p:spPr bwMode="auto">
            <a:xfrm>
              <a:off x="1392" y="1878"/>
              <a:ext cx="76" cy="94"/>
            </a:xfrm>
            <a:custGeom>
              <a:avLst/>
              <a:gdLst/>
              <a:ahLst/>
              <a:cxnLst>
                <a:cxn ang="0">
                  <a:pos x="0" y="94"/>
                </a:cxn>
                <a:cxn ang="0">
                  <a:pos x="76" y="0"/>
                </a:cxn>
              </a:cxnLst>
              <a:rect l="0" t="0" r="r" b="b"/>
              <a:pathLst>
                <a:path w="76" h="94">
                  <a:moveTo>
                    <a:pt x="0" y="94"/>
                  </a:moveTo>
                  <a:lnTo>
                    <a:pt x="76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299" name="Freeform 43"/>
            <p:cNvSpPr>
              <a:spLocks/>
            </p:cNvSpPr>
            <p:nvPr/>
          </p:nvSpPr>
          <p:spPr bwMode="auto">
            <a:xfrm>
              <a:off x="566" y="1502"/>
              <a:ext cx="252" cy="114"/>
            </a:xfrm>
            <a:custGeom>
              <a:avLst/>
              <a:gdLst/>
              <a:ahLst/>
              <a:cxnLst>
                <a:cxn ang="0">
                  <a:pos x="0" y="114"/>
                </a:cxn>
                <a:cxn ang="0">
                  <a:pos x="252" y="0"/>
                </a:cxn>
              </a:cxnLst>
              <a:rect l="0" t="0" r="r" b="b"/>
              <a:pathLst>
                <a:path w="252" h="114">
                  <a:moveTo>
                    <a:pt x="0" y="114"/>
                  </a:moveTo>
                  <a:lnTo>
                    <a:pt x="252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300" name="Freeform 44"/>
            <p:cNvSpPr>
              <a:spLocks/>
            </p:cNvSpPr>
            <p:nvPr/>
          </p:nvSpPr>
          <p:spPr bwMode="auto">
            <a:xfrm>
              <a:off x="1002" y="1562"/>
              <a:ext cx="444" cy="2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4" y="258"/>
                </a:cxn>
              </a:cxnLst>
              <a:rect l="0" t="0" r="r" b="b"/>
              <a:pathLst>
                <a:path w="444" h="258">
                  <a:moveTo>
                    <a:pt x="0" y="0"/>
                  </a:moveTo>
                  <a:lnTo>
                    <a:pt x="444" y="25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301" name="Freeform 45"/>
            <p:cNvSpPr>
              <a:spLocks/>
            </p:cNvSpPr>
            <p:nvPr/>
          </p:nvSpPr>
          <p:spPr bwMode="auto">
            <a:xfrm>
              <a:off x="2326" y="1680"/>
              <a:ext cx="654" cy="420"/>
            </a:xfrm>
            <a:custGeom>
              <a:avLst/>
              <a:gdLst/>
              <a:ahLst/>
              <a:cxnLst>
                <a:cxn ang="0">
                  <a:pos x="0" y="420"/>
                </a:cxn>
                <a:cxn ang="0">
                  <a:pos x="654" y="0"/>
                </a:cxn>
              </a:cxnLst>
              <a:rect l="0" t="0" r="r" b="b"/>
              <a:pathLst>
                <a:path w="654" h="420">
                  <a:moveTo>
                    <a:pt x="0" y="420"/>
                  </a:moveTo>
                  <a:lnTo>
                    <a:pt x="654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302" name="Oval 46"/>
            <p:cNvSpPr>
              <a:spLocks noChangeArrowheads="1"/>
            </p:cNvSpPr>
            <p:nvPr/>
          </p:nvSpPr>
          <p:spPr bwMode="auto">
            <a:xfrm>
              <a:off x="2925" y="161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303" name="Line 47"/>
            <p:cNvSpPr>
              <a:spLocks noChangeShapeType="1"/>
            </p:cNvSpPr>
            <p:nvPr/>
          </p:nvSpPr>
          <p:spPr bwMode="auto">
            <a:xfrm>
              <a:off x="2925" y="160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304" name="Line 48"/>
            <p:cNvSpPr>
              <a:spLocks noChangeShapeType="1"/>
            </p:cNvSpPr>
            <p:nvPr/>
          </p:nvSpPr>
          <p:spPr bwMode="auto">
            <a:xfrm>
              <a:off x="3238" y="160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305" name="Rectangle 49"/>
            <p:cNvSpPr>
              <a:spLocks noChangeArrowheads="1"/>
            </p:cNvSpPr>
            <p:nvPr/>
          </p:nvSpPr>
          <p:spPr bwMode="auto">
            <a:xfrm>
              <a:off x="2925" y="1609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36306" name="Oval 50"/>
            <p:cNvSpPr>
              <a:spLocks noChangeArrowheads="1"/>
            </p:cNvSpPr>
            <p:nvPr/>
          </p:nvSpPr>
          <p:spPr bwMode="auto">
            <a:xfrm>
              <a:off x="2922" y="155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307" name="Rectangle 51"/>
            <p:cNvSpPr>
              <a:spLocks noChangeArrowheads="1"/>
            </p:cNvSpPr>
            <p:nvPr/>
          </p:nvSpPr>
          <p:spPr bwMode="auto">
            <a:xfrm>
              <a:off x="3009" y="1563"/>
              <a:ext cx="141" cy="12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308" name="Text Box 52"/>
            <p:cNvSpPr txBox="1">
              <a:spLocks noChangeArrowheads="1"/>
            </p:cNvSpPr>
            <p:nvPr/>
          </p:nvSpPr>
          <p:spPr bwMode="auto">
            <a:xfrm>
              <a:off x="2922" y="1502"/>
              <a:ext cx="322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2a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36309" name="Text Box 53"/>
            <p:cNvSpPr txBox="1">
              <a:spLocks noChangeArrowheads="1"/>
            </p:cNvSpPr>
            <p:nvPr/>
          </p:nvSpPr>
          <p:spPr bwMode="auto">
            <a:xfrm>
              <a:off x="597" y="1590"/>
              <a:ext cx="481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AS3</a:t>
              </a:r>
              <a:endParaRPr lang="en-US"/>
            </a:p>
          </p:txBody>
        </p:sp>
        <p:sp>
          <p:nvSpPr>
            <p:cNvPr id="736310" name="Text Box 54"/>
            <p:cNvSpPr txBox="1">
              <a:spLocks noChangeArrowheads="1"/>
            </p:cNvSpPr>
            <p:nvPr/>
          </p:nvSpPr>
          <p:spPr bwMode="auto">
            <a:xfrm>
              <a:off x="2380" y="2046"/>
              <a:ext cx="45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AS1</a:t>
              </a:r>
              <a:endParaRPr lang="en-US"/>
            </a:p>
          </p:txBody>
        </p:sp>
        <p:sp>
          <p:nvSpPr>
            <p:cNvPr id="736311" name="Text Box 55"/>
            <p:cNvSpPr txBox="1">
              <a:spLocks noChangeArrowheads="1"/>
            </p:cNvSpPr>
            <p:nvPr/>
          </p:nvSpPr>
          <p:spPr bwMode="auto">
            <a:xfrm>
              <a:off x="3207" y="1790"/>
              <a:ext cx="444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AS2</a:t>
              </a:r>
            </a:p>
          </p:txBody>
        </p:sp>
        <p:sp>
          <p:nvSpPr>
            <p:cNvPr id="736312" name="Oval 56"/>
            <p:cNvSpPr>
              <a:spLocks noChangeArrowheads="1"/>
            </p:cNvSpPr>
            <p:nvPr/>
          </p:nvSpPr>
          <p:spPr bwMode="auto">
            <a:xfrm>
              <a:off x="1137" y="203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313" name="Line 57"/>
            <p:cNvSpPr>
              <a:spLocks noChangeShapeType="1"/>
            </p:cNvSpPr>
            <p:nvPr/>
          </p:nvSpPr>
          <p:spPr bwMode="auto">
            <a:xfrm>
              <a:off x="1137" y="202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314" name="Line 58"/>
            <p:cNvSpPr>
              <a:spLocks noChangeShapeType="1"/>
            </p:cNvSpPr>
            <p:nvPr/>
          </p:nvSpPr>
          <p:spPr bwMode="auto">
            <a:xfrm>
              <a:off x="1450" y="202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315" name="Rectangle 59"/>
            <p:cNvSpPr>
              <a:spLocks noChangeArrowheads="1"/>
            </p:cNvSpPr>
            <p:nvPr/>
          </p:nvSpPr>
          <p:spPr bwMode="auto">
            <a:xfrm>
              <a:off x="1137" y="2023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36316" name="Oval 60"/>
            <p:cNvSpPr>
              <a:spLocks noChangeArrowheads="1"/>
            </p:cNvSpPr>
            <p:nvPr/>
          </p:nvSpPr>
          <p:spPr bwMode="auto">
            <a:xfrm>
              <a:off x="1134" y="1968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317" name="Rectangle 61"/>
            <p:cNvSpPr>
              <a:spLocks noChangeArrowheads="1"/>
            </p:cNvSpPr>
            <p:nvPr/>
          </p:nvSpPr>
          <p:spPr bwMode="auto">
            <a:xfrm>
              <a:off x="1219" y="1995"/>
              <a:ext cx="142" cy="96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318" name="Text Box 62"/>
            <p:cNvSpPr txBox="1">
              <a:spLocks noChangeArrowheads="1"/>
            </p:cNvSpPr>
            <p:nvPr/>
          </p:nvSpPr>
          <p:spPr bwMode="auto">
            <a:xfrm>
              <a:off x="1150" y="1914"/>
              <a:ext cx="29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1a</a:t>
              </a: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36319" name="Group 63"/>
            <p:cNvGrpSpPr>
              <a:grpSpLocks/>
            </p:cNvGrpSpPr>
            <p:nvPr/>
          </p:nvGrpSpPr>
          <p:grpSpPr bwMode="auto">
            <a:xfrm>
              <a:off x="3270" y="1388"/>
              <a:ext cx="323" cy="269"/>
              <a:chOff x="4320" y="1940"/>
              <a:chExt cx="323" cy="269"/>
            </a:xfrm>
          </p:grpSpPr>
          <p:sp>
            <p:nvSpPr>
              <p:cNvPr id="736320" name="Oval 64"/>
              <p:cNvSpPr>
                <a:spLocks noChangeArrowheads="1"/>
              </p:cNvSpPr>
              <p:nvPr/>
            </p:nvSpPr>
            <p:spPr bwMode="auto">
              <a:xfrm>
                <a:off x="4323" y="20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6321" name="Line 65"/>
              <p:cNvSpPr>
                <a:spLocks noChangeShapeType="1"/>
              </p:cNvSpPr>
              <p:nvPr/>
            </p:nvSpPr>
            <p:spPr bwMode="auto">
              <a:xfrm>
                <a:off x="4323" y="20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6322" name="Line 66"/>
              <p:cNvSpPr>
                <a:spLocks noChangeShapeType="1"/>
              </p:cNvSpPr>
              <p:nvPr/>
            </p:nvSpPr>
            <p:spPr bwMode="auto">
              <a:xfrm>
                <a:off x="4636" y="20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6323" name="Rectangle 67"/>
              <p:cNvSpPr>
                <a:spLocks noChangeArrowheads="1"/>
              </p:cNvSpPr>
              <p:nvPr/>
            </p:nvSpPr>
            <p:spPr bwMode="auto">
              <a:xfrm>
                <a:off x="4323" y="20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36324" name="Oval 68"/>
              <p:cNvSpPr>
                <a:spLocks noChangeArrowheads="1"/>
              </p:cNvSpPr>
              <p:nvPr/>
            </p:nvSpPr>
            <p:spPr bwMode="auto">
              <a:xfrm>
                <a:off x="4320" y="19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6325" name="Rectangle 69"/>
              <p:cNvSpPr>
                <a:spLocks noChangeArrowheads="1"/>
              </p:cNvSpPr>
              <p:nvPr/>
            </p:nvSpPr>
            <p:spPr bwMode="auto">
              <a:xfrm>
                <a:off x="4407" y="2001"/>
                <a:ext cx="141" cy="118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6326" name="Text Box 70"/>
              <p:cNvSpPr txBox="1">
                <a:spLocks noChangeArrowheads="1"/>
              </p:cNvSpPr>
              <p:nvPr/>
            </p:nvSpPr>
            <p:spPr bwMode="auto">
              <a:xfrm>
                <a:off x="4320" y="1940"/>
                <a:ext cx="323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2c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736327" name="Group 71"/>
            <p:cNvGrpSpPr>
              <a:grpSpLocks/>
            </p:cNvGrpSpPr>
            <p:nvPr/>
          </p:nvGrpSpPr>
          <p:grpSpPr bwMode="auto">
            <a:xfrm>
              <a:off x="3540" y="1610"/>
              <a:ext cx="337" cy="269"/>
              <a:chOff x="4590" y="2162"/>
              <a:chExt cx="337" cy="269"/>
            </a:xfrm>
          </p:grpSpPr>
          <p:sp>
            <p:nvSpPr>
              <p:cNvPr id="736328" name="Oval 72"/>
              <p:cNvSpPr>
                <a:spLocks noChangeArrowheads="1"/>
              </p:cNvSpPr>
              <p:nvPr/>
            </p:nvSpPr>
            <p:spPr bwMode="auto">
              <a:xfrm>
                <a:off x="4599" y="2276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6329" name="Line 73"/>
              <p:cNvSpPr>
                <a:spLocks noChangeShapeType="1"/>
              </p:cNvSpPr>
              <p:nvPr/>
            </p:nvSpPr>
            <p:spPr bwMode="auto">
              <a:xfrm>
                <a:off x="4599" y="2269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6330" name="Line 74"/>
              <p:cNvSpPr>
                <a:spLocks noChangeShapeType="1"/>
              </p:cNvSpPr>
              <p:nvPr/>
            </p:nvSpPr>
            <p:spPr bwMode="auto">
              <a:xfrm>
                <a:off x="4912" y="2269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6331" name="Rectangle 75"/>
              <p:cNvSpPr>
                <a:spLocks noChangeArrowheads="1"/>
              </p:cNvSpPr>
              <p:nvPr/>
            </p:nvSpPr>
            <p:spPr bwMode="auto">
              <a:xfrm>
                <a:off x="4599" y="2269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36332" name="Oval 76"/>
              <p:cNvSpPr>
                <a:spLocks noChangeArrowheads="1"/>
              </p:cNvSpPr>
              <p:nvPr/>
            </p:nvSpPr>
            <p:spPr bwMode="auto">
              <a:xfrm>
                <a:off x="4596" y="2210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6333" name="Rectangle 77"/>
              <p:cNvSpPr>
                <a:spLocks noChangeArrowheads="1"/>
              </p:cNvSpPr>
              <p:nvPr/>
            </p:nvSpPr>
            <p:spPr bwMode="auto">
              <a:xfrm>
                <a:off x="4683" y="2223"/>
                <a:ext cx="142" cy="110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6334" name="Text Box 78"/>
              <p:cNvSpPr txBox="1">
                <a:spLocks noChangeArrowheads="1"/>
              </p:cNvSpPr>
              <p:nvPr/>
            </p:nvSpPr>
            <p:spPr bwMode="auto">
              <a:xfrm>
                <a:off x="4590" y="2162"/>
                <a:ext cx="337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2b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736335" name="Group 79"/>
            <p:cNvGrpSpPr>
              <a:grpSpLocks/>
            </p:cNvGrpSpPr>
            <p:nvPr/>
          </p:nvGrpSpPr>
          <p:grpSpPr bwMode="auto">
            <a:xfrm>
              <a:off x="2016" y="1980"/>
              <a:ext cx="316" cy="269"/>
              <a:chOff x="2016" y="1980"/>
              <a:chExt cx="316" cy="269"/>
            </a:xfrm>
          </p:grpSpPr>
          <p:sp>
            <p:nvSpPr>
              <p:cNvPr id="736336" name="Oval 80"/>
              <p:cNvSpPr>
                <a:spLocks noChangeArrowheads="1"/>
              </p:cNvSpPr>
              <p:nvPr/>
            </p:nvSpPr>
            <p:spPr bwMode="auto">
              <a:xfrm>
                <a:off x="2019" y="210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6337" name="Line 81"/>
              <p:cNvSpPr>
                <a:spLocks noChangeShapeType="1"/>
              </p:cNvSpPr>
              <p:nvPr/>
            </p:nvSpPr>
            <p:spPr bwMode="auto">
              <a:xfrm>
                <a:off x="2019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6338" name="Line 82"/>
              <p:cNvSpPr>
                <a:spLocks noChangeShapeType="1"/>
              </p:cNvSpPr>
              <p:nvPr/>
            </p:nvSpPr>
            <p:spPr bwMode="auto">
              <a:xfrm>
                <a:off x="2332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6339" name="Rectangle 83"/>
              <p:cNvSpPr>
                <a:spLocks noChangeArrowheads="1"/>
              </p:cNvSpPr>
              <p:nvPr/>
            </p:nvSpPr>
            <p:spPr bwMode="auto">
              <a:xfrm>
                <a:off x="2019" y="209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36340" name="Oval 84"/>
              <p:cNvSpPr>
                <a:spLocks noChangeArrowheads="1"/>
              </p:cNvSpPr>
              <p:nvPr/>
            </p:nvSpPr>
            <p:spPr bwMode="auto">
              <a:xfrm>
                <a:off x="2016" y="203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36341" name="Group 85"/>
              <p:cNvGrpSpPr>
                <a:grpSpLocks/>
              </p:cNvGrpSpPr>
              <p:nvPr/>
            </p:nvGrpSpPr>
            <p:grpSpPr bwMode="auto">
              <a:xfrm>
                <a:off x="2022" y="1980"/>
                <a:ext cx="306" cy="269"/>
                <a:chOff x="2901" y="2429"/>
                <a:chExt cx="313" cy="269"/>
              </a:xfrm>
            </p:grpSpPr>
            <p:sp>
              <p:nvSpPr>
                <p:cNvPr id="736342" name="Rectangle 86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6343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2901" y="2429"/>
                  <a:ext cx="313" cy="2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000"/>
                    <a:t>1b</a:t>
                  </a:r>
                  <a:endParaRPr lang="en-US" sz="2400"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736344" name="Freeform 88"/>
            <p:cNvSpPr>
              <a:spLocks/>
            </p:cNvSpPr>
            <p:nvPr/>
          </p:nvSpPr>
          <p:spPr bwMode="auto">
            <a:xfrm>
              <a:off x="1457" y="2302"/>
              <a:ext cx="1848" cy="414"/>
            </a:xfrm>
            <a:custGeom>
              <a:avLst/>
              <a:gdLst/>
              <a:ahLst/>
              <a:cxnLst>
                <a:cxn ang="0">
                  <a:pos x="0" y="414"/>
                </a:cxn>
                <a:cxn ang="0">
                  <a:pos x="84" y="0"/>
                </a:cxn>
                <a:cxn ang="0">
                  <a:pos x="384" y="6"/>
                </a:cxn>
                <a:cxn ang="0">
                  <a:pos x="1848" y="414"/>
                </a:cxn>
                <a:cxn ang="0">
                  <a:pos x="0" y="414"/>
                </a:cxn>
              </a:cxnLst>
              <a:rect l="0" t="0" r="r" b="b"/>
              <a:pathLst>
                <a:path w="1848" h="414">
                  <a:moveTo>
                    <a:pt x="0" y="414"/>
                  </a:moveTo>
                  <a:lnTo>
                    <a:pt x="84" y="0"/>
                  </a:lnTo>
                  <a:lnTo>
                    <a:pt x="384" y="6"/>
                  </a:lnTo>
                  <a:lnTo>
                    <a:pt x="1848" y="414"/>
                  </a:lnTo>
                  <a:lnTo>
                    <a:pt x="0" y="414"/>
                  </a:lnTo>
                  <a:close/>
                </a:path>
              </a:pathLst>
            </a:custGeom>
            <a:solidFill>
              <a:srgbClr val="DDDDDD"/>
            </a:solidFill>
            <a:ln w="9525" cap="flat" cmpd="sng">
              <a:solidFill>
                <a:srgbClr val="DDDDDD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345" name="Rectangle 89"/>
            <p:cNvSpPr>
              <a:spLocks noChangeArrowheads="1"/>
            </p:cNvSpPr>
            <p:nvPr/>
          </p:nvSpPr>
          <p:spPr bwMode="auto">
            <a:xfrm>
              <a:off x="1463" y="2729"/>
              <a:ext cx="1834" cy="11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36346" name="Group 90"/>
            <p:cNvGrpSpPr>
              <a:grpSpLocks/>
            </p:cNvGrpSpPr>
            <p:nvPr/>
          </p:nvGrpSpPr>
          <p:grpSpPr bwMode="auto">
            <a:xfrm>
              <a:off x="1578" y="2818"/>
              <a:ext cx="736" cy="479"/>
              <a:chOff x="1595" y="2898"/>
              <a:chExt cx="736" cy="479"/>
            </a:xfrm>
          </p:grpSpPr>
          <p:sp>
            <p:nvSpPr>
              <p:cNvPr id="736347" name="Oval 91"/>
              <p:cNvSpPr>
                <a:spLocks noChangeArrowheads="1"/>
              </p:cNvSpPr>
              <p:nvPr/>
            </p:nvSpPr>
            <p:spPr bwMode="auto">
              <a:xfrm>
                <a:off x="1595" y="2898"/>
                <a:ext cx="736" cy="479"/>
              </a:xfrm>
              <a:prstGeom prst="ellips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6348" name="Text Box 92"/>
              <p:cNvSpPr txBox="1">
                <a:spLocks noChangeArrowheads="1"/>
              </p:cNvSpPr>
              <p:nvPr/>
            </p:nvSpPr>
            <p:spPr bwMode="auto">
              <a:xfrm>
                <a:off x="1733" y="2933"/>
                <a:ext cx="553" cy="4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1200">
                    <a:solidFill>
                      <a:schemeClr val="accent2"/>
                    </a:solidFill>
                    <a:latin typeface="Arial" charset="0"/>
                  </a:rPr>
                  <a:t>Intra-AS</a:t>
                </a:r>
              </a:p>
              <a:p>
                <a:pPr eaLnBrk="1" hangingPunct="1"/>
                <a:r>
                  <a:rPr lang="en-US" sz="1200">
                    <a:solidFill>
                      <a:schemeClr val="accent2"/>
                    </a:solidFill>
                    <a:latin typeface="Arial" charset="0"/>
                  </a:rPr>
                  <a:t>Routing </a:t>
                </a:r>
              </a:p>
              <a:p>
                <a:pPr eaLnBrk="1" hangingPunct="1"/>
                <a:r>
                  <a:rPr lang="en-US" sz="1200">
                    <a:solidFill>
                      <a:schemeClr val="accent2"/>
                    </a:solidFill>
                    <a:latin typeface="Arial" charset="0"/>
                  </a:rPr>
                  <a:t>algorithm</a:t>
                </a:r>
              </a:p>
            </p:txBody>
          </p:sp>
        </p:grpSp>
        <p:grpSp>
          <p:nvGrpSpPr>
            <p:cNvPr id="736349" name="Group 93"/>
            <p:cNvGrpSpPr>
              <a:grpSpLocks/>
            </p:cNvGrpSpPr>
            <p:nvPr/>
          </p:nvGrpSpPr>
          <p:grpSpPr bwMode="auto">
            <a:xfrm>
              <a:off x="2402" y="2826"/>
              <a:ext cx="736" cy="479"/>
              <a:chOff x="2402" y="2826"/>
              <a:chExt cx="736" cy="479"/>
            </a:xfrm>
          </p:grpSpPr>
          <p:sp>
            <p:nvSpPr>
              <p:cNvPr id="736350" name="Oval 94"/>
              <p:cNvSpPr>
                <a:spLocks noChangeArrowheads="1"/>
              </p:cNvSpPr>
              <p:nvPr/>
            </p:nvSpPr>
            <p:spPr bwMode="auto">
              <a:xfrm>
                <a:off x="2402" y="2826"/>
                <a:ext cx="736" cy="479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6351" name="Text Box 95"/>
              <p:cNvSpPr txBox="1">
                <a:spLocks noChangeArrowheads="1"/>
              </p:cNvSpPr>
              <p:nvPr/>
            </p:nvSpPr>
            <p:spPr bwMode="auto">
              <a:xfrm>
                <a:off x="2539" y="2862"/>
                <a:ext cx="553" cy="4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1200">
                    <a:solidFill>
                      <a:srgbClr val="FF0000"/>
                    </a:solidFill>
                    <a:latin typeface="Arial" charset="0"/>
                  </a:rPr>
                  <a:t>Inter-AS</a:t>
                </a:r>
              </a:p>
              <a:p>
                <a:pPr eaLnBrk="1" hangingPunct="1"/>
                <a:r>
                  <a:rPr lang="en-US" sz="1200">
                    <a:solidFill>
                      <a:srgbClr val="FF0000"/>
                    </a:solidFill>
                    <a:latin typeface="Arial" charset="0"/>
                  </a:rPr>
                  <a:t>Routing </a:t>
                </a:r>
              </a:p>
              <a:p>
                <a:pPr eaLnBrk="1" hangingPunct="1"/>
                <a:r>
                  <a:rPr lang="en-US" sz="1200">
                    <a:solidFill>
                      <a:srgbClr val="FF0000"/>
                    </a:solidFill>
                    <a:latin typeface="Arial" charset="0"/>
                  </a:rPr>
                  <a:t>algorithm</a:t>
                </a:r>
              </a:p>
            </p:txBody>
          </p:sp>
        </p:grpSp>
        <p:sp>
          <p:nvSpPr>
            <p:cNvPr id="736352" name="Rectangle 96"/>
            <p:cNvSpPr>
              <a:spLocks noChangeArrowheads="1"/>
            </p:cNvSpPr>
            <p:nvPr/>
          </p:nvSpPr>
          <p:spPr bwMode="auto">
            <a:xfrm>
              <a:off x="1932" y="3447"/>
              <a:ext cx="780" cy="26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400">
                  <a:latin typeface="Arial" charset="0"/>
                </a:rPr>
                <a:t>Forwarding</a:t>
              </a:r>
            </a:p>
            <a:p>
              <a:pPr algn="ctr" eaLnBrk="1" hangingPunct="1"/>
              <a:r>
                <a:rPr lang="en-US" sz="1400">
                  <a:latin typeface="Arial" charset="0"/>
                </a:rPr>
                <a:t>table</a:t>
              </a:r>
            </a:p>
          </p:txBody>
        </p:sp>
        <p:sp>
          <p:nvSpPr>
            <p:cNvPr id="736353" name="Freeform 97"/>
            <p:cNvSpPr>
              <a:spLocks/>
            </p:cNvSpPr>
            <p:nvPr/>
          </p:nvSpPr>
          <p:spPr bwMode="auto">
            <a:xfrm>
              <a:off x="1648" y="3217"/>
              <a:ext cx="275" cy="34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1" y="230"/>
                </a:cxn>
                <a:cxn ang="0">
                  <a:pos x="275" y="345"/>
                </a:cxn>
              </a:cxnLst>
              <a:rect l="0" t="0" r="r" b="b"/>
              <a:pathLst>
                <a:path w="275" h="345">
                  <a:moveTo>
                    <a:pt x="0" y="0"/>
                  </a:moveTo>
                  <a:cubicBezTo>
                    <a:pt x="12" y="86"/>
                    <a:pt x="25" y="173"/>
                    <a:pt x="71" y="230"/>
                  </a:cubicBezTo>
                  <a:cubicBezTo>
                    <a:pt x="117" y="287"/>
                    <a:pt x="241" y="326"/>
                    <a:pt x="275" y="345"/>
                  </a:cubicBezTo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6354" name="Freeform 98"/>
            <p:cNvSpPr>
              <a:spLocks/>
            </p:cNvSpPr>
            <p:nvPr/>
          </p:nvSpPr>
          <p:spPr bwMode="auto">
            <a:xfrm>
              <a:off x="2712" y="3217"/>
              <a:ext cx="354" cy="372"/>
            </a:xfrm>
            <a:custGeom>
              <a:avLst/>
              <a:gdLst/>
              <a:ahLst/>
              <a:cxnLst>
                <a:cxn ang="0">
                  <a:pos x="354" y="0"/>
                </a:cxn>
                <a:cxn ang="0">
                  <a:pos x="248" y="274"/>
                </a:cxn>
                <a:cxn ang="0">
                  <a:pos x="0" y="372"/>
                </a:cxn>
              </a:cxnLst>
              <a:rect l="0" t="0" r="r" b="b"/>
              <a:pathLst>
                <a:path w="354" h="372">
                  <a:moveTo>
                    <a:pt x="354" y="0"/>
                  </a:moveTo>
                  <a:cubicBezTo>
                    <a:pt x="330" y="106"/>
                    <a:pt x="307" y="212"/>
                    <a:pt x="248" y="274"/>
                  </a:cubicBezTo>
                  <a:cubicBezTo>
                    <a:pt x="189" y="336"/>
                    <a:pt x="41" y="354"/>
                    <a:pt x="0" y="372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736355" name="Group 99"/>
            <p:cNvGrpSpPr>
              <a:grpSpLocks/>
            </p:cNvGrpSpPr>
            <p:nvPr/>
          </p:nvGrpSpPr>
          <p:grpSpPr bwMode="auto">
            <a:xfrm>
              <a:off x="417" y="1226"/>
              <a:ext cx="321" cy="269"/>
              <a:chOff x="2014" y="1980"/>
              <a:chExt cx="321" cy="269"/>
            </a:xfrm>
          </p:grpSpPr>
          <p:sp>
            <p:nvSpPr>
              <p:cNvPr id="736356" name="Oval 100"/>
              <p:cNvSpPr>
                <a:spLocks noChangeArrowheads="1"/>
              </p:cNvSpPr>
              <p:nvPr/>
            </p:nvSpPr>
            <p:spPr bwMode="auto">
              <a:xfrm>
                <a:off x="2019" y="210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6357" name="Line 101"/>
              <p:cNvSpPr>
                <a:spLocks noChangeShapeType="1"/>
              </p:cNvSpPr>
              <p:nvPr/>
            </p:nvSpPr>
            <p:spPr bwMode="auto">
              <a:xfrm>
                <a:off x="2019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6358" name="Line 102"/>
              <p:cNvSpPr>
                <a:spLocks noChangeShapeType="1"/>
              </p:cNvSpPr>
              <p:nvPr/>
            </p:nvSpPr>
            <p:spPr bwMode="auto">
              <a:xfrm>
                <a:off x="2332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6359" name="Rectangle 103"/>
              <p:cNvSpPr>
                <a:spLocks noChangeArrowheads="1"/>
              </p:cNvSpPr>
              <p:nvPr/>
            </p:nvSpPr>
            <p:spPr bwMode="auto">
              <a:xfrm>
                <a:off x="2019" y="209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36360" name="Oval 104"/>
              <p:cNvSpPr>
                <a:spLocks noChangeArrowheads="1"/>
              </p:cNvSpPr>
              <p:nvPr/>
            </p:nvSpPr>
            <p:spPr bwMode="auto">
              <a:xfrm>
                <a:off x="2016" y="203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36361" name="Group 105"/>
              <p:cNvGrpSpPr>
                <a:grpSpLocks/>
              </p:cNvGrpSpPr>
              <p:nvPr/>
            </p:nvGrpSpPr>
            <p:grpSpPr bwMode="auto">
              <a:xfrm>
                <a:off x="2014" y="1980"/>
                <a:ext cx="321" cy="269"/>
                <a:chOff x="2893" y="2429"/>
                <a:chExt cx="328" cy="269"/>
              </a:xfrm>
            </p:grpSpPr>
            <p:sp>
              <p:nvSpPr>
                <p:cNvPr id="736362" name="Rectangle 106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6363" name="Text Box 107"/>
                <p:cNvSpPr txBox="1">
                  <a:spLocks noChangeArrowheads="1"/>
                </p:cNvSpPr>
                <p:nvPr/>
              </p:nvSpPr>
              <p:spPr bwMode="auto">
                <a:xfrm>
                  <a:off x="2893" y="2429"/>
                  <a:ext cx="328" cy="2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000"/>
                    <a:t>3c</a:t>
                  </a:r>
                  <a:endParaRPr lang="en-US" sz="2400"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736364" name="Line 108"/>
            <p:cNvSpPr>
              <a:spLocks noChangeShapeType="1"/>
            </p:cNvSpPr>
            <p:nvPr/>
          </p:nvSpPr>
          <p:spPr bwMode="auto">
            <a:xfrm flipH="1">
              <a:off x="443" y="1436"/>
              <a:ext cx="62" cy="1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6365" name="Line 109"/>
            <p:cNvSpPr>
              <a:spLocks noChangeShapeType="1"/>
            </p:cNvSpPr>
            <p:nvPr/>
          </p:nvSpPr>
          <p:spPr bwMode="auto">
            <a:xfrm>
              <a:off x="136" y="1482"/>
              <a:ext cx="144" cy="1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6366" name="Line 110"/>
            <p:cNvSpPr>
              <a:spLocks noChangeShapeType="1"/>
            </p:cNvSpPr>
            <p:nvPr/>
          </p:nvSpPr>
          <p:spPr bwMode="auto">
            <a:xfrm flipH="1">
              <a:off x="635" y="1127"/>
              <a:ext cx="136" cy="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6367" name="Line 111"/>
            <p:cNvSpPr>
              <a:spLocks noChangeShapeType="1"/>
            </p:cNvSpPr>
            <p:nvPr/>
          </p:nvSpPr>
          <p:spPr bwMode="auto">
            <a:xfrm>
              <a:off x="356" y="1118"/>
              <a:ext cx="118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6368" name="Line 112"/>
            <p:cNvSpPr>
              <a:spLocks noChangeShapeType="1"/>
            </p:cNvSpPr>
            <p:nvPr/>
          </p:nvSpPr>
          <p:spPr bwMode="auto">
            <a:xfrm flipH="1">
              <a:off x="1016" y="1211"/>
              <a:ext cx="68" cy="2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6369" name="Line 113"/>
            <p:cNvSpPr>
              <a:spLocks noChangeShapeType="1"/>
            </p:cNvSpPr>
            <p:nvPr/>
          </p:nvSpPr>
          <p:spPr bwMode="auto">
            <a:xfrm>
              <a:off x="3854" y="1728"/>
              <a:ext cx="2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6370" name="Line 114"/>
            <p:cNvSpPr>
              <a:spLocks noChangeShapeType="1"/>
            </p:cNvSpPr>
            <p:nvPr/>
          </p:nvSpPr>
          <p:spPr bwMode="auto">
            <a:xfrm flipV="1">
              <a:off x="3795" y="1415"/>
              <a:ext cx="262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6371" name="Line 115"/>
            <p:cNvSpPr>
              <a:spLocks noChangeShapeType="1"/>
            </p:cNvSpPr>
            <p:nvPr/>
          </p:nvSpPr>
          <p:spPr bwMode="auto">
            <a:xfrm flipH="1" flipV="1">
              <a:off x="3244" y="1245"/>
              <a:ext cx="127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6372" name="Line 116"/>
            <p:cNvSpPr>
              <a:spLocks noChangeShapeType="1"/>
            </p:cNvSpPr>
            <p:nvPr/>
          </p:nvSpPr>
          <p:spPr bwMode="auto">
            <a:xfrm flipH="1" flipV="1">
              <a:off x="2931" y="1347"/>
              <a:ext cx="135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6373" name="Line 117"/>
            <p:cNvSpPr>
              <a:spLocks noChangeShapeType="1"/>
            </p:cNvSpPr>
            <p:nvPr/>
          </p:nvSpPr>
          <p:spPr bwMode="auto">
            <a:xfrm flipH="1">
              <a:off x="1042" y="2092"/>
              <a:ext cx="135" cy="1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6374" name="Line 118"/>
            <p:cNvSpPr>
              <a:spLocks noChangeShapeType="1"/>
            </p:cNvSpPr>
            <p:nvPr/>
          </p:nvSpPr>
          <p:spPr bwMode="auto">
            <a:xfrm flipH="1" flipV="1">
              <a:off x="1008" y="1991"/>
              <a:ext cx="127" cy="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6375" name="Line 119"/>
            <p:cNvSpPr>
              <a:spLocks noChangeShapeType="1"/>
            </p:cNvSpPr>
            <p:nvPr/>
          </p:nvSpPr>
          <p:spPr bwMode="auto">
            <a:xfrm flipH="1">
              <a:off x="1279" y="2262"/>
              <a:ext cx="212" cy="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6376" name="Line 120"/>
            <p:cNvSpPr>
              <a:spLocks noChangeShapeType="1"/>
            </p:cNvSpPr>
            <p:nvPr/>
          </p:nvSpPr>
          <p:spPr bwMode="auto">
            <a:xfrm flipV="1">
              <a:off x="1762" y="1804"/>
              <a:ext cx="229" cy="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6377" name="Line 121"/>
            <p:cNvSpPr>
              <a:spLocks noChangeShapeType="1"/>
            </p:cNvSpPr>
            <p:nvPr/>
          </p:nvSpPr>
          <p:spPr bwMode="auto">
            <a:xfrm>
              <a:off x="2219" y="2177"/>
              <a:ext cx="119" cy="1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6378" name="Line 122"/>
            <p:cNvSpPr>
              <a:spLocks noChangeShapeType="1"/>
            </p:cNvSpPr>
            <p:nvPr/>
          </p:nvSpPr>
          <p:spPr bwMode="auto">
            <a:xfrm>
              <a:off x="1736" y="1880"/>
              <a:ext cx="144" cy="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36379" name="Rectangle 123"/>
          <p:cNvSpPr>
            <a:spLocks noGrp="1" noChangeArrowheads="1"/>
          </p:cNvSpPr>
          <p:nvPr>
            <p:ph type="title"/>
          </p:nvPr>
        </p:nvSpPr>
        <p:spPr>
          <a:xfrm>
            <a:off x="422275" y="228600"/>
            <a:ext cx="7772400" cy="963613"/>
          </a:xfrm>
        </p:spPr>
        <p:txBody>
          <a:bodyPr/>
          <a:lstStyle/>
          <a:p>
            <a:r>
              <a:rPr lang="en-US"/>
              <a:t>Interconnected ASes</a:t>
            </a:r>
          </a:p>
        </p:txBody>
      </p:sp>
      <p:sp>
        <p:nvSpPr>
          <p:cNvPr id="736380" name="Rectangle 124"/>
          <p:cNvSpPr>
            <a:spLocks noGrp="1" noChangeArrowheads="1"/>
          </p:cNvSpPr>
          <p:nvPr>
            <p:ph type="body" sz="half" idx="2"/>
          </p:nvPr>
        </p:nvSpPr>
        <p:spPr>
          <a:xfrm>
            <a:off x="5114925" y="3159125"/>
            <a:ext cx="3810000" cy="3400425"/>
          </a:xfrm>
        </p:spPr>
        <p:txBody>
          <a:bodyPr/>
          <a:lstStyle/>
          <a:p>
            <a:r>
              <a:rPr lang="en-US" sz="2400"/>
              <a:t>forwarding table  configured by both intra- and inter-AS routing algorithm</a:t>
            </a:r>
          </a:p>
          <a:p>
            <a:pPr lvl="1"/>
            <a:r>
              <a:rPr lang="en-US" sz="2000"/>
              <a:t>intra-AS sets entries for internal dests</a:t>
            </a:r>
          </a:p>
          <a:p>
            <a:pPr lvl="1"/>
            <a:r>
              <a:rPr lang="en-US" sz="2000"/>
              <a:t>inter-AS &amp; intra-As sets entries for external dests </a:t>
            </a:r>
          </a:p>
        </p:txBody>
      </p:sp>
    </p:spTree>
    <p:extLst>
      <p:ext uri="{BB962C8B-B14F-4D97-AF65-F5344CB8AC3E}">
        <p14:creationId xmlns:p14="http://schemas.microsoft.com/office/powerpoint/2010/main" val="381156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fld id="{269D2426-B282-4FD8-BDEA-7FA4D1A97210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73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557213" y="0"/>
            <a:ext cx="7772400" cy="1143000"/>
          </a:xfrm>
        </p:spPr>
        <p:txBody>
          <a:bodyPr/>
          <a:lstStyle/>
          <a:p>
            <a:r>
              <a:rPr lang="en-US"/>
              <a:t>Inter-AS tasks</a:t>
            </a:r>
          </a:p>
        </p:txBody>
      </p:sp>
      <p:sp>
        <p:nvSpPr>
          <p:cNvPr id="7372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2925" y="1346200"/>
            <a:ext cx="3810000" cy="292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suppose router in AS1 receives datagram destined outside of AS1: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router should forward packet to gateway router, but which one?</a:t>
            </a:r>
          </a:p>
        </p:txBody>
      </p:sp>
      <p:sp>
        <p:nvSpPr>
          <p:cNvPr id="73728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94238" y="1371600"/>
            <a:ext cx="3810000" cy="4648200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 typeface="Wingdings" pitchFamily="2" charset="2"/>
              <a:buNone/>
            </a:pPr>
            <a:r>
              <a:rPr lang="en-US" sz="2400" u="sng" dirty="0">
                <a:solidFill>
                  <a:srgbClr val="FF0000"/>
                </a:solidFill>
              </a:rPr>
              <a:t>AS1 must:</a:t>
            </a:r>
          </a:p>
          <a:p>
            <a:pPr marL="457200" indent="-457200">
              <a:lnSpc>
                <a:spcPct val="90000"/>
              </a:lnSpc>
              <a:buFont typeface="ZapfDingbats" pitchFamily="82" charset="2"/>
              <a:buAutoNum type="arabicPeriod"/>
            </a:pPr>
            <a:r>
              <a:rPr lang="en-US" sz="2400" dirty="0"/>
              <a:t>learn which </a:t>
            </a:r>
            <a:r>
              <a:rPr lang="en-US" sz="2400" dirty="0" err="1"/>
              <a:t>dests</a:t>
            </a:r>
            <a:r>
              <a:rPr lang="en-US" sz="2400" dirty="0"/>
              <a:t> are reachable through AS2, which through AS3</a:t>
            </a:r>
          </a:p>
          <a:p>
            <a:pPr marL="457200" indent="-457200">
              <a:lnSpc>
                <a:spcPct val="90000"/>
              </a:lnSpc>
              <a:buFont typeface="ZapfDingbats" pitchFamily="82" charset="2"/>
              <a:buAutoNum type="arabicPeriod"/>
            </a:pPr>
            <a:r>
              <a:rPr lang="en-US" sz="2400" dirty="0"/>
              <a:t>propagate this reachability info to all routers in AS1</a:t>
            </a:r>
          </a:p>
          <a:p>
            <a:pPr marL="457200" indent="-457200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rgbClr val="FF0000"/>
                </a:solidFill>
              </a:rPr>
              <a:t>job of inter-AS routing!</a:t>
            </a:r>
          </a:p>
        </p:txBody>
      </p:sp>
      <p:sp>
        <p:nvSpPr>
          <p:cNvPr id="737285" name="Freeform 5"/>
          <p:cNvSpPr>
            <a:spLocks/>
          </p:cNvSpPr>
          <p:nvPr/>
        </p:nvSpPr>
        <p:spPr bwMode="auto">
          <a:xfrm>
            <a:off x="7277100" y="4562475"/>
            <a:ext cx="1171575" cy="1758950"/>
          </a:xfrm>
          <a:custGeom>
            <a:avLst/>
            <a:gdLst/>
            <a:ahLst/>
            <a:cxnLst>
              <a:cxn ang="0">
                <a:pos x="32" y="394"/>
              </a:cxn>
              <a:cxn ang="0">
                <a:pos x="213" y="172"/>
              </a:cxn>
              <a:cxn ang="0">
                <a:pos x="663" y="56"/>
              </a:cxn>
              <a:cxn ang="0">
                <a:pos x="661" y="509"/>
              </a:cxn>
              <a:cxn ang="0">
                <a:pos x="677" y="1032"/>
              </a:cxn>
              <a:cxn ang="0">
                <a:pos x="338" y="962"/>
              </a:cxn>
              <a:cxn ang="0">
                <a:pos x="51" y="809"/>
              </a:cxn>
              <a:cxn ang="0">
                <a:pos x="32" y="394"/>
              </a:cxn>
            </a:cxnLst>
            <a:rect l="0" t="0" r="r" b="b"/>
            <a:pathLst>
              <a:path w="738" h="1108">
                <a:moveTo>
                  <a:pt x="32" y="394"/>
                </a:moveTo>
                <a:cubicBezTo>
                  <a:pt x="66" y="301"/>
                  <a:pt x="108" y="228"/>
                  <a:pt x="213" y="172"/>
                </a:cubicBezTo>
                <a:cubicBezTo>
                  <a:pt x="318" y="116"/>
                  <a:pt x="588" y="0"/>
                  <a:pt x="663" y="56"/>
                </a:cubicBezTo>
                <a:cubicBezTo>
                  <a:pt x="738" y="112"/>
                  <a:pt x="659" y="346"/>
                  <a:pt x="661" y="509"/>
                </a:cubicBezTo>
                <a:cubicBezTo>
                  <a:pt x="663" y="672"/>
                  <a:pt x="731" y="956"/>
                  <a:pt x="677" y="1032"/>
                </a:cubicBezTo>
                <a:cubicBezTo>
                  <a:pt x="623" y="1108"/>
                  <a:pt x="442" y="999"/>
                  <a:pt x="338" y="962"/>
                </a:cubicBezTo>
                <a:cubicBezTo>
                  <a:pt x="234" y="925"/>
                  <a:pt x="102" y="904"/>
                  <a:pt x="51" y="809"/>
                </a:cubicBezTo>
                <a:cubicBezTo>
                  <a:pt x="0" y="715"/>
                  <a:pt x="36" y="481"/>
                  <a:pt x="32" y="394"/>
                </a:cubicBez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286" name="Freeform 6"/>
          <p:cNvSpPr>
            <a:spLocks/>
          </p:cNvSpPr>
          <p:nvPr/>
        </p:nvSpPr>
        <p:spPr bwMode="auto">
          <a:xfrm>
            <a:off x="5230813" y="4872038"/>
            <a:ext cx="1944687" cy="1292225"/>
          </a:xfrm>
          <a:custGeom>
            <a:avLst/>
            <a:gdLst/>
            <a:ahLst/>
            <a:cxnLst>
              <a:cxn ang="0">
                <a:pos x="56" y="162"/>
              </a:cxn>
              <a:cxn ang="0">
                <a:pos x="368" y="14"/>
              </a:cxn>
              <a:cxn ang="0">
                <a:pos x="940" y="79"/>
              </a:cxn>
              <a:cxn ang="0">
                <a:pos x="1144" y="239"/>
              </a:cxn>
              <a:cxn ang="0">
                <a:pos x="1048" y="451"/>
              </a:cxn>
              <a:cxn ang="0">
                <a:pos x="586" y="541"/>
              </a:cxn>
              <a:cxn ang="0">
                <a:pos x="88" y="439"/>
              </a:cxn>
              <a:cxn ang="0">
                <a:pos x="56" y="162"/>
              </a:cxn>
            </a:cxnLst>
            <a:rect l="0" t="0" r="r" b="b"/>
            <a:pathLst>
              <a:path w="1162" h="543">
                <a:moveTo>
                  <a:pt x="56" y="162"/>
                </a:moveTo>
                <a:cubicBezTo>
                  <a:pt x="115" y="100"/>
                  <a:pt x="221" y="28"/>
                  <a:pt x="368" y="14"/>
                </a:cubicBezTo>
                <a:cubicBezTo>
                  <a:pt x="515" y="0"/>
                  <a:pt x="811" y="42"/>
                  <a:pt x="940" y="79"/>
                </a:cubicBezTo>
                <a:cubicBezTo>
                  <a:pt x="1069" y="116"/>
                  <a:pt x="1126" y="177"/>
                  <a:pt x="1144" y="239"/>
                </a:cubicBezTo>
                <a:cubicBezTo>
                  <a:pt x="1162" y="301"/>
                  <a:pt x="1141" y="401"/>
                  <a:pt x="1048" y="451"/>
                </a:cubicBezTo>
                <a:cubicBezTo>
                  <a:pt x="955" y="501"/>
                  <a:pt x="746" y="543"/>
                  <a:pt x="586" y="541"/>
                </a:cubicBezTo>
                <a:cubicBezTo>
                  <a:pt x="426" y="539"/>
                  <a:pt x="176" y="502"/>
                  <a:pt x="88" y="439"/>
                </a:cubicBezTo>
                <a:cubicBezTo>
                  <a:pt x="0" y="376"/>
                  <a:pt x="63" y="220"/>
                  <a:pt x="56" y="162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287" name="Freeform 7"/>
          <p:cNvSpPr>
            <a:spLocks/>
          </p:cNvSpPr>
          <p:nvPr/>
        </p:nvSpPr>
        <p:spPr bwMode="auto">
          <a:xfrm>
            <a:off x="1477963" y="4164013"/>
            <a:ext cx="1679575" cy="1411287"/>
          </a:xfrm>
          <a:custGeom>
            <a:avLst/>
            <a:gdLst/>
            <a:ahLst/>
            <a:cxnLst>
              <a:cxn ang="0">
                <a:pos x="88" y="181"/>
              </a:cxn>
              <a:cxn ang="0">
                <a:pos x="180" y="89"/>
              </a:cxn>
              <a:cxn ang="0">
                <a:pos x="448" y="49"/>
              </a:cxn>
              <a:cxn ang="0">
                <a:pos x="988" y="25"/>
              </a:cxn>
              <a:cxn ang="0">
                <a:pos x="1181" y="197"/>
              </a:cxn>
              <a:cxn ang="0">
                <a:pos x="889" y="413"/>
              </a:cxn>
              <a:cxn ang="0">
                <a:pos x="307" y="425"/>
              </a:cxn>
              <a:cxn ang="0">
                <a:pos x="36" y="337"/>
              </a:cxn>
              <a:cxn ang="0">
                <a:pos x="88" y="181"/>
              </a:cxn>
            </a:cxnLst>
            <a:rect l="0" t="0" r="r" b="b"/>
            <a:pathLst>
              <a:path w="1198" h="451">
                <a:moveTo>
                  <a:pt x="88" y="181"/>
                </a:moveTo>
                <a:cubicBezTo>
                  <a:pt x="159" y="143"/>
                  <a:pt x="120" y="111"/>
                  <a:pt x="180" y="89"/>
                </a:cubicBezTo>
                <a:cubicBezTo>
                  <a:pt x="240" y="67"/>
                  <a:pt x="313" y="60"/>
                  <a:pt x="448" y="49"/>
                </a:cubicBezTo>
                <a:cubicBezTo>
                  <a:pt x="583" y="38"/>
                  <a:pt x="866" y="0"/>
                  <a:pt x="988" y="25"/>
                </a:cubicBezTo>
                <a:cubicBezTo>
                  <a:pt x="1110" y="50"/>
                  <a:pt x="1198" y="132"/>
                  <a:pt x="1181" y="197"/>
                </a:cubicBezTo>
                <a:cubicBezTo>
                  <a:pt x="1164" y="262"/>
                  <a:pt x="1034" y="375"/>
                  <a:pt x="889" y="413"/>
                </a:cubicBezTo>
                <a:cubicBezTo>
                  <a:pt x="744" y="451"/>
                  <a:pt x="449" y="438"/>
                  <a:pt x="307" y="425"/>
                </a:cubicBezTo>
                <a:cubicBezTo>
                  <a:pt x="165" y="412"/>
                  <a:pt x="72" y="378"/>
                  <a:pt x="36" y="337"/>
                </a:cubicBezTo>
                <a:cubicBezTo>
                  <a:pt x="0" y="296"/>
                  <a:pt x="77" y="213"/>
                  <a:pt x="88" y="181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288" name="Freeform 8"/>
          <p:cNvSpPr>
            <a:spLocks/>
          </p:cNvSpPr>
          <p:nvPr/>
        </p:nvSpPr>
        <p:spPr bwMode="auto">
          <a:xfrm>
            <a:off x="2108200" y="4908550"/>
            <a:ext cx="400050" cy="180975"/>
          </a:xfrm>
          <a:custGeom>
            <a:avLst/>
            <a:gdLst/>
            <a:ahLst/>
            <a:cxnLst>
              <a:cxn ang="0">
                <a:pos x="0" y="114"/>
              </a:cxn>
              <a:cxn ang="0">
                <a:pos x="252" y="0"/>
              </a:cxn>
            </a:cxnLst>
            <a:rect l="0" t="0" r="r" b="b"/>
            <a:pathLst>
              <a:path w="252" h="114">
                <a:moveTo>
                  <a:pt x="0" y="114"/>
                </a:moveTo>
                <a:lnTo>
                  <a:pt x="252" y="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289" name="Text Box 9"/>
          <p:cNvSpPr txBox="1">
            <a:spLocks noChangeArrowheads="1"/>
          </p:cNvSpPr>
          <p:nvPr/>
        </p:nvSpPr>
        <p:spPr bwMode="auto">
          <a:xfrm>
            <a:off x="2052638" y="5135563"/>
            <a:ext cx="701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AS3</a:t>
            </a:r>
            <a:endParaRPr lang="en-US"/>
          </a:p>
        </p:txBody>
      </p:sp>
      <p:sp>
        <p:nvSpPr>
          <p:cNvPr id="737290" name="Text Box 10"/>
          <p:cNvSpPr txBox="1">
            <a:spLocks noChangeArrowheads="1"/>
          </p:cNvSpPr>
          <p:nvPr/>
        </p:nvSpPr>
        <p:spPr bwMode="auto">
          <a:xfrm>
            <a:off x="5867400" y="5799138"/>
            <a:ext cx="6492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AS2</a:t>
            </a:r>
          </a:p>
        </p:txBody>
      </p:sp>
      <p:sp>
        <p:nvSpPr>
          <p:cNvPr id="737291" name="Line 11"/>
          <p:cNvSpPr>
            <a:spLocks noChangeShapeType="1"/>
          </p:cNvSpPr>
          <p:nvPr/>
        </p:nvSpPr>
        <p:spPr bwMode="auto">
          <a:xfrm flipV="1">
            <a:off x="5746750" y="5283200"/>
            <a:ext cx="434975" cy="1920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7292" name="Line 12"/>
          <p:cNvSpPr>
            <a:spLocks noChangeShapeType="1"/>
          </p:cNvSpPr>
          <p:nvPr/>
        </p:nvSpPr>
        <p:spPr bwMode="auto">
          <a:xfrm flipH="1" flipV="1">
            <a:off x="2324100" y="4641850"/>
            <a:ext cx="241300" cy="174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7293" name="Line 13"/>
          <p:cNvSpPr>
            <a:spLocks noChangeShapeType="1"/>
          </p:cNvSpPr>
          <p:nvPr/>
        </p:nvSpPr>
        <p:spPr bwMode="auto">
          <a:xfrm flipH="1">
            <a:off x="1882775" y="4635500"/>
            <a:ext cx="147638" cy="376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737294" name="Group 14"/>
          <p:cNvGrpSpPr>
            <a:grpSpLocks/>
          </p:cNvGrpSpPr>
          <p:nvPr/>
        </p:nvGrpSpPr>
        <p:grpSpPr bwMode="auto">
          <a:xfrm>
            <a:off x="1619250" y="4910138"/>
            <a:ext cx="501650" cy="396875"/>
            <a:chOff x="873" y="3247"/>
            <a:chExt cx="316" cy="250"/>
          </a:xfrm>
        </p:grpSpPr>
        <p:sp>
          <p:nvSpPr>
            <p:cNvPr id="737295" name="Oval 15"/>
            <p:cNvSpPr>
              <a:spLocks noChangeArrowheads="1"/>
            </p:cNvSpPr>
            <p:nvPr/>
          </p:nvSpPr>
          <p:spPr bwMode="auto">
            <a:xfrm>
              <a:off x="876" y="3361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296" name="Line 16"/>
            <p:cNvSpPr>
              <a:spLocks noChangeShapeType="1"/>
            </p:cNvSpPr>
            <p:nvPr/>
          </p:nvSpPr>
          <p:spPr bwMode="auto">
            <a:xfrm>
              <a:off x="876" y="335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297" name="Line 17"/>
            <p:cNvSpPr>
              <a:spLocks noChangeShapeType="1"/>
            </p:cNvSpPr>
            <p:nvPr/>
          </p:nvSpPr>
          <p:spPr bwMode="auto">
            <a:xfrm>
              <a:off x="1189" y="335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298" name="Rectangle 18"/>
            <p:cNvSpPr>
              <a:spLocks noChangeArrowheads="1"/>
            </p:cNvSpPr>
            <p:nvPr/>
          </p:nvSpPr>
          <p:spPr bwMode="auto">
            <a:xfrm>
              <a:off x="876" y="3354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37299" name="Oval 19"/>
            <p:cNvSpPr>
              <a:spLocks noChangeArrowheads="1"/>
            </p:cNvSpPr>
            <p:nvPr/>
          </p:nvSpPr>
          <p:spPr bwMode="auto">
            <a:xfrm>
              <a:off x="873" y="3295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00" name="Rectangle 20"/>
            <p:cNvSpPr>
              <a:spLocks noChangeArrowheads="1"/>
            </p:cNvSpPr>
            <p:nvPr/>
          </p:nvSpPr>
          <p:spPr bwMode="auto">
            <a:xfrm>
              <a:off x="960" y="3308"/>
              <a:ext cx="141" cy="124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01" name="Text Box 21"/>
            <p:cNvSpPr txBox="1">
              <a:spLocks noChangeArrowheads="1"/>
            </p:cNvSpPr>
            <p:nvPr/>
          </p:nvSpPr>
          <p:spPr bwMode="auto">
            <a:xfrm>
              <a:off x="880" y="3247"/>
              <a:ext cx="3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3b</a:t>
              </a:r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737302" name="Group 22"/>
          <p:cNvGrpSpPr>
            <a:grpSpLocks/>
          </p:cNvGrpSpPr>
          <p:nvPr/>
        </p:nvGrpSpPr>
        <p:grpSpPr bwMode="auto">
          <a:xfrm>
            <a:off x="1889125" y="4333875"/>
            <a:ext cx="501650" cy="396875"/>
            <a:chOff x="2016" y="1980"/>
            <a:chExt cx="316" cy="250"/>
          </a:xfrm>
        </p:grpSpPr>
        <p:sp>
          <p:nvSpPr>
            <p:cNvPr id="737303" name="Oval 23"/>
            <p:cNvSpPr>
              <a:spLocks noChangeArrowheads="1"/>
            </p:cNvSpPr>
            <p:nvPr/>
          </p:nvSpPr>
          <p:spPr bwMode="auto">
            <a:xfrm>
              <a:off x="2019" y="210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04" name="Line 24"/>
            <p:cNvSpPr>
              <a:spLocks noChangeShapeType="1"/>
            </p:cNvSpPr>
            <p:nvPr/>
          </p:nvSpPr>
          <p:spPr bwMode="auto">
            <a:xfrm>
              <a:off x="2019" y="209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05" name="Line 25"/>
            <p:cNvSpPr>
              <a:spLocks noChangeShapeType="1"/>
            </p:cNvSpPr>
            <p:nvPr/>
          </p:nvSpPr>
          <p:spPr bwMode="auto">
            <a:xfrm>
              <a:off x="2332" y="209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06" name="Rectangle 26"/>
            <p:cNvSpPr>
              <a:spLocks noChangeArrowheads="1"/>
            </p:cNvSpPr>
            <p:nvPr/>
          </p:nvSpPr>
          <p:spPr bwMode="auto">
            <a:xfrm>
              <a:off x="2019" y="2095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37307" name="Oval 27"/>
            <p:cNvSpPr>
              <a:spLocks noChangeArrowheads="1"/>
            </p:cNvSpPr>
            <p:nvPr/>
          </p:nvSpPr>
          <p:spPr bwMode="auto">
            <a:xfrm>
              <a:off x="2016" y="203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37308" name="Group 28"/>
            <p:cNvGrpSpPr>
              <a:grpSpLocks/>
            </p:cNvGrpSpPr>
            <p:nvPr/>
          </p:nvGrpSpPr>
          <p:grpSpPr bwMode="auto">
            <a:xfrm>
              <a:off x="2027" y="1980"/>
              <a:ext cx="296" cy="250"/>
              <a:chOff x="2907" y="2429"/>
              <a:chExt cx="301" cy="250"/>
            </a:xfrm>
          </p:grpSpPr>
          <p:sp>
            <p:nvSpPr>
              <p:cNvPr id="737309" name="Rectangle 2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310" name="Text Box 30"/>
              <p:cNvSpPr txBox="1">
                <a:spLocks noChangeArrowheads="1"/>
              </p:cNvSpPr>
              <p:nvPr/>
            </p:nvSpPr>
            <p:spPr bwMode="auto">
              <a:xfrm>
                <a:off x="2907" y="2429"/>
                <a:ext cx="30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3c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737311" name="Group 31"/>
          <p:cNvGrpSpPr>
            <a:grpSpLocks/>
          </p:cNvGrpSpPr>
          <p:nvPr/>
        </p:nvGrpSpPr>
        <p:grpSpPr bwMode="auto">
          <a:xfrm>
            <a:off x="2466975" y="4708525"/>
            <a:ext cx="501650" cy="396875"/>
            <a:chOff x="1434" y="3108"/>
            <a:chExt cx="316" cy="250"/>
          </a:xfrm>
        </p:grpSpPr>
        <p:grpSp>
          <p:nvGrpSpPr>
            <p:cNvPr id="737312" name="Group 32"/>
            <p:cNvGrpSpPr>
              <a:grpSpLocks/>
            </p:cNvGrpSpPr>
            <p:nvPr/>
          </p:nvGrpSpPr>
          <p:grpSpPr bwMode="auto">
            <a:xfrm>
              <a:off x="1434" y="3163"/>
              <a:ext cx="316" cy="147"/>
              <a:chOff x="1434" y="3163"/>
              <a:chExt cx="316" cy="147"/>
            </a:xfrm>
          </p:grpSpPr>
          <p:sp>
            <p:nvSpPr>
              <p:cNvPr id="737313" name="Oval 33"/>
              <p:cNvSpPr>
                <a:spLocks noChangeArrowheads="1"/>
              </p:cNvSpPr>
              <p:nvPr/>
            </p:nvSpPr>
            <p:spPr bwMode="auto">
              <a:xfrm>
                <a:off x="1437" y="3229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314" name="Line 34"/>
              <p:cNvSpPr>
                <a:spLocks noChangeShapeType="1"/>
              </p:cNvSpPr>
              <p:nvPr/>
            </p:nvSpPr>
            <p:spPr bwMode="auto">
              <a:xfrm>
                <a:off x="1437" y="322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315" name="Line 35"/>
              <p:cNvSpPr>
                <a:spLocks noChangeShapeType="1"/>
              </p:cNvSpPr>
              <p:nvPr/>
            </p:nvSpPr>
            <p:spPr bwMode="auto">
              <a:xfrm>
                <a:off x="1750" y="322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316" name="Rectangle 36"/>
              <p:cNvSpPr>
                <a:spLocks noChangeArrowheads="1"/>
              </p:cNvSpPr>
              <p:nvPr/>
            </p:nvSpPr>
            <p:spPr bwMode="auto">
              <a:xfrm>
                <a:off x="1437" y="3222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37317" name="Oval 37"/>
              <p:cNvSpPr>
                <a:spLocks noChangeArrowheads="1"/>
              </p:cNvSpPr>
              <p:nvPr/>
            </p:nvSpPr>
            <p:spPr bwMode="auto">
              <a:xfrm>
                <a:off x="1434" y="3163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318" name="Rectangle 38"/>
              <p:cNvSpPr>
                <a:spLocks noChangeArrowheads="1"/>
              </p:cNvSpPr>
              <p:nvPr/>
            </p:nvSpPr>
            <p:spPr bwMode="auto">
              <a:xfrm>
                <a:off x="1521" y="3176"/>
                <a:ext cx="142" cy="110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37319" name="Text Box 39"/>
            <p:cNvSpPr txBox="1">
              <a:spLocks noChangeArrowheads="1"/>
            </p:cNvSpPr>
            <p:nvPr/>
          </p:nvSpPr>
          <p:spPr bwMode="auto">
            <a:xfrm>
              <a:off x="1447" y="3108"/>
              <a:ext cx="2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3a</a:t>
              </a:r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737320" name="Group 40"/>
          <p:cNvGrpSpPr>
            <a:grpSpLocks/>
          </p:cNvGrpSpPr>
          <p:nvPr/>
        </p:nvGrpSpPr>
        <p:grpSpPr bwMode="auto">
          <a:xfrm>
            <a:off x="2495550" y="5227638"/>
            <a:ext cx="2660650" cy="1122362"/>
            <a:chOff x="1572" y="3293"/>
            <a:chExt cx="1676" cy="707"/>
          </a:xfrm>
        </p:grpSpPr>
        <p:sp>
          <p:nvSpPr>
            <p:cNvPr id="737321" name="Freeform 41"/>
            <p:cNvSpPr>
              <a:spLocks/>
            </p:cNvSpPr>
            <p:nvPr/>
          </p:nvSpPr>
          <p:spPr bwMode="auto">
            <a:xfrm>
              <a:off x="1572" y="3293"/>
              <a:ext cx="1676" cy="707"/>
            </a:xfrm>
            <a:custGeom>
              <a:avLst/>
              <a:gdLst/>
              <a:ahLst/>
              <a:cxnLst>
                <a:cxn ang="0">
                  <a:pos x="155" y="224"/>
                </a:cxn>
                <a:cxn ang="0">
                  <a:pos x="407" y="74"/>
                </a:cxn>
                <a:cxn ang="0">
                  <a:pos x="785" y="20"/>
                </a:cxn>
                <a:cxn ang="0">
                  <a:pos x="1157" y="194"/>
                </a:cxn>
                <a:cxn ang="0">
                  <a:pos x="1564" y="428"/>
                </a:cxn>
                <a:cxn ang="0">
                  <a:pos x="1272" y="644"/>
                </a:cxn>
                <a:cxn ang="0">
                  <a:pos x="690" y="656"/>
                </a:cxn>
                <a:cxn ang="0">
                  <a:pos x="89" y="596"/>
                </a:cxn>
                <a:cxn ang="0">
                  <a:pos x="155" y="224"/>
                </a:cxn>
              </a:cxnLst>
              <a:rect l="0" t="0" r="r" b="b"/>
              <a:pathLst>
                <a:path w="1583" h="682">
                  <a:moveTo>
                    <a:pt x="155" y="224"/>
                  </a:moveTo>
                  <a:cubicBezTo>
                    <a:pt x="208" y="137"/>
                    <a:pt x="302" y="108"/>
                    <a:pt x="407" y="74"/>
                  </a:cubicBezTo>
                  <a:cubicBezTo>
                    <a:pt x="512" y="40"/>
                    <a:pt x="660" y="0"/>
                    <a:pt x="785" y="20"/>
                  </a:cubicBezTo>
                  <a:cubicBezTo>
                    <a:pt x="910" y="40"/>
                    <a:pt x="1027" y="126"/>
                    <a:pt x="1157" y="194"/>
                  </a:cubicBezTo>
                  <a:cubicBezTo>
                    <a:pt x="1287" y="262"/>
                    <a:pt x="1545" y="353"/>
                    <a:pt x="1564" y="428"/>
                  </a:cubicBezTo>
                  <a:cubicBezTo>
                    <a:pt x="1583" y="503"/>
                    <a:pt x="1417" y="606"/>
                    <a:pt x="1272" y="644"/>
                  </a:cubicBezTo>
                  <a:cubicBezTo>
                    <a:pt x="1127" y="682"/>
                    <a:pt x="887" y="664"/>
                    <a:pt x="690" y="656"/>
                  </a:cubicBezTo>
                  <a:cubicBezTo>
                    <a:pt x="493" y="648"/>
                    <a:pt x="178" y="668"/>
                    <a:pt x="89" y="596"/>
                  </a:cubicBezTo>
                  <a:cubicBezTo>
                    <a:pt x="0" y="524"/>
                    <a:pt x="102" y="311"/>
                    <a:pt x="155" y="224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22" name="Text Box 42"/>
            <p:cNvSpPr txBox="1">
              <a:spLocks noChangeArrowheads="1"/>
            </p:cNvSpPr>
            <p:nvPr/>
          </p:nvSpPr>
          <p:spPr bwMode="auto">
            <a:xfrm>
              <a:off x="1719" y="3728"/>
              <a:ext cx="4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AS1</a:t>
              </a:r>
              <a:endParaRPr lang="en-US"/>
            </a:p>
          </p:txBody>
        </p:sp>
        <p:sp>
          <p:nvSpPr>
            <p:cNvPr id="737323" name="Line 43"/>
            <p:cNvSpPr>
              <a:spLocks noChangeShapeType="1"/>
            </p:cNvSpPr>
            <p:nvPr/>
          </p:nvSpPr>
          <p:spPr bwMode="auto">
            <a:xfrm flipH="1">
              <a:off x="2134" y="3469"/>
              <a:ext cx="93" cy="1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7324" name="Line 44"/>
            <p:cNvSpPr>
              <a:spLocks noChangeShapeType="1"/>
            </p:cNvSpPr>
            <p:nvPr/>
          </p:nvSpPr>
          <p:spPr bwMode="auto">
            <a:xfrm>
              <a:off x="2388" y="3491"/>
              <a:ext cx="3" cy="2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7325" name="Line 45"/>
            <p:cNvSpPr>
              <a:spLocks noChangeShapeType="1"/>
            </p:cNvSpPr>
            <p:nvPr/>
          </p:nvSpPr>
          <p:spPr bwMode="auto">
            <a:xfrm>
              <a:off x="2490" y="3461"/>
              <a:ext cx="313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7326" name="Line 46"/>
            <p:cNvSpPr>
              <a:spLocks noChangeShapeType="1"/>
            </p:cNvSpPr>
            <p:nvPr/>
          </p:nvSpPr>
          <p:spPr bwMode="auto">
            <a:xfrm flipH="1">
              <a:off x="2566" y="3749"/>
              <a:ext cx="237" cy="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7327" name="Line 47"/>
            <p:cNvSpPr>
              <a:spLocks noChangeShapeType="1"/>
            </p:cNvSpPr>
            <p:nvPr/>
          </p:nvSpPr>
          <p:spPr bwMode="auto">
            <a:xfrm flipH="1" flipV="1">
              <a:off x="2202" y="3638"/>
              <a:ext cx="568" cy="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7328" name="Line 48"/>
            <p:cNvSpPr>
              <a:spLocks noChangeShapeType="1"/>
            </p:cNvSpPr>
            <p:nvPr/>
          </p:nvSpPr>
          <p:spPr bwMode="auto">
            <a:xfrm>
              <a:off x="2143" y="3689"/>
              <a:ext cx="127" cy="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737329" name="Group 49"/>
            <p:cNvGrpSpPr>
              <a:grpSpLocks/>
            </p:cNvGrpSpPr>
            <p:nvPr/>
          </p:nvGrpSpPr>
          <p:grpSpPr bwMode="auto">
            <a:xfrm>
              <a:off x="2202" y="3297"/>
              <a:ext cx="316" cy="250"/>
              <a:chOff x="2055" y="3451"/>
              <a:chExt cx="316" cy="250"/>
            </a:xfrm>
          </p:grpSpPr>
          <p:sp>
            <p:nvSpPr>
              <p:cNvPr id="737330" name="Oval 50"/>
              <p:cNvSpPr>
                <a:spLocks noChangeArrowheads="1"/>
              </p:cNvSpPr>
              <p:nvPr/>
            </p:nvSpPr>
            <p:spPr bwMode="auto">
              <a:xfrm>
                <a:off x="2058" y="3571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331" name="Line 51"/>
              <p:cNvSpPr>
                <a:spLocks noChangeShapeType="1"/>
              </p:cNvSpPr>
              <p:nvPr/>
            </p:nvSpPr>
            <p:spPr bwMode="auto">
              <a:xfrm>
                <a:off x="2058" y="356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332" name="Line 52"/>
              <p:cNvSpPr>
                <a:spLocks noChangeShapeType="1"/>
              </p:cNvSpPr>
              <p:nvPr/>
            </p:nvSpPr>
            <p:spPr bwMode="auto">
              <a:xfrm>
                <a:off x="2371" y="356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333" name="Rectangle 53"/>
              <p:cNvSpPr>
                <a:spLocks noChangeArrowheads="1"/>
              </p:cNvSpPr>
              <p:nvPr/>
            </p:nvSpPr>
            <p:spPr bwMode="auto">
              <a:xfrm>
                <a:off x="2058" y="3564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37334" name="Oval 54"/>
              <p:cNvSpPr>
                <a:spLocks noChangeArrowheads="1"/>
              </p:cNvSpPr>
              <p:nvPr/>
            </p:nvSpPr>
            <p:spPr bwMode="auto">
              <a:xfrm>
                <a:off x="2055" y="3505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37335" name="Group 55"/>
              <p:cNvGrpSpPr>
                <a:grpSpLocks/>
              </p:cNvGrpSpPr>
              <p:nvPr/>
            </p:nvGrpSpPr>
            <p:grpSpPr bwMode="auto">
              <a:xfrm>
                <a:off x="2079" y="3451"/>
                <a:ext cx="270" cy="250"/>
                <a:chOff x="2919" y="2429"/>
                <a:chExt cx="277" cy="250"/>
              </a:xfrm>
            </p:grpSpPr>
            <p:sp>
              <p:nvSpPr>
                <p:cNvPr id="737336" name="Rectangle 56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7337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2919" y="2429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000"/>
                    <a:t>1c</a:t>
                  </a:r>
                </a:p>
              </p:txBody>
            </p:sp>
          </p:grpSp>
        </p:grpSp>
        <p:grpSp>
          <p:nvGrpSpPr>
            <p:cNvPr id="737338" name="Group 58"/>
            <p:cNvGrpSpPr>
              <a:grpSpLocks/>
            </p:cNvGrpSpPr>
            <p:nvPr/>
          </p:nvGrpSpPr>
          <p:grpSpPr bwMode="auto">
            <a:xfrm>
              <a:off x="1896" y="3511"/>
              <a:ext cx="316" cy="250"/>
              <a:chOff x="1749" y="3665"/>
              <a:chExt cx="316" cy="250"/>
            </a:xfrm>
          </p:grpSpPr>
          <p:sp>
            <p:nvSpPr>
              <p:cNvPr id="737339" name="Oval 59"/>
              <p:cNvSpPr>
                <a:spLocks noChangeArrowheads="1"/>
              </p:cNvSpPr>
              <p:nvPr/>
            </p:nvSpPr>
            <p:spPr bwMode="auto">
              <a:xfrm>
                <a:off x="1752" y="3781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340" name="Line 60"/>
              <p:cNvSpPr>
                <a:spLocks noChangeShapeType="1"/>
              </p:cNvSpPr>
              <p:nvPr/>
            </p:nvSpPr>
            <p:spPr bwMode="auto">
              <a:xfrm>
                <a:off x="1752" y="377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341" name="Line 61"/>
              <p:cNvSpPr>
                <a:spLocks noChangeShapeType="1"/>
              </p:cNvSpPr>
              <p:nvPr/>
            </p:nvSpPr>
            <p:spPr bwMode="auto">
              <a:xfrm>
                <a:off x="2065" y="377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342" name="Rectangle 62"/>
              <p:cNvSpPr>
                <a:spLocks noChangeArrowheads="1"/>
              </p:cNvSpPr>
              <p:nvPr/>
            </p:nvSpPr>
            <p:spPr bwMode="auto">
              <a:xfrm>
                <a:off x="1752" y="3774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37343" name="Oval 63"/>
              <p:cNvSpPr>
                <a:spLocks noChangeArrowheads="1"/>
              </p:cNvSpPr>
              <p:nvPr/>
            </p:nvSpPr>
            <p:spPr bwMode="auto">
              <a:xfrm>
                <a:off x="1749" y="371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344" name="Rectangle 64"/>
              <p:cNvSpPr>
                <a:spLocks noChangeArrowheads="1"/>
              </p:cNvSpPr>
              <p:nvPr/>
            </p:nvSpPr>
            <p:spPr bwMode="auto">
              <a:xfrm>
                <a:off x="1834" y="3746"/>
                <a:ext cx="142" cy="96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345" name="Text Box 65"/>
              <p:cNvSpPr txBox="1">
                <a:spLocks noChangeArrowheads="1"/>
              </p:cNvSpPr>
              <p:nvPr/>
            </p:nvSpPr>
            <p:spPr bwMode="auto">
              <a:xfrm>
                <a:off x="1777" y="3665"/>
                <a:ext cx="27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1a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737346" name="Group 66"/>
            <p:cNvGrpSpPr>
              <a:grpSpLocks/>
            </p:cNvGrpSpPr>
            <p:nvPr/>
          </p:nvGrpSpPr>
          <p:grpSpPr bwMode="auto">
            <a:xfrm>
              <a:off x="2238" y="3693"/>
              <a:ext cx="316" cy="250"/>
              <a:chOff x="2091" y="3847"/>
              <a:chExt cx="316" cy="250"/>
            </a:xfrm>
          </p:grpSpPr>
          <p:sp>
            <p:nvSpPr>
              <p:cNvPr id="737347" name="Oval 67"/>
              <p:cNvSpPr>
                <a:spLocks noChangeArrowheads="1"/>
              </p:cNvSpPr>
              <p:nvPr/>
            </p:nvSpPr>
            <p:spPr bwMode="auto">
              <a:xfrm>
                <a:off x="2094" y="3967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348" name="Line 68"/>
              <p:cNvSpPr>
                <a:spLocks noChangeShapeType="1"/>
              </p:cNvSpPr>
              <p:nvPr/>
            </p:nvSpPr>
            <p:spPr bwMode="auto">
              <a:xfrm>
                <a:off x="2094" y="3960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349" name="Line 69"/>
              <p:cNvSpPr>
                <a:spLocks noChangeShapeType="1"/>
              </p:cNvSpPr>
              <p:nvPr/>
            </p:nvSpPr>
            <p:spPr bwMode="auto">
              <a:xfrm>
                <a:off x="2407" y="3960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350" name="Rectangle 70"/>
              <p:cNvSpPr>
                <a:spLocks noChangeArrowheads="1"/>
              </p:cNvSpPr>
              <p:nvPr/>
            </p:nvSpPr>
            <p:spPr bwMode="auto">
              <a:xfrm>
                <a:off x="2094" y="3960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37351" name="Oval 71"/>
              <p:cNvSpPr>
                <a:spLocks noChangeArrowheads="1"/>
              </p:cNvSpPr>
              <p:nvPr/>
            </p:nvSpPr>
            <p:spPr bwMode="auto">
              <a:xfrm>
                <a:off x="2091" y="3901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37352" name="Group 72"/>
              <p:cNvGrpSpPr>
                <a:grpSpLocks/>
              </p:cNvGrpSpPr>
              <p:nvPr/>
            </p:nvGrpSpPr>
            <p:grpSpPr bwMode="auto">
              <a:xfrm>
                <a:off x="2112" y="3847"/>
                <a:ext cx="282" cy="250"/>
                <a:chOff x="2916" y="2429"/>
                <a:chExt cx="284" cy="250"/>
              </a:xfrm>
            </p:grpSpPr>
            <p:sp>
              <p:nvSpPr>
                <p:cNvPr id="737353" name="Rectangle 73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7354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2916" y="2429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000"/>
                    <a:t>1d</a:t>
                  </a:r>
                </a:p>
              </p:txBody>
            </p:sp>
          </p:grpSp>
        </p:grpSp>
        <p:grpSp>
          <p:nvGrpSpPr>
            <p:cNvPr id="737355" name="Group 75"/>
            <p:cNvGrpSpPr>
              <a:grpSpLocks/>
            </p:cNvGrpSpPr>
            <p:nvPr/>
          </p:nvGrpSpPr>
          <p:grpSpPr bwMode="auto">
            <a:xfrm>
              <a:off x="2778" y="3577"/>
              <a:ext cx="316" cy="250"/>
              <a:chOff x="2016" y="1980"/>
              <a:chExt cx="316" cy="250"/>
            </a:xfrm>
          </p:grpSpPr>
          <p:sp>
            <p:nvSpPr>
              <p:cNvPr id="737356" name="Oval 76"/>
              <p:cNvSpPr>
                <a:spLocks noChangeArrowheads="1"/>
              </p:cNvSpPr>
              <p:nvPr/>
            </p:nvSpPr>
            <p:spPr bwMode="auto">
              <a:xfrm>
                <a:off x="2019" y="210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357" name="Line 77"/>
              <p:cNvSpPr>
                <a:spLocks noChangeShapeType="1"/>
              </p:cNvSpPr>
              <p:nvPr/>
            </p:nvSpPr>
            <p:spPr bwMode="auto">
              <a:xfrm>
                <a:off x="2019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358" name="Line 78"/>
              <p:cNvSpPr>
                <a:spLocks noChangeShapeType="1"/>
              </p:cNvSpPr>
              <p:nvPr/>
            </p:nvSpPr>
            <p:spPr bwMode="auto">
              <a:xfrm>
                <a:off x="2332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359" name="Rectangle 79"/>
              <p:cNvSpPr>
                <a:spLocks noChangeArrowheads="1"/>
              </p:cNvSpPr>
              <p:nvPr/>
            </p:nvSpPr>
            <p:spPr bwMode="auto">
              <a:xfrm>
                <a:off x="2019" y="209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37360" name="Oval 80"/>
              <p:cNvSpPr>
                <a:spLocks noChangeArrowheads="1"/>
              </p:cNvSpPr>
              <p:nvPr/>
            </p:nvSpPr>
            <p:spPr bwMode="auto">
              <a:xfrm>
                <a:off x="2016" y="203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37361" name="Group 81"/>
              <p:cNvGrpSpPr>
                <a:grpSpLocks/>
              </p:cNvGrpSpPr>
              <p:nvPr/>
            </p:nvGrpSpPr>
            <p:grpSpPr bwMode="auto">
              <a:xfrm>
                <a:off x="2034" y="1980"/>
                <a:ext cx="283" cy="250"/>
                <a:chOff x="2914" y="2429"/>
                <a:chExt cx="288" cy="250"/>
              </a:xfrm>
            </p:grpSpPr>
            <p:sp>
              <p:nvSpPr>
                <p:cNvPr id="737362" name="Rectangle 82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7363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2914" y="2429"/>
                  <a:ext cx="288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000"/>
                    <a:t>1b</a:t>
                  </a:r>
                  <a:endParaRPr lang="en-US" sz="2400">
                    <a:latin typeface="Times New Roman" pitchFamily="18" charset="0"/>
                  </a:endParaRPr>
                </a:p>
              </p:txBody>
            </p:sp>
          </p:grpSp>
        </p:grpSp>
      </p:grpSp>
      <p:grpSp>
        <p:nvGrpSpPr>
          <p:cNvPr id="737364" name="Group 84"/>
          <p:cNvGrpSpPr>
            <a:grpSpLocks/>
          </p:cNvGrpSpPr>
          <p:nvPr/>
        </p:nvGrpSpPr>
        <p:grpSpPr bwMode="auto">
          <a:xfrm>
            <a:off x="5414963" y="5330825"/>
            <a:ext cx="501650" cy="396875"/>
            <a:chOff x="3537" y="3477"/>
            <a:chExt cx="316" cy="250"/>
          </a:xfrm>
        </p:grpSpPr>
        <p:sp>
          <p:nvSpPr>
            <p:cNvPr id="737365" name="Oval 85"/>
            <p:cNvSpPr>
              <a:spLocks noChangeArrowheads="1"/>
            </p:cNvSpPr>
            <p:nvPr/>
          </p:nvSpPr>
          <p:spPr bwMode="auto">
            <a:xfrm>
              <a:off x="3540" y="3598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66" name="Line 86"/>
            <p:cNvSpPr>
              <a:spLocks noChangeShapeType="1"/>
            </p:cNvSpPr>
            <p:nvPr/>
          </p:nvSpPr>
          <p:spPr bwMode="auto">
            <a:xfrm>
              <a:off x="3540" y="359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67" name="Line 87"/>
            <p:cNvSpPr>
              <a:spLocks noChangeShapeType="1"/>
            </p:cNvSpPr>
            <p:nvPr/>
          </p:nvSpPr>
          <p:spPr bwMode="auto">
            <a:xfrm>
              <a:off x="3853" y="359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68" name="Rectangle 88"/>
            <p:cNvSpPr>
              <a:spLocks noChangeArrowheads="1"/>
            </p:cNvSpPr>
            <p:nvPr/>
          </p:nvSpPr>
          <p:spPr bwMode="auto">
            <a:xfrm>
              <a:off x="3540" y="3591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37369" name="Oval 89"/>
            <p:cNvSpPr>
              <a:spLocks noChangeArrowheads="1"/>
            </p:cNvSpPr>
            <p:nvPr/>
          </p:nvSpPr>
          <p:spPr bwMode="auto">
            <a:xfrm>
              <a:off x="3537" y="3532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70" name="Rectangle 90"/>
            <p:cNvSpPr>
              <a:spLocks noChangeArrowheads="1"/>
            </p:cNvSpPr>
            <p:nvPr/>
          </p:nvSpPr>
          <p:spPr bwMode="auto">
            <a:xfrm>
              <a:off x="3624" y="3545"/>
              <a:ext cx="141" cy="12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71" name="Text Box 91"/>
            <p:cNvSpPr txBox="1">
              <a:spLocks noChangeArrowheads="1"/>
            </p:cNvSpPr>
            <p:nvPr/>
          </p:nvSpPr>
          <p:spPr bwMode="auto">
            <a:xfrm>
              <a:off x="3550" y="3477"/>
              <a:ext cx="2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2a</a:t>
              </a: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737372" name="Line 92"/>
          <p:cNvSpPr>
            <a:spLocks noChangeShapeType="1"/>
          </p:cNvSpPr>
          <p:nvPr/>
        </p:nvSpPr>
        <p:spPr bwMode="auto">
          <a:xfrm>
            <a:off x="6635750" y="5241925"/>
            <a:ext cx="857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37373" name="Line 93"/>
          <p:cNvSpPr>
            <a:spLocks noChangeShapeType="1"/>
          </p:cNvSpPr>
          <p:nvPr/>
        </p:nvSpPr>
        <p:spPr bwMode="auto">
          <a:xfrm>
            <a:off x="6889750" y="5707063"/>
            <a:ext cx="735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37374" name="Line 94"/>
          <p:cNvSpPr>
            <a:spLocks noChangeShapeType="1"/>
          </p:cNvSpPr>
          <p:nvPr/>
        </p:nvSpPr>
        <p:spPr bwMode="auto">
          <a:xfrm>
            <a:off x="5921375" y="5553075"/>
            <a:ext cx="48895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375" name="Line 95"/>
          <p:cNvSpPr>
            <a:spLocks noChangeShapeType="1"/>
          </p:cNvSpPr>
          <p:nvPr/>
        </p:nvSpPr>
        <p:spPr bwMode="auto">
          <a:xfrm>
            <a:off x="6530975" y="5351463"/>
            <a:ext cx="68263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737376" name="Group 96"/>
          <p:cNvGrpSpPr>
            <a:grpSpLocks/>
          </p:cNvGrpSpPr>
          <p:nvPr/>
        </p:nvGrpSpPr>
        <p:grpSpPr bwMode="auto">
          <a:xfrm>
            <a:off x="6142038" y="5053013"/>
            <a:ext cx="501650" cy="396875"/>
            <a:chOff x="4320" y="1940"/>
            <a:chExt cx="316" cy="250"/>
          </a:xfrm>
        </p:grpSpPr>
        <p:sp>
          <p:nvSpPr>
            <p:cNvPr id="737377" name="Oval 97"/>
            <p:cNvSpPr>
              <a:spLocks noChangeArrowheads="1"/>
            </p:cNvSpPr>
            <p:nvPr/>
          </p:nvSpPr>
          <p:spPr bwMode="auto">
            <a:xfrm>
              <a:off x="4323" y="2054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78" name="Line 98"/>
            <p:cNvSpPr>
              <a:spLocks noChangeShapeType="1"/>
            </p:cNvSpPr>
            <p:nvPr/>
          </p:nvSpPr>
          <p:spPr bwMode="auto">
            <a:xfrm>
              <a:off x="4323" y="204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79" name="Line 99"/>
            <p:cNvSpPr>
              <a:spLocks noChangeShapeType="1"/>
            </p:cNvSpPr>
            <p:nvPr/>
          </p:nvSpPr>
          <p:spPr bwMode="auto">
            <a:xfrm>
              <a:off x="4636" y="204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80" name="Rectangle 100"/>
            <p:cNvSpPr>
              <a:spLocks noChangeArrowheads="1"/>
            </p:cNvSpPr>
            <p:nvPr/>
          </p:nvSpPr>
          <p:spPr bwMode="auto">
            <a:xfrm>
              <a:off x="4323" y="2047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37381" name="Oval 101"/>
            <p:cNvSpPr>
              <a:spLocks noChangeArrowheads="1"/>
            </p:cNvSpPr>
            <p:nvPr/>
          </p:nvSpPr>
          <p:spPr bwMode="auto">
            <a:xfrm>
              <a:off x="4320" y="1988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82" name="Rectangle 102"/>
            <p:cNvSpPr>
              <a:spLocks noChangeArrowheads="1"/>
            </p:cNvSpPr>
            <p:nvPr/>
          </p:nvSpPr>
          <p:spPr bwMode="auto">
            <a:xfrm>
              <a:off x="4407" y="2001"/>
              <a:ext cx="141" cy="11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83" name="Text Box 103"/>
            <p:cNvSpPr txBox="1">
              <a:spLocks noChangeArrowheads="1"/>
            </p:cNvSpPr>
            <p:nvPr/>
          </p:nvSpPr>
          <p:spPr bwMode="auto">
            <a:xfrm>
              <a:off x="4333" y="1940"/>
              <a:ext cx="2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2c</a:t>
              </a:r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737384" name="Group 104"/>
          <p:cNvGrpSpPr>
            <a:grpSpLocks/>
          </p:cNvGrpSpPr>
          <p:nvPr/>
        </p:nvGrpSpPr>
        <p:grpSpPr bwMode="auto">
          <a:xfrm>
            <a:off x="6405563" y="5508625"/>
            <a:ext cx="501650" cy="396875"/>
            <a:chOff x="4596" y="2162"/>
            <a:chExt cx="316" cy="250"/>
          </a:xfrm>
        </p:grpSpPr>
        <p:sp>
          <p:nvSpPr>
            <p:cNvPr id="737385" name="Oval 105"/>
            <p:cNvSpPr>
              <a:spLocks noChangeArrowheads="1"/>
            </p:cNvSpPr>
            <p:nvPr/>
          </p:nvSpPr>
          <p:spPr bwMode="auto">
            <a:xfrm>
              <a:off x="4599" y="227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86" name="Line 106"/>
            <p:cNvSpPr>
              <a:spLocks noChangeShapeType="1"/>
            </p:cNvSpPr>
            <p:nvPr/>
          </p:nvSpPr>
          <p:spPr bwMode="auto">
            <a:xfrm>
              <a:off x="4599" y="226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87" name="Line 107"/>
            <p:cNvSpPr>
              <a:spLocks noChangeShapeType="1"/>
            </p:cNvSpPr>
            <p:nvPr/>
          </p:nvSpPr>
          <p:spPr bwMode="auto">
            <a:xfrm>
              <a:off x="4912" y="226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88" name="Rectangle 108"/>
            <p:cNvSpPr>
              <a:spLocks noChangeArrowheads="1"/>
            </p:cNvSpPr>
            <p:nvPr/>
          </p:nvSpPr>
          <p:spPr bwMode="auto">
            <a:xfrm>
              <a:off x="4599" y="2269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37389" name="Oval 109"/>
            <p:cNvSpPr>
              <a:spLocks noChangeArrowheads="1"/>
            </p:cNvSpPr>
            <p:nvPr/>
          </p:nvSpPr>
          <p:spPr bwMode="auto">
            <a:xfrm>
              <a:off x="4596" y="221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90" name="Rectangle 110"/>
            <p:cNvSpPr>
              <a:spLocks noChangeArrowheads="1"/>
            </p:cNvSpPr>
            <p:nvPr/>
          </p:nvSpPr>
          <p:spPr bwMode="auto">
            <a:xfrm>
              <a:off x="4683" y="2223"/>
              <a:ext cx="142" cy="11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91" name="Text Box 111"/>
            <p:cNvSpPr txBox="1">
              <a:spLocks noChangeArrowheads="1"/>
            </p:cNvSpPr>
            <p:nvPr/>
          </p:nvSpPr>
          <p:spPr bwMode="auto">
            <a:xfrm>
              <a:off x="4603" y="2162"/>
              <a:ext cx="3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2b</a:t>
              </a: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737392" name="Text Box 112"/>
          <p:cNvSpPr txBox="1">
            <a:spLocks noChangeArrowheads="1"/>
          </p:cNvSpPr>
          <p:nvPr/>
        </p:nvSpPr>
        <p:spPr bwMode="auto">
          <a:xfrm>
            <a:off x="7656513" y="5162550"/>
            <a:ext cx="9429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other</a:t>
            </a:r>
          </a:p>
          <a:p>
            <a:r>
              <a:rPr lang="en-US" sz="1400"/>
              <a:t>networks</a:t>
            </a:r>
          </a:p>
        </p:txBody>
      </p:sp>
      <p:sp>
        <p:nvSpPr>
          <p:cNvPr id="737393" name="Freeform 113"/>
          <p:cNvSpPr>
            <a:spLocks/>
          </p:cNvSpPr>
          <p:nvPr/>
        </p:nvSpPr>
        <p:spPr bwMode="auto">
          <a:xfrm flipH="1">
            <a:off x="292100" y="4772025"/>
            <a:ext cx="1171575" cy="1758950"/>
          </a:xfrm>
          <a:custGeom>
            <a:avLst/>
            <a:gdLst/>
            <a:ahLst/>
            <a:cxnLst>
              <a:cxn ang="0">
                <a:pos x="32" y="394"/>
              </a:cxn>
              <a:cxn ang="0">
                <a:pos x="213" y="172"/>
              </a:cxn>
              <a:cxn ang="0">
                <a:pos x="663" y="56"/>
              </a:cxn>
              <a:cxn ang="0">
                <a:pos x="661" y="509"/>
              </a:cxn>
              <a:cxn ang="0">
                <a:pos x="677" y="1032"/>
              </a:cxn>
              <a:cxn ang="0">
                <a:pos x="338" y="962"/>
              </a:cxn>
              <a:cxn ang="0">
                <a:pos x="51" y="809"/>
              </a:cxn>
              <a:cxn ang="0">
                <a:pos x="32" y="394"/>
              </a:cxn>
            </a:cxnLst>
            <a:rect l="0" t="0" r="r" b="b"/>
            <a:pathLst>
              <a:path w="738" h="1108">
                <a:moveTo>
                  <a:pt x="32" y="394"/>
                </a:moveTo>
                <a:cubicBezTo>
                  <a:pt x="66" y="301"/>
                  <a:pt x="108" y="228"/>
                  <a:pt x="213" y="172"/>
                </a:cubicBezTo>
                <a:cubicBezTo>
                  <a:pt x="318" y="116"/>
                  <a:pt x="588" y="0"/>
                  <a:pt x="663" y="56"/>
                </a:cubicBezTo>
                <a:cubicBezTo>
                  <a:pt x="738" y="112"/>
                  <a:pt x="659" y="346"/>
                  <a:pt x="661" y="509"/>
                </a:cubicBezTo>
                <a:cubicBezTo>
                  <a:pt x="663" y="672"/>
                  <a:pt x="731" y="956"/>
                  <a:pt x="677" y="1032"/>
                </a:cubicBezTo>
                <a:cubicBezTo>
                  <a:pt x="623" y="1108"/>
                  <a:pt x="442" y="999"/>
                  <a:pt x="338" y="962"/>
                </a:cubicBezTo>
                <a:cubicBezTo>
                  <a:pt x="234" y="925"/>
                  <a:pt x="102" y="904"/>
                  <a:pt x="51" y="809"/>
                </a:cubicBezTo>
                <a:cubicBezTo>
                  <a:pt x="0" y="715"/>
                  <a:pt x="36" y="481"/>
                  <a:pt x="32" y="394"/>
                </a:cubicBez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394" name="Text Box 114"/>
          <p:cNvSpPr txBox="1">
            <a:spLocks noChangeArrowheads="1"/>
          </p:cNvSpPr>
          <p:nvPr/>
        </p:nvSpPr>
        <p:spPr bwMode="auto">
          <a:xfrm>
            <a:off x="349250" y="5559425"/>
            <a:ext cx="9429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other</a:t>
            </a:r>
          </a:p>
          <a:p>
            <a:r>
              <a:rPr lang="en-US" sz="1400"/>
              <a:t>networks</a:t>
            </a:r>
          </a:p>
        </p:txBody>
      </p:sp>
      <p:sp>
        <p:nvSpPr>
          <p:cNvPr id="737395" name="Line 115"/>
          <p:cNvSpPr>
            <a:spLocks noChangeShapeType="1"/>
          </p:cNvSpPr>
          <p:nvPr/>
        </p:nvSpPr>
        <p:spPr bwMode="auto">
          <a:xfrm flipH="1">
            <a:off x="1149350" y="5118100"/>
            <a:ext cx="468313" cy="268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37396" name="Freeform 116"/>
          <p:cNvSpPr>
            <a:spLocks/>
          </p:cNvSpPr>
          <p:nvPr/>
        </p:nvSpPr>
        <p:spPr bwMode="auto">
          <a:xfrm>
            <a:off x="4913313" y="5607050"/>
            <a:ext cx="523875" cy="261938"/>
          </a:xfrm>
          <a:custGeom>
            <a:avLst/>
            <a:gdLst/>
            <a:ahLst/>
            <a:cxnLst>
              <a:cxn ang="0">
                <a:pos x="0" y="420"/>
              </a:cxn>
              <a:cxn ang="0">
                <a:pos x="654" y="0"/>
              </a:cxn>
            </a:cxnLst>
            <a:rect l="0" t="0" r="r" b="b"/>
            <a:pathLst>
              <a:path w="654" h="420">
                <a:moveTo>
                  <a:pt x="0" y="420"/>
                </a:moveTo>
                <a:lnTo>
                  <a:pt x="654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397" name="Freeform 117"/>
          <p:cNvSpPr>
            <a:spLocks/>
          </p:cNvSpPr>
          <p:nvPr/>
        </p:nvSpPr>
        <p:spPr bwMode="auto">
          <a:xfrm>
            <a:off x="2800350" y="5014913"/>
            <a:ext cx="704850" cy="4095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44" y="258"/>
              </a:cxn>
            </a:cxnLst>
            <a:rect l="0" t="0" r="r" b="b"/>
            <a:pathLst>
              <a:path w="444" h="258">
                <a:moveTo>
                  <a:pt x="0" y="0"/>
                </a:moveTo>
                <a:lnTo>
                  <a:pt x="444" y="258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04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D9D6-B898-48C3-837D-CFB310FA1741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73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212138" cy="762000"/>
          </a:xfrm>
        </p:spPr>
        <p:txBody>
          <a:bodyPr/>
          <a:lstStyle/>
          <a:p>
            <a:r>
              <a:rPr lang="en-US" sz="2800" dirty="0"/>
              <a:t>Example: Setting forwarding table in router 1d</a:t>
            </a:r>
          </a:p>
        </p:txBody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01750"/>
            <a:ext cx="8505825" cy="3346450"/>
          </a:xfrm>
        </p:spPr>
        <p:txBody>
          <a:bodyPr/>
          <a:lstStyle/>
          <a:p>
            <a:r>
              <a:rPr lang="en-US" sz="2400" dirty="0"/>
              <a:t>suppose AS1 learns (via inter-AS protocol) that subnet </a:t>
            </a:r>
            <a:r>
              <a:rPr lang="en-US" sz="2400" i="1" dirty="0">
                <a:solidFill>
                  <a:srgbClr val="FF0000"/>
                </a:solidFill>
              </a:rPr>
              <a:t>x</a:t>
            </a:r>
            <a:r>
              <a:rPr lang="en-US" sz="2400" dirty="0"/>
              <a:t> reachable via AS3 (gateway 1c) but not via AS2.</a:t>
            </a:r>
          </a:p>
          <a:p>
            <a:pPr lvl="1"/>
            <a:r>
              <a:rPr lang="en-US" sz="2000" dirty="0"/>
              <a:t>inter-AS protocol propagates reachability info to all internal routers</a:t>
            </a:r>
          </a:p>
          <a:p>
            <a:r>
              <a:rPr lang="en-US" sz="2400" dirty="0"/>
              <a:t>router 1d determines from intra-AS routing info that its interface </a:t>
            </a:r>
            <a:r>
              <a:rPr lang="en-US" sz="2400" i="1" dirty="0">
                <a:solidFill>
                  <a:srgbClr val="FF0000"/>
                </a:solidFill>
              </a:rPr>
              <a:t>I</a:t>
            </a:r>
            <a:r>
              <a:rPr lang="en-US" sz="2400" dirty="0"/>
              <a:t>  is on the least cost path to 1c.</a:t>
            </a:r>
          </a:p>
          <a:p>
            <a:pPr lvl="1"/>
            <a:r>
              <a:rPr lang="en-US" sz="2000" dirty="0"/>
              <a:t>installs forwarding table entry </a:t>
            </a:r>
            <a:r>
              <a:rPr lang="en-US" sz="2000" i="1" dirty="0">
                <a:solidFill>
                  <a:srgbClr val="FF0000"/>
                </a:solidFill>
              </a:rPr>
              <a:t>(</a:t>
            </a:r>
            <a:r>
              <a:rPr lang="en-US" sz="2000" i="1" dirty="0" err="1">
                <a:solidFill>
                  <a:srgbClr val="FF0000"/>
                </a:solidFill>
              </a:rPr>
              <a:t>x,I</a:t>
            </a:r>
            <a:r>
              <a:rPr lang="en-US" sz="2000" i="1" dirty="0">
                <a:solidFill>
                  <a:srgbClr val="FF0000"/>
                </a:solidFill>
              </a:rPr>
              <a:t>)</a:t>
            </a:r>
            <a:endParaRPr lang="en-US" sz="2000" dirty="0"/>
          </a:p>
        </p:txBody>
      </p:sp>
      <p:sp>
        <p:nvSpPr>
          <p:cNvPr id="738308" name="Freeform 4"/>
          <p:cNvSpPr>
            <a:spLocks/>
          </p:cNvSpPr>
          <p:nvPr/>
        </p:nvSpPr>
        <p:spPr bwMode="auto">
          <a:xfrm>
            <a:off x="7277100" y="4562475"/>
            <a:ext cx="1171575" cy="1758950"/>
          </a:xfrm>
          <a:custGeom>
            <a:avLst/>
            <a:gdLst/>
            <a:ahLst/>
            <a:cxnLst>
              <a:cxn ang="0">
                <a:pos x="32" y="394"/>
              </a:cxn>
              <a:cxn ang="0">
                <a:pos x="213" y="172"/>
              </a:cxn>
              <a:cxn ang="0">
                <a:pos x="663" y="56"/>
              </a:cxn>
              <a:cxn ang="0">
                <a:pos x="661" y="509"/>
              </a:cxn>
              <a:cxn ang="0">
                <a:pos x="677" y="1032"/>
              </a:cxn>
              <a:cxn ang="0">
                <a:pos x="338" y="962"/>
              </a:cxn>
              <a:cxn ang="0">
                <a:pos x="51" y="809"/>
              </a:cxn>
              <a:cxn ang="0">
                <a:pos x="32" y="394"/>
              </a:cxn>
            </a:cxnLst>
            <a:rect l="0" t="0" r="r" b="b"/>
            <a:pathLst>
              <a:path w="738" h="1108">
                <a:moveTo>
                  <a:pt x="32" y="394"/>
                </a:moveTo>
                <a:cubicBezTo>
                  <a:pt x="66" y="301"/>
                  <a:pt x="108" y="228"/>
                  <a:pt x="213" y="172"/>
                </a:cubicBezTo>
                <a:cubicBezTo>
                  <a:pt x="318" y="116"/>
                  <a:pt x="588" y="0"/>
                  <a:pt x="663" y="56"/>
                </a:cubicBezTo>
                <a:cubicBezTo>
                  <a:pt x="738" y="112"/>
                  <a:pt x="659" y="346"/>
                  <a:pt x="661" y="509"/>
                </a:cubicBezTo>
                <a:cubicBezTo>
                  <a:pt x="663" y="672"/>
                  <a:pt x="731" y="956"/>
                  <a:pt x="677" y="1032"/>
                </a:cubicBezTo>
                <a:cubicBezTo>
                  <a:pt x="623" y="1108"/>
                  <a:pt x="442" y="999"/>
                  <a:pt x="338" y="962"/>
                </a:cubicBezTo>
                <a:cubicBezTo>
                  <a:pt x="234" y="925"/>
                  <a:pt x="102" y="904"/>
                  <a:pt x="51" y="809"/>
                </a:cubicBezTo>
                <a:cubicBezTo>
                  <a:pt x="0" y="715"/>
                  <a:pt x="36" y="481"/>
                  <a:pt x="32" y="394"/>
                </a:cubicBez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8309" name="Freeform 5"/>
          <p:cNvSpPr>
            <a:spLocks/>
          </p:cNvSpPr>
          <p:nvPr/>
        </p:nvSpPr>
        <p:spPr bwMode="auto">
          <a:xfrm>
            <a:off x="5230813" y="4872038"/>
            <a:ext cx="1944687" cy="1292225"/>
          </a:xfrm>
          <a:custGeom>
            <a:avLst/>
            <a:gdLst/>
            <a:ahLst/>
            <a:cxnLst>
              <a:cxn ang="0">
                <a:pos x="56" y="162"/>
              </a:cxn>
              <a:cxn ang="0">
                <a:pos x="368" y="14"/>
              </a:cxn>
              <a:cxn ang="0">
                <a:pos x="940" y="79"/>
              </a:cxn>
              <a:cxn ang="0">
                <a:pos x="1144" y="239"/>
              </a:cxn>
              <a:cxn ang="0">
                <a:pos x="1048" y="451"/>
              </a:cxn>
              <a:cxn ang="0">
                <a:pos x="586" y="541"/>
              </a:cxn>
              <a:cxn ang="0">
                <a:pos x="88" y="439"/>
              </a:cxn>
              <a:cxn ang="0">
                <a:pos x="56" y="162"/>
              </a:cxn>
            </a:cxnLst>
            <a:rect l="0" t="0" r="r" b="b"/>
            <a:pathLst>
              <a:path w="1162" h="543">
                <a:moveTo>
                  <a:pt x="56" y="162"/>
                </a:moveTo>
                <a:cubicBezTo>
                  <a:pt x="115" y="100"/>
                  <a:pt x="221" y="28"/>
                  <a:pt x="368" y="14"/>
                </a:cubicBezTo>
                <a:cubicBezTo>
                  <a:pt x="515" y="0"/>
                  <a:pt x="811" y="42"/>
                  <a:pt x="940" y="79"/>
                </a:cubicBezTo>
                <a:cubicBezTo>
                  <a:pt x="1069" y="116"/>
                  <a:pt x="1126" y="177"/>
                  <a:pt x="1144" y="239"/>
                </a:cubicBezTo>
                <a:cubicBezTo>
                  <a:pt x="1162" y="301"/>
                  <a:pt x="1141" y="401"/>
                  <a:pt x="1048" y="451"/>
                </a:cubicBezTo>
                <a:cubicBezTo>
                  <a:pt x="955" y="501"/>
                  <a:pt x="746" y="543"/>
                  <a:pt x="586" y="541"/>
                </a:cubicBezTo>
                <a:cubicBezTo>
                  <a:pt x="426" y="539"/>
                  <a:pt x="176" y="502"/>
                  <a:pt x="88" y="439"/>
                </a:cubicBezTo>
                <a:cubicBezTo>
                  <a:pt x="0" y="376"/>
                  <a:pt x="63" y="220"/>
                  <a:pt x="56" y="162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8310" name="Freeform 6"/>
          <p:cNvSpPr>
            <a:spLocks/>
          </p:cNvSpPr>
          <p:nvPr/>
        </p:nvSpPr>
        <p:spPr bwMode="auto">
          <a:xfrm>
            <a:off x="1477963" y="4164013"/>
            <a:ext cx="1679575" cy="1411287"/>
          </a:xfrm>
          <a:custGeom>
            <a:avLst/>
            <a:gdLst/>
            <a:ahLst/>
            <a:cxnLst>
              <a:cxn ang="0">
                <a:pos x="88" y="181"/>
              </a:cxn>
              <a:cxn ang="0">
                <a:pos x="180" y="89"/>
              </a:cxn>
              <a:cxn ang="0">
                <a:pos x="448" y="49"/>
              </a:cxn>
              <a:cxn ang="0">
                <a:pos x="988" y="25"/>
              </a:cxn>
              <a:cxn ang="0">
                <a:pos x="1181" y="197"/>
              </a:cxn>
              <a:cxn ang="0">
                <a:pos x="889" y="413"/>
              </a:cxn>
              <a:cxn ang="0">
                <a:pos x="307" y="425"/>
              </a:cxn>
              <a:cxn ang="0">
                <a:pos x="36" y="337"/>
              </a:cxn>
              <a:cxn ang="0">
                <a:pos x="88" y="181"/>
              </a:cxn>
            </a:cxnLst>
            <a:rect l="0" t="0" r="r" b="b"/>
            <a:pathLst>
              <a:path w="1198" h="451">
                <a:moveTo>
                  <a:pt x="88" y="181"/>
                </a:moveTo>
                <a:cubicBezTo>
                  <a:pt x="159" y="143"/>
                  <a:pt x="120" y="111"/>
                  <a:pt x="180" y="89"/>
                </a:cubicBezTo>
                <a:cubicBezTo>
                  <a:pt x="240" y="67"/>
                  <a:pt x="313" y="60"/>
                  <a:pt x="448" y="49"/>
                </a:cubicBezTo>
                <a:cubicBezTo>
                  <a:pt x="583" y="38"/>
                  <a:pt x="866" y="0"/>
                  <a:pt x="988" y="25"/>
                </a:cubicBezTo>
                <a:cubicBezTo>
                  <a:pt x="1110" y="50"/>
                  <a:pt x="1198" y="132"/>
                  <a:pt x="1181" y="197"/>
                </a:cubicBezTo>
                <a:cubicBezTo>
                  <a:pt x="1164" y="262"/>
                  <a:pt x="1034" y="375"/>
                  <a:pt x="889" y="413"/>
                </a:cubicBezTo>
                <a:cubicBezTo>
                  <a:pt x="744" y="451"/>
                  <a:pt x="449" y="438"/>
                  <a:pt x="307" y="425"/>
                </a:cubicBezTo>
                <a:cubicBezTo>
                  <a:pt x="165" y="412"/>
                  <a:pt x="72" y="378"/>
                  <a:pt x="36" y="337"/>
                </a:cubicBezTo>
                <a:cubicBezTo>
                  <a:pt x="0" y="296"/>
                  <a:pt x="77" y="213"/>
                  <a:pt x="88" y="181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8311" name="Freeform 7"/>
          <p:cNvSpPr>
            <a:spLocks/>
          </p:cNvSpPr>
          <p:nvPr/>
        </p:nvSpPr>
        <p:spPr bwMode="auto">
          <a:xfrm>
            <a:off x="2108200" y="4908550"/>
            <a:ext cx="400050" cy="180975"/>
          </a:xfrm>
          <a:custGeom>
            <a:avLst/>
            <a:gdLst/>
            <a:ahLst/>
            <a:cxnLst>
              <a:cxn ang="0">
                <a:pos x="0" y="114"/>
              </a:cxn>
              <a:cxn ang="0">
                <a:pos x="252" y="0"/>
              </a:cxn>
            </a:cxnLst>
            <a:rect l="0" t="0" r="r" b="b"/>
            <a:pathLst>
              <a:path w="252" h="114">
                <a:moveTo>
                  <a:pt x="0" y="114"/>
                </a:moveTo>
                <a:lnTo>
                  <a:pt x="252" y="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8312" name="Text Box 8"/>
          <p:cNvSpPr txBox="1">
            <a:spLocks noChangeArrowheads="1"/>
          </p:cNvSpPr>
          <p:nvPr/>
        </p:nvSpPr>
        <p:spPr bwMode="auto">
          <a:xfrm>
            <a:off x="2052638" y="5135563"/>
            <a:ext cx="701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AS3</a:t>
            </a:r>
            <a:endParaRPr lang="en-US"/>
          </a:p>
        </p:txBody>
      </p:sp>
      <p:sp>
        <p:nvSpPr>
          <p:cNvPr id="738313" name="Text Box 9"/>
          <p:cNvSpPr txBox="1">
            <a:spLocks noChangeArrowheads="1"/>
          </p:cNvSpPr>
          <p:nvPr/>
        </p:nvSpPr>
        <p:spPr bwMode="auto">
          <a:xfrm>
            <a:off x="5867400" y="5799138"/>
            <a:ext cx="6492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AS2</a:t>
            </a:r>
          </a:p>
        </p:txBody>
      </p:sp>
      <p:sp>
        <p:nvSpPr>
          <p:cNvPr id="738314" name="Line 10"/>
          <p:cNvSpPr>
            <a:spLocks noChangeShapeType="1"/>
          </p:cNvSpPr>
          <p:nvPr/>
        </p:nvSpPr>
        <p:spPr bwMode="auto">
          <a:xfrm flipV="1">
            <a:off x="5746750" y="5283200"/>
            <a:ext cx="434975" cy="1920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8315" name="Line 11"/>
          <p:cNvSpPr>
            <a:spLocks noChangeShapeType="1"/>
          </p:cNvSpPr>
          <p:nvPr/>
        </p:nvSpPr>
        <p:spPr bwMode="auto">
          <a:xfrm flipH="1" flipV="1">
            <a:off x="2324100" y="4641850"/>
            <a:ext cx="241300" cy="174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8316" name="Line 12"/>
          <p:cNvSpPr>
            <a:spLocks noChangeShapeType="1"/>
          </p:cNvSpPr>
          <p:nvPr/>
        </p:nvSpPr>
        <p:spPr bwMode="auto">
          <a:xfrm flipH="1">
            <a:off x="1882775" y="4635500"/>
            <a:ext cx="147638" cy="376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738317" name="Group 13"/>
          <p:cNvGrpSpPr>
            <a:grpSpLocks/>
          </p:cNvGrpSpPr>
          <p:nvPr/>
        </p:nvGrpSpPr>
        <p:grpSpPr bwMode="auto">
          <a:xfrm>
            <a:off x="1619250" y="4910138"/>
            <a:ext cx="501650" cy="396875"/>
            <a:chOff x="873" y="3247"/>
            <a:chExt cx="316" cy="250"/>
          </a:xfrm>
        </p:grpSpPr>
        <p:sp>
          <p:nvSpPr>
            <p:cNvPr id="738318" name="Oval 14"/>
            <p:cNvSpPr>
              <a:spLocks noChangeArrowheads="1"/>
            </p:cNvSpPr>
            <p:nvPr/>
          </p:nvSpPr>
          <p:spPr bwMode="auto">
            <a:xfrm>
              <a:off x="876" y="3361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8319" name="Line 15"/>
            <p:cNvSpPr>
              <a:spLocks noChangeShapeType="1"/>
            </p:cNvSpPr>
            <p:nvPr/>
          </p:nvSpPr>
          <p:spPr bwMode="auto">
            <a:xfrm>
              <a:off x="876" y="335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8320" name="Line 16"/>
            <p:cNvSpPr>
              <a:spLocks noChangeShapeType="1"/>
            </p:cNvSpPr>
            <p:nvPr/>
          </p:nvSpPr>
          <p:spPr bwMode="auto">
            <a:xfrm>
              <a:off x="1189" y="335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8321" name="Rectangle 17"/>
            <p:cNvSpPr>
              <a:spLocks noChangeArrowheads="1"/>
            </p:cNvSpPr>
            <p:nvPr/>
          </p:nvSpPr>
          <p:spPr bwMode="auto">
            <a:xfrm>
              <a:off x="876" y="3354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38322" name="Oval 18"/>
            <p:cNvSpPr>
              <a:spLocks noChangeArrowheads="1"/>
            </p:cNvSpPr>
            <p:nvPr/>
          </p:nvSpPr>
          <p:spPr bwMode="auto">
            <a:xfrm>
              <a:off x="873" y="3295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8323" name="Rectangle 19"/>
            <p:cNvSpPr>
              <a:spLocks noChangeArrowheads="1"/>
            </p:cNvSpPr>
            <p:nvPr/>
          </p:nvSpPr>
          <p:spPr bwMode="auto">
            <a:xfrm>
              <a:off x="960" y="3308"/>
              <a:ext cx="141" cy="124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8324" name="Text Box 20"/>
            <p:cNvSpPr txBox="1">
              <a:spLocks noChangeArrowheads="1"/>
            </p:cNvSpPr>
            <p:nvPr/>
          </p:nvSpPr>
          <p:spPr bwMode="auto">
            <a:xfrm>
              <a:off x="880" y="3247"/>
              <a:ext cx="3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3b</a:t>
              </a:r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738325" name="Group 21"/>
          <p:cNvGrpSpPr>
            <a:grpSpLocks/>
          </p:cNvGrpSpPr>
          <p:nvPr/>
        </p:nvGrpSpPr>
        <p:grpSpPr bwMode="auto">
          <a:xfrm>
            <a:off x="1889125" y="4333875"/>
            <a:ext cx="501650" cy="396875"/>
            <a:chOff x="2016" y="1980"/>
            <a:chExt cx="316" cy="250"/>
          </a:xfrm>
        </p:grpSpPr>
        <p:sp>
          <p:nvSpPr>
            <p:cNvPr id="738326" name="Oval 22"/>
            <p:cNvSpPr>
              <a:spLocks noChangeArrowheads="1"/>
            </p:cNvSpPr>
            <p:nvPr/>
          </p:nvSpPr>
          <p:spPr bwMode="auto">
            <a:xfrm>
              <a:off x="2019" y="210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8327" name="Line 23"/>
            <p:cNvSpPr>
              <a:spLocks noChangeShapeType="1"/>
            </p:cNvSpPr>
            <p:nvPr/>
          </p:nvSpPr>
          <p:spPr bwMode="auto">
            <a:xfrm>
              <a:off x="2019" y="209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8328" name="Line 24"/>
            <p:cNvSpPr>
              <a:spLocks noChangeShapeType="1"/>
            </p:cNvSpPr>
            <p:nvPr/>
          </p:nvSpPr>
          <p:spPr bwMode="auto">
            <a:xfrm>
              <a:off x="2332" y="209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8329" name="Rectangle 25"/>
            <p:cNvSpPr>
              <a:spLocks noChangeArrowheads="1"/>
            </p:cNvSpPr>
            <p:nvPr/>
          </p:nvSpPr>
          <p:spPr bwMode="auto">
            <a:xfrm>
              <a:off x="2019" y="2095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38330" name="Oval 26"/>
            <p:cNvSpPr>
              <a:spLocks noChangeArrowheads="1"/>
            </p:cNvSpPr>
            <p:nvPr/>
          </p:nvSpPr>
          <p:spPr bwMode="auto">
            <a:xfrm>
              <a:off x="2016" y="203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38331" name="Group 27"/>
            <p:cNvGrpSpPr>
              <a:grpSpLocks/>
            </p:cNvGrpSpPr>
            <p:nvPr/>
          </p:nvGrpSpPr>
          <p:grpSpPr bwMode="auto">
            <a:xfrm>
              <a:off x="2027" y="1980"/>
              <a:ext cx="296" cy="250"/>
              <a:chOff x="2907" y="2429"/>
              <a:chExt cx="301" cy="250"/>
            </a:xfrm>
          </p:grpSpPr>
          <p:sp>
            <p:nvSpPr>
              <p:cNvPr id="738332" name="Rectangle 2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333" name="Text Box 29"/>
              <p:cNvSpPr txBox="1">
                <a:spLocks noChangeArrowheads="1"/>
              </p:cNvSpPr>
              <p:nvPr/>
            </p:nvSpPr>
            <p:spPr bwMode="auto">
              <a:xfrm>
                <a:off x="2907" y="2429"/>
                <a:ext cx="30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3c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738334" name="Group 30"/>
          <p:cNvGrpSpPr>
            <a:grpSpLocks/>
          </p:cNvGrpSpPr>
          <p:nvPr/>
        </p:nvGrpSpPr>
        <p:grpSpPr bwMode="auto">
          <a:xfrm>
            <a:off x="2466975" y="4708525"/>
            <a:ext cx="501650" cy="396875"/>
            <a:chOff x="1434" y="3108"/>
            <a:chExt cx="316" cy="250"/>
          </a:xfrm>
        </p:grpSpPr>
        <p:grpSp>
          <p:nvGrpSpPr>
            <p:cNvPr id="738335" name="Group 31"/>
            <p:cNvGrpSpPr>
              <a:grpSpLocks/>
            </p:cNvGrpSpPr>
            <p:nvPr/>
          </p:nvGrpSpPr>
          <p:grpSpPr bwMode="auto">
            <a:xfrm>
              <a:off x="1434" y="3163"/>
              <a:ext cx="316" cy="147"/>
              <a:chOff x="1434" y="3163"/>
              <a:chExt cx="316" cy="147"/>
            </a:xfrm>
          </p:grpSpPr>
          <p:sp>
            <p:nvSpPr>
              <p:cNvPr id="738336" name="Oval 32"/>
              <p:cNvSpPr>
                <a:spLocks noChangeArrowheads="1"/>
              </p:cNvSpPr>
              <p:nvPr/>
            </p:nvSpPr>
            <p:spPr bwMode="auto">
              <a:xfrm>
                <a:off x="1437" y="3229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337" name="Line 33"/>
              <p:cNvSpPr>
                <a:spLocks noChangeShapeType="1"/>
              </p:cNvSpPr>
              <p:nvPr/>
            </p:nvSpPr>
            <p:spPr bwMode="auto">
              <a:xfrm>
                <a:off x="1437" y="322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338" name="Line 34"/>
              <p:cNvSpPr>
                <a:spLocks noChangeShapeType="1"/>
              </p:cNvSpPr>
              <p:nvPr/>
            </p:nvSpPr>
            <p:spPr bwMode="auto">
              <a:xfrm>
                <a:off x="1750" y="322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339" name="Rectangle 35"/>
              <p:cNvSpPr>
                <a:spLocks noChangeArrowheads="1"/>
              </p:cNvSpPr>
              <p:nvPr/>
            </p:nvSpPr>
            <p:spPr bwMode="auto">
              <a:xfrm>
                <a:off x="1437" y="3222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38340" name="Oval 36"/>
              <p:cNvSpPr>
                <a:spLocks noChangeArrowheads="1"/>
              </p:cNvSpPr>
              <p:nvPr/>
            </p:nvSpPr>
            <p:spPr bwMode="auto">
              <a:xfrm>
                <a:off x="1434" y="3163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341" name="Rectangle 37"/>
              <p:cNvSpPr>
                <a:spLocks noChangeArrowheads="1"/>
              </p:cNvSpPr>
              <p:nvPr/>
            </p:nvSpPr>
            <p:spPr bwMode="auto">
              <a:xfrm>
                <a:off x="1521" y="3176"/>
                <a:ext cx="142" cy="110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38342" name="Text Box 38"/>
            <p:cNvSpPr txBox="1">
              <a:spLocks noChangeArrowheads="1"/>
            </p:cNvSpPr>
            <p:nvPr/>
          </p:nvSpPr>
          <p:spPr bwMode="auto">
            <a:xfrm>
              <a:off x="1447" y="3108"/>
              <a:ext cx="2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3a</a:t>
              </a:r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738343" name="Group 39"/>
          <p:cNvGrpSpPr>
            <a:grpSpLocks/>
          </p:cNvGrpSpPr>
          <p:nvPr/>
        </p:nvGrpSpPr>
        <p:grpSpPr bwMode="auto">
          <a:xfrm>
            <a:off x="2495550" y="5227638"/>
            <a:ext cx="2660650" cy="1122362"/>
            <a:chOff x="1572" y="3293"/>
            <a:chExt cx="1676" cy="707"/>
          </a:xfrm>
        </p:grpSpPr>
        <p:sp>
          <p:nvSpPr>
            <p:cNvPr id="738344" name="Freeform 40"/>
            <p:cNvSpPr>
              <a:spLocks/>
            </p:cNvSpPr>
            <p:nvPr/>
          </p:nvSpPr>
          <p:spPr bwMode="auto">
            <a:xfrm>
              <a:off x="1572" y="3293"/>
              <a:ext cx="1676" cy="707"/>
            </a:xfrm>
            <a:custGeom>
              <a:avLst/>
              <a:gdLst/>
              <a:ahLst/>
              <a:cxnLst>
                <a:cxn ang="0">
                  <a:pos x="155" y="224"/>
                </a:cxn>
                <a:cxn ang="0">
                  <a:pos x="407" y="74"/>
                </a:cxn>
                <a:cxn ang="0">
                  <a:pos x="785" y="20"/>
                </a:cxn>
                <a:cxn ang="0">
                  <a:pos x="1157" y="194"/>
                </a:cxn>
                <a:cxn ang="0">
                  <a:pos x="1564" y="428"/>
                </a:cxn>
                <a:cxn ang="0">
                  <a:pos x="1272" y="644"/>
                </a:cxn>
                <a:cxn ang="0">
                  <a:pos x="690" y="656"/>
                </a:cxn>
                <a:cxn ang="0">
                  <a:pos x="89" y="596"/>
                </a:cxn>
                <a:cxn ang="0">
                  <a:pos x="155" y="224"/>
                </a:cxn>
              </a:cxnLst>
              <a:rect l="0" t="0" r="r" b="b"/>
              <a:pathLst>
                <a:path w="1583" h="682">
                  <a:moveTo>
                    <a:pt x="155" y="224"/>
                  </a:moveTo>
                  <a:cubicBezTo>
                    <a:pt x="208" y="137"/>
                    <a:pt x="302" y="108"/>
                    <a:pt x="407" y="74"/>
                  </a:cubicBezTo>
                  <a:cubicBezTo>
                    <a:pt x="512" y="40"/>
                    <a:pt x="660" y="0"/>
                    <a:pt x="785" y="20"/>
                  </a:cubicBezTo>
                  <a:cubicBezTo>
                    <a:pt x="910" y="40"/>
                    <a:pt x="1027" y="126"/>
                    <a:pt x="1157" y="194"/>
                  </a:cubicBezTo>
                  <a:cubicBezTo>
                    <a:pt x="1287" y="262"/>
                    <a:pt x="1545" y="353"/>
                    <a:pt x="1564" y="428"/>
                  </a:cubicBezTo>
                  <a:cubicBezTo>
                    <a:pt x="1583" y="503"/>
                    <a:pt x="1417" y="606"/>
                    <a:pt x="1272" y="644"/>
                  </a:cubicBezTo>
                  <a:cubicBezTo>
                    <a:pt x="1127" y="682"/>
                    <a:pt x="887" y="664"/>
                    <a:pt x="690" y="656"/>
                  </a:cubicBezTo>
                  <a:cubicBezTo>
                    <a:pt x="493" y="648"/>
                    <a:pt x="178" y="668"/>
                    <a:pt x="89" y="596"/>
                  </a:cubicBezTo>
                  <a:cubicBezTo>
                    <a:pt x="0" y="524"/>
                    <a:pt x="102" y="311"/>
                    <a:pt x="155" y="224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8345" name="Text Box 41"/>
            <p:cNvSpPr txBox="1">
              <a:spLocks noChangeArrowheads="1"/>
            </p:cNvSpPr>
            <p:nvPr/>
          </p:nvSpPr>
          <p:spPr bwMode="auto">
            <a:xfrm>
              <a:off x="1719" y="3728"/>
              <a:ext cx="4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AS1</a:t>
              </a:r>
              <a:endParaRPr lang="en-US"/>
            </a:p>
          </p:txBody>
        </p:sp>
        <p:sp>
          <p:nvSpPr>
            <p:cNvPr id="738346" name="Line 42"/>
            <p:cNvSpPr>
              <a:spLocks noChangeShapeType="1"/>
            </p:cNvSpPr>
            <p:nvPr/>
          </p:nvSpPr>
          <p:spPr bwMode="auto">
            <a:xfrm flipH="1">
              <a:off x="2134" y="3469"/>
              <a:ext cx="93" cy="1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8347" name="Line 43"/>
            <p:cNvSpPr>
              <a:spLocks noChangeShapeType="1"/>
            </p:cNvSpPr>
            <p:nvPr/>
          </p:nvSpPr>
          <p:spPr bwMode="auto">
            <a:xfrm>
              <a:off x="2388" y="3491"/>
              <a:ext cx="3" cy="2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8348" name="Line 44"/>
            <p:cNvSpPr>
              <a:spLocks noChangeShapeType="1"/>
            </p:cNvSpPr>
            <p:nvPr/>
          </p:nvSpPr>
          <p:spPr bwMode="auto">
            <a:xfrm>
              <a:off x="2490" y="3461"/>
              <a:ext cx="313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8349" name="Line 45"/>
            <p:cNvSpPr>
              <a:spLocks noChangeShapeType="1"/>
            </p:cNvSpPr>
            <p:nvPr/>
          </p:nvSpPr>
          <p:spPr bwMode="auto">
            <a:xfrm flipH="1">
              <a:off x="2566" y="3749"/>
              <a:ext cx="237" cy="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8350" name="Line 46"/>
            <p:cNvSpPr>
              <a:spLocks noChangeShapeType="1"/>
            </p:cNvSpPr>
            <p:nvPr/>
          </p:nvSpPr>
          <p:spPr bwMode="auto">
            <a:xfrm flipH="1" flipV="1">
              <a:off x="2202" y="3638"/>
              <a:ext cx="568" cy="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8351" name="Line 47"/>
            <p:cNvSpPr>
              <a:spLocks noChangeShapeType="1"/>
            </p:cNvSpPr>
            <p:nvPr/>
          </p:nvSpPr>
          <p:spPr bwMode="auto">
            <a:xfrm>
              <a:off x="2143" y="3689"/>
              <a:ext cx="127" cy="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738352" name="Group 48"/>
            <p:cNvGrpSpPr>
              <a:grpSpLocks/>
            </p:cNvGrpSpPr>
            <p:nvPr/>
          </p:nvGrpSpPr>
          <p:grpSpPr bwMode="auto">
            <a:xfrm>
              <a:off x="2202" y="3297"/>
              <a:ext cx="316" cy="250"/>
              <a:chOff x="2055" y="3451"/>
              <a:chExt cx="316" cy="250"/>
            </a:xfrm>
          </p:grpSpPr>
          <p:sp>
            <p:nvSpPr>
              <p:cNvPr id="738353" name="Oval 49"/>
              <p:cNvSpPr>
                <a:spLocks noChangeArrowheads="1"/>
              </p:cNvSpPr>
              <p:nvPr/>
            </p:nvSpPr>
            <p:spPr bwMode="auto">
              <a:xfrm>
                <a:off x="2058" y="3571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354" name="Line 50"/>
              <p:cNvSpPr>
                <a:spLocks noChangeShapeType="1"/>
              </p:cNvSpPr>
              <p:nvPr/>
            </p:nvSpPr>
            <p:spPr bwMode="auto">
              <a:xfrm>
                <a:off x="2058" y="356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355" name="Line 51"/>
              <p:cNvSpPr>
                <a:spLocks noChangeShapeType="1"/>
              </p:cNvSpPr>
              <p:nvPr/>
            </p:nvSpPr>
            <p:spPr bwMode="auto">
              <a:xfrm>
                <a:off x="2371" y="356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356" name="Rectangle 52"/>
              <p:cNvSpPr>
                <a:spLocks noChangeArrowheads="1"/>
              </p:cNvSpPr>
              <p:nvPr/>
            </p:nvSpPr>
            <p:spPr bwMode="auto">
              <a:xfrm>
                <a:off x="2058" y="3564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38357" name="Oval 53"/>
              <p:cNvSpPr>
                <a:spLocks noChangeArrowheads="1"/>
              </p:cNvSpPr>
              <p:nvPr/>
            </p:nvSpPr>
            <p:spPr bwMode="auto">
              <a:xfrm>
                <a:off x="2055" y="3505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38358" name="Group 54"/>
              <p:cNvGrpSpPr>
                <a:grpSpLocks/>
              </p:cNvGrpSpPr>
              <p:nvPr/>
            </p:nvGrpSpPr>
            <p:grpSpPr bwMode="auto">
              <a:xfrm>
                <a:off x="2079" y="3451"/>
                <a:ext cx="270" cy="250"/>
                <a:chOff x="2919" y="2429"/>
                <a:chExt cx="277" cy="250"/>
              </a:xfrm>
            </p:grpSpPr>
            <p:sp>
              <p:nvSpPr>
                <p:cNvPr id="738359" name="Rectangle 5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8360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2919" y="2429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000"/>
                    <a:t>1c</a:t>
                  </a:r>
                </a:p>
              </p:txBody>
            </p:sp>
          </p:grpSp>
        </p:grpSp>
        <p:grpSp>
          <p:nvGrpSpPr>
            <p:cNvPr id="738361" name="Group 57"/>
            <p:cNvGrpSpPr>
              <a:grpSpLocks/>
            </p:cNvGrpSpPr>
            <p:nvPr/>
          </p:nvGrpSpPr>
          <p:grpSpPr bwMode="auto">
            <a:xfrm>
              <a:off x="1896" y="3511"/>
              <a:ext cx="316" cy="250"/>
              <a:chOff x="1749" y="3665"/>
              <a:chExt cx="316" cy="250"/>
            </a:xfrm>
          </p:grpSpPr>
          <p:sp>
            <p:nvSpPr>
              <p:cNvPr id="738362" name="Oval 58"/>
              <p:cNvSpPr>
                <a:spLocks noChangeArrowheads="1"/>
              </p:cNvSpPr>
              <p:nvPr/>
            </p:nvSpPr>
            <p:spPr bwMode="auto">
              <a:xfrm>
                <a:off x="1752" y="3781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363" name="Line 59"/>
              <p:cNvSpPr>
                <a:spLocks noChangeShapeType="1"/>
              </p:cNvSpPr>
              <p:nvPr/>
            </p:nvSpPr>
            <p:spPr bwMode="auto">
              <a:xfrm>
                <a:off x="1752" y="377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364" name="Line 60"/>
              <p:cNvSpPr>
                <a:spLocks noChangeShapeType="1"/>
              </p:cNvSpPr>
              <p:nvPr/>
            </p:nvSpPr>
            <p:spPr bwMode="auto">
              <a:xfrm>
                <a:off x="2065" y="377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365" name="Rectangle 61"/>
              <p:cNvSpPr>
                <a:spLocks noChangeArrowheads="1"/>
              </p:cNvSpPr>
              <p:nvPr/>
            </p:nvSpPr>
            <p:spPr bwMode="auto">
              <a:xfrm>
                <a:off x="1752" y="3774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38366" name="Oval 62"/>
              <p:cNvSpPr>
                <a:spLocks noChangeArrowheads="1"/>
              </p:cNvSpPr>
              <p:nvPr/>
            </p:nvSpPr>
            <p:spPr bwMode="auto">
              <a:xfrm>
                <a:off x="1749" y="371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367" name="Rectangle 63"/>
              <p:cNvSpPr>
                <a:spLocks noChangeArrowheads="1"/>
              </p:cNvSpPr>
              <p:nvPr/>
            </p:nvSpPr>
            <p:spPr bwMode="auto">
              <a:xfrm>
                <a:off x="1834" y="3746"/>
                <a:ext cx="142" cy="96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368" name="Text Box 64"/>
              <p:cNvSpPr txBox="1">
                <a:spLocks noChangeArrowheads="1"/>
              </p:cNvSpPr>
              <p:nvPr/>
            </p:nvSpPr>
            <p:spPr bwMode="auto">
              <a:xfrm>
                <a:off x="1777" y="3665"/>
                <a:ext cx="27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1a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738369" name="Group 65"/>
            <p:cNvGrpSpPr>
              <a:grpSpLocks/>
            </p:cNvGrpSpPr>
            <p:nvPr/>
          </p:nvGrpSpPr>
          <p:grpSpPr bwMode="auto">
            <a:xfrm>
              <a:off x="2238" y="3693"/>
              <a:ext cx="316" cy="250"/>
              <a:chOff x="2091" y="3847"/>
              <a:chExt cx="316" cy="250"/>
            </a:xfrm>
          </p:grpSpPr>
          <p:sp>
            <p:nvSpPr>
              <p:cNvPr id="738370" name="Oval 66"/>
              <p:cNvSpPr>
                <a:spLocks noChangeArrowheads="1"/>
              </p:cNvSpPr>
              <p:nvPr/>
            </p:nvSpPr>
            <p:spPr bwMode="auto">
              <a:xfrm>
                <a:off x="2094" y="3967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371" name="Line 67"/>
              <p:cNvSpPr>
                <a:spLocks noChangeShapeType="1"/>
              </p:cNvSpPr>
              <p:nvPr/>
            </p:nvSpPr>
            <p:spPr bwMode="auto">
              <a:xfrm>
                <a:off x="2094" y="3960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372" name="Line 68"/>
              <p:cNvSpPr>
                <a:spLocks noChangeShapeType="1"/>
              </p:cNvSpPr>
              <p:nvPr/>
            </p:nvSpPr>
            <p:spPr bwMode="auto">
              <a:xfrm>
                <a:off x="2407" y="3960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373" name="Rectangle 69"/>
              <p:cNvSpPr>
                <a:spLocks noChangeArrowheads="1"/>
              </p:cNvSpPr>
              <p:nvPr/>
            </p:nvSpPr>
            <p:spPr bwMode="auto">
              <a:xfrm>
                <a:off x="2094" y="3960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38374" name="Oval 70"/>
              <p:cNvSpPr>
                <a:spLocks noChangeArrowheads="1"/>
              </p:cNvSpPr>
              <p:nvPr/>
            </p:nvSpPr>
            <p:spPr bwMode="auto">
              <a:xfrm>
                <a:off x="2091" y="3901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38375" name="Group 71"/>
              <p:cNvGrpSpPr>
                <a:grpSpLocks/>
              </p:cNvGrpSpPr>
              <p:nvPr/>
            </p:nvGrpSpPr>
            <p:grpSpPr bwMode="auto">
              <a:xfrm>
                <a:off x="2112" y="3847"/>
                <a:ext cx="282" cy="250"/>
                <a:chOff x="2916" y="2429"/>
                <a:chExt cx="284" cy="250"/>
              </a:xfrm>
            </p:grpSpPr>
            <p:sp>
              <p:nvSpPr>
                <p:cNvPr id="738376" name="Rectangle 72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8377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916" y="2429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000"/>
                    <a:t>1d</a:t>
                  </a:r>
                </a:p>
              </p:txBody>
            </p:sp>
          </p:grpSp>
        </p:grpSp>
        <p:grpSp>
          <p:nvGrpSpPr>
            <p:cNvPr id="738378" name="Group 74"/>
            <p:cNvGrpSpPr>
              <a:grpSpLocks/>
            </p:cNvGrpSpPr>
            <p:nvPr/>
          </p:nvGrpSpPr>
          <p:grpSpPr bwMode="auto">
            <a:xfrm>
              <a:off x="2778" y="3577"/>
              <a:ext cx="316" cy="250"/>
              <a:chOff x="2016" y="1980"/>
              <a:chExt cx="316" cy="250"/>
            </a:xfrm>
          </p:grpSpPr>
          <p:sp>
            <p:nvSpPr>
              <p:cNvPr id="738379" name="Oval 75"/>
              <p:cNvSpPr>
                <a:spLocks noChangeArrowheads="1"/>
              </p:cNvSpPr>
              <p:nvPr/>
            </p:nvSpPr>
            <p:spPr bwMode="auto">
              <a:xfrm>
                <a:off x="2019" y="210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380" name="Line 76"/>
              <p:cNvSpPr>
                <a:spLocks noChangeShapeType="1"/>
              </p:cNvSpPr>
              <p:nvPr/>
            </p:nvSpPr>
            <p:spPr bwMode="auto">
              <a:xfrm>
                <a:off x="2019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381" name="Line 77"/>
              <p:cNvSpPr>
                <a:spLocks noChangeShapeType="1"/>
              </p:cNvSpPr>
              <p:nvPr/>
            </p:nvSpPr>
            <p:spPr bwMode="auto">
              <a:xfrm>
                <a:off x="2332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382" name="Rectangle 78"/>
              <p:cNvSpPr>
                <a:spLocks noChangeArrowheads="1"/>
              </p:cNvSpPr>
              <p:nvPr/>
            </p:nvSpPr>
            <p:spPr bwMode="auto">
              <a:xfrm>
                <a:off x="2019" y="209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38383" name="Oval 79"/>
              <p:cNvSpPr>
                <a:spLocks noChangeArrowheads="1"/>
              </p:cNvSpPr>
              <p:nvPr/>
            </p:nvSpPr>
            <p:spPr bwMode="auto">
              <a:xfrm>
                <a:off x="2016" y="203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38384" name="Group 80"/>
              <p:cNvGrpSpPr>
                <a:grpSpLocks/>
              </p:cNvGrpSpPr>
              <p:nvPr/>
            </p:nvGrpSpPr>
            <p:grpSpPr bwMode="auto">
              <a:xfrm>
                <a:off x="2034" y="1980"/>
                <a:ext cx="283" cy="250"/>
                <a:chOff x="2914" y="2429"/>
                <a:chExt cx="288" cy="250"/>
              </a:xfrm>
            </p:grpSpPr>
            <p:sp>
              <p:nvSpPr>
                <p:cNvPr id="738385" name="Rectangle 81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8386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2914" y="2429"/>
                  <a:ext cx="288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000"/>
                    <a:t>1b</a:t>
                  </a:r>
                  <a:endParaRPr lang="en-US" sz="2400">
                    <a:latin typeface="Times New Roman" pitchFamily="18" charset="0"/>
                  </a:endParaRPr>
                </a:p>
              </p:txBody>
            </p:sp>
          </p:grpSp>
        </p:grpSp>
      </p:grpSp>
      <p:grpSp>
        <p:nvGrpSpPr>
          <p:cNvPr id="738387" name="Group 83"/>
          <p:cNvGrpSpPr>
            <a:grpSpLocks/>
          </p:cNvGrpSpPr>
          <p:nvPr/>
        </p:nvGrpSpPr>
        <p:grpSpPr bwMode="auto">
          <a:xfrm>
            <a:off x="5414963" y="5330825"/>
            <a:ext cx="501650" cy="396875"/>
            <a:chOff x="3537" y="3477"/>
            <a:chExt cx="316" cy="250"/>
          </a:xfrm>
        </p:grpSpPr>
        <p:sp>
          <p:nvSpPr>
            <p:cNvPr id="738388" name="Oval 84"/>
            <p:cNvSpPr>
              <a:spLocks noChangeArrowheads="1"/>
            </p:cNvSpPr>
            <p:nvPr/>
          </p:nvSpPr>
          <p:spPr bwMode="auto">
            <a:xfrm>
              <a:off x="3540" y="3598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8389" name="Line 85"/>
            <p:cNvSpPr>
              <a:spLocks noChangeShapeType="1"/>
            </p:cNvSpPr>
            <p:nvPr/>
          </p:nvSpPr>
          <p:spPr bwMode="auto">
            <a:xfrm>
              <a:off x="3540" y="359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8390" name="Line 86"/>
            <p:cNvSpPr>
              <a:spLocks noChangeShapeType="1"/>
            </p:cNvSpPr>
            <p:nvPr/>
          </p:nvSpPr>
          <p:spPr bwMode="auto">
            <a:xfrm>
              <a:off x="3853" y="359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8391" name="Rectangle 87"/>
            <p:cNvSpPr>
              <a:spLocks noChangeArrowheads="1"/>
            </p:cNvSpPr>
            <p:nvPr/>
          </p:nvSpPr>
          <p:spPr bwMode="auto">
            <a:xfrm>
              <a:off x="3540" y="3591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38392" name="Oval 88"/>
            <p:cNvSpPr>
              <a:spLocks noChangeArrowheads="1"/>
            </p:cNvSpPr>
            <p:nvPr/>
          </p:nvSpPr>
          <p:spPr bwMode="auto">
            <a:xfrm>
              <a:off x="3537" y="3532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8393" name="Rectangle 89"/>
            <p:cNvSpPr>
              <a:spLocks noChangeArrowheads="1"/>
            </p:cNvSpPr>
            <p:nvPr/>
          </p:nvSpPr>
          <p:spPr bwMode="auto">
            <a:xfrm>
              <a:off x="3624" y="3545"/>
              <a:ext cx="141" cy="12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8394" name="Text Box 90"/>
            <p:cNvSpPr txBox="1">
              <a:spLocks noChangeArrowheads="1"/>
            </p:cNvSpPr>
            <p:nvPr/>
          </p:nvSpPr>
          <p:spPr bwMode="auto">
            <a:xfrm>
              <a:off x="3550" y="3477"/>
              <a:ext cx="2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2a</a:t>
              </a: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738395" name="Line 91"/>
          <p:cNvSpPr>
            <a:spLocks noChangeShapeType="1"/>
          </p:cNvSpPr>
          <p:nvPr/>
        </p:nvSpPr>
        <p:spPr bwMode="auto">
          <a:xfrm>
            <a:off x="6635750" y="5241925"/>
            <a:ext cx="857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38396" name="Line 92"/>
          <p:cNvSpPr>
            <a:spLocks noChangeShapeType="1"/>
          </p:cNvSpPr>
          <p:nvPr/>
        </p:nvSpPr>
        <p:spPr bwMode="auto">
          <a:xfrm>
            <a:off x="6889750" y="5707063"/>
            <a:ext cx="735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38397" name="Line 93"/>
          <p:cNvSpPr>
            <a:spLocks noChangeShapeType="1"/>
          </p:cNvSpPr>
          <p:nvPr/>
        </p:nvSpPr>
        <p:spPr bwMode="auto">
          <a:xfrm>
            <a:off x="5921375" y="5553075"/>
            <a:ext cx="48895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8398" name="Line 94"/>
          <p:cNvSpPr>
            <a:spLocks noChangeShapeType="1"/>
          </p:cNvSpPr>
          <p:nvPr/>
        </p:nvSpPr>
        <p:spPr bwMode="auto">
          <a:xfrm>
            <a:off x="6530975" y="5351463"/>
            <a:ext cx="68263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738399" name="Group 95"/>
          <p:cNvGrpSpPr>
            <a:grpSpLocks/>
          </p:cNvGrpSpPr>
          <p:nvPr/>
        </p:nvGrpSpPr>
        <p:grpSpPr bwMode="auto">
          <a:xfrm>
            <a:off x="6142038" y="5053013"/>
            <a:ext cx="501650" cy="396875"/>
            <a:chOff x="4320" y="1940"/>
            <a:chExt cx="316" cy="250"/>
          </a:xfrm>
        </p:grpSpPr>
        <p:sp>
          <p:nvSpPr>
            <p:cNvPr id="738400" name="Oval 96"/>
            <p:cNvSpPr>
              <a:spLocks noChangeArrowheads="1"/>
            </p:cNvSpPr>
            <p:nvPr/>
          </p:nvSpPr>
          <p:spPr bwMode="auto">
            <a:xfrm>
              <a:off x="4323" y="2054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8401" name="Line 97"/>
            <p:cNvSpPr>
              <a:spLocks noChangeShapeType="1"/>
            </p:cNvSpPr>
            <p:nvPr/>
          </p:nvSpPr>
          <p:spPr bwMode="auto">
            <a:xfrm>
              <a:off x="4323" y="204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8402" name="Line 98"/>
            <p:cNvSpPr>
              <a:spLocks noChangeShapeType="1"/>
            </p:cNvSpPr>
            <p:nvPr/>
          </p:nvSpPr>
          <p:spPr bwMode="auto">
            <a:xfrm>
              <a:off x="4636" y="204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8403" name="Rectangle 99"/>
            <p:cNvSpPr>
              <a:spLocks noChangeArrowheads="1"/>
            </p:cNvSpPr>
            <p:nvPr/>
          </p:nvSpPr>
          <p:spPr bwMode="auto">
            <a:xfrm>
              <a:off x="4323" y="2047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38404" name="Oval 100"/>
            <p:cNvSpPr>
              <a:spLocks noChangeArrowheads="1"/>
            </p:cNvSpPr>
            <p:nvPr/>
          </p:nvSpPr>
          <p:spPr bwMode="auto">
            <a:xfrm>
              <a:off x="4320" y="1988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8405" name="Rectangle 101"/>
            <p:cNvSpPr>
              <a:spLocks noChangeArrowheads="1"/>
            </p:cNvSpPr>
            <p:nvPr/>
          </p:nvSpPr>
          <p:spPr bwMode="auto">
            <a:xfrm>
              <a:off x="4407" y="2001"/>
              <a:ext cx="141" cy="11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8406" name="Text Box 102"/>
            <p:cNvSpPr txBox="1">
              <a:spLocks noChangeArrowheads="1"/>
            </p:cNvSpPr>
            <p:nvPr/>
          </p:nvSpPr>
          <p:spPr bwMode="auto">
            <a:xfrm>
              <a:off x="4333" y="1940"/>
              <a:ext cx="2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2c</a:t>
              </a:r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738407" name="Group 103"/>
          <p:cNvGrpSpPr>
            <a:grpSpLocks/>
          </p:cNvGrpSpPr>
          <p:nvPr/>
        </p:nvGrpSpPr>
        <p:grpSpPr bwMode="auto">
          <a:xfrm>
            <a:off x="6405563" y="5508625"/>
            <a:ext cx="501650" cy="396875"/>
            <a:chOff x="4596" y="2162"/>
            <a:chExt cx="316" cy="250"/>
          </a:xfrm>
        </p:grpSpPr>
        <p:sp>
          <p:nvSpPr>
            <p:cNvPr id="738408" name="Oval 104"/>
            <p:cNvSpPr>
              <a:spLocks noChangeArrowheads="1"/>
            </p:cNvSpPr>
            <p:nvPr/>
          </p:nvSpPr>
          <p:spPr bwMode="auto">
            <a:xfrm>
              <a:off x="4599" y="227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8409" name="Line 105"/>
            <p:cNvSpPr>
              <a:spLocks noChangeShapeType="1"/>
            </p:cNvSpPr>
            <p:nvPr/>
          </p:nvSpPr>
          <p:spPr bwMode="auto">
            <a:xfrm>
              <a:off x="4599" y="226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8410" name="Line 106"/>
            <p:cNvSpPr>
              <a:spLocks noChangeShapeType="1"/>
            </p:cNvSpPr>
            <p:nvPr/>
          </p:nvSpPr>
          <p:spPr bwMode="auto">
            <a:xfrm>
              <a:off x="4912" y="226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8411" name="Rectangle 107"/>
            <p:cNvSpPr>
              <a:spLocks noChangeArrowheads="1"/>
            </p:cNvSpPr>
            <p:nvPr/>
          </p:nvSpPr>
          <p:spPr bwMode="auto">
            <a:xfrm>
              <a:off x="4599" y="2269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38412" name="Oval 108"/>
            <p:cNvSpPr>
              <a:spLocks noChangeArrowheads="1"/>
            </p:cNvSpPr>
            <p:nvPr/>
          </p:nvSpPr>
          <p:spPr bwMode="auto">
            <a:xfrm>
              <a:off x="4596" y="221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8413" name="Rectangle 109"/>
            <p:cNvSpPr>
              <a:spLocks noChangeArrowheads="1"/>
            </p:cNvSpPr>
            <p:nvPr/>
          </p:nvSpPr>
          <p:spPr bwMode="auto">
            <a:xfrm>
              <a:off x="4683" y="2223"/>
              <a:ext cx="142" cy="11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8414" name="Text Box 110"/>
            <p:cNvSpPr txBox="1">
              <a:spLocks noChangeArrowheads="1"/>
            </p:cNvSpPr>
            <p:nvPr/>
          </p:nvSpPr>
          <p:spPr bwMode="auto">
            <a:xfrm>
              <a:off x="4603" y="2162"/>
              <a:ext cx="3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2b</a:t>
              </a: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738415" name="Text Box 111"/>
          <p:cNvSpPr txBox="1">
            <a:spLocks noChangeArrowheads="1"/>
          </p:cNvSpPr>
          <p:nvPr/>
        </p:nvSpPr>
        <p:spPr bwMode="auto">
          <a:xfrm>
            <a:off x="7656513" y="5162550"/>
            <a:ext cx="9429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other</a:t>
            </a:r>
          </a:p>
          <a:p>
            <a:r>
              <a:rPr lang="en-US" sz="1400"/>
              <a:t>networks</a:t>
            </a:r>
          </a:p>
        </p:txBody>
      </p:sp>
      <p:sp>
        <p:nvSpPr>
          <p:cNvPr id="738416" name="Freeform 112"/>
          <p:cNvSpPr>
            <a:spLocks/>
          </p:cNvSpPr>
          <p:nvPr/>
        </p:nvSpPr>
        <p:spPr bwMode="auto">
          <a:xfrm flipH="1">
            <a:off x="292100" y="4772025"/>
            <a:ext cx="1171575" cy="1758950"/>
          </a:xfrm>
          <a:custGeom>
            <a:avLst/>
            <a:gdLst/>
            <a:ahLst/>
            <a:cxnLst>
              <a:cxn ang="0">
                <a:pos x="32" y="394"/>
              </a:cxn>
              <a:cxn ang="0">
                <a:pos x="213" y="172"/>
              </a:cxn>
              <a:cxn ang="0">
                <a:pos x="663" y="56"/>
              </a:cxn>
              <a:cxn ang="0">
                <a:pos x="661" y="509"/>
              </a:cxn>
              <a:cxn ang="0">
                <a:pos x="677" y="1032"/>
              </a:cxn>
              <a:cxn ang="0">
                <a:pos x="338" y="962"/>
              </a:cxn>
              <a:cxn ang="0">
                <a:pos x="51" y="809"/>
              </a:cxn>
              <a:cxn ang="0">
                <a:pos x="32" y="394"/>
              </a:cxn>
            </a:cxnLst>
            <a:rect l="0" t="0" r="r" b="b"/>
            <a:pathLst>
              <a:path w="738" h="1108">
                <a:moveTo>
                  <a:pt x="32" y="394"/>
                </a:moveTo>
                <a:cubicBezTo>
                  <a:pt x="66" y="301"/>
                  <a:pt x="108" y="228"/>
                  <a:pt x="213" y="172"/>
                </a:cubicBezTo>
                <a:cubicBezTo>
                  <a:pt x="318" y="116"/>
                  <a:pt x="588" y="0"/>
                  <a:pt x="663" y="56"/>
                </a:cubicBezTo>
                <a:cubicBezTo>
                  <a:pt x="738" y="112"/>
                  <a:pt x="659" y="346"/>
                  <a:pt x="661" y="509"/>
                </a:cubicBezTo>
                <a:cubicBezTo>
                  <a:pt x="663" y="672"/>
                  <a:pt x="731" y="956"/>
                  <a:pt x="677" y="1032"/>
                </a:cubicBezTo>
                <a:cubicBezTo>
                  <a:pt x="623" y="1108"/>
                  <a:pt x="442" y="999"/>
                  <a:pt x="338" y="962"/>
                </a:cubicBezTo>
                <a:cubicBezTo>
                  <a:pt x="234" y="925"/>
                  <a:pt x="102" y="904"/>
                  <a:pt x="51" y="809"/>
                </a:cubicBezTo>
                <a:cubicBezTo>
                  <a:pt x="0" y="715"/>
                  <a:pt x="36" y="481"/>
                  <a:pt x="32" y="394"/>
                </a:cubicBez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8417" name="Text Box 113"/>
          <p:cNvSpPr txBox="1">
            <a:spLocks noChangeArrowheads="1"/>
          </p:cNvSpPr>
          <p:nvPr/>
        </p:nvSpPr>
        <p:spPr bwMode="auto">
          <a:xfrm>
            <a:off x="349250" y="5559425"/>
            <a:ext cx="9429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other</a:t>
            </a:r>
          </a:p>
          <a:p>
            <a:r>
              <a:rPr lang="en-US" sz="1400"/>
              <a:t>networks</a:t>
            </a:r>
          </a:p>
        </p:txBody>
      </p:sp>
      <p:sp>
        <p:nvSpPr>
          <p:cNvPr id="738418" name="Line 114"/>
          <p:cNvSpPr>
            <a:spLocks noChangeShapeType="1"/>
          </p:cNvSpPr>
          <p:nvPr/>
        </p:nvSpPr>
        <p:spPr bwMode="auto">
          <a:xfrm flipH="1">
            <a:off x="1149350" y="5118100"/>
            <a:ext cx="468313" cy="268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38419" name="Freeform 115"/>
          <p:cNvSpPr>
            <a:spLocks/>
          </p:cNvSpPr>
          <p:nvPr/>
        </p:nvSpPr>
        <p:spPr bwMode="auto">
          <a:xfrm>
            <a:off x="4913313" y="5607050"/>
            <a:ext cx="523875" cy="261938"/>
          </a:xfrm>
          <a:custGeom>
            <a:avLst/>
            <a:gdLst/>
            <a:ahLst/>
            <a:cxnLst>
              <a:cxn ang="0">
                <a:pos x="0" y="420"/>
              </a:cxn>
              <a:cxn ang="0">
                <a:pos x="654" y="0"/>
              </a:cxn>
            </a:cxnLst>
            <a:rect l="0" t="0" r="r" b="b"/>
            <a:pathLst>
              <a:path w="654" h="420">
                <a:moveTo>
                  <a:pt x="0" y="420"/>
                </a:moveTo>
                <a:lnTo>
                  <a:pt x="654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8420" name="Freeform 116"/>
          <p:cNvSpPr>
            <a:spLocks/>
          </p:cNvSpPr>
          <p:nvPr/>
        </p:nvSpPr>
        <p:spPr bwMode="auto">
          <a:xfrm>
            <a:off x="3552825" y="3990975"/>
            <a:ext cx="973138" cy="795338"/>
          </a:xfrm>
          <a:custGeom>
            <a:avLst/>
            <a:gdLst/>
            <a:ahLst/>
            <a:cxnLst>
              <a:cxn ang="0">
                <a:pos x="88" y="181"/>
              </a:cxn>
              <a:cxn ang="0">
                <a:pos x="180" y="89"/>
              </a:cxn>
              <a:cxn ang="0">
                <a:pos x="448" y="49"/>
              </a:cxn>
              <a:cxn ang="0">
                <a:pos x="988" y="25"/>
              </a:cxn>
              <a:cxn ang="0">
                <a:pos x="1181" y="197"/>
              </a:cxn>
              <a:cxn ang="0">
                <a:pos x="889" y="413"/>
              </a:cxn>
              <a:cxn ang="0">
                <a:pos x="307" y="425"/>
              </a:cxn>
              <a:cxn ang="0">
                <a:pos x="36" y="337"/>
              </a:cxn>
              <a:cxn ang="0">
                <a:pos x="88" y="181"/>
              </a:cxn>
            </a:cxnLst>
            <a:rect l="0" t="0" r="r" b="b"/>
            <a:pathLst>
              <a:path w="1198" h="451">
                <a:moveTo>
                  <a:pt x="88" y="181"/>
                </a:moveTo>
                <a:cubicBezTo>
                  <a:pt x="159" y="143"/>
                  <a:pt x="120" y="111"/>
                  <a:pt x="180" y="89"/>
                </a:cubicBezTo>
                <a:cubicBezTo>
                  <a:pt x="240" y="67"/>
                  <a:pt x="313" y="60"/>
                  <a:pt x="448" y="49"/>
                </a:cubicBezTo>
                <a:cubicBezTo>
                  <a:pt x="583" y="38"/>
                  <a:pt x="866" y="0"/>
                  <a:pt x="988" y="25"/>
                </a:cubicBezTo>
                <a:cubicBezTo>
                  <a:pt x="1110" y="50"/>
                  <a:pt x="1198" y="132"/>
                  <a:pt x="1181" y="197"/>
                </a:cubicBezTo>
                <a:cubicBezTo>
                  <a:pt x="1164" y="262"/>
                  <a:pt x="1034" y="375"/>
                  <a:pt x="889" y="413"/>
                </a:cubicBezTo>
                <a:cubicBezTo>
                  <a:pt x="744" y="451"/>
                  <a:pt x="449" y="438"/>
                  <a:pt x="307" y="425"/>
                </a:cubicBezTo>
                <a:cubicBezTo>
                  <a:pt x="165" y="412"/>
                  <a:pt x="72" y="378"/>
                  <a:pt x="36" y="337"/>
                </a:cubicBezTo>
                <a:cubicBezTo>
                  <a:pt x="0" y="296"/>
                  <a:pt x="77" y="213"/>
                  <a:pt x="88" y="181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8421" name="Text Box 117"/>
          <p:cNvSpPr txBox="1">
            <a:spLocks noChangeArrowheads="1"/>
          </p:cNvSpPr>
          <p:nvPr/>
        </p:nvSpPr>
        <p:spPr bwMode="auto">
          <a:xfrm>
            <a:off x="3875088" y="4154488"/>
            <a:ext cx="3635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738422" name="Line 118"/>
          <p:cNvSpPr>
            <a:spLocks noChangeShapeType="1"/>
          </p:cNvSpPr>
          <p:nvPr/>
        </p:nvSpPr>
        <p:spPr bwMode="auto">
          <a:xfrm flipH="1">
            <a:off x="3857625" y="3925888"/>
            <a:ext cx="1863725" cy="19843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38423" name="Text Box 119"/>
          <p:cNvSpPr txBox="1">
            <a:spLocks noChangeArrowheads="1"/>
          </p:cNvSpPr>
          <p:nvPr/>
        </p:nvSpPr>
        <p:spPr bwMode="auto">
          <a:xfrm rot="-1061543">
            <a:off x="2935288" y="3878263"/>
            <a:ext cx="7429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>
                <a:latin typeface="Arial" charset="0"/>
              </a:rPr>
              <a:t>…</a:t>
            </a:r>
          </a:p>
        </p:txBody>
      </p:sp>
      <p:sp>
        <p:nvSpPr>
          <p:cNvPr id="738424" name="Freeform 120"/>
          <p:cNvSpPr>
            <a:spLocks/>
          </p:cNvSpPr>
          <p:nvPr/>
        </p:nvSpPr>
        <p:spPr bwMode="auto">
          <a:xfrm>
            <a:off x="2800350" y="5014913"/>
            <a:ext cx="704850" cy="4095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44" y="258"/>
              </a:cxn>
            </a:cxnLst>
            <a:rect l="0" t="0" r="r" b="b"/>
            <a:pathLst>
              <a:path w="444" h="258">
                <a:moveTo>
                  <a:pt x="0" y="0"/>
                </a:moveTo>
                <a:lnTo>
                  <a:pt x="444" y="258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19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4A1CC-BCF6-4B29-98BD-81791FE0F0DF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73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3038" y="381000"/>
            <a:ext cx="8764587" cy="762000"/>
          </a:xfrm>
        </p:spPr>
        <p:txBody>
          <a:bodyPr/>
          <a:lstStyle/>
          <a:p>
            <a:r>
              <a:rPr lang="en-US" sz="3200" dirty="0"/>
              <a:t>Example: Choosing among multiple </a:t>
            </a:r>
            <a:r>
              <a:rPr lang="en-US" sz="3200" dirty="0" err="1"/>
              <a:t>ASes</a:t>
            </a:r>
            <a:endParaRPr lang="en-US" sz="3200" dirty="0"/>
          </a:p>
        </p:txBody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250950"/>
            <a:ext cx="7991475" cy="27543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now suppose AS1 learns from inter-AS protocol that subnet </a:t>
            </a:r>
            <a:r>
              <a:rPr lang="en-US" sz="2400" i="1">
                <a:solidFill>
                  <a:srgbClr val="FF0000"/>
                </a:solidFill>
              </a:rPr>
              <a:t>x</a:t>
            </a:r>
            <a:r>
              <a:rPr lang="en-US" sz="2400"/>
              <a:t> is reachable from AS3 </a:t>
            </a:r>
            <a:r>
              <a:rPr lang="en-US" sz="2400" i="1"/>
              <a:t>and</a:t>
            </a:r>
            <a:r>
              <a:rPr lang="en-US" sz="2400"/>
              <a:t> from AS2.</a:t>
            </a:r>
          </a:p>
          <a:p>
            <a:pPr>
              <a:lnSpc>
                <a:spcPct val="80000"/>
              </a:lnSpc>
            </a:pPr>
            <a:r>
              <a:rPr lang="en-US" sz="2400"/>
              <a:t>to configure forwarding table, router 1d must determine which gateway it should forward packets towards for dest </a:t>
            </a:r>
            <a:r>
              <a:rPr lang="en-US" sz="2400">
                <a:solidFill>
                  <a:srgbClr val="FF0000"/>
                </a:solidFill>
              </a:rPr>
              <a:t>x</a:t>
            </a:r>
            <a:r>
              <a:rPr lang="en-US" sz="2400"/>
              <a:t>  </a:t>
            </a:r>
          </a:p>
          <a:p>
            <a:pPr lvl="1">
              <a:lnSpc>
                <a:spcPct val="80000"/>
              </a:lnSpc>
            </a:pPr>
            <a:r>
              <a:rPr lang="en-US"/>
              <a:t>this is also job of inter-AS routing protocol!</a:t>
            </a:r>
          </a:p>
          <a:p>
            <a:endParaRPr lang="en-US" sz="2400"/>
          </a:p>
        </p:txBody>
      </p:sp>
      <p:sp>
        <p:nvSpPr>
          <p:cNvPr id="739332" name="Freeform 4"/>
          <p:cNvSpPr>
            <a:spLocks/>
          </p:cNvSpPr>
          <p:nvPr/>
        </p:nvSpPr>
        <p:spPr bwMode="auto">
          <a:xfrm>
            <a:off x="7277100" y="4562475"/>
            <a:ext cx="1171575" cy="1758950"/>
          </a:xfrm>
          <a:custGeom>
            <a:avLst/>
            <a:gdLst/>
            <a:ahLst/>
            <a:cxnLst>
              <a:cxn ang="0">
                <a:pos x="32" y="394"/>
              </a:cxn>
              <a:cxn ang="0">
                <a:pos x="213" y="172"/>
              </a:cxn>
              <a:cxn ang="0">
                <a:pos x="663" y="56"/>
              </a:cxn>
              <a:cxn ang="0">
                <a:pos x="661" y="509"/>
              </a:cxn>
              <a:cxn ang="0">
                <a:pos x="677" y="1032"/>
              </a:cxn>
              <a:cxn ang="0">
                <a:pos x="338" y="962"/>
              </a:cxn>
              <a:cxn ang="0">
                <a:pos x="51" y="809"/>
              </a:cxn>
              <a:cxn ang="0">
                <a:pos x="32" y="394"/>
              </a:cxn>
            </a:cxnLst>
            <a:rect l="0" t="0" r="r" b="b"/>
            <a:pathLst>
              <a:path w="738" h="1108">
                <a:moveTo>
                  <a:pt x="32" y="394"/>
                </a:moveTo>
                <a:cubicBezTo>
                  <a:pt x="66" y="301"/>
                  <a:pt x="108" y="228"/>
                  <a:pt x="213" y="172"/>
                </a:cubicBezTo>
                <a:cubicBezTo>
                  <a:pt x="318" y="116"/>
                  <a:pt x="588" y="0"/>
                  <a:pt x="663" y="56"/>
                </a:cubicBezTo>
                <a:cubicBezTo>
                  <a:pt x="738" y="112"/>
                  <a:pt x="659" y="346"/>
                  <a:pt x="661" y="509"/>
                </a:cubicBezTo>
                <a:cubicBezTo>
                  <a:pt x="663" y="672"/>
                  <a:pt x="731" y="956"/>
                  <a:pt x="677" y="1032"/>
                </a:cubicBezTo>
                <a:cubicBezTo>
                  <a:pt x="623" y="1108"/>
                  <a:pt x="442" y="999"/>
                  <a:pt x="338" y="962"/>
                </a:cubicBezTo>
                <a:cubicBezTo>
                  <a:pt x="234" y="925"/>
                  <a:pt x="102" y="904"/>
                  <a:pt x="51" y="809"/>
                </a:cubicBezTo>
                <a:cubicBezTo>
                  <a:pt x="0" y="715"/>
                  <a:pt x="36" y="481"/>
                  <a:pt x="32" y="394"/>
                </a:cubicBez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9333" name="Freeform 5"/>
          <p:cNvSpPr>
            <a:spLocks/>
          </p:cNvSpPr>
          <p:nvPr/>
        </p:nvSpPr>
        <p:spPr bwMode="auto">
          <a:xfrm>
            <a:off x="5230813" y="4872038"/>
            <a:ext cx="1944687" cy="1292225"/>
          </a:xfrm>
          <a:custGeom>
            <a:avLst/>
            <a:gdLst/>
            <a:ahLst/>
            <a:cxnLst>
              <a:cxn ang="0">
                <a:pos x="56" y="162"/>
              </a:cxn>
              <a:cxn ang="0">
                <a:pos x="368" y="14"/>
              </a:cxn>
              <a:cxn ang="0">
                <a:pos x="940" y="79"/>
              </a:cxn>
              <a:cxn ang="0">
                <a:pos x="1144" y="239"/>
              </a:cxn>
              <a:cxn ang="0">
                <a:pos x="1048" y="451"/>
              </a:cxn>
              <a:cxn ang="0">
                <a:pos x="586" y="541"/>
              </a:cxn>
              <a:cxn ang="0">
                <a:pos x="88" y="439"/>
              </a:cxn>
              <a:cxn ang="0">
                <a:pos x="56" y="162"/>
              </a:cxn>
            </a:cxnLst>
            <a:rect l="0" t="0" r="r" b="b"/>
            <a:pathLst>
              <a:path w="1162" h="543">
                <a:moveTo>
                  <a:pt x="56" y="162"/>
                </a:moveTo>
                <a:cubicBezTo>
                  <a:pt x="115" y="100"/>
                  <a:pt x="221" y="28"/>
                  <a:pt x="368" y="14"/>
                </a:cubicBezTo>
                <a:cubicBezTo>
                  <a:pt x="515" y="0"/>
                  <a:pt x="811" y="42"/>
                  <a:pt x="940" y="79"/>
                </a:cubicBezTo>
                <a:cubicBezTo>
                  <a:pt x="1069" y="116"/>
                  <a:pt x="1126" y="177"/>
                  <a:pt x="1144" y="239"/>
                </a:cubicBezTo>
                <a:cubicBezTo>
                  <a:pt x="1162" y="301"/>
                  <a:pt x="1141" y="401"/>
                  <a:pt x="1048" y="451"/>
                </a:cubicBezTo>
                <a:cubicBezTo>
                  <a:pt x="955" y="501"/>
                  <a:pt x="746" y="543"/>
                  <a:pt x="586" y="541"/>
                </a:cubicBezTo>
                <a:cubicBezTo>
                  <a:pt x="426" y="539"/>
                  <a:pt x="176" y="502"/>
                  <a:pt x="88" y="439"/>
                </a:cubicBezTo>
                <a:cubicBezTo>
                  <a:pt x="0" y="376"/>
                  <a:pt x="63" y="220"/>
                  <a:pt x="56" y="162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9334" name="Freeform 6"/>
          <p:cNvSpPr>
            <a:spLocks/>
          </p:cNvSpPr>
          <p:nvPr/>
        </p:nvSpPr>
        <p:spPr bwMode="auto">
          <a:xfrm>
            <a:off x="1477963" y="4164013"/>
            <a:ext cx="1679575" cy="1411287"/>
          </a:xfrm>
          <a:custGeom>
            <a:avLst/>
            <a:gdLst/>
            <a:ahLst/>
            <a:cxnLst>
              <a:cxn ang="0">
                <a:pos x="88" y="181"/>
              </a:cxn>
              <a:cxn ang="0">
                <a:pos x="180" y="89"/>
              </a:cxn>
              <a:cxn ang="0">
                <a:pos x="448" y="49"/>
              </a:cxn>
              <a:cxn ang="0">
                <a:pos x="988" y="25"/>
              </a:cxn>
              <a:cxn ang="0">
                <a:pos x="1181" y="197"/>
              </a:cxn>
              <a:cxn ang="0">
                <a:pos x="889" y="413"/>
              </a:cxn>
              <a:cxn ang="0">
                <a:pos x="307" y="425"/>
              </a:cxn>
              <a:cxn ang="0">
                <a:pos x="36" y="337"/>
              </a:cxn>
              <a:cxn ang="0">
                <a:pos x="88" y="181"/>
              </a:cxn>
            </a:cxnLst>
            <a:rect l="0" t="0" r="r" b="b"/>
            <a:pathLst>
              <a:path w="1198" h="451">
                <a:moveTo>
                  <a:pt x="88" y="181"/>
                </a:moveTo>
                <a:cubicBezTo>
                  <a:pt x="159" y="143"/>
                  <a:pt x="120" y="111"/>
                  <a:pt x="180" y="89"/>
                </a:cubicBezTo>
                <a:cubicBezTo>
                  <a:pt x="240" y="67"/>
                  <a:pt x="313" y="60"/>
                  <a:pt x="448" y="49"/>
                </a:cubicBezTo>
                <a:cubicBezTo>
                  <a:pt x="583" y="38"/>
                  <a:pt x="866" y="0"/>
                  <a:pt x="988" y="25"/>
                </a:cubicBezTo>
                <a:cubicBezTo>
                  <a:pt x="1110" y="50"/>
                  <a:pt x="1198" y="132"/>
                  <a:pt x="1181" y="197"/>
                </a:cubicBezTo>
                <a:cubicBezTo>
                  <a:pt x="1164" y="262"/>
                  <a:pt x="1034" y="375"/>
                  <a:pt x="889" y="413"/>
                </a:cubicBezTo>
                <a:cubicBezTo>
                  <a:pt x="744" y="451"/>
                  <a:pt x="449" y="438"/>
                  <a:pt x="307" y="425"/>
                </a:cubicBezTo>
                <a:cubicBezTo>
                  <a:pt x="165" y="412"/>
                  <a:pt x="72" y="378"/>
                  <a:pt x="36" y="337"/>
                </a:cubicBezTo>
                <a:cubicBezTo>
                  <a:pt x="0" y="296"/>
                  <a:pt x="77" y="213"/>
                  <a:pt x="88" y="181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9335" name="Freeform 7"/>
          <p:cNvSpPr>
            <a:spLocks/>
          </p:cNvSpPr>
          <p:nvPr/>
        </p:nvSpPr>
        <p:spPr bwMode="auto">
          <a:xfrm>
            <a:off x="2108200" y="4908550"/>
            <a:ext cx="400050" cy="180975"/>
          </a:xfrm>
          <a:custGeom>
            <a:avLst/>
            <a:gdLst/>
            <a:ahLst/>
            <a:cxnLst>
              <a:cxn ang="0">
                <a:pos x="0" y="114"/>
              </a:cxn>
              <a:cxn ang="0">
                <a:pos x="252" y="0"/>
              </a:cxn>
            </a:cxnLst>
            <a:rect l="0" t="0" r="r" b="b"/>
            <a:pathLst>
              <a:path w="252" h="114">
                <a:moveTo>
                  <a:pt x="0" y="114"/>
                </a:moveTo>
                <a:lnTo>
                  <a:pt x="252" y="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9336" name="Text Box 8"/>
          <p:cNvSpPr txBox="1">
            <a:spLocks noChangeArrowheads="1"/>
          </p:cNvSpPr>
          <p:nvPr/>
        </p:nvSpPr>
        <p:spPr bwMode="auto">
          <a:xfrm>
            <a:off x="2052638" y="5135563"/>
            <a:ext cx="701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AS3</a:t>
            </a:r>
            <a:endParaRPr lang="en-US"/>
          </a:p>
        </p:txBody>
      </p:sp>
      <p:sp>
        <p:nvSpPr>
          <p:cNvPr id="739337" name="Text Box 9"/>
          <p:cNvSpPr txBox="1">
            <a:spLocks noChangeArrowheads="1"/>
          </p:cNvSpPr>
          <p:nvPr/>
        </p:nvSpPr>
        <p:spPr bwMode="auto">
          <a:xfrm>
            <a:off x="5867400" y="5799138"/>
            <a:ext cx="6492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AS2</a:t>
            </a:r>
          </a:p>
        </p:txBody>
      </p:sp>
      <p:sp>
        <p:nvSpPr>
          <p:cNvPr id="739338" name="Line 10"/>
          <p:cNvSpPr>
            <a:spLocks noChangeShapeType="1"/>
          </p:cNvSpPr>
          <p:nvPr/>
        </p:nvSpPr>
        <p:spPr bwMode="auto">
          <a:xfrm flipV="1">
            <a:off x="5746750" y="5283200"/>
            <a:ext cx="434975" cy="1920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9339" name="Line 11"/>
          <p:cNvSpPr>
            <a:spLocks noChangeShapeType="1"/>
          </p:cNvSpPr>
          <p:nvPr/>
        </p:nvSpPr>
        <p:spPr bwMode="auto">
          <a:xfrm flipH="1" flipV="1">
            <a:off x="2324100" y="4641850"/>
            <a:ext cx="241300" cy="174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9340" name="Line 12"/>
          <p:cNvSpPr>
            <a:spLocks noChangeShapeType="1"/>
          </p:cNvSpPr>
          <p:nvPr/>
        </p:nvSpPr>
        <p:spPr bwMode="auto">
          <a:xfrm flipH="1">
            <a:off x="1882775" y="4635500"/>
            <a:ext cx="147638" cy="376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739341" name="Group 13"/>
          <p:cNvGrpSpPr>
            <a:grpSpLocks/>
          </p:cNvGrpSpPr>
          <p:nvPr/>
        </p:nvGrpSpPr>
        <p:grpSpPr bwMode="auto">
          <a:xfrm>
            <a:off x="1619250" y="4910138"/>
            <a:ext cx="501650" cy="396875"/>
            <a:chOff x="873" y="3247"/>
            <a:chExt cx="316" cy="250"/>
          </a:xfrm>
        </p:grpSpPr>
        <p:sp>
          <p:nvSpPr>
            <p:cNvPr id="739342" name="Oval 14"/>
            <p:cNvSpPr>
              <a:spLocks noChangeArrowheads="1"/>
            </p:cNvSpPr>
            <p:nvPr/>
          </p:nvSpPr>
          <p:spPr bwMode="auto">
            <a:xfrm>
              <a:off x="876" y="3361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343" name="Line 15"/>
            <p:cNvSpPr>
              <a:spLocks noChangeShapeType="1"/>
            </p:cNvSpPr>
            <p:nvPr/>
          </p:nvSpPr>
          <p:spPr bwMode="auto">
            <a:xfrm>
              <a:off x="876" y="335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344" name="Line 16"/>
            <p:cNvSpPr>
              <a:spLocks noChangeShapeType="1"/>
            </p:cNvSpPr>
            <p:nvPr/>
          </p:nvSpPr>
          <p:spPr bwMode="auto">
            <a:xfrm>
              <a:off x="1189" y="335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345" name="Rectangle 17"/>
            <p:cNvSpPr>
              <a:spLocks noChangeArrowheads="1"/>
            </p:cNvSpPr>
            <p:nvPr/>
          </p:nvSpPr>
          <p:spPr bwMode="auto">
            <a:xfrm>
              <a:off x="876" y="3354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39346" name="Oval 18"/>
            <p:cNvSpPr>
              <a:spLocks noChangeArrowheads="1"/>
            </p:cNvSpPr>
            <p:nvPr/>
          </p:nvSpPr>
          <p:spPr bwMode="auto">
            <a:xfrm>
              <a:off x="873" y="3295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347" name="Rectangle 19"/>
            <p:cNvSpPr>
              <a:spLocks noChangeArrowheads="1"/>
            </p:cNvSpPr>
            <p:nvPr/>
          </p:nvSpPr>
          <p:spPr bwMode="auto">
            <a:xfrm>
              <a:off x="960" y="3308"/>
              <a:ext cx="141" cy="124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348" name="Text Box 20"/>
            <p:cNvSpPr txBox="1">
              <a:spLocks noChangeArrowheads="1"/>
            </p:cNvSpPr>
            <p:nvPr/>
          </p:nvSpPr>
          <p:spPr bwMode="auto">
            <a:xfrm>
              <a:off x="880" y="3247"/>
              <a:ext cx="3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3b</a:t>
              </a:r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739349" name="Group 21"/>
          <p:cNvGrpSpPr>
            <a:grpSpLocks/>
          </p:cNvGrpSpPr>
          <p:nvPr/>
        </p:nvGrpSpPr>
        <p:grpSpPr bwMode="auto">
          <a:xfrm>
            <a:off x="1889125" y="4333875"/>
            <a:ext cx="501650" cy="396875"/>
            <a:chOff x="2016" y="1980"/>
            <a:chExt cx="316" cy="250"/>
          </a:xfrm>
        </p:grpSpPr>
        <p:sp>
          <p:nvSpPr>
            <p:cNvPr id="739350" name="Oval 22"/>
            <p:cNvSpPr>
              <a:spLocks noChangeArrowheads="1"/>
            </p:cNvSpPr>
            <p:nvPr/>
          </p:nvSpPr>
          <p:spPr bwMode="auto">
            <a:xfrm>
              <a:off x="2019" y="210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351" name="Line 23"/>
            <p:cNvSpPr>
              <a:spLocks noChangeShapeType="1"/>
            </p:cNvSpPr>
            <p:nvPr/>
          </p:nvSpPr>
          <p:spPr bwMode="auto">
            <a:xfrm>
              <a:off x="2019" y="209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352" name="Line 24"/>
            <p:cNvSpPr>
              <a:spLocks noChangeShapeType="1"/>
            </p:cNvSpPr>
            <p:nvPr/>
          </p:nvSpPr>
          <p:spPr bwMode="auto">
            <a:xfrm>
              <a:off x="2332" y="209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353" name="Rectangle 25"/>
            <p:cNvSpPr>
              <a:spLocks noChangeArrowheads="1"/>
            </p:cNvSpPr>
            <p:nvPr/>
          </p:nvSpPr>
          <p:spPr bwMode="auto">
            <a:xfrm>
              <a:off x="2019" y="2095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39354" name="Oval 26"/>
            <p:cNvSpPr>
              <a:spLocks noChangeArrowheads="1"/>
            </p:cNvSpPr>
            <p:nvPr/>
          </p:nvSpPr>
          <p:spPr bwMode="auto">
            <a:xfrm>
              <a:off x="2016" y="203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39355" name="Group 27"/>
            <p:cNvGrpSpPr>
              <a:grpSpLocks/>
            </p:cNvGrpSpPr>
            <p:nvPr/>
          </p:nvGrpSpPr>
          <p:grpSpPr bwMode="auto">
            <a:xfrm>
              <a:off x="2027" y="1980"/>
              <a:ext cx="296" cy="250"/>
              <a:chOff x="2907" y="2429"/>
              <a:chExt cx="301" cy="250"/>
            </a:xfrm>
          </p:grpSpPr>
          <p:sp>
            <p:nvSpPr>
              <p:cNvPr id="739356" name="Rectangle 2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9357" name="Text Box 29"/>
              <p:cNvSpPr txBox="1">
                <a:spLocks noChangeArrowheads="1"/>
              </p:cNvSpPr>
              <p:nvPr/>
            </p:nvSpPr>
            <p:spPr bwMode="auto">
              <a:xfrm>
                <a:off x="2907" y="2429"/>
                <a:ext cx="30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3c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739358" name="Group 30"/>
          <p:cNvGrpSpPr>
            <a:grpSpLocks/>
          </p:cNvGrpSpPr>
          <p:nvPr/>
        </p:nvGrpSpPr>
        <p:grpSpPr bwMode="auto">
          <a:xfrm>
            <a:off x="2466975" y="4708525"/>
            <a:ext cx="501650" cy="396875"/>
            <a:chOff x="1434" y="3108"/>
            <a:chExt cx="316" cy="250"/>
          </a:xfrm>
        </p:grpSpPr>
        <p:grpSp>
          <p:nvGrpSpPr>
            <p:cNvPr id="739359" name="Group 31"/>
            <p:cNvGrpSpPr>
              <a:grpSpLocks/>
            </p:cNvGrpSpPr>
            <p:nvPr/>
          </p:nvGrpSpPr>
          <p:grpSpPr bwMode="auto">
            <a:xfrm>
              <a:off x="1434" y="3163"/>
              <a:ext cx="316" cy="147"/>
              <a:chOff x="1434" y="3163"/>
              <a:chExt cx="316" cy="147"/>
            </a:xfrm>
          </p:grpSpPr>
          <p:sp>
            <p:nvSpPr>
              <p:cNvPr id="739360" name="Oval 32"/>
              <p:cNvSpPr>
                <a:spLocks noChangeArrowheads="1"/>
              </p:cNvSpPr>
              <p:nvPr/>
            </p:nvSpPr>
            <p:spPr bwMode="auto">
              <a:xfrm>
                <a:off x="1437" y="3229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9361" name="Line 33"/>
              <p:cNvSpPr>
                <a:spLocks noChangeShapeType="1"/>
              </p:cNvSpPr>
              <p:nvPr/>
            </p:nvSpPr>
            <p:spPr bwMode="auto">
              <a:xfrm>
                <a:off x="1437" y="322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9362" name="Line 34"/>
              <p:cNvSpPr>
                <a:spLocks noChangeShapeType="1"/>
              </p:cNvSpPr>
              <p:nvPr/>
            </p:nvSpPr>
            <p:spPr bwMode="auto">
              <a:xfrm>
                <a:off x="1750" y="322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9363" name="Rectangle 35"/>
              <p:cNvSpPr>
                <a:spLocks noChangeArrowheads="1"/>
              </p:cNvSpPr>
              <p:nvPr/>
            </p:nvSpPr>
            <p:spPr bwMode="auto">
              <a:xfrm>
                <a:off x="1437" y="3222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39364" name="Oval 36"/>
              <p:cNvSpPr>
                <a:spLocks noChangeArrowheads="1"/>
              </p:cNvSpPr>
              <p:nvPr/>
            </p:nvSpPr>
            <p:spPr bwMode="auto">
              <a:xfrm>
                <a:off x="1434" y="3163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9365" name="Rectangle 37"/>
              <p:cNvSpPr>
                <a:spLocks noChangeArrowheads="1"/>
              </p:cNvSpPr>
              <p:nvPr/>
            </p:nvSpPr>
            <p:spPr bwMode="auto">
              <a:xfrm>
                <a:off x="1521" y="3176"/>
                <a:ext cx="142" cy="110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39366" name="Text Box 38"/>
            <p:cNvSpPr txBox="1">
              <a:spLocks noChangeArrowheads="1"/>
            </p:cNvSpPr>
            <p:nvPr/>
          </p:nvSpPr>
          <p:spPr bwMode="auto">
            <a:xfrm>
              <a:off x="1447" y="3108"/>
              <a:ext cx="2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3a</a:t>
              </a:r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739367" name="Group 39"/>
          <p:cNvGrpSpPr>
            <a:grpSpLocks/>
          </p:cNvGrpSpPr>
          <p:nvPr/>
        </p:nvGrpSpPr>
        <p:grpSpPr bwMode="auto">
          <a:xfrm>
            <a:off x="2495550" y="5227638"/>
            <a:ext cx="2660650" cy="1122362"/>
            <a:chOff x="1572" y="3293"/>
            <a:chExt cx="1676" cy="707"/>
          </a:xfrm>
        </p:grpSpPr>
        <p:sp>
          <p:nvSpPr>
            <p:cNvPr id="739368" name="Freeform 40"/>
            <p:cNvSpPr>
              <a:spLocks/>
            </p:cNvSpPr>
            <p:nvPr/>
          </p:nvSpPr>
          <p:spPr bwMode="auto">
            <a:xfrm>
              <a:off x="1572" y="3293"/>
              <a:ext cx="1676" cy="707"/>
            </a:xfrm>
            <a:custGeom>
              <a:avLst/>
              <a:gdLst/>
              <a:ahLst/>
              <a:cxnLst>
                <a:cxn ang="0">
                  <a:pos x="155" y="224"/>
                </a:cxn>
                <a:cxn ang="0">
                  <a:pos x="407" y="74"/>
                </a:cxn>
                <a:cxn ang="0">
                  <a:pos x="785" y="20"/>
                </a:cxn>
                <a:cxn ang="0">
                  <a:pos x="1157" y="194"/>
                </a:cxn>
                <a:cxn ang="0">
                  <a:pos x="1564" y="428"/>
                </a:cxn>
                <a:cxn ang="0">
                  <a:pos x="1272" y="644"/>
                </a:cxn>
                <a:cxn ang="0">
                  <a:pos x="690" y="656"/>
                </a:cxn>
                <a:cxn ang="0">
                  <a:pos x="89" y="596"/>
                </a:cxn>
                <a:cxn ang="0">
                  <a:pos x="155" y="224"/>
                </a:cxn>
              </a:cxnLst>
              <a:rect l="0" t="0" r="r" b="b"/>
              <a:pathLst>
                <a:path w="1583" h="682">
                  <a:moveTo>
                    <a:pt x="155" y="224"/>
                  </a:moveTo>
                  <a:cubicBezTo>
                    <a:pt x="208" y="137"/>
                    <a:pt x="302" y="108"/>
                    <a:pt x="407" y="74"/>
                  </a:cubicBezTo>
                  <a:cubicBezTo>
                    <a:pt x="512" y="40"/>
                    <a:pt x="660" y="0"/>
                    <a:pt x="785" y="20"/>
                  </a:cubicBezTo>
                  <a:cubicBezTo>
                    <a:pt x="910" y="40"/>
                    <a:pt x="1027" y="126"/>
                    <a:pt x="1157" y="194"/>
                  </a:cubicBezTo>
                  <a:cubicBezTo>
                    <a:pt x="1287" y="262"/>
                    <a:pt x="1545" y="353"/>
                    <a:pt x="1564" y="428"/>
                  </a:cubicBezTo>
                  <a:cubicBezTo>
                    <a:pt x="1583" y="503"/>
                    <a:pt x="1417" y="606"/>
                    <a:pt x="1272" y="644"/>
                  </a:cubicBezTo>
                  <a:cubicBezTo>
                    <a:pt x="1127" y="682"/>
                    <a:pt x="887" y="664"/>
                    <a:pt x="690" y="656"/>
                  </a:cubicBezTo>
                  <a:cubicBezTo>
                    <a:pt x="493" y="648"/>
                    <a:pt x="178" y="668"/>
                    <a:pt x="89" y="596"/>
                  </a:cubicBezTo>
                  <a:cubicBezTo>
                    <a:pt x="0" y="524"/>
                    <a:pt x="102" y="311"/>
                    <a:pt x="155" y="224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369" name="Text Box 41"/>
            <p:cNvSpPr txBox="1">
              <a:spLocks noChangeArrowheads="1"/>
            </p:cNvSpPr>
            <p:nvPr/>
          </p:nvSpPr>
          <p:spPr bwMode="auto">
            <a:xfrm>
              <a:off x="1719" y="3728"/>
              <a:ext cx="4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AS1</a:t>
              </a:r>
              <a:endParaRPr lang="en-US"/>
            </a:p>
          </p:txBody>
        </p:sp>
        <p:sp>
          <p:nvSpPr>
            <p:cNvPr id="739370" name="Line 42"/>
            <p:cNvSpPr>
              <a:spLocks noChangeShapeType="1"/>
            </p:cNvSpPr>
            <p:nvPr/>
          </p:nvSpPr>
          <p:spPr bwMode="auto">
            <a:xfrm flipH="1">
              <a:off x="2134" y="3469"/>
              <a:ext cx="93" cy="1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9371" name="Line 43"/>
            <p:cNvSpPr>
              <a:spLocks noChangeShapeType="1"/>
            </p:cNvSpPr>
            <p:nvPr/>
          </p:nvSpPr>
          <p:spPr bwMode="auto">
            <a:xfrm>
              <a:off x="2388" y="3491"/>
              <a:ext cx="3" cy="2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9372" name="Line 44"/>
            <p:cNvSpPr>
              <a:spLocks noChangeShapeType="1"/>
            </p:cNvSpPr>
            <p:nvPr/>
          </p:nvSpPr>
          <p:spPr bwMode="auto">
            <a:xfrm>
              <a:off x="2490" y="3461"/>
              <a:ext cx="313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9373" name="Line 45"/>
            <p:cNvSpPr>
              <a:spLocks noChangeShapeType="1"/>
            </p:cNvSpPr>
            <p:nvPr/>
          </p:nvSpPr>
          <p:spPr bwMode="auto">
            <a:xfrm flipH="1">
              <a:off x="2566" y="3749"/>
              <a:ext cx="237" cy="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9374" name="Line 46"/>
            <p:cNvSpPr>
              <a:spLocks noChangeShapeType="1"/>
            </p:cNvSpPr>
            <p:nvPr/>
          </p:nvSpPr>
          <p:spPr bwMode="auto">
            <a:xfrm flipH="1" flipV="1">
              <a:off x="2202" y="3638"/>
              <a:ext cx="568" cy="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9375" name="Line 47"/>
            <p:cNvSpPr>
              <a:spLocks noChangeShapeType="1"/>
            </p:cNvSpPr>
            <p:nvPr/>
          </p:nvSpPr>
          <p:spPr bwMode="auto">
            <a:xfrm>
              <a:off x="2143" y="3689"/>
              <a:ext cx="127" cy="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739376" name="Group 48"/>
            <p:cNvGrpSpPr>
              <a:grpSpLocks/>
            </p:cNvGrpSpPr>
            <p:nvPr/>
          </p:nvGrpSpPr>
          <p:grpSpPr bwMode="auto">
            <a:xfrm>
              <a:off x="2202" y="3297"/>
              <a:ext cx="316" cy="250"/>
              <a:chOff x="2055" y="3451"/>
              <a:chExt cx="316" cy="250"/>
            </a:xfrm>
          </p:grpSpPr>
          <p:sp>
            <p:nvSpPr>
              <p:cNvPr id="739377" name="Oval 49"/>
              <p:cNvSpPr>
                <a:spLocks noChangeArrowheads="1"/>
              </p:cNvSpPr>
              <p:nvPr/>
            </p:nvSpPr>
            <p:spPr bwMode="auto">
              <a:xfrm>
                <a:off x="2058" y="3571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9378" name="Line 50"/>
              <p:cNvSpPr>
                <a:spLocks noChangeShapeType="1"/>
              </p:cNvSpPr>
              <p:nvPr/>
            </p:nvSpPr>
            <p:spPr bwMode="auto">
              <a:xfrm>
                <a:off x="2058" y="356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9379" name="Line 51"/>
              <p:cNvSpPr>
                <a:spLocks noChangeShapeType="1"/>
              </p:cNvSpPr>
              <p:nvPr/>
            </p:nvSpPr>
            <p:spPr bwMode="auto">
              <a:xfrm>
                <a:off x="2371" y="356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9380" name="Rectangle 52"/>
              <p:cNvSpPr>
                <a:spLocks noChangeArrowheads="1"/>
              </p:cNvSpPr>
              <p:nvPr/>
            </p:nvSpPr>
            <p:spPr bwMode="auto">
              <a:xfrm>
                <a:off x="2058" y="3564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39381" name="Oval 53"/>
              <p:cNvSpPr>
                <a:spLocks noChangeArrowheads="1"/>
              </p:cNvSpPr>
              <p:nvPr/>
            </p:nvSpPr>
            <p:spPr bwMode="auto">
              <a:xfrm>
                <a:off x="2055" y="3505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39382" name="Group 54"/>
              <p:cNvGrpSpPr>
                <a:grpSpLocks/>
              </p:cNvGrpSpPr>
              <p:nvPr/>
            </p:nvGrpSpPr>
            <p:grpSpPr bwMode="auto">
              <a:xfrm>
                <a:off x="2079" y="3451"/>
                <a:ext cx="270" cy="250"/>
                <a:chOff x="2919" y="2429"/>
                <a:chExt cx="277" cy="250"/>
              </a:xfrm>
            </p:grpSpPr>
            <p:sp>
              <p:nvSpPr>
                <p:cNvPr id="739383" name="Rectangle 5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9384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2919" y="2429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000"/>
                    <a:t>1c</a:t>
                  </a:r>
                </a:p>
              </p:txBody>
            </p:sp>
          </p:grpSp>
        </p:grpSp>
        <p:grpSp>
          <p:nvGrpSpPr>
            <p:cNvPr id="739385" name="Group 57"/>
            <p:cNvGrpSpPr>
              <a:grpSpLocks/>
            </p:cNvGrpSpPr>
            <p:nvPr/>
          </p:nvGrpSpPr>
          <p:grpSpPr bwMode="auto">
            <a:xfrm>
              <a:off x="1896" y="3511"/>
              <a:ext cx="316" cy="250"/>
              <a:chOff x="1749" y="3665"/>
              <a:chExt cx="316" cy="250"/>
            </a:xfrm>
          </p:grpSpPr>
          <p:sp>
            <p:nvSpPr>
              <p:cNvPr id="739386" name="Oval 58"/>
              <p:cNvSpPr>
                <a:spLocks noChangeArrowheads="1"/>
              </p:cNvSpPr>
              <p:nvPr/>
            </p:nvSpPr>
            <p:spPr bwMode="auto">
              <a:xfrm>
                <a:off x="1752" y="3781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9387" name="Line 59"/>
              <p:cNvSpPr>
                <a:spLocks noChangeShapeType="1"/>
              </p:cNvSpPr>
              <p:nvPr/>
            </p:nvSpPr>
            <p:spPr bwMode="auto">
              <a:xfrm>
                <a:off x="1752" y="377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9388" name="Line 60"/>
              <p:cNvSpPr>
                <a:spLocks noChangeShapeType="1"/>
              </p:cNvSpPr>
              <p:nvPr/>
            </p:nvSpPr>
            <p:spPr bwMode="auto">
              <a:xfrm>
                <a:off x="2065" y="377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9389" name="Rectangle 61"/>
              <p:cNvSpPr>
                <a:spLocks noChangeArrowheads="1"/>
              </p:cNvSpPr>
              <p:nvPr/>
            </p:nvSpPr>
            <p:spPr bwMode="auto">
              <a:xfrm>
                <a:off x="1752" y="3774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39390" name="Oval 62"/>
              <p:cNvSpPr>
                <a:spLocks noChangeArrowheads="1"/>
              </p:cNvSpPr>
              <p:nvPr/>
            </p:nvSpPr>
            <p:spPr bwMode="auto">
              <a:xfrm>
                <a:off x="1749" y="371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9391" name="Rectangle 63"/>
              <p:cNvSpPr>
                <a:spLocks noChangeArrowheads="1"/>
              </p:cNvSpPr>
              <p:nvPr/>
            </p:nvSpPr>
            <p:spPr bwMode="auto">
              <a:xfrm>
                <a:off x="1834" y="3746"/>
                <a:ext cx="142" cy="96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9392" name="Text Box 64"/>
              <p:cNvSpPr txBox="1">
                <a:spLocks noChangeArrowheads="1"/>
              </p:cNvSpPr>
              <p:nvPr/>
            </p:nvSpPr>
            <p:spPr bwMode="auto">
              <a:xfrm>
                <a:off x="1777" y="3665"/>
                <a:ext cx="27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1a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739393" name="Group 65"/>
            <p:cNvGrpSpPr>
              <a:grpSpLocks/>
            </p:cNvGrpSpPr>
            <p:nvPr/>
          </p:nvGrpSpPr>
          <p:grpSpPr bwMode="auto">
            <a:xfrm>
              <a:off x="2238" y="3693"/>
              <a:ext cx="316" cy="250"/>
              <a:chOff x="2091" y="3847"/>
              <a:chExt cx="316" cy="250"/>
            </a:xfrm>
          </p:grpSpPr>
          <p:sp>
            <p:nvSpPr>
              <p:cNvPr id="739394" name="Oval 66"/>
              <p:cNvSpPr>
                <a:spLocks noChangeArrowheads="1"/>
              </p:cNvSpPr>
              <p:nvPr/>
            </p:nvSpPr>
            <p:spPr bwMode="auto">
              <a:xfrm>
                <a:off x="2094" y="3967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9395" name="Line 67"/>
              <p:cNvSpPr>
                <a:spLocks noChangeShapeType="1"/>
              </p:cNvSpPr>
              <p:nvPr/>
            </p:nvSpPr>
            <p:spPr bwMode="auto">
              <a:xfrm>
                <a:off x="2094" y="3960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9396" name="Line 68"/>
              <p:cNvSpPr>
                <a:spLocks noChangeShapeType="1"/>
              </p:cNvSpPr>
              <p:nvPr/>
            </p:nvSpPr>
            <p:spPr bwMode="auto">
              <a:xfrm>
                <a:off x="2407" y="3960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9397" name="Rectangle 69"/>
              <p:cNvSpPr>
                <a:spLocks noChangeArrowheads="1"/>
              </p:cNvSpPr>
              <p:nvPr/>
            </p:nvSpPr>
            <p:spPr bwMode="auto">
              <a:xfrm>
                <a:off x="2094" y="3960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39398" name="Oval 70"/>
              <p:cNvSpPr>
                <a:spLocks noChangeArrowheads="1"/>
              </p:cNvSpPr>
              <p:nvPr/>
            </p:nvSpPr>
            <p:spPr bwMode="auto">
              <a:xfrm>
                <a:off x="2091" y="3901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39399" name="Group 71"/>
              <p:cNvGrpSpPr>
                <a:grpSpLocks/>
              </p:cNvGrpSpPr>
              <p:nvPr/>
            </p:nvGrpSpPr>
            <p:grpSpPr bwMode="auto">
              <a:xfrm>
                <a:off x="2112" y="3847"/>
                <a:ext cx="282" cy="250"/>
                <a:chOff x="2916" y="2429"/>
                <a:chExt cx="284" cy="250"/>
              </a:xfrm>
            </p:grpSpPr>
            <p:sp>
              <p:nvSpPr>
                <p:cNvPr id="739400" name="Rectangle 72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9401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916" y="2429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000"/>
                    <a:t>1d</a:t>
                  </a:r>
                </a:p>
              </p:txBody>
            </p:sp>
          </p:grpSp>
        </p:grpSp>
        <p:grpSp>
          <p:nvGrpSpPr>
            <p:cNvPr id="739402" name="Group 74"/>
            <p:cNvGrpSpPr>
              <a:grpSpLocks/>
            </p:cNvGrpSpPr>
            <p:nvPr/>
          </p:nvGrpSpPr>
          <p:grpSpPr bwMode="auto">
            <a:xfrm>
              <a:off x="2778" y="3577"/>
              <a:ext cx="316" cy="250"/>
              <a:chOff x="2016" y="1980"/>
              <a:chExt cx="316" cy="250"/>
            </a:xfrm>
          </p:grpSpPr>
          <p:sp>
            <p:nvSpPr>
              <p:cNvPr id="739403" name="Oval 75"/>
              <p:cNvSpPr>
                <a:spLocks noChangeArrowheads="1"/>
              </p:cNvSpPr>
              <p:nvPr/>
            </p:nvSpPr>
            <p:spPr bwMode="auto">
              <a:xfrm>
                <a:off x="2019" y="210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9404" name="Line 76"/>
              <p:cNvSpPr>
                <a:spLocks noChangeShapeType="1"/>
              </p:cNvSpPr>
              <p:nvPr/>
            </p:nvSpPr>
            <p:spPr bwMode="auto">
              <a:xfrm>
                <a:off x="2019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9405" name="Line 77"/>
              <p:cNvSpPr>
                <a:spLocks noChangeShapeType="1"/>
              </p:cNvSpPr>
              <p:nvPr/>
            </p:nvSpPr>
            <p:spPr bwMode="auto">
              <a:xfrm>
                <a:off x="2332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9406" name="Rectangle 78"/>
              <p:cNvSpPr>
                <a:spLocks noChangeArrowheads="1"/>
              </p:cNvSpPr>
              <p:nvPr/>
            </p:nvSpPr>
            <p:spPr bwMode="auto">
              <a:xfrm>
                <a:off x="2019" y="209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39407" name="Oval 79"/>
              <p:cNvSpPr>
                <a:spLocks noChangeArrowheads="1"/>
              </p:cNvSpPr>
              <p:nvPr/>
            </p:nvSpPr>
            <p:spPr bwMode="auto">
              <a:xfrm>
                <a:off x="2016" y="203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39408" name="Group 80"/>
              <p:cNvGrpSpPr>
                <a:grpSpLocks/>
              </p:cNvGrpSpPr>
              <p:nvPr/>
            </p:nvGrpSpPr>
            <p:grpSpPr bwMode="auto">
              <a:xfrm>
                <a:off x="2034" y="1980"/>
                <a:ext cx="283" cy="250"/>
                <a:chOff x="2914" y="2429"/>
                <a:chExt cx="288" cy="250"/>
              </a:xfrm>
            </p:grpSpPr>
            <p:sp>
              <p:nvSpPr>
                <p:cNvPr id="739409" name="Rectangle 81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9410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2914" y="2429"/>
                  <a:ext cx="288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000"/>
                    <a:t>1b</a:t>
                  </a:r>
                  <a:endParaRPr lang="en-US" sz="2400">
                    <a:latin typeface="Times New Roman" pitchFamily="18" charset="0"/>
                  </a:endParaRPr>
                </a:p>
              </p:txBody>
            </p:sp>
          </p:grpSp>
        </p:grpSp>
      </p:grpSp>
      <p:grpSp>
        <p:nvGrpSpPr>
          <p:cNvPr id="739411" name="Group 83"/>
          <p:cNvGrpSpPr>
            <a:grpSpLocks/>
          </p:cNvGrpSpPr>
          <p:nvPr/>
        </p:nvGrpSpPr>
        <p:grpSpPr bwMode="auto">
          <a:xfrm>
            <a:off x="5414963" y="5330825"/>
            <a:ext cx="501650" cy="396875"/>
            <a:chOff x="3537" y="3477"/>
            <a:chExt cx="316" cy="250"/>
          </a:xfrm>
        </p:grpSpPr>
        <p:sp>
          <p:nvSpPr>
            <p:cNvPr id="739412" name="Oval 84"/>
            <p:cNvSpPr>
              <a:spLocks noChangeArrowheads="1"/>
            </p:cNvSpPr>
            <p:nvPr/>
          </p:nvSpPr>
          <p:spPr bwMode="auto">
            <a:xfrm>
              <a:off x="3540" y="3598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413" name="Line 85"/>
            <p:cNvSpPr>
              <a:spLocks noChangeShapeType="1"/>
            </p:cNvSpPr>
            <p:nvPr/>
          </p:nvSpPr>
          <p:spPr bwMode="auto">
            <a:xfrm>
              <a:off x="3540" y="359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414" name="Line 86"/>
            <p:cNvSpPr>
              <a:spLocks noChangeShapeType="1"/>
            </p:cNvSpPr>
            <p:nvPr/>
          </p:nvSpPr>
          <p:spPr bwMode="auto">
            <a:xfrm>
              <a:off x="3853" y="359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415" name="Rectangle 87"/>
            <p:cNvSpPr>
              <a:spLocks noChangeArrowheads="1"/>
            </p:cNvSpPr>
            <p:nvPr/>
          </p:nvSpPr>
          <p:spPr bwMode="auto">
            <a:xfrm>
              <a:off x="3540" y="3591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39416" name="Oval 88"/>
            <p:cNvSpPr>
              <a:spLocks noChangeArrowheads="1"/>
            </p:cNvSpPr>
            <p:nvPr/>
          </p:nvSpPr>
          <p:spPr bwMode="auto">
            <a:xfrm>
              <a:off x="3537" y="3532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417" name="Rectangle 89"/>
            <p:cNvSpPr>
              <a:spLocks noChangeArrowheads="1"/>
            </p:cNvSpPr>
            <p:nvPr/>
          </p:nvSpPr>
          <p:spPr bwMode="auto">
            <a:xfrm>
              <a:off x="3624" y="3545"/>
              <a:ext cx="141" cy="12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418" name="Text Box 90"/>
            <p:cNvSpPr txBox="1">
              <a:spLocks noChangeArrowheads="1"/>
            </p:cNvSpPr>
            <p:nvPr/>
          </p:nvSpPr>
          <p:spPr bwMode="auto">
            <a:xfrm>
              <a:off x="3550" y="3477"/>
              <a:ext cx="2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2a</a:t>
              </a: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739419" name="Line 91"/>
          <p:cNvSpPr>
            <a:spLocks noChangeShapeType="1"/>
          </p:cNvSpPr>
          <p:nvPr/>
        </p:nvSpPr>
        <p:spPr bwMode="auto">
          <a:xfrm>
            <a:off x="6635750" y="5241925"/>
            <a:ext cx="857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39420" name="Line 92"/>
          <p:cNvSpPr>
            <a:spLocks noChangeShapeType="1"/>
          </p:cNvSpPr>
          <p:nvPr/>
        </p:nvSpPr>
        <p:spPr bwMode="auto">
          <a:xfrm>
            <a:off x="6889750" y="5707063"/>
            <a:ext cx="735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39421" name="Line 93"/>
          <p:cNvSpPr>
            <a:spLocks noChangeShapeType="1"/>
          </p:cNvSpPr>
          <p:nvPr/>
        </p:nvSpPr>
        <p:spPr bwMode="auto">
          <a:xfrm>
            <a:off x="5921375" y="5553075"/>
            <a:ext cx="48895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9422" name="Line 94"/>
          <p:cNvSpPr>
            <a:spLocks noChangeShapeType="1"/>
          </p:cNvSpPr>
          <p:nvPr/>
        </p:nvSpPr>
        <p:spPr bwMode="auto">
          <a:xfrm>
            <a:off x="6530975" y="5351463"/>
            <a:ext cx="68263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739423" name="Group 95"/>
          <p:cNvGrpSpPr>
            <a:grpSpLocks/>
          </p:cNvGrpSpPr>
          <p:nvPr/>
        </p:nvGrpSpPr>
        <p:grpSpPr bwMode="auto">
          <a:xfrm>
            <a:off x="6142038" y="5053013"/>
            <a:ext cx="501650" cy="396875"/>
            <a:chOff x="4320" y="1940"/>
            <a:chExt cx="316" cy="250"/>
          </a:xfrm>
        </p:grpSpPr>
        <p:sp>
          <p:nvSpPr>
            <p:cNvPr id="739424" name="Oval 96"/>
            <p:cNvSpPr>
              <a:spLocks noChangeArrowheads="1"/>
            </p:cNvSpPr>
            <p:nvPr/>
          </p:nvSpPr>
          <p:spPr bwMode="auto">
            <a:xfrm>
              <a:off x="4323" y="2054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425" name="Line 97"/>
            <p:cNvSpPr>
              <a:spLocks noChangeShapeType="1"/>
            </p:cNvSpPr>
            <p:nvPr/>
          </p:nvSpPr>
          <p:spPr bwMode="auto">
            <a:xfrm>
              <a:off x="4323" y="204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426" name="Line 98"/>
            <p:cNvSpPr>
              <a:spLocks noChangeShapeType="1"/>
            </p:cNvSpPr>
            <p:nvPr/>
          </p:nvSpPr>
          <p:spPr bwMode="auto">
            <a:xfrm>
              <a:off x="4636" y="204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427" name="Rectangle 99"/>
            <p:cNvSpPr>
              <a:spLocks noChangeArrowheads="1"/>
            </p:cNvSpPr>
            <p:nvPr/>
          </p:nvSpPr>
          <p:spPr bwMode="auto">
            <a:xfrm>
              <a:off x="4323" y="2047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39428" name="Oval 100"/>
            <p:cNvSpPr>
              <a:spLocks noChangeArrowheads="1"/>
            </p:cNvSpPr>
            <p:nvPr/>
          </p:nvSpPr>
          <p:spPr bwMode="auto">
            <a:xfrm>
              <a:off x="4320" y="1988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429" name="Rectangle 101"/>
            <p:cNvSpPr>
              <a:spLocks noChangeArrowheads="1"/>
            </p:cNvSpPr>
            <p:nvPr/>
          </p:nvSpPr>
          <p:spPr bwMode="auto">
            <a:xfrm>
              <a:off x="4407" y="2001"/>
              <a:ext cx="141" cy="11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430" name="Text Box 102"/>
            <p:cNvSpPr txBox="1">
              <a:spLocks noChangeArrowheads="1"/>
            </p:cNvSpPr>
            <p:nvPr/>
          </p:nvSpPr>
          <p:spPr bwMode="auto">
            <a:xfrm>
              <a:off x="4333" y="1940"/>
              <a:ext cx="2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2c</a:t>
              </a:r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739431" name="Group 103"/>
          <p:cNvGrpSpPr>
            <a:grpSpLocks/>
          </p:cNvGrpSpPr>
          <p:nvPr/>
        </p:nvGrpSpPr>
        <p:grpSpPr bwMode="auto">
          <a:xfrm>
            <a:off x="6405563" y="5508625"/>
            <a:ext cx="501650" cy="396875"/>
            <a:chOff x="4596" y="2162"/>
            <a:chExt cx="316" cy="250"/>
          </a:xfrm>
        </p:grpSpPr>
        <p:sp>
          <p:nvSpPr>
            <p:cNvPr id="739432" name="Oval 104"/>
            <p:cNvSpPr>
              <a:spLocks noChangeArrowheads="1"/>
            </p:cNvSpPr>
            <p:nvPr/>
          </p:nvSpPr>
          <p:spPr bwMode="auto">
            <a:xfrm>
              <a:off x="4599" y="227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433" name="Line 105"/>
            <p:cNvSpPr>
              <a:spLocks noChangeShapeType="1"/>
            </p:cNvSpPr>
            <p:nvPr/>
          </p:nvSpPr>
          <p:spPr bwMode="auto">
            <a:xfrm>
              <a:off x="4599" y="226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434" name="Line 106"/>
            <p:cNvSpPr>
              <a:spLocks noChangeShapeType="1"/>
            </p:cNvSpPr>
            <p:nvPr/>
          </p:nvSpPr>
          <p:spPr bwMode="auto">
            <a:xfrm>
              <a:off x="4912" y="226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435" name="Rectangle 107"/>
            <p:cNvSpPr>
              <a:spLocks noChangeArrowheads="1"/>
            </p:cNvSpPr>
            <p:nvPr/>
          </p:nvSpPr>
          <p:spPr bwMode="auto">
            <a:xfrm>
              <a:off x="4599" y="2269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39436" name="Oval 108"/>
            <p:cNvSpPr>
              <a:spLocks noChangeArrowheads="1"/>
            </p:cNvSpPr>
            <p:nvPr/>
          </p:nvSpPr>
          <p:spPr bwMode="auto">
            <a:xfrm>
              <a:off x="4596" y="221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437" name="Rectangle 109"/>
            <p:cNvSpPr>
              <a:spLocks noChangeArrowheads="1"/>
            </p:cNvSpPr>
            <p:nvPr/>
          </p:nvSpPr>
          <p:spPr bwMode="auto">
            <a:xfrm>
              <a:off x="4683" y="2223"/>
              <a:ext cx="142" cy="11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438" name="Text Box 110"/>
            <p:cNvSpPr txBox="1">
              <a:spLocks noChangeArrowheads="1"/>
            </p:cNvSpPr>
            <p:nvPr/>
          </p:nvSpPr>
          <p:spPr bwMode="auto">
            <a:xfrm>
              <a:off x="4603" y="2162"/>
              <a:ext cx="3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2b</a:t>
              </a: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739439" name="Text Box 111"/>
          <p:cNvSpPr txBox="1">
            <a:spLocks noChangeArrowheads="1"/>
          </p:cNvSpPr>
          <p:nvPr/>
        </p:nvSpPr>
        <p:spPr bwMode="auto">
          <a:xfrm>
            <a:off x="7656513" y="5162550"/>
            <a:ext cx="9429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other</a:t>
            </a:r>
          </a:p>
          <a:p>
            <a:r>
              <a:rPr lang="en-US" sz="1400"/>
              <a:t>networks</a:t>
            </a:r>
          </a:p>
        </p:txBody>
      </p:sp>
      <p:sp>
        <p:nvSpPr>
          <p:cNvPr id="739440" name="Freeform 112"/>
          <p:cNvSpPr>
            <a:spLocks/>
          </p:cNvSpPr>
          <p:nvPr/>
        </p:nvSpPr>
        <p:spPr bwMode="auto">
          <a:xfrm flipH="1">
            <a:off x="292100" y="4772025"/>
            <a:ext cx="1171575" cy="1758950"/>
          </a:xfrm>
          <a:custGeom>
            <a:avLst/>
            <a:gdLst/>
            <a:ahLst/>
            <a:cxnLst>
              <a:cxn ang="0">
                <a:pos x="32" y="394"/>
              </a:cxn>
              <a:cxn ang="0">
                <a:pos x="213" y="172"/>
              </a:cxn>
              <a:cxn ang="0">
                <a:pos x="663" y="56"/>
              </a:cxn>
              <a:cxn ang="0">
                <a:pos x="661" y="509"/>
              </a:cxn>
              <a:cxn ang="0">
                <a:pos x="677" y="1032"/>
              </a:cxn>
              <a:cxn ang="0">
                <a:pos x="338" y="962"/>
              </a:cxn>
              <a:cxn ang="0">
                <a:pos x="51" y="809"/>
              </a:cxn>
              <a:cxn ang="0">
                <a:pos x="32" y="394"/>
              </a:cxn>
            </a:cxnLst>
            <a:rect l="0" t="0" r="r" b="b"/>
            <a:pathLst>
              <a:path w="738" h="1108">
                <a:moveTo>
                  <a:pt x="32" y="394"/>
                </a:moveTo>
                <a:cubicBezTo>
                  <a:pt x="66" y="301"/>
                  <a:pt x="108" y="228"/>
                  <a:pt x="213" y="172"/>
                </a:cubicBezTo>
                <a:cubicBezTo>
                  <a:pt x="318" y="116"/>
                  <a:pt x="588" y="0"/>
                  <a:pt x="663" y="56"/>
                </a:cubicBezTo>
                <a:cubicBezTo>
                  <a:pt x="738" y="112"/>
                  <a:pt x="659" y="346"/>
                  <a:pt x="661" y="509"/>
                </a:cubicBezTo>
                <a:cubicBezTo>
                  <a:pt x="663" y="672"/>
                  <a:pt x="731" y="956"/>
                  <a:pt x="677" y="1032"/>
                </a:cubicBezTo>
                <a:cubicBezTo>
                  <a:pt x="623" y="1108"/>
                  <a:pt x="442" y="999"/>
                  <a:pt x="338" y="962"/>
                </a:cubicBezTo>
                <a:cubicBezTo>
                  <a:pt x="234" y="925"/>
                  <a:pt x="102" y="904"/>
                  <a:pt x="51" y="809"/>
                </a:cubicBezTo>
                <a:cubicBezTo>
                  <a:pt x="0" y="715"/>
                  <a:pt x="36" y="481"/>
                  <a:pt x="32" y="394"/>
                </a:cubicBez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9441" name="Text Box 113"/>
          <p:cNvSpPr txBox="1">
            <a:spLocks noChangeArrowheads="1"/>
          </p:cNvSpPr>
          <p:nvPr/>
        </p:nvSpPr>
        <p:spPr bwMode="auto">
          <a:xfrm>
            <a:off x="349250" y="5559425"/>
            <a:ext cx="9429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other</a:t>
            </a:r>
          </a:p>
          <a:p>
            <a:r>
              <a:rPr lang="en-US" sz="1400"/>
              <a:t>networks</a:t>
            </a:r>
          </a:p>
        </p:txBody>
      </p:sp>
      <p:sp>
        <p:nvSpPr>
          <p:cNvPr id="739442" name="Line 114"/>
          <p:cNvSpPr>
            <a:spLocks noChangeShapeType="1"/>
          </p:cNvSpPr>
          <p:nvPr/>
        </p:nvSpPr>
        <p:spPr bwMode="auto">
          <a:xfrm flipH="1">
            <a:off x="1149350" y="5118100"/>
            <a:ext cx="468313" cy="268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39443" name="Freeform 115"/>
          <p:cNvSpPr>
            <a:spLocks/>
          </p:cNvSpPr>
          <p:nvPr/>
        </p:nvSpPr>
        <p:spPr bwMode="auto">
          <a:xfrm>
            <a:off x="4913313" y="5607050"/>
            <a:ext cx="523875" cy="261938"/>
          </a:xfrm>
          <a:custGeom>
            <a:avLst/>
            <a:gdLst/>
            <a:ahLst/>
            <a:cxnLst>
              <a:cxn ang="0">
                <a:pos x="0" y="420"/>
              </a:cxn>
              <a:cxn ang="0">
                <a:pos x="654" y="0"/>
              </a:cxn>
            </a:cxnLst>
            <a:rect l="0" t="0" r="r" b="b"/>
            <a:pathLst>
              <a:path w="654" h="420">
                <a:moveTo>
                  <a:pt x="0" y="420"/>
                </a:moveTo>
                <a:lnTo>
                  <a:pt x="654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9444" name="Freeform 116"/>
          <p:cNvSpPr>
            <a:spLocks/>
          </p:cNvSpPr>
          <p:nvPr/>
        </p:nvSpPr>
        <p:spPr bwMode="auto">
          <a:xfrm>
            <a:off x="3552825" y="3990975"/>
            <a:ext cx="973138" cy="795338"/>
          </a:xfrm>
          <a:custGeom>
            <a:avLst/>
            <a:gdLst/>
            <a:ahLst/>
            <a:cxnLst>
              <a:cxn ang="0">
                <a:pos x="88" y="181"/>
              </a:cxn>
              <a:cxn ang="0">
                <a:pos x="180" y="89"/>
              </a:cxn>
              <a:cxn ang="0">
                <a:pos x="448" y="49"/>
              </a:cxn>
              <a:cxn ang="0">
                <a:pos x="988" y="25"/>
              </a:cxn>
              <a:cxn ang="0">
                <a:pos x="1181" y="197"/>
              </a:cxn>
              <a:cxn ang="0">
                <a:pos x="889" y="413"/>
              </a:cxn>
              <a:cxn ang="0">
                <a:pos x="307" y="425"/>
              </a:cxn>
              <a:cxn ang="0">
                <a:pos x="36" y="337"/>
              </a:cxn>
              <a:cxn ang="0">
                <a:pos x="88" y="181"/>
              </a:cxn>
            </a:cxnLst>
            <a:rect l="0" t="0" r="r" b="b"/>
            <a:pathLst>
              <a:path w="1198" h="451">
                <a:moveTo>
                  <a:pt x="88" y="181"/>
                </a:moveTo>
                <a:cubicBezTo>
                  <a:pt x="159" y="143"/>
                  <a:pt x="120" y="111"/>
                  <a:pt x="180" y="89"/>
                </a:cubicBezTo>
                <a:cubicBezTo>
                  <a:pt x="240" y="67"/>
                  <a:pt x="313" y="60"/>
                  <a:pt x="448" y="49"/>
                </a:cubicBezTo>
                <a:cubicBezTo>
                  <a:pt x="583" y="38"/>
                  <a:pt x="866" y="0"/>
                  <a:pt x="988" y="25"/>
                </a:cubicBezTo>
                <a:cubicBezTo>
                  <a:pt x="1110" y="50"/>
                  <a:pt x="1198" y="132"/>
                  <a:pt x="1181" y="197"/>
                </a:cubicBezTo>
                <a:cubicBezTo>
                  <a:pt x="1164" y="262"/>
                  <a:pt x="1034" y="375"/>
                  <a:pt x="889" y="413"/>
                </a:cubicBezTo>
                <a:cubicBezTo>
                  <a:pt x="744" y="451"/>
                  <a:pt x="449" y="438"/>
                  <a:pt x="307" y="425"/>
                </a:cubicBezTo>
                <a:cubicBezTo>
                  <a:pt x="165" y="412"/>
                  <a:pt x="72" y="378"/>
                  <a:pt x="36" y="337"/>
                </a:cubicBezTo>
                <a:cubicBezTo>
                  <a:pt x="0" y="296"/>
                  <a:pt x="77" y="213"/>
                  <a:pt x="88" y="181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9445" name="Text Box 117"/>
          <p:cNvSpPr txBox="1">
            <a:spLocks noChangeArrowheads="1"/>
          </p:cNvSpPr>
          <p:nvPr/>
        </p:nvSpPr>
        <p:spPr bwMode="auto">
          <a:xfrm>
            <a:off x="3875088" y="4154488"/>
            <a:ext cx="3635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739446" name="Text Box 118"/>
          <p:cNvSpPr txBox="1">
            <a:spLocks noChangeArrowheads="1"/>
          </p:cNvSpPr>
          <p:nvPr/>
        </p:nvSpPr>
        <p:spPr bwMode="auto">
          <a:xfrm rot="2261289">
            <a:off x="4338638" y="4397375"/>
            <a:ext cx="13017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>
                <a:latin typeface="Arial" charset="0"/>
              </a:rPr>
              <a:t>……</a:t>
            </a:r>
          </a:p>
        </p:txBody>
      </p:sp>
      <p:sp>
        <p:nvSpPr>
          <p:cNvPr id="739447" name="Text Box 119"/>
          <p:cNvSpPr txBox="1">
            <a:spLocks noChangeArrowheads="1"/>
          </p:cNvSpPr>
          <p:nvPr/>
        </p:nvSpPr>
        <p:spPr bwMode="auto">
          <a:xfrm rot="-1061543">
            <a:off x="2935288" y="3878263"/>
            <a:ext cx="7429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>
                <a:latin typeface="Arial" charset="0"/>
              </a:rPr>
              <a:t>…</a:t>
            </a:r>
          </a:p>
        </p:txBody>
      </p:sp>
      <p:sp>
        <p:nvSpPr>
          <p:cNvPr id="739448" name="Line 120"/>
          <p:cNvSpPr>
            <a:spLocks noChangeShapeType="1"/>
          </p:cNvSpPr>
          <p:nvPr/>
        </p:nvSpPr>
        <p:spPr bwMode="auto">
          <a:xfrm flipV="1">
            <a:off x="3981450" y="6088063"/>
            <a:ext cx="423863" cy="1460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39449" name="Freeform 121"/>
          <p:cNvSpPr>
            <a:spLocks/>
          </p:cNvSpPr>
          <p:nvPr/>
        </p:nvSpPr>
        <p:spPr bwMode="auto">
          <a:xfrm>
            <a:off x="2800350" y="5014913"/>
            <a:ext cx="704850" cy="4095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44" y="258"/>
              </a:cxn>
            </a:cxnLst>
            <a:rect l="0" t="0" r="r" b="b"/>
            <a:pathLst>
              <a:path w="444" h="258">
                <a:moveTo>
                  <a:pt x="0" y="0"/>
                </a:moveTo>
                <a:lnTo>
                  <a:pt x="444" y="258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9450" name="Line 122"/>
          <p:cNvSpPr>
            <a:spLocks noChangeShapeType="1"/>
          </p:cNvSpPr>
          <p:nvPr/>
        </p:nvSpPr>
        <p:spPr bwMode="auto">
          <a:xfrm flipV="1">
            <a:off x="3989388" y="5603875"/>
            <a:ext cx="0" cy="5937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39451" name="Text Box 123"/>
          <p:cNvSpPr txBox="1">
            <a:spLocks noChangeArrowheads="1"/>
          </p:cNvSpPr>
          <p:nvPr/>
        </p:nvSpPr>
        <p:spPr bwMode="auto">
          <a:xfrm>
            <a:off x="3789363" y="6148388"/>
            <a:ext cx="3127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21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A7311-1AA0-4199-9C17-5B7B613E41D9}" type="slidenum">
              <a:rPr lang="en-US" smtClean="0"/>
              <a:pPr/>
              <a:t>54</a:t>
            </a:fld>
            <a:endParaRPr lang="en-US" dirty="0"/>
          </a:p>
        </p:txBody>
      </p:sp>
      <p:grpSp>
        <p:nvGrpSpPr>
          <p:cNvPr id="740354" name="Group 2"/>
          <p:cNvGrpSpPr>
            <a:grpSpLocks/>
          </p:cNvGrpSpPr>
          <p:nvPr/>
        </p:nvGrpSpPr>
        <p:grpSpPr bwMode="auto">
          <a:xfrm>
            <a:off x="265113" y="4508500"/>
            <a:ext cx="8408987" cy="1435100"/>
            <a:chOff x="248" y="1396"/>
            <a:chExt cx="5297" cy="904"/>
          </a:xfrm>
        </p:grpSpPr>
        <p:sp>
          <p:nvSpPr>
            <p:cNvPr id="740355" name="Rectangle 3"/>
            <p:cNvSpPr>
              <a:spLocks noChangeArrowheads="1"/>
            </p:cNvSpPr>
            <p:nvPr/>
          </p:nvSpPr>
          <p:spPr bwMode="auto">
            <a:xfrm>
              <a:off x="248" y="1400"/>
              <a:ext cx="1134" cy="89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0356" name="Text Box 4"/>
            <p:cNvSpPr txBox="1">
              <a:spLocks noChangeArrowheads="1"/>
            </p:cNvSpPr>
            <p:nvPr/>
          </p:nvSpPr>
          <p:spPr bwMode="auto">
            <a:xfrm>
              <a:off x="411" y="1528"/>
              <a:ext cx="11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endParaRPr lang="en-US" sz="1400">
                <a:latin typeface="Arial" charset="0"/>
              </a:endParaRPr>
            </a:p>
          </p:txBody>
        </p:sp>
        <p:sp>
          <p:nvSpPr>
            <p:cNvPr id="740357" name="Text Box 5"/>
            <p:cNvSpPr txBox="1">
              <a:spLocks noChangeArrowheads="1"/>
            </p:cNvSpPr>
            <p:nvPr/>
          </p:nvSpPr>
          <p:spPr bwMode="auto">
            <a:xfrm>
              <a:off x="250" y="1492"/>
              <a:ext cx="1127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400">
                  <a:latin typeface="Arial" charset="0"/>
                </a:rPr>
                <a:t>Learn from inter-AS </a:t>
              </a:r>
            </a:p>
            <a:p>
              <a:pPr algn="ctr" eaLnBrk="1" hangingPunct="1"/>
              <a:r>
                <a:rPr lang="en-US" sz="1400">
                  <a:latin typeface="Arial" charset="0"/>
                </a:rPr>
                <a:t>protocol that subnet </a:t>
              </a:r>
            </a:p>
            <a:p>
              <a:pPr algn="ctr" eaLnBrk="1" hangingPunct="1"/>
              <a:r>
                <a:rPr lang="en-US" sz="1400">
                  <a:latin typeface="Arial" charset="0"/>
                </a:rPr>
                <a:t>x is reachable via </a:t>
              </a:r>
            </a:p>
            <a:p>
              <a:pPr algn="ctr" eaLnBrk="1" hangingPunct="1"/>
              <a:r>
                <a:rPr lang="en-US" sz="1400">
                  <a:latin typeface="Arial" charset="0"/>
                </a:rPr>
                <a:t>multiple gateways</a:t>
              </a:r>
            </a:p>
          </p:txBody>
        </p:sp>
        <p:sp>
          <p:nvSpPr>
            <p:cNvPr id="740358" name="Rectangle 6"/>
            <p:cNvSpPr>
              <a:spLocks noChangeArrowheads="1"/>
            </p:cNvSpPr>
            <p:nvPr/>
          </p:nvSpPr>
          <p:spPr bwMode="auto">
            <a:xfrm>
              <a:off x="2958" y="1408"/>
              <a:ext cx="1134" cy="8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0359" name="Rectangle 7"/>
            <p:cNvSpPr>
              <a:spLocks noChangeArrowheads="1"/>
            </p:cNvSpPr>
            <p:nvPr/>
          </p:nvSpPr>
          <p:spPr bwMode="auto">
            <a:xfrm>
              <a:off x="1574" y="1415"/>
              <a:ext cx="1134" cy="88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0360" name="Rectangle 8"/>
            <p:cNvSpPr>
              <a:spLocks noChangeArrowheads="1"/>
            </p:cNvSpPr>
            <p:nvPr/>
          </p:nvSpPr>
          <p:spPr bwMode="auto">
            <a:xfrm>
              <a:off x="4341" y="1399"/>
              <a:ext cx="1134" cy="88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0361" name="Text Box 9"/>
            <p:cNvSpPr txBox="1">
              <a:spLocks noChangeArrowheads="1"/>
            </p:cNvSpPr>
            <p:nvPr/>
          </p:nvSpPr>
          <p:spPr bwMode="auto">
            <a:xfrm>
              <a:off x="1555" y="1433"/>
              <a:ext cx="1164" cy="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400">
                  <a:latin typeface="Arial" charset="0"/>
                </a:rPr>
                <a:t>Use routing info</a:t>
              </a:r>
            </a:p>
            <a:p>
              <a:pPr algn="ctr" eaLnBrk="1" hangingPunct="1"/>
              <a:r>
                <a:rPr lang="en-US" sz="1400">
                  <a:latin typeface="Arial" charset="0"/>
                </a:rPr>
                <a:t>from intra-AS </a:t>
              </a:r>
            </a:p>
            <a:p>
              <a:pPr algn="ctr" eaLnBrk="1" hangingPunct="1"/>
              <a:r>
                <a:rPr lang="en-US" sz="1400">
                  <a:latin typeface="Arial" charset="0"/>
                </a:rPr>
                <a:t>protocol to determine</a:t>
              </a:r>
            </a:p>
            <a:p>
              <a:pPr algn="ctr" eaLnBrk="1" hangingPunct="1"/>
              <a:r>
                <a:rPr lang="en-US" sz="1400">
                  <a:latin typeface="Arial" charset="0"/>
                </a:rPr>
                <a:t>costs of least-cost </a:t>
              </a:r>
            </a:p>
            <a:p>
              <a:pPr algn="ctr" eaLnBrk="1" hangingPunct="1"/>
              <a:r>
                <a:rPr lang="en-US" sz="1400">
                  <a:latin typeface="Arial" charset="0"/>
                </a:rPr>
                <a:t>paths to each</a:t>
              </a:r>
            </a:p>
            <a:p>
              <a:pPr algn="ctr" eaLnBrk="1" hangingPunct="1"/>
              <a:r>
                <a:rPr lang="en-US" sz="1400">
                  <a:latin typeface="Arial" charset="0"/>
                </a:rPr>
                <a:t>of the gateways</a:t>
              </a:r>
            </a:p>
          </p:txBody>
        </p:sp>
        <p:sp>
          <p:nvSpPr>
            <p:cNvPr id="740362" name="Text Box 10"/>
            <p:cNvSpPr txBox="1">
              <a:spLocks noChangeArrowheads="1"/>
            </p:cNvSpPr>
            <p:nvPr/>
          </p:nvSpPr>
          <p:spPr bwMode="auto">
            <a:xfrm>
              <a:off x="2964" y="1493"/>
              <a:ext cx="1134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400">
                  <a:latin typeface="Arial" charset="0"/>
                </a:rPr>
                <a:t>Hot potato routing:</a:t>
              </a:r>
            </a:p>
            <a:p>
              <a:pPr algn="ctr" eaLnBrk="1" hangingPunct="1"/>
              <a:r>
                <a:rPr lang="en-US" sz="1400">
                  <a:latin typeface="Arial" charset="0"/>
                </a:rPr>
                <a:t>Choose the gateway</a:t>
              </a:r>
            </a:p>
            <a:p>
              <a:pPr algn="ctr" eaLnBrk="1" hangingPunct="1"/>
              <a:r>
                <a:rPr lang="en-US" sz="1400">
                  <a:latin typeface="Arial" charset="0"/>
                </a:rPr>
                <a:t>that has the </a:t>
              </a:r>
            </a:p>
            <a:p>
              <a:pPr algn="ctr" eaLnBrk="1" hangingPunct="1"/>
              <a:r>
                <a:rPr lang="en-US" sz="1400">
                  <a:latin typeface="Arial" charset="0"/>
                </a:rPr>
                <a:t>smallest least cost</a:t>
              </a:r>
            </a:p>
          </p:txBody>
        </p:sp>
        <p:sp>
          <p:nvSpPr>
            <p:cNvPr id="740363" name="Text Box 11"/>
            <p:cNvSpPr txBox="1">
              <a:spLocks noChangeArrowheads="1"/>
            </p:cNvSpPr>
            <p:nvPr/>
          </p:nvSpPr>
          <p:spPr bwMode="auto">
            <a:xfrm>
              <a:off x="4318" y="1396"/>
              <a:ext cx="1227" cy="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400">
                  <a:latin typeface="Arial" charset="0"/>
                </a:rPr>
                <a:t>Determine from</a:t>
              </a:r>
            </a:p>
            <a:p>
              <a:pPr algn="ctr" eaLnBrk="1" hangingPunct="1"/>
              <a:r>
                <a:rPr lang="en-US" sz="1400">
                  <a:latin typeface="Arial" charset="0"/>
                </a:rPr>
                <a:t>forwarding table the </a:t>
              </a:r>
            </a:p>
            <a:p>
              <a:pPr algn="ctr" eaLnBrk="1" hangingPunct="1"/>
              <a:r>
                <a:rPr lang="en-US" sz="1400">
                  <a:latin typeface="Arial" charset="0"/>
                </a:rPr>
                <a:t>interface I that leads </a:t>
              </a:r>
            </a:p>
            <a:p>
              <a:pPr algn="ctr" eaLnBrk="1" hangingPunct="1"/>
              <a:r>
                <a:rPr lang="en-US" sz="1400">
                  <a:latin typeface="Arial" charset="0"/>
                </a:rPr>
                <a:t>to least-cost gateway. </a:t>
              </a:r>
            </a:p>
            <a:p>
              <a:pPr algn="ctr" eaLnBrk="1" hangingPunct="1"/>
              <a:r>
                <a:rPr lang="en-US" sz="1400">
                  <a:latin typeface="Arial" charset="0"/>
                </a:rPr>
                <a:t>Enter (x,I) in </a:t>
              </a:r>
            </a:p>
            <a:p>
              <a:pPr algn="ctr" eaLnBrk="1" hangingPunct="1"/>
              <a:r>
                <a:rPr lang="en-US" sz="1400">
                  <a:latin typeface="Arial" charset="0"/>
                </a:rPr>
                <a:t>forwarding table</a:t>
              </a:r>
            </a:p>
          </p:txBody>
        </p:sp>
        <p:sp>
          <p:nvSpPr>
            <p:cNvPr id="740364" name="Line 12"/>
            <p:cNvSpPr>
              <a:spLocks noChangeShapeType="1"/>
            </p:cNvSpPr>
            <p:nvPr/>
          </p:nvSpPr>
          <p:spPr bwMode="auto">
            <a:xfrm flipV="1">
              <a:off x="1382" y="1817"/>
              <a:ext cx="186" cy="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40365" name="Line 13"/>
            <p:cNvSpPr>
              <a:spLocks noChangeShapeType="1"/>
            </p:cNvSpPr>
            <p:nvPr/>
          </p:nvSpPr>
          <p:spPr bwMode="auto">
            <a:xfrm>
              <a:off x="2712" y="1817"/>
              <a:ext cx="2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40366" name="Line 14"/>
            <p:cNvSpPr>
              <a:spLocks noChangeShapeType="1"/>
            </p:cNvSpPr>
            <p:nvPr/>
          </p:nvSpPr>
          <p:spPr bwMode="auto">
            <a:xfrm>
              <a:off x="4094" y="1834"/>
              <a:ext cx="25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40367" name="Rectangle 15"/>
          <p:cNvSpPr>
            <a:spLocks noGrp="1" noChangeArrowheads="1"/>
          </p:cNvSpPr>
          <p:nvPr>
            <p:ph type="title"/>
          </p:nvPr>
        </p:nvSpPr>
        <p:spPr>
          <a:xfrm>
            <a:off x="173038" y="0"/>
            <a:ext cx="8764587" cy="1143000"/>
          </a:xfrm>
        </p:spPr>
        <p:txBody>
          <a:bodyPr/>
          <a:lstStyle/>
          <a:p>
            <a:r>
              <a:rPr lang="en-US" sz="3200"/>
              <a:t>Example: Choosing among multiple ASes</a:t>
            </a:r>
          </a:p>
        </p:txBody>
      </p:sp>
      <p:sp>
        <p:nvSpPr>
          <p:cNvPr id="740368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409575" y="1250950"/>
            <a:ext cx="7991475" cy="27543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now suppose AS1 learns from inter-AS protocol that subnet </a:t>
            </a:r>
            <a:r>
              <a:rPr lang="en-US" sz="2400" i="1">
                <a:solidFill>
                  <a:srgbClr val="FF0000"/>
                </a:solidFill>
              </a:rPr>
              <a:t>x</a:t>
            </a:r>
            <a:r>
              <a:rPr lang="en-US" sz="2400"/>
              <a:t> is reachable from AS3 </a:t>
            </a:r>
            <a:r>
              <a:rPr lang="en-US" sz="2400" i="1"/>
              <a:t>and</a:t>
            </a:r>
            <a:r>
              <a:rPr lang="en-US" sz="2400"/>
              <a:t> from AS2.</a:t>
            </a:r>
          </a:p>
          <a:p>
            <a:pPr>
              <a:lnSpc>
                <a:spcPct val="80000"/>
              </a:lnSpc>
            </a:pPr>
            <a:r>
              <a:rPr lang="en-US" sz="2400"/>
              <a:t>to configure forwarding table, router 1d must determine towards which gateway it should forward packets for dest </a:t>
            </a:r>
            <a:r>
              <a:rPr lang="en-US" sz="2400">
                <a:solidFill>
                  <a:srgbClr val="FF0000"/>
                </a:solidFill>
              </a:rPr>
              <a:t>x</a:t>
            </a:r>
            <a:r>
              <a:rPr lang="en-US" sz="2400"/>
              <a:t>. </a:t>
            </a:r>
          </a:p>
          <a:p>
            <a:pPr lvl="1">
              <a:lnSpc>
                <a:spcPct val="80000"/>
              </a:lnSpc>
            </a:pPr>
            <a:r>
              <a:rPr lang="en-US"/>
              <a:t>this is also job of inter-AS routing protocol!</a:t>
            </a:r>
          </a:p>
          <a:p>
            <a:pPr>
              <a:lnSpc>
                <a:spcPct val="80000"/>
              </a:lnSpc>
            </a:pPr>
            <a:r>
              <a:rPr lang="en-US" sz="2400">
                <a:solidFill>
                  <a:srgbClr val="FF0000"/>
                </a:solidFill>
              </a:rPr>
              <a:t>hot potato routing:</a:t>
            </a:r>
            <a:r>
              <a:rPr lang="en-US" sz="2400"/>
              <a:t> send packet towards closest of two routers.</a:t>
            </a:r>
          </a:p>
          <a:p>
            <a:pPr>
              <a:lnSpc>
                <a:spcPct val="80000"/>
              </a:lnSpc>
            </a:pPr>
            <a:endParaRPr lang="en-US" sz="240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3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94783-661F-4B35-B258-C839E2156156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74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Intra-AS Routing</a:t>
            </a:r>
          </a:p>
        </p:txBody>
      </p:sp>
      <p:sp>
        <p:nvSpPr>
          <p:cNvPr id="74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also known as </a:t>
            </a:r>
            <a:r>
              <a:rPr lang="en-US" sz="2400">
                <a:solidFill>
                  <a:srgbClr val="FF0000"/>
                </a:solidFill>
              </a:rPr>
              <a:t>Interior Gateway Protocols (IGP)</a:t>
            </a:r>
            <a:endParaRPr lang="en-US" sz="2400">
              <a:solidFill>
                <a:srgbClr val="CC0000"/>
              </a:solidFill>
            </a:endParaRPr>
          </a:p>
          <a:p>
            <a:r>
              <a:rPr lang="en-US" sz="2400"/>
              <a:t>most common Intra-AS routing protocols:</a:t>
            </a:r>
          </a:p>
          <a:p>
            <a:pPr lvl="1">
              <a:lnSpc>
                <a:spcPct val="60000"/>
              </a:lnSpc>
            </a:pPr>
            <a:endParaRPr lang="en-US" sz="2000"/>
          </a:p>
          <a:p>
            <a:pPr lvl="1"/>
            <a:r>
              <a:rPr lang="en-US"/>
              <a:t>RIP: Routing Information Protocol</a:t>
            </a:r>
            <a:endParaRPr lang="en-US" sz="2000"/>
          </a:p>
          <a:p>
            <a:pPr lvl="1">
              <a:lnSpc>
                <a:spcPct val="20000"/>
              </a:lnSpc>
            </a:pPr>
            <a:endParaRPr lang="en-US" sz="2000"/>
          </a:p>
          <a:p>
            <a:pPr lvl="1"/>
            <a:r>
              <a:rPr lang="en-US"/>
              <a:t>OSPF: Open Shortest Path First</a:t>
            </a:r>
            <a:endParaRPr lang="en-US" sz="2000"/>
          </a:p>
          <a:p>
            <a:pPr lvl="1">
              <a:lnSpc>
                <a:spcPct val="40000"/>
              </a:lnSpc>
            </a:pPr>
            <a:endParaRPr lang="en-US" sz="2000"/>
          </a:p>
          <a:p>
            <a:pPr lvl="1"/>
            <a:r>
              <a:rPr lang="en-US"/>
              <a:t>IGRP: Interior Gateway Routing Protocol (Cisco proprietary)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73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01BC7-E6FC-430E-85A8-78A61666575F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74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70863" cy="1143000"/>
          </a:xfrm>
        </p:spPr>
        <p:txBody>
          <a:bodyPr/>
          <a:lstStyle/>
          <a:p>
            <a:r>
              <a:rPr lang="en-US" sz="3600"/>
              <a:t>RIP ( Routing Information Protocol)</a:t>
            </a:r>
          </a:p>
        </p:txBody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375" y="1289050"/>
            <a:ext cx="8362950" cy="1695450"/>
          </a:xfrm>
        </p:spPr>
        <p:txBody>
          <a:bodyPr/>
          <a:lstStyle/>
          <a:p>
            <a:r>
              <a:rPr lang="en-US" sz="2400"/>
              <a:t>included in BSD-UNIX distribution in 1982</a:t>
            </a:r>
          </a:p>
          <a:p>
            <a:r>
              <a:rPr lang="en-US" sz="2400"/>
              <a:t>distance vector algorithm</a:t>
            </a:r>
          </a:p>
          <a:p>
            <a:pPr lvl="1"/>
            <a:r>
              <a:rPr lang="en-US" sz="2000"/>
              <a:t>distance metric: # hops (max = 15 hops), each link has cost 1</a:t>
            </a:r>
          </a:p>
          <a:p>
            <a:pPr lvl="1"/>
            <a:r>
              <a:rPr lang="en-US" sz="2000"/>
              <a:t>DVs exchanged with neighbors every 30 sec in response message (aka </a:t>
            </a:r>
            <a:r>
              <a:rPr lang="en-US" sz="2000">
                <a:solidFill>
                  <a:srgbClr val="FF0000"/>
                </a:solidFill>
              </a:rPr>
              <a:t>advertisement</a:t>
            </a:r>
            <a:r>
              <a:rPr lang="en-US" sz="2000"/>
              <a:t>)</a:t>
            </a:r>
          </a:p>
          <a:p>
            <a:pPr lvl="1"/>
            <a:r>
              <a:rPr lang="en-US" sz="2000"/>
              <a:t>each advertisement: list of up to 25 destination </a:t>
            </a:r>
            <a:r>
              <a:rPr lang="en-US" sz="2000" i="1">
                <a:solidFill>
                  <a:srgbClr val="FF0000"/>
                </a:solidFill>
              </a:rPr>
              <a:t>subnets </a:t>
            </a:r>
            <a:r>
              <a:rPr lang="en-US" sz="2000" i="1"/>
              <a:t>(in IP addressing sense)</a:t>
            </a:r>
          </a:p>
          <a:p>
            <a:endParaRPr lang="en-US" sz="2400"/>
          </a:p>
          <a:p>
            <a:pPr lvl="1">
              <a:buFont typeface="Wingdings" pitchFamily="2" charset="2"/>
              <a:buNone/>
            </a:pPr>
            <a:endParaRPr lang="en-US" i="1">
              <a:solidFill>
                <a:schemeClr val="accent2"/>
              </a:solidFill>
            </a:endParaRPr>
          </a:p>
          <a:p>
            <a:pPr>
              <a:buFont typeface="Wingdings" pitchFamily="2" charset="2"/>
              <a:buNone/>
            </a:pPr>
            <a:endParaRPr lang="en-US" sz="2400"/>
          </a:p>
        </p:txBody>
      </p:sp>
      <p:grpSp>
        <p:nvGrpSpPr>
          <p:cNvPr id="743428" name="Group 4"/>
          <p:cNvGrpSpPr>
            <a:grpSpLocks/>
          </p:cNvGrpSpPr>
          <p:nvPr/>
        </p:nvGrpSpPr>
        <p:grpSpPr bwMode="auto">
          <a:xfrm>
            <a:off x="835025" y="4143375"/>
            <a:ext cx="3968750" cy="2336800"/>
            <a:chOff x="1824" y="912"/>
            <a:chExt cx="2688" cy="1745"/>
          </a:xfrm>
        </p:grpSpPr>
        <p:sp>
          <p:nvSpPr>
            <p:cNvPr id="743429" name="Freeform 5"/>
            <p:cNvSpPr>
              <a:spLocks/>
            </p:cNvSpPr>
            <p:nvPr/>
          </p:nvSpPr>
          <p:spPr bwMode="auto">
            <a:xfrm>
              <a:off x="1824" y="912"/>
              <a:ext cx="2688" cy="1745"/>
            </a:xfrm>
            <a:custGeom>
              <a:avLst/>
              <a:gdLst/>
              <a:ahLst/>
              <a:cxnLst>
                <a:cxn ang="0">
                  <a:pos x="0" y="624"/>
                </a:cxn>
                <a:cxn ang="0">
                  <a:pos x="219" y="321"/>
                </a:cxn>
                <a:cxn ang="0">
                  <a:pos x="529" y="35"/>
                </a:cxn>
                <a:cxn ang="0">
                  <a:pos x="1551" y="111"/>
                </a:cxn>
                <a:cxn ang="0">
                  <a:pos x="1968" y="483"/>
                </a:cxn>
                <a:cxn ang="0">
                  <a:pos x="2199" y="906"/>
                </a:cxn>
                <a:cxn ang="0">
                  <a:pos x="1659" y="1314"/>
                </a:cxn>
                <a:cxn ang="0">
                  <a:pos x="993" y="1386"/>
                </a:cxn>
                <a:cxn ang="0">
                  <a:pos x="465" y="1356"/>
                </a:cxn>
                <a:cxn ang="0">
                  <a:pos x="102" y="1068"/>
                </a:cxn>
                <a:cxn ang="0">
                  <a:pos x="0" y="624"/>
                </a:cxn>
              </a:cxnLst>
              <a:rect l="0" t="0" r="r" b="b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30" name="Oval 6"/>
            <p:cNvSpPr>
              <a:spLocks noChangeArrowheads="1"/>
            </p:cNvSpPr>
            <p:nvPr/>
          </p:nvSpPr>
          <p:spPr bwMode="auto">
            <a:xfrm>
              <a:off x="2566" y="218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31" name="Line 7"/>
            <p:cNvSpPr>
              <a:spLocks noChangeShapeType="1"/>
            </p:cNvSpPr>
            <p:nvPr/>
          </p:nvSpPr>
          <p:spPr bwMode="auto">
            <a:xfrm>
              <a:off x="2566" y="217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32" name="Line 8"/>
            <p:cNvSpPr>
              <a:spLocks noChangeShapeType="1"/>
            </p:cNvSpPr>
            <p:nvPr/>
          </p:nvSpPr>
          <p:spPr bwMode="auto">
            <a:xfrm>
              <a:off x="2879" y="217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33" name="Rectangle 9"/>
            <p:cNvSpPr>
              <a:spLocks noChangeArrowheads="1"/>
            </p:cNvSpPr>
            <p:nvPr/>
          </p:nvSpPr>
          <p:spPr bwMode="auto">
            <a:xfrm>
              <a:off x="2566" y="2179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43434" name="Oval 10"/>
            <p:cNvSpPr>
              <a:spLocks noChangeArrowheads="1"/>
            </p:cNvSpPr>
            <p:nvPr/>
          </p:nvSpPr>
          <p:spPr bwMode="auto">
            <a:xfrm>
              <a:off x="2563" y="212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35" name="Oval 11"/>
            <p:cNvSpPr>
              <a:spLocks noChangeArrowheads="1"/>
            </p:cNvSpPr>
            <p:nvPr/>
          </p:nvSpPr>
          <p:spPr bwMode="auto">
            <a:xfrm>
              <a:off x="2562" y="149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36" name="Line 12"/>
            <p:cNvSpPr>
              <a:spLocks noChangeShapeType="1"/>
            </p:cNvSpPr>
            <p:nvPr/>
          </p:nvSpPr>
          <p:spPr bwMode="auto">
            <a:xfrm>
              <a:off x="2562" y="148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37" name="Line 13"/>
            <p:cNvSpPr>
              <a:spLocks noChangeShapeType="1"/>
            </p:cNvSpPr>
            <p:nvPr/>
          </p:nvSpPr>
          <p:spPr bwMode="auto">
            <a:xfrm>
              <a:off x="2875" y="148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38" name="Rectangle 14"/>
            <p:cNvSpPr>
              <a:spLocks noChangeArrowheads="1"/>
            </p:cNvSpPr>
            <p:nvPr/>
          </p:nvSpPr>
          <p:spPr bwMode="auto">
            <a:xfrm>
              <a:off x="2562" y="1489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43439" name="Oval 15"/>
            <p:cNvSpPr>
              <a:spLocks noChangeArrowheads="1"/>
            </p:cNvSpPr>
            <p:nvPr/>
          </p:nvSpPr>
          <p:spPr bwMode="auto">
            <a:xfrm>
              <a:off x="2559" y="143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40" name="Oval 16"/>
            <p:cNvSpPr>
              <a:spLocks noChangeArrowheads="1"/>
            </p:cNvSpPr>
            <p:nvPr/>
          </p:nvSpPr>
          <p:spPr bwMode="auto">
            <a:xfrm>
              <a:off x="3245" y="1492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41" name="Line 17"/>
            <p:cNvSpPr>
              <a:spLocks noChangeShapeType="1"/>
            </p:cNvSpPr>
            <p:nvPr/>
          </p:nvSpPr>
          <p:spPr bwMode="auto">
            <a:xfrm>
              <a:off x="3245" y="148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42" name="Line 18"/>
            <p:cNvSpPr>
              <a:spLocks noChangeShapeType="1"/>
            </p:cNvSpPr>
            <p:nvPr/>
          </p:nvSpPr>
          <p:spPr bwMode="auto">
            <a:xfrm>
              <a:off x="3557" y="148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43" name="Rectangle 19"/>
            <p:cNvSpPr>
              <a:spLocks noChangeArrowheads="1"/>
            </p:cNvSpPr>
            <p:nvPr/>
          </p:nvSpPr>
          <p:spPr bwMode="auto">
            <a:xfrm>
              <a:off x="3245" y="1485"/>
              <a:ext cx="309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43444" name="Oval 20"/>
            <p:cNvSpPr>
              <a:spLocks noChangeArrowheads="1"/>
            </p:cNvSpPr>
            <p:nvPr/>
          </p:nvSpPr>
          <p:spPr bwMode="auto">
            <a:xfrm>
              <a:off x="3248" y="1429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45" name="Oval 21"/>
            <p:cNvSpPr>
              <a:spLocks noChangeArrowheads="1"/>
            </p:cNvSpPr>
            <p:nvPr/>
          </p:nvSpPr>
          <p:spPr bwMode="auto">
            <a:xfrm>
              <a:off x="3255" y="2183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46" name="Line 22"/>
            <p:cNvSpPr>
              <a:spLocks noChangeShapeType="1"/>
            </p:cNvSpPr>
            <p:nvPr/>
          </p:nvSpPr>
          <p:spPr bwMode="auto">
            <a:xfrm>
              <a:off x="3255" y="2176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47" name="Rectangle 23"/>
            <p:cNvSpPr>
              <a:spLocks noChangeArrowheads="1"/>
            </p:cNvSpPr>
            <p:nvPr/>
          </p:nvSpPr>
          <p:spPr bwMode="auto">
            <a:xfrm>
              <a:off x="3255" y="2176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43448" name="Oval 24"/>
            <p:cNvSpPr>
              <a:spLocks noChangeArrowheads="1"/>
            </p:cNvSpPr>
            <p:nvPr/>
          </p:nvSpPr>
          <p:spPr bwMode="auto">
            <a:xfrm>
              <a:off x="3252" y="2117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49" name="Freeform 25"/>
            <p:cNvSpPr>
              <a:spLocks/>
            </p:cNvSpPr>
            <p:nvPr/>
          </p:nvSpPr>
          <p:spPr bwMode="auto">
            <a:xfrm>
              <a:off x="3411" y="1584"/>
              <a:ext cx="1" cy="52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2"/>
                </a:cxn>
              </a:cxnLst>
              <a:rect l="0" t="0" r="r" b="b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50" name="Freeform 26"/>
            <p:cNvSpPr>
              <a:spLocks/>
            </p:cNvSpPr>
            <p:nvPr/>
          </p:nvSpPr>
          <p:spPr bwMode="auto">
            <a:xfrm>
              <a:off x="2718" y="1590"/>
              <a:ext cx="1" cy="5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37"/>
                </a:cxn>
              </a:cxnLst>
              <a:rect l="0" t="0" r="r" b="b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51" name="Freeform 27"/>
            <p:cNvSpPr>
              <a:spLocks/>
            </p:cNvSpPr>
            <p:nvPr/>
          </p:nvSpPr>
          <p:spPr bwMode="auto">
            <a:xfrm>
              <a:off x="2889" y="2205"/>
              <a:ext cx="366" cy="1"/>
            </a:xfrm>
            <a:custGeom>
              <a:avLst/>
              <a:gdLst/>
              <a:ahLst/>
              <a:cxnLst>
                <a:cxn ang="0">
                  <a:pos x="366" y="0"/>
                </a:cxn>
                <a:cxn ang="0">
                  <a:pos x="0" y="0"/>
                </a:cxn>
              </a:cxnLst>
              <a:rect l="0" t="0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452" name="Freeform 28"/>
            <p:cNvSpPr>
              <a:spLocks/>
            </p:cNvSpPr>
            <p:nvPr/>
          </p:nvSpPr>
          <p:spPr bwMode="auto">
            <a:xfrm>
              <a:off x="2883" y="1515"/>
              <a:ext cx="366" cy="1"/>
            </a:xfrm>
            <a:custGeom>
              <a:avLst/>
              <a:gdLst/>
              <a:ahLst/>
              <a:cxnLst>
                <a:cxn ang="0">
                  <a:pos x="366" y="0"/>
                </a:cxn>
                <a:cxn ang="0">
                  <a:pos x="0" y="0"/>
                </a:cxn>
              </a:cxnLst>
              <a:rect l="0" t="0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43453" name="Group 29"/>
            <p:cNvGrpSpPr>
              <a:grpSpLocks/>
            </p:cNvGrpSpPr>
            <p:nvPr/>
          </p:nvGrpSpPr>
          <p:grpSpPr bwMode="auto">
            <a:xfrm>
              <a:off x="3289" y="2069"/>
              <a:ext cx="249" cy="297"/>
              <a:chOff x="2932" y="2429"/>
              <a:chExt cx="252" cy="297"/>
            </a:xfrm>
          </p:grpSpPr>
          <p:sp>
            <p:nvSpPr>
              <p:cNvPr id="743454" name="Rectangle 30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3455" name="Text Box 31"/>
              <p:cNvSpPr txBox="1">
                <a:spLocks noChangeArrowheads="1"/>
              </p:cNvSpPr>
              <p:nvPr/>
            </p:nvSpPr>
            <p:spPr bwMode="auto">
              <a:xfrm>
                <a:off x="2932" y="2429"/>
                <a:ext cx="252" cy="2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D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743456" name="Group 32"/>
            <p:cNvGrpSpPr>
              <a:grpSpLocks/>
            </p:cNvGrpSpPr>
            <p:nvPr/>
          </p:nvGrpSpPr>
          <p:grpSpPr bwMode="auto">
            <a:xfrm>
              <a:off x="2607" y="2036"/>
              <a:ext cx="249" cy="341"/>
              <a:chOff x="2932" y="2399"/>
              <a:chExt cx="250" cy="341"/>
            </a:xfrm>
          </p:grpSpPr>
          <p:sp>
            <p:nvSpPr>
              <p:cNvPr id="743457" name="Rectangle 33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3458" name="Text Box 34"/>
              <p:cNvSpPr txBox="1">
                <a:spLocks noChangeArrowheads="1"/>
              </p:cNvSpPr>
              <p:nvPr/>
            </p:nvSpPr>
            <p:spPr bwMode="auto">
              <a:xfrm>
                <a:off x="2932" y="2399"/>
                <a:ext cx="250" cy="3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/>
                  <a:t>C</a:t>
                </a:r>
              </a:p>
            </p:txBody>
          </p:sp>
        </p:grpSp>
        <p:grpSp>
          <p:nvGrpSpPr>
            <p:cNvPr id="743459" name="Group 35"/>
            <p:cNvGrpSpPr>
              <a:grpSpLocks/>
            </p:cNvGrpSpPr>
            <p:nvPr/>
          </p:nvGrpSpPr>
          <p:grpSpPr bwMode="auto">
            <a:xfrm>
              <a:off x="3290" y="1379"/>
              <a:ext cx="234" cy="297"/>
              <a:chOff x="2939" y="2429"/>
              <a:chExt cx="237" cy="297"/>
            </a:xfrm>
          </p:grpSpPr>
          <p:sp>
            <p:nvSpPr>
              <p:cNvPr id="743460" name="Rectangle 3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3461" name="Text Box 37"/>
              <p:cNvSpPr txBox="1">
                <a:spLocks noChangeArrowheads="1"/>
              </p:cNvSpPr>
              <p:nvPr/>
            </p:nvSpPr>
            <p:spPr bwMode="auto">
              <a:xfrm>
                <a:off x="2939" y="2429"/>
                <a:ext cx="237" cy="2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B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743462" name="Group 38"/>
            <p:cNvGrpSpPr>
              <a:grpSpLocks/>
            </p:cNvGrpSpPr>
            <p:nvPr/>
          </p:nvGrpSpPr>
          <p:grpSpPr bwMode="auto">
            <a:xfrm>
              <a:off x="2598" y="1379"/>
              <a:ext cx="251" cy="297"/>
              <a:chOff x="2931" y="2429"/>
              <a:chExt cx="254" cy="297"/>
            </a:xfrm>
          </p:grpSpPr>
          <p:sp>
            <p:nvSpPr>
              <p:cNvPr id="743463" name="Rectangle 3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3464" name="Text Box 40"/>
              <p:cNvSpPr txBox="1">
                <a:spLocks noChangeArrowheads="1"/>
              </p:cNvSpPr>
              <p:nvPr/>
            </p:nvSpPr>
            <p:spPr bwMode="auto">
              <a:xfrm>
                <a:off x="2931" y="2429"/>
                <a:ext cx="254" cy="2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A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sp>
          <p:nvSpPr>
            <p:cNvPr id="743465" name="Line 41"/>
            <p:cNvSpPr>
              <a:spLocks noChangeShapeType="1"/>
            </p:cNvSpPr>
            <p:nvPr/>
          </p:nvSpPr>
          <p:spPr bwMode="auto">
            <a:xfrm>
              <a:off x="3552" y="1488"/>
              <a:ext cx="33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43466" name="Line 42"/>
            <p:cNvSpPr>
              <a:spLocks noChangeShapeType="1"/>
            </p:cNvSpPr>
            <p:nvPr/>
          </p:nvSpPr>
          <p:spPr bwMode="auto">
            <a:xfrm flipV="1">
              <a:off x="3504" y="124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43467" name="Line 43"/>
            <p:cNvSpPr>
              <a:spLocks noChangeShapeType="1"/>
            </p:cNvSpPr>
            <p:nvPr/>
          </p:nvSpPr>
          <p:spPr bwMode="auto">
            <a:xfrm flipV="1">
              <a:off x="3552" y="1920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43468" name="Line 44"/>
            <p:cNvSpPr>
              <a:spLocks noChangeShapeType="1"/>
            </p:cNvSpPr>
            <p:nvPr/>
          </p:nvSpPr>
          <p:spPr bwMode="auto">
            <a:xfrm>
              <a:off x="3552" y="2208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43469" name="Line 45"/>
            <p:cNvSpPr>
              <a:spLocks noChangeShapeType="1"/>
            </p:cNvSpPr>
            <p:nvPr/>
          </p:nvSpPr>
          <p:spPr bwMode="auto">
            <a:xfrm>
              <a:off x="3552" y="2208"/>
              <a:ext cx="28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43470" name="Line 46"/>
            <p:cNvSpPr>
              <a:spLocks noChangeShapeType="1"/>
            </p:cNvSpPr>
            <p:nvPr/>
          </p:nvSpPr>
          <p:spPr bwMode="auto">
            <a:xfrm flipH="1" flipV="1">
              <a:off x="2352" y="120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43471" name="Line 47"/>
            <p:cNvSpPr>
              <a:spLocks noChangeShapeType="1"/>
            </p:cNvSpPr>
            <p:nvPr/>
          </p:nvSpPr>
          <p:spPr bwMode="auto">
            <a:xfrm flipH="1" flipV="1">
              <a:off x="2208" y="2112"/>
              <a:ext cx="38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43472" name="Text Box 48"/>
            <p:cNvSpPr txBox="1">
              <a:spLocks noChangeArrowheads="1"/>
            </p:cNvSpPr>
            <p:nvPr/>
          </p:nvSpPr>
          <p:spPr bwMode="auto">
            <a:xfrm>
              <a:off x="2448" y="1104"/>
              <a:ext cx="205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u</a:t>
              </a:r>
            </a:p>
          </p:txBody>
        </p:sp>
        <p:sp>
          <p:nvSpPr>
            <p:cNvPr id="743473" name="Text Box 49"/>
            <p:cNvSpPr txBox="1">
              <a:spLocks noChangeArrowheads="1"/>
            </p:cNvSpPr>
            <p:nvPr/>
          </p:nvSpPr>
          <p:spPr bwMode="auto">
            <a:xfrm>
              <a:off x="3408" y="1106"/>
              <a:ext cx="200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v</a:t>
              </a:r>
            </a:p>
          </p:txBody>
        </p:sp>
        <p:sp>
          <p:nvSpPr>
            <p:cNvPr id="743474" name="Text Box 50"/>
            <p:cNvSpPr txBox="1">
              <a:spLocks noChangeArrowheads="1"/>
            </p:cNvSpPr>
            <p:nvPr/>
          </p:nvSpPr>
          <p:spPr bwMode="auto">
            <a:xfrm>
              <a:off x="3648" y="1347"/>
              <a:ext cx="231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w</a:t>
              </a:r>
            </a:p>
          </p:txBody>
        </p:sp>
        <p:sp>
          <p:nvSpPr>
            <p:cNvPr id="743475" name="Text Box 51"/>
            <p:cNvSpPr txBox="1">
              <a:spLocks noChangeArrowheads="1"/>
            </p:cNvSpPr>
            <p:nvPr/>
          </p:nvSpPr>
          <p:spPr bwMode="auto">
            <a:xfrm>
              <a:off x="3696" y="1923"/>
              <a:ext cx="216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x</a:t>
              </a:r>
            </a:p>
          </p:txBody>
        </p:sp>
        <p:sp>
          <p:nvSpPr>
            <p:cNvPr id="743476" name="Text Box 52"/>
            <p:cNvSpPr txBox="1">
              <a:spLocks noChangeArrowheads="1"/>
            </p:cNvSpPr>
            <p:nvPr/>
          </p:nvSpPr>
          <p:spPr bwMode="auto">
            <a:xfrm>
              <a:off x="3600" y="2259"/>
              <a:ext cx="206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y</a:t>
              </a:r>
            </a:p>
          </p:txBody>
        </p:sp>
        <p:sp>
          <p:nvSpPr>
            <p:cNvPr id="743477" name="Text Box 53"/>
            <p:cNvSpPr txBox="1">
              <a:spLocks noChangeArrowheads="1"/>
            </p:cNvSpPr>
            <p:nvPr/>
          </p:nvSpPr>
          <p:spPr bwMode="auto">
            <a:xfrm>
              <a:off x="2304" y="2115"/>
              <a:ext cx="207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z</a:t>
              </a:r>
            </a:p>
          </p:txBody>
        </p:sp>
      </p:grpSp>
      <p:sp>
        <p:nvSpPr>
          <p:cNvPr id="743478" name="Text Box 54"/>
          <p:cNvSpPr txBox="1">
            <a:spLocks noChangeArrowheads="1"/>
          </p:cNvSpPr>
          <p:nvPr/>
        </p:nvSpPr>
        <p:spPr bwMode="auto">
          <a:xfrm>
            <a:off x="5811838" y="4398963"/>
            <a:ext cx="1660525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u="sng"/>
              <a:t>subnet</a:t>
            </a:r>
            <a:r>
              <a:rPr lang="en-US"/>
              <a:t>    </a:t>
            </a:r>
            <a:r>
              <a:rPr lang="en-US" u="sng"/>
              <a:t>hops</a:t>
            </a:r>
          </a:p>
          <a:p>
            <a:pPr eaLnBrk="1" hangingPunct="1"/>
            <a:r>
              <a:rPr lang="en-US"/>
              <a:t>      u         1</a:t>
            </a:r>
          </a:p>
          <a:p>
            <a:pPr eaLnBrk="1" hangingPunct="1"/>
            <a:r>
              <a:rPr lang="en-US"/>
              <a:t>      v         2</a:t>
            </a:r>
          </a:p>
          <a:p>
            <a:pPr eaLnBrk="1" hangingPunct="1"/>
            <a:r>
              <a:rPr lang="en-US"/>
              <a:t>      w        2</a:t>
            </a:r>
          </a:p>
          <a:p>
            <a:pPr eaLnBrk="1" hangingPunct="1"/>
            <a:r>
              <a:rPr lang="en-US"/>
              <a:t>      x         3</a:t>
            </a:r>
          </a:p>
          <a:p>
            <a:pPr eaLnBrk="1" hangingPunct="1"/>
            <a:r>
              <a:rPr lang="en-US"/>
              <a:t>      y         3</a:t>
            </a:r>
          </a:p>
          <a:p>
            <a:pPr eaLnBrk="1" hangingPunct="1"/>
            <a:r>
              <a:rPr lang="en-US"/>
              <a:t>      z         2</a:t>
            </a:r>
          </a:p>
          <a:p>
            <a:pPr eaLnBrk="1" hangingPunct="1"/>
            <a:r>
              <a:rPr lang="en-US">
                <a:latin typeface="Arial" charset="0"/>
              </a:rPr>
              <a:t>  </a:t>
            </a:r>
          </a:p>
        </p:txBody>
      </p:sp>
      <p:sp>
        <p:nvSpPr>
          <p:cNvPr id="743479" name="Text Box 55"/>
          <p:cNvSpPr txBox="1">
            <a:spLocks noChangeArrowheads="1"/>
          </p:cNvSpPr>
          <p:nvPr/>
        </p:nvSpPr>
        <p:spPr bwMode="auto">
          <a:xfrm>
            <a:off x="4716463" y="4059238"/>
            <a:ext cx="42243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u="sng"/>
              <a:t>from router A to destination</a:t>
            </a:r>
            <a:r>
              <a:rPr lang="en-US" u="sng">
                <a:solidFill>
                  <a:srgbClr val="FF0000"/>
                </a:solidFill>
              </a:rPr>
              <a:t> subnets:</a:t>
            </a:r>
          </a:p>
        </p:txBody>
      </p:sp>
      <p:sp>
        <p:nvSpPr>
          <p:cNvPr id="5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83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A775F-1AE9-4838-9431-678A518625C8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744450" name="Line 2"/>
          <p:cNvSpPr>
            <a:spLocks noChangeShapeType="1"/>
          </p:cNvSpPr>
          <p:nvPr/>
        </p:nvSpPr>
        <p:spPr bwMode="auto">
          <a:xfrm>
            <a:off x="6076950" y="2474913"/>
            <a:ext cx="979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44451" name="Rectangle 3"/>
          <p:cNvSpPr>
            <a:spLocks noGrp="1" noChangeArrowheads="1"/>
          </p:cNvSpPr>
          <p:nvPr>
            <p:ph type="title"/>
          </p:nvPr>
        </p:nvSpPr>
        <p:spPr>
          <a:xfrm>
            <a:off x="409575" y="0"/>
            <a:ext cx="7772400" cy="1143000"/>
          </a:xfrm>
        </p:spPr>
        <p:txBody>
          <a:bodyPr/>
          <a:lstStyle/>
          <a:p>
            <a:r>
              <a:rPr lang="en-US" sz="3600"/>
              <a:t>RIP: Example</a:t>
            </a:r>
            <a:r>
              <a:rPr lang="en-US" sz="2800"/>
              <a:t> </a:t>
            </a:r>
          </a:p>
        </p:txBody>
      </p:sp>
      <p:sp>
        <p:nvSpPr>
          <p:cNvPr id="744452" name="Text Box 4"/>
          <p:cNvSpPr txBox="1">
            <a:spLocks noChangeArrowheads="1"/>
          </p:cNvSpPr>
          <p:nvPr/>
        </p:nvSpPr>
        <p:spPr bwMode="auto">
          <a:xfrm>
            <a:off x="1220788" y="4205288"/>
            <a:ext cx="6780212" cy="2098675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sz="2000" b="1">
                <a:solidFill>
                  <a:srgbClr val="000099"/>
                </a:solidFill>
                <a:latin typeface="Arial" charset="0"/>
              </a:rPr>
              <a:t>destination subnet	  next  router      # hops to dest</a:t>
            </a:r>
          </a:p>
          <a:p>
            <a:r>
              <a:rPr lang="en-US" sz="2000" b="1">
                <a:latin typeface="Arial" charset="0"/>
              </a:rPr>
              <a:t> 	</a:t>
            </a:r>
            <a:r>
              <a:rPr lang="en-US" sz="2400">
                <a:solidFill>
                  <a:srgbClr val="FF0000"/>
                </a:solidFill>
                <a:latin typeface="Arial" charset="0"/>
              </a:rPr>
              <a:t>w</a:t>
            </a:r>
            <a:r>
              <a:rPr lang="en-US" sz="2400">
                <a:latin typeface="Arial" charset="0"/>
              </a:rPr>
              <a:t>			A		2</a:t>
            </a:r>
          </a:p>
          <a:p>
            <a:r>
              <a:rPr lang="en-US" sz="2400">
                <a:latin typeface="Arial" charset="0"/>
              </a:rPr>
              <a:t>	</a:t>
            </a:r>
            <a:r>
              <a:rPr lang="en-US" sz="2400">
                <a:solidFill>
                  <a:srgbClr val="FF0000"/>
                </a:solidFill>
                <a:latin typeface="Arial" charset="0"/>
              </a:rPr>
              <a:t>y</a:t>
            </a:r>
            <a:r>
              <a:rPr lang="en-US" sz="2400">
                <a:latin typeface="Arial" charset="0"/>
              </a:rPr>
              <a:t>			B		2</a:t>
            </a:r>
          </a:p>
          <a:p>
            <a:r>
              <a:rPr lang="en-US" sz="2400">
                <a:latin typeface="Arial" charset="0"/>
              </a:rPr>
              <a:t> 	</a:t>
            </a:r>
            <a:r>
              <a:rPr lang="en-US" sz="2400">
                <a:solidFill>
                  <a:srgbClr val="FF0000"/>
                </a:solidFill>
                <a:latin typeface="Arial" charset="0"/>
              </a:rPr>
              <a:t>z</a:t>
            </a:r>
            <a:r>
              <a:rPr lang="en-US" sz="2400">
                <a:latin typeface="Arial" charset="0"/>
              </a:rPr>
              <a:t>			B		7</a:t>
            </a:r>
          </a:p>
          <a:p>
            <a:r>
              <a:rPr lang="en-US" sz="2400">
                <a:latin typeface="Arial" charset="0"/>
              </a:rPr>
              <a:t>	</a:t>
            </a:r>
            <a:r>
              <a:rPr lang="en-US" sz="2400">
                <a:solidFill>
                  <a:srgbClr val="FF0000"/>
                </a:solidFill>
                <a:latin typeface="Arial" charset="0"/>
              </a:rPr>
              <a:t>x</a:t>
            </a:r>
            <a:r>
              <a:rPr lang="en-US" sz="2400">
                <a:latin typeface="Arial" charset="0"/>
              </a:rPr>
              <a:t>			--		1</a:t>
            </a:r>
          </a:p>
          <a:p>
            <a:r>
              <a:rPr lang="en-US" sz="2000">
                <a:latin typeface="Arial" charset="0"/>
              </a:rPr>
              <a:t>	….			….		....</a:t>
            </a:r>
          </a:p>
        </p:txBody>
      </p:sp>
      <p:sp>
        <p:nvSpPr>
          <p:cNvPr id="744453" name="Text Box 5"/>
          <p:cNvSpPr txBox="1">
            <a:spLocks noChangeArrowheads="1"/>
          </p:cNvSpPr>
          <p:nvPr/>
        </p:nvSpPr>
        <p:spPr bwMode="auto">
          <a:xfrm>
            <a:off x="2898775" y="3830638"/>
            <a:ext cx="28051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routing table in router D</a:t>
            </a:r>
          </a:p>
        </p:txBody>
      </p:sp>
      <p:sp>
        <p:nvSpPr>
          <p:cNvPr id="744454" name="Freeform 6"/>
          <p:cNvSpPr>
            <a:spLocks/>
          </p:cNvSpPr>
          <p:nvPr/>
        </p:nvSpPr>
        <p:spPr bwMode="auto">
          <a:xfrm>
            <a:off x="2528888" y="2486025"/>
            <a:ext cx="1241425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05" y="1"/>
              </a:cxn>
            </a:cxnLst>
            <a:rect l="0" t="0" r="r" b="b"/>
            <a:pathLst>
              <a:path w="805" h="1">
                <a:moveTo>
                  <a:pt x="0" y="0"/>
                </a:moveTo>
                <a:lnTo>
                  <a:pt x="805" y="1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4455" name="Freeform 7"/>
          <p:cNvSpPr>
            <a:spLocks/>
          </p:cNvSpPr>
          <p:nvPr/>
        </p:nvSpPr>
        <p:spPr bwMode="auto">
          <a:xfrm>
            <a:off x="2530475" y="2276475"/>
            <a:ext cx="1065213" cy="385763"/>
          </a:xfrm>
          <a:custGeom>
            <a:avLst/>
            <a:gdLst/>
            <a:ahLst/>
            <a:cxnLst>
              <a:cxn ang="0">
                <a:pos x="391" y="60"/>
              </a:cxn>
              <a:cxn ang="0">
                <a:pos x="73" y="30"/>
              </a:cxn>
              <a:cxn ang="0">
                <a:pos x="88" y="238"/>
              </a:cxn>
              <a:cxn ang="0">
                <a:pos x="599" y="245"/>
              </a:cxn>
              <a:cxn ang="0">
                <a:pos x="636" y="75"/>
              </a:cxn>
              <a:cxn ang="0">
                <a:pos x="391" y="60"/>
              </a:cxn>
            </a:cxnLst>
            <a:rect l="0" t="0" r="r" b="b"/>
            <a:pathLst>
              <a:path w="690" h="274">
                <a:moveTo>
                  <a:pt x="391" y="60"/>
                </a:moveTo>
                <a:cubicBezTo>
                  <a:pt x="297" y="52"/>
                  <a:pt x="123" y="0"/>
                  <a:pt x="73" y="30"/>
                </a:cubicBezTo>
                <a:cubicBezTo>
                  <a:pt x="23" y="60"/>
                  <a:pt x="0" y="202"/>
                  <a:pt x="88" y="238"/>
                </a:cubicBezTo>
                <a:cubicBezTo>
                  <a:pt x="176" y="274"/>
                  <a:pt x="508" y="272"/>
                  <a:pt x="599" y="245"/>
                </a:cubicBezTo>
                <a:cubicBezTo>
                  <a:pt x="690" y="218"/>
                  <a:pt x="671" y="106"/>
                  <a:pt x="636" y="75"/>
                </a:cubicBezTo>
                <a:cubicBezTo>
                  <a:pt x="601" y="44"/>
                  <a:pt x="485" y="68"/>
                  <a:pt x="391" y="60"/>
                </a:cubicBez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44456" name="Group 8"/>
          <p:cNvGrpSpPr>
            <a:grpSpLocks/>
          </p:cNvGrpSpPr>
          <p:nvPr/>
        </p:nvGrpSpPr>
        <p:grpSpPr bwMode="auto">
          <a:xfrm>
            <a:off x="3632200" y="2325688"/>
            <a:ext cx="660400" cy="277812"/>
            <a:chOff x="3600" y="219"/>
            <a:chExt cx="360" cy="175"/>
          </a:xfrm>
        </p:grpSpPr>
        <p:sp>
          <p:nvSpPr>
            <p:cNvPr id="744457" name="Oval 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4458" name="Line 1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4459" name="Line 1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4460" name="Rectangle 12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44461" name="Oval 1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44462" name="Group 1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744463" name="Line 1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4464" name="Line 1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4465" name="Line 1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44466" name="Group 1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744467" name="Line 1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4468" name="Line 2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4469" name="Line 2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44470" name="Group 22"/>
          <p:cNvGrpSpPr>
            <a:grpSpLocks/>
          </p:cNvGrpSpPr>
          <p:nvPr/>
        </p:nvGrpSpPr>
        <p:grpSpPr bwMode="auto">
          <a:xfrm>
            <a:off x="3619500" y="3030538"/>
            <a:ext cx="657225" cy="277812"/>
            <a:chOff x="3600" y="219"/>
            <a:chExt cx="360" cy="175"/>
          </a:xfrm>
        </p:grpSpPr>
        <p:sp>
          <p:nvSpPr>
            <p:cNvPr id="744471" name="Oval 23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4472" name="Line 24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4473" name="Line 25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4474" name="Rectangle 26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44475" name="Oval 27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44476" name="Group 28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744477" name="Line 2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4478" name="Line 3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4479" name="Line 3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44480" name="Group 32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744481" name="Line 3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4482" name="Line 3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4483" name="Line 3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744484" name="Freeform 36"/>
          <p:cNvSpPr>
            <a:spLocks/>
          </p:cNvSpPr>
          <p:nvPr/>
        </p:nvSpPr>
        <p:spPr bwMode="auto">
          <a:xfrm>
            <a:off x="4322763" y="2486025"/>
            <a:ext cx="1243012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05" y="1"/>
              </a:cxn>
            </a:cxnLst>
            <a:rect l="0" t="0" r="r" b="b"/>
            <a:pathLst>
              <a:path w="805" h="1">
                <a:moveTo>
                  <a:pt x="0" y="0"/>
                </a:moveTo>
                <a:lnTo>
                  <a:pt x="805" y="1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44485" name="Group 37"/>
          <p:cNvGrpSpPr>
            <a:grpSpLocks/>
          </p:cNvGrpSpPr>
          <p:nvPr/>
        </p:nvGrpSpPr>
        <p:grpSpPr bwMode="auto">
          <a:xfrm>
            <a:off x="5427663" y="2325688"/>
            <a:ext cx="660400" cy="277812"/>
            <a:chOff x="3600" y="219"/>
            <a:chExt cx="360" cy="175"/>
          </a:xfrm>
        </p:grpSpPr>
        <p:sp>
          <p:nvSpPr>
            <p:cNvPr id="744486" name="Oval 3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4487" name="Line 3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4488" name="Line 4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4489" name="Rectangle 41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44490" name="Oval 4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44491" name="Group 4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744492" name="Line 4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4493" name="Line 4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4494" name="Line 4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44495" name="Group 4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744496" name="Line 4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4497" name="Line 4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4498" name="Line 5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744499" name="Freeform 51"/>
          <p:cNvSpPr>
            <a:spLocks/>
          </p:cNvSpPr>
          <p:nvPr/>
        </p:nvSpPr>
        <p:spPr bwMode="auto">
          <a:xfrm>
            <a:off x="631825" y="2498725"/>
            <a:ext cx="12430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05" y="1"/>
              </a:cxn>
            </a:cxnLst>
            <a:rect l="0" t="0" r="r" b="b"/>
            <a:pathLst>
              <a:path w="805" h="1">
                <a:moveTo>
                  <a:pt x="0" y="0"/>
                </a:moveTo>
                <a:lnTo>
                  <a:pt x="805" y="1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44500" name="Group 52"/>
          <p:cNvGrpSpPr>
            <a:grpSpLocks/>
          </p:cNvGrpSpPr>
          <p:nvPr/>
        </p:nvGrpSpPr>
        <p:grpSpPr bwMode="auto">
          <a:xfrm>
            <a:off x="7624763" y="2343150"/>
            <a:ext cx="657225" cy="277813"/>
            <a:chOff x="3600" y="219"/>
            <a:chExt cx="360" cy="175"/>
          </a:xfrm>
        </p:grpSpPr>
        <p:sp>
          <p:nvSpPr>
            <p:cNvPr id="744501" name="Oval 53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4502" name="Line 54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4503" name="Line 55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4504" name="Rectangle 56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44505" name="Oval 57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44506" name="Group 58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744507" name="Line 5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4508" name="Line 6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4509" name="Line 6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44510" name="Group 62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744511" name="Line 6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4512" name="Line 6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4513" name="Line 6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744514" name="Line 66"/>
          <p:cNvSpPr>
            <a:spLocks noChangeShapeType="1"/>
          </p:cNvSpPr>
          <p:nvPr/>
        </p:nvSpPr>
        <p:spPr bwMode="auto">
          <a:xfrm flipV="1">
            <a:off x="8091488" y="1976438"/>
            <a:ext cx="604837" cy="354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4515" name="Line 67"/>
          <p:cNvSpPr>
            <a:spLocks noChangeShapeType="1"/>
          </p:cNvSpPr>
          <p:nvPr/>
        </p:nvSpPr>
        <p:spPr bwMode="auto">
          <a:xfrm>
            <a:off x="8045450" y="2619375"/>
            <a:ext cx="604838" cy="354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4516" name="Line 68"/>
          <p:cNvSpPr>
            <a:spLocks noChangeShapeType="1"/>
          </p:cNvSpPr>
          <p:nvPr/>
        </p:nvSpPr>
        <p:spPr bwMode="auto">
          <a:xfrm>
            <a:off x="2368550" y="2611438"/>
            <a:ext cx="1255713" cy="547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4517" name="Freeform 69"/>
          <p:cNvSpPr>
            <a:spLocks/>
          </p:cNvSpPr>
          <p:nvPr/>
        </p:nvSpPr>
        <p:spPr bwMode="auto">
          <a:xfrm rot="1183889">
            <a:off x="2522538" y="2776538"/>
            <a:ext cx="1065212" cy="284162"/>
          </a:xfrm>
          <a:custGeom>
            <a:avLst/>
            <a:gdLst/>
            <a:ahLst/>
            <a:cxnLst>
              <a:cxn ang="0">
                <a:pos x="391" y="60"/>
              </a:cxn>
              <a:cxn ang="0">
                <a:pos x="73" y="30"/>
              </a:cxn>
              <a:cxn ang="0">
                <a:pos x="88" y="238"/>
              </a:cxn>
              <a:cxn ang="0">
                <a:pos x="599" y="245"/>
              </a:cxn>
              <a:cxn ang="0">
                <a:pos x="636" y="75"/>
              </a:cxn>
              <a:cxn ang="0">
                <a:pos x="391" y="60"/>
              </a:cxn>
            </a:cxnLst>
            <a:rect l="0" t="0" r="r" b="b"/>
            <a:pathLst>
              <a:path w="690" h="274">
                <a:moveTo>
                  <a:pt x="391" y="60"/>
                </a:moveTo>
                <a:cubicBezTo>
                  <a:pt x="297" y="52"/>
                  <a:pt x="123" y="0"/>
                  <a:pt x="73" y="30"/>
                </a:cubicBezTo>
                <a:cubicBezTo>
                  <a:pt x="23" y="60"/>
                  <a:pt x="0" y="202"/>
                  <a:pt x="88" y="238"/>
                </a:cubicBezTo>
                <a:cubicBezTo>
                  <a:pt x="176" y="274"/>
                  <a:pt x="508" y="272"/>
                  <a:pt x="599" y="245"/>
                </a:cubicBezTo>
                <a:cubicBezTo>
                  <a:pt x="690" y="218"/>
                  <a:pt x="671" y="106"/>
                  <a:pt x="636" y="75"/>
                </a:cubicBezTo>
                <a:cubicBezTo>
                  <a:pt x="601" y="44"/>
                  <a:pt x="485" y="68"/>
                  <a:pt x="391" y="60"/>
                </a:cubicBez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4518" name="Freeform 70"/>
          <p:cNvSpPr>
            <a:spLocks/>
          </p:cNvSpPr>
          <p:nvPr/>
        </p:nvSpPr>
        <p:spPr bwMode="auto">
          <a:xfrm>
            <a:off x="633413" y="2289175"/>
            <a:ext cx="1065212" cy="384175"/>
          </a:xfrm>
          <a:custGeom>
            <a:avLst/>
            <a:gdLst/>
            <a:ahLst/>
            <a:cxnLst>
              <a:cxn ang="0">
                <a:pos x="391" y="60"/>
              </a:cxn>
              <a:cxn ang="0">
                <a:pos x="73" y="30"/>
              </a:cxn>
              <a:cxn ang="0">
                <a:pos x="88" y="238"/>
              </a:cxn>
              <a:cxn ang="0">
                <a:pos x="599" y="245"/>
              </a:cxn>
              <a:cxn ang="0">
                <a:pos x="636" y="75"/>
              </a:cxn>
              <a:cxn ang="0">
                <a:pos x="391" y="60"/>
              </a:cxn>
            </a:cxnLst>
            <a:rect l="0" t="0" r="r" b="b"/>
            <a:pathLst>
              <a:path w="690" h="274">
                <a:moveTo>
                  <a:pt x="391" y="60"/>
                </a:moveTo>
                <a:cubicBezTo>
                  <a:pt x="297" y="52"/>
                  <a:pt x="123" y="0"/>
                  <a:pt x="73" y="30"/>
                </a:cubicBezTo>
                <a:cubicBezTo>
                  <a:pt x="23" y="60"/>
                  <a:pt x="0" y="202"/>
                  <a:pt x="88" y="238"/>
                </a:cubicBezTo>
                <a:cubicBezTo>
                  <a:pt x="176" y="274"/>
                  <a:pt x="508" y="272"/>
                  <a:pt x="599" y="245"/>
                </a:cubicBezTo>
                <a:cubicBezTo>
                  <a:pt x="690" y="218"/>
                  <a:pt x="671" y="106"/>
                  <a:pt x="636" y="75"/>
                </a:cubicBezTo>
                <a:cubicBezTo>
                  <a:pt x="601" y="44"/>
                  <a:pt x="485" y="68"/>
                  <a:pt x="391" y="60"/>
                </a:cubicBez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4519" name="Freeform 71"/>
          <p:cNvSpPr>
            <a:spLocks/>
          </p:cNvSpPr>
          <p:nvPr/>
        </p:nvSpPr>
        <p:spPr bwMode="auto">
          <a:xfrm>
            <a:off x="4324350" y="2276475"/>
            <a:ext cx="1065213" cy="385763"/>
          </a:xfrm>
          <a:custGeom>
            <a:avLst/>
            <a:gdLst/>
            <a:ahLst/>
            <a:cxnLst>
              <a:cxn ang="0">
                <a:pos x="391" y="60"/>
              </a:cxn>
              <a:cxn ang="0">
                <a:pos x="73" y="30"/>
              </a:cxn>
              <a:cxn ang="0">
                <a:pos x="88" y="238"/>
              </a:cxn>
              <a:cxn ang="0">
                <a:pos x="599" y="245"/>
              </a:cxn>
              <a:cxn ang="0">
                <a:pos x="636" y="75"/>
              </a:cxn>
              <a:cxn ang="0">
                <a:pos x="391" y="60"/>
              </a:cxn>
            </a:cxnLst>
            <a:rect l="0" t="0" r="r" b="b"/>
            <a:pathLst>
              <a:path w="690" h="274">
                <a:moveTo>
                  <a:pt x="391" y="60"/>
                </a:moveTo>
                <a:cubicBezTo>
                  <a:pt x="297" y="52"/>
                  <a:pt x="123" y="0"/>
                  <a:pt x="73" y="30"/>
                </a:cubicBezTo>
                <a:cubicBezTo>
                  <a:pt x="23" y="60"/>
                  <a:pt x="0" y="202"/>
                  <a:pt x="88" y="238"/>
                </a:cubicBezTo>
                <a:cubicBezTo>
                  <a:pt x="176" y="274"/>
                  <a:pt x="508" y="272"/>
                  <a:pt x="599" y="245"/>
                </a:cubicBezTo>
                <a:cubicBezTo>
                  <a:pt x="690" y="218"/>
                  <a:pt x="671" y="106"/>
                  <a:pt x="636" y="75"/>
                </a:cubicBezTo>
                <a:cubicBezTo>
                  <a:pt x="601" y="44"/>
                  <a:pt x="485" y="68"/>
                  <a:pt x="391" y="60"/>
                </a:cubicBez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4520" name="Freeform 72"/>
          <p:cNvSpPr>
            <a:spLocks/>
          </p:cNvSpPr>
          <p:nvPr/>
        </p:nvSpPr>
        <p:spPr bwMode="auto">
          <a:xfrm>
            <a:off x="6097588" y="2266950"/>
            <a:ext cx="850900" cy="385763"/>
          </a:xfrm>
          <a:custGeom>
            <a:avLst/>
            <a:gdLst/>
            <a:ahLst/>
            <a:cxnLst>
              <a:cxn ang="0">
                <a:pos x="391" y="60"/>
              </a:cxn>
              <a:cxn ang="0">
                <a:pos x="73" y="30"/>
              </a:cxn>
              <a:cxn ang="0">
                <a:pos x="88" y="238"/>
              </a:cxn>
              <a:cxn ang="0">
                <a:pos x="599" y="245"/>
              </a:cxn>
              <a:cxn ang="0">
                <a:pos x="636" y="75"/>
              </a:cxn>
              <a:cxn ang="0">
                <a:pos x="391" y="60"/>
              </a:cxn>
            </a:cxnLst>
            <a:rect l="0" t="0" r="r" b="b"/>
            <a:pathLst>
              <a:path w="690" h="274">
                <a:moveTo>
                  <a:pt x="391" y="60"/>
                </a:moveTo>
                <a:cubicBezTo>
                  <a:pt x="297" y="52"/>
                  <a:pt x="123" y="0"/>
                  <a:pt x="73" y="30"/>
                </a:cubicBezTo>
                <a:cubicBezTo>
                  <a:pt x="23" y="60"/>
                  <a:pt x="0" y="202"/>
                  <a:pt x="88" y="238"/>
                </a:cubicBezTo>
                <a:cubicBezTo>
                  <a:pt x="176" y="274"/>
                  <a:pt x="508" y="272"/>
                  <a:pt x="599" y="245"/>
                </a:cubicBezTo>
                <a:cubicBezTo>
                  <a:pt x="690" y="218"/>
                  <a:pt x="671" y="106"/>
                  <a:pt x="636" y="75"/>
                </a:cubicBezTo>
                <a:cubicBezTo>
                  <a:pt x="601" y="44"/>
                  <a:pt x="485" y="68"/>
                  <a:pt x="391" y="60"/>
                </a:cubicBez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4521" name="Freeform 73"/>
          <p:cNvSpPr>
            <a:spLocks/>
          </p:cNvSpPr>
          <p:nvPr/>
        </p:nvSpPr>
        <p:spPr bwMode="auto">
          <a:xfrm rot="-2589433">
            <a:off x="8059738" y="1833563"/>
            <a:ext cx="868362" cy="385762"/>
          </a:xfrm>
          <a:custGeom>
            <a:avLst/>
            <a:gdLst/>
            <a:ahLst/>
            <a:cxnLst>
              <a:cxn ang="0">
                <a:pos x="391" y="60"/>
              </a:cxn>
              <a:cxn ang="0">
                <a:pos x="73" y="30"/>
              </a:cxn>
              <a:cxn ang="0">
                <a:pos x="88" y="238"/>
              </a:cxn>
              <a:cxn ang="0">
                <a:pos x="599" y="245"/>
              </a:cxn>
              <a:cxn ang="0">
                <a:pos x="636" y="75"/>
              </a:cxn>
              <a:cxn ang="0">
                <a:pos x="391" y="60"/>
              </a:cxn>
            </a:cxnLst>
            <a:rect l="0" t="0" r="r" b="b"/>
            <a:pathLst>
              <a:path w="690" h="274">
                <a:moveTo>
                  <a:pt x="391" y="60"/>
                </a:moveTo>
                <a:cubicBezTo>
                  <a:pt x="297" y="52"/>
                  <a:pt x="123" y="0"/>
                  <a:pt x="73" y="30"/>
                </a:cubicBezTo>
                <a:cubicBezTo>
                  <a:pt x="23" y="60"/>
                  <a:pt x="0" y="202"/>
                  <a:pt x="88" y="238"/>
                </a:cubicBezTo>
                <a:cubicBezTo>
                  <a:pt x="176" y="274"/>
                  <a:pt x="508" y="272"/>
                  <a:pt x="599" y="245"/>
                </a:cubicBezTo>
                <a:cubicBezTo>
                  <a:pt x="690" y="218"/>
                  <a:pt x="671" y="106"/>
                  <a:pt x="636" y="75"/>
                </a:cubicBezTo>
                <a:cubicBezTo>
                  <a:pt x="601" y="44"/>
                  <a:pt x="485" y="68"/>
                  <a:pt x="391" y="60"/>
                </a:cubicBez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4522" name="Text Box 74"/>
          <p:cNvSpPr txBox="1">
            <a:spLocks noChangeArrowheads="1"/>
          </p:cNvSpPr>
          <p:nvPr/>
        </p:nvSpPr>
        <p:spPr bwMode="auto">
          <a:xfrm>
            <a:off x="919163" y="2241550"/>
            <a:ext cx="3921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w</a:t>
            </a:r>
            <a:endParaRPr lang="en-US"/>
          </a:p>
        </p:txBody>
      </p:sp>
      <p:sp>
        <p:nvSpPr>
          <p:cNvPr id="744523" name="Text Box 75"/>
          <p:cNvSpPr txBox="1">
            <a:spLocks noChangeArrowheads="1"/>
          </p:cNvSpPr>
          <p:nvPr/>
        </p:nvSpPr>
        <p:spPr bwMode="auto">
          <a:xfrm>
            <a:off x="2873375" y="2284413"/>
            <a:ext cx="363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x</a:t>
            </a:r>
            <a:endParaRPr lang="en-US"/>
          </a:p>
        </p:txBody>
      </p:sp>
      <p:sp>
        <p:nvSpPr>
          <p:cNvPr id="744524" name="Text Box 76"/>
          <p:cNvSpPr txBox="1">
            <a:spLocks noChangeArrowheads="1"/>
          </p:cNvSpPr>
          <p:nvPr/>
        </p:nvSpPr>
        <p:spPr bwMode="auto">
          <a:xfrm>
            <a:off x="6380163" y="2205038"/>
            <a:ext cx="34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y</a:t>
            </a:r>
            <a:endParaRPr lang="en-US"/>
          </a:p>
        </p:txBody>
      </p:sp>
      <p:sp>
        <p:nvSpPr>
          <p:cNvPr id="744525" name="Text Box 77"/>
          <p:cNvSpPr txBox="1">
            <a:spLocks noChangeArrowheads="1"/>
          </p:cNvSpPr>
          <p:nvPr/>
        </p:nvSpPr>
        <p:spPr bwMode="auto">
          <a:xfrm>
            <a:off x="8294688" y="1827213"/>
            <a:ext cx="3476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z</a:t>
            </a:r>
            <a:endParaRPr lang="en-US"/>
          </a:p>
        </p:txBody>
      </p:sp>
      <p:sp>
        <p:nvSpPr>
          <p:cNvPr id="744526" name="Text Box 78"/>
          <p:cNvSpPr txBox="1">
            <a:spLocks noChangeArrowheads="1"/>
          </p:cNvSpPr>
          <p:nvPr/>
        </p:nvSpPr>
        <p:spPr bwMode="auto">
          <a:xfrm>
            <a:off x="1947863" y="2563813"/>
            <a:ext cx="40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A</a:t>
            </a:r>
          </a:p>
        </p:txBody>
      </p:sp>
      <p:sp>
        <p:nvSpPr>
          <p:cNvPr id="744527" name="Text Box 79"/>
          <p:cNvSpPr txBox="1">
            <a:spLocks noChangeArrowheads="1"/>
          </p:cNvSpPr>
          <p:nvPr/>
        </p:nvSpPr>
        <p:spPr bwMode="auto">
          <a:xfrm>
            <a:off x="3775075" y="3271838"/>
            <a:ext cx="368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C</a:t>
            </a:r>
          </a:p>
        </p:txBody>
      </p:sp>
      <p:sp>
        <p:nvSpPr>
          <p:cNvPr id="744528" name="Text Box 80"/>
          <p:cNvSpPr txBox="1">
            <a:spLocks noChangeArrowheads="1"/>
          </p:cNvSpPr>
          <p:nvPr/>
        </p:nvSpPr>
        <p:spPr bwMode="auto">
          <a:xfrm>
            <a:off x="3775075" y="2528888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D</a:t>
            </a:r>
          </a:p>
        </p:txBody>
      </p:sp>
      <p:sp>
        <p:nvSpPr>
          <p:cNvPr id="744529" name="Text Box 81"/>
          <p:cNvSpPr txBox="1">
            <a:spLocks noChangeArrowheads="1"/>
          </p:cNvSpPr>
          <p:nvPr/>
        </p:nvSpPr>
        <p:spPr bwMode="auto">
          <a:xfrm>
            <a:off x="5559425" y="2527300"/>
            <a:ext cx="376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B</a:t>
            </a:r>
          </a:p>
        </p:txBody>
      </p:sp>
      <p:sp>
        <p:nvSpPr>
          <p:cNvPr id="744530" name="Line 82"/>
          <p:cNvSpPr>
            <a:spLocks noChangeShapeType="1"/>
          </p:cNvSpPr>
          <p:nvPr/>
        </p:nvSpPr>
        <p:spPr bwMode="auto">
          <a:xfrm>
            <a:off x="7083425" y="2463800"/>
            <a:ext cx="344488" cy="31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44531" name="Group 83"/>
          <p:cNvGrpSpPr>
            <a:grpSpLocks/>
          </p:cNvGrpSpPr>
          <p:nvPr/>
        </p:nvGrpSpPr>
        <p:grpSpPr bwMode="auto">
          <a:xfrm>
            <a:off x="5922963" y="2008188"/>
            <a:ext cx="615950" cy="363537"/>
            <a:chOff x="3731" y="1153"/>
            <a:chExt cx="388" cy="229"/>
          </a:xfrm>
        </p:grpSpPr>
        <p:sp>
          <p:nvSpPr>
            <p:cNvPr id="744532" name="Line 84"/>
            <p:cNvSpPr>
              <a:spLocks noChangeShapeType="1"/>
            </p:cNvSpPr>
            <p:nvPr/>
          </p:nvSpPr>
          <p:spPr bwMode="auto">
            <a:xfrm flipV="1">
              <a:off x="3731" y="1259"/>
              <a:ext cx="205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4533" name="Line 85"/>
            <p:cNvSpPr>
              <a:spLocks noChangeShapeType="1"/>
            </p:cNvSpPr>
            <p:nvPr/>
          </p:nvSpPr>
          <p:spPr bwMode="auto">
            <a:xfrm flipV="1">
              <a:off x="3944" y="1153"/>
              <a:ext cx="175" cy="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44534" name="Group 86"/>
          <p:cNvGrpSpPr>
            <a:grpSpLocks/>
          </p:cNvGrpSpPr>
          <p:nvPr/>
        </p:nvGrpSpPr>
        <p:grpSpPr bwMode="auto">
          <a:xfrm>
            <a:off x="4144963" y="1982788"/>
            <a:ext cx="615950" cy="363537"/>
            <a:chOff x="3731" y="1153"/>
            <a:chExt cx="388" cy="229"/>
          </a:xfrm>
        </p:grpSpPr>
        <p:sp>
          <p:nvSpPr>
            <p:cNvPr id="744535" name="Line 87"/>
            <p:cNvSpPr>
              <a:spLocks noChangeShapeType="1"/>
            </p:cNvSpPr>
            <p:nvPr/>
          </p:nvSpPr>
          <p:spPr bwMode="auto">
            <a:xfrm flipV="1">
              <a:off x="3731" y="1259"/>
              <a:ext cx="205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4536" name="Line 88"/>
            <p:cNvSpPr>
              <a:spLocks noChangeShapeType="1"/>
            </p:cNvSpPr>
            <p:nvPr/>
          </p:nvSpPr>
          <p:spPr bwMode="auto">
            <a:xfrm flipV="1">
              <a:off x="3944" y="1153"/>
              <a:ext cx="175" cy="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44537" name="Group 89"/>
          <p:cNvGrpSpPr>
            <a:grpSpLocks/>
          </p:cNvGrpSpPr>
          <p:nvPr/>
        </p:nvGrpSpPr>
        <p:grpSpPr bwMode="auto">
          <a:xfrm>
            <a:off x="2366963" y="1957388"/>
            <a:ext cx="615950" cy="363537"/>
            <a:chOff x="3731" y="1153"/>
            <a:chExt cx="388" cy="229"/>
          </a:xfrm>
        </p:grpSpPr>
        <p:sp>
          <p:nvSpPr>
            <p:cNvPr id="744538" name="Line 90"/>
            <p:cNvSpPr>
              <a:spLocks noChangeShapeType="1"/>
            </p:cNvSpPr>
            <p:nvPr/>
          </p:nvSpPr>
          <p:spPr bwMode="auto">
            <a:xfrm flipV="1">
              <a:off x="3731" y="1259"/>
              <a:ext cx="205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4539" name="Line 91"/>
            <p:cNvSpPr>
              <a:spLocks noChangeShapeType="1"/>
            </p:cNvSpPr>
            <p:nvPr/>
          </p:nvSpPr>
          <p:spPr bwMode="auto">
            <a:xfrm flipV="1">
              <a:off x="3944" y="1153"/>
              <a:ext cx="175" cy="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44540" name="Line 92"/>
          <p:cNvSpPr>
            <a:spLocks noChangeShapeType="1"/>
          </p:cNvSpPr>
          <p:nvPr/>
        </p:nvSpPr>
        <p:spPr bwMode="auto">
          <a:xfrm>
            <a:off x="4278313" y="3175000"/>
            <a:ext cx="97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44541" name="Freeform 93"/>
          <p:cNvSpPr>
            <a:spLocks/>
          </p:cNvSpPr>
          <p:nvPr/>
        </p:nvSpPr>
        <p:spPr bwMode="auto">
          <a:xfrm>
            <a:off x="4298950" y="2967038"/>
            <a:ext cx="850900" cy="385762"/>
          </a:xfrm>
          <a:custGeom>
            <a:avLst/>
            <a:gdLst/>
            <a:ahLst/>
            <a:cxnLst>
              <a:cxn ang="0">
                <a:pos x="391" y="60"/>
              </a:cxn>
              <a:cxn ang="0">
                <a:pos x="73" y="30"/>
              </a:cxn>
              <a:cxn ang="0">
                <a:pos x="88" y="238"/>
              </a:cxn>
              <a:cxn ang="0">
                <a:pos x="599" y="245"/>
              </a:cxn>
              <a:cxn ang="0">
                <a:pos x="636" y="75"/>
              </a:cxn>
              <a:cxn ang="0">
                <a:pos x="391" y="60"/>
              </a:cxn>
            </a:cxnLst>
            <a:rect l="0" t="0" r="r" b="b"/>
            <a:pathLst>
              <a:path w="690" h="274">
                <a:moveTo>
                  <a:pt x="391" y="60"/>
                </a:moveTo>
                <a:cubicBezTo>
                  <a:pt x="297" y="52"/>
                  <a:pt x="123" y="0"/>
                  <a:pt x="73" y="30"/>
                </a:cubicBezTo>
                <a:cubicBezTo>
                  <a:pt x="23" y="60"/>
                  <a:pt x="0" y="202"/>
                  <a:pt x="88" y="238"/>
                </a:cubicBezTo>
                <a:cubicBezTo>
                  <a:pt x="176" y="274"/>
                  <a:pt x="508" y="272"/>
                  <a:pt x="599" y="245"/>
                </a:cubicBezTo>
                <a:cubicBezTo>
                  <a:pt x="690" y="218"/>
                  <a:pt x="671" y="106"/>
                  <a:pt x="636" y="75"/>
                </a:cubicBezTo>
                <a:cubicBezTo>
                  <a:pt x="601" y="44"/>
                  <a:pt x="485" y="68"/>
                  <a:pt x="391" y="60"/>
                </a:cubicBez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4542" name="Line 94"/>
          <p:cNvSpPr>
            <a:spLocks noChangeShapeType="1"/>
          </p:cNvSpPr>
          <p:nvPr/>
        </p:nvSpPr>
        <p:spPr bwMode="auto">
          <a:xfrm>
            <a:off x="5284788" y="3163888"/>
            <a:ext cx="344487" cy="31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44543" name="Group 95"/>
          <p:cNvGrpSpPr>
            <a:grpSpLocks/>
          </p:cNvGrpSpPr>
          <p:nvPr/>
        </p:nvGrpSpPr>
        <p:grpSpPr bwMode="auto">
          <a:xfrm>
            <a:off x="1854200" y="2324100"/>
            <a:ext cx="660400" cy="277813"/>
            <a:chOff x="3600" y="219"/>
            <a:chExt cx="360" cy="175"/>
          </a:xfrm>
        </p:grpSpPr>
        <p:sp>
          <p:nvSpPr>
            <p:cNvPr id="744544" name="Oval 9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4545" name="Line 9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4546" name="Line 9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4547" name="Rectangle 99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44548" name="Oval 10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44549" name="Group 10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744550" name="Line 10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4551" name="Line 10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4552" name="Line 10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44553" name="Group 10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744554" name="Line 10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4555" name="Line 10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4556" name="Line 10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744557" name="Rectangle 109"/>
          <p:cNvSpPr>
            <a:spLocks noChangeArrowheads="1"/>
          </p:cNvSpPr>
          <p:nvPr/>
        </p:nvSpPr>
        <p:spPr bwMode="auto">
          <a:xfrm>
            <a:off x="1216025" y="5284788"/>
            <a:ext cx="6802438" cy="312737"/>
          </a:xfrm>
          <a:prstGeom prst="rect">
            <a:avLst/>
          </a:prstGeom>
          <a:gradFill rotWithShape="1">
            <a:gsLst>
              <a:gs pos="0">
                <a:schemeClr val="accent1">
                  <a:alpha val="28999"/>
                </a:schemeClr>
              </a:gs>
              <a:gs pos="100000">
                <a:schemeClr val="accent1">
                  <a:alpha val="2500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51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4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455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8F8C5-23E8-4698-AD28-FD66FE5F8264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74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0"/>
            <a:ext cx="7772400" cy="1143000"/>
          </a:xfrm>
        </p:spPr>
        <p:txBody>
          <a:bodyPr/>
          <a:lstStyle/>
          <a:p>
            <a:r>
              <a:rPr lang="en-US" sz="3600"/>
              <a:t>RIP: Example</a:t>
            </a:r>
            <a:r>
              <a:rPr lang="en-US" sz="2800"/>
              <a:t> </a:t>
            </a:r>
          </a:p>
        </p:txBody>
      </p:sp>
      <p:sp>
        <p:nvSpPr>
          <p:cNvPr id="745475" name="Text Box 3"/>
          <p:cNvSpPr txBox="1">
            <a:spLocks noChangeArrowheads="1"/>
          </p:cNvSpPr>
          <p:nvPr/>
        </p:nvSpPr>
        <p:spPr bwMode="auto">
          <a:xfrm>
            <a:off x="1220788" y="4205288"/>
            <a:ext cx="6780212" cy="2098675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sz="2000" b="1">
                <a:solidFill>
                  <a:srgbClr val="000099"/>
                </a:solidFill>
                <a:latin typeface="Arial" charset="0"/>
              </a:rPr>
              <a:t>destination subnet	  next  router      # hops to dest</a:t>
            </a:r>
          </a:p>
          <a:p>
            <a:r>
              <a:rPr lang="en-US" sz="2000" b="1">
                <a:latin typeface="Arial" charset="0"/>
              </a:rPr>
              <a:t> 	</a:t>
            </a:r>
            <a:r>
              <a:rPr lang="en-US" sz="2400">
                <a:solidFill>
                  <a:srgbClr val="FF0000"/>
                </a:solidFill>
                <a:latin typeface="Arial" charset="0"/>
              </a:rPr>
              <a:t>w</a:t>
            </a:r>
            <a:r>
              <a:rPr lang="en-US" sz="2400">
                <a:latin typeface="Arial" charset="0"/>
              </a:rPr>
              <a:t>			A		2</a:t>
            </a:r>
          </a:p>
          <a:p>
            <a:r>
              <a:rPr lang="en-US" sz="2400">
                <a:latin typeface="Arial" charset="0"/>
              </a:rPr>
              <a:t>	</a:t>
            </a:r>
            <a:r>
              <a:rPr lang="en-US" sz="2400">
                <a:solidFill>
                  <a:srgbClr val="FF0000"/>
                </a:solidFill>
                <a:latin typeface="Arial" charset="0"/>
              </a:rPr>
              <a:t>y</a:t>
            </a:r>
            <a:r>
              <a:rPr lang="en-US" sz="2400">
                <a:latin typeface="Arial" charset="0"/>
              </a:rPr>
              <a:t>			B		2</a:t>
            </a:r>
          </a:p>
          <a:p>
            <a:r>
              <a:rPr lang="en-US" sz="2400">
                <a:latin typeface="Arial" charset="0"/>
              </a:rPr>
              <a:t> 	</a:t>
            </a:r>
            <a:r>
              <a:rPr lang="en-US" sz="2400">
                <a:solidFill>
                  <a:srgbClr val="FF0000"/>
                </a:solidFill>
                <a:latin typeface="Arial" charset="0"/>
              </a:rPr>
              <a:t>z</a:t>
            </a:r>
            <a:r>
              <a:rPr lang="en-US" sz="2400">
                <a:latin typeface="Arial" charset="0"/>
              </a:rPr>
              <a:t>			B		7</a:t>
            </a:r>
          </a:p>
          <a:p>
            <a:r>
              <a:rPr lang="en-US" sz="2400">
                <a:latin typeface="Arial" charset="0"/>
              </a:rPr>
              <a:t>	</a:t>
            </a:r>
            <a:r>
              <a:rPr lang="en-US" sz="2400">
                <a:solidFill>
                  <a:srgbClr val="FF0000"/>
                </a:solidFill>
                <a:latin typeface="Arial" charset="0"/>
              </a:rPr>
              <a:t>x</a:t>
            </a:r>
            <a:r>
              <a:rPr lang="en-US" sz="2400">
                <a:latin typeface="Arial" charset="0"/>
              </a:rPr>
              <a:t>			--		1</a:t>
            </a:r>
          </a:p>
          <a:p>
            <a:r>
              <a:rPr lang="en-US" sz="2000">
                <a:latin typeface="Arial" charset="0"/>
              </a:rPr>
              <a:t>	….			….		....</a:t>
            </a:r>
          </a:p>
        </p:txBody>
      </p:sp>
      <p:sp>
        <p:nvSpPr>
          <p:cNvPr id="745476" name="Text Box 4"/>
          <p:cNvSpPr txBox="1">
            <a:spLocks noChangeArrowheads="1"/>
          </p:cNvSpPr>
          <p:nvPr/>
        </p:nvSpPr>
        <p:spPr bwMode="auto">
          <a:xfrm>
            <a:off x="2898775" y="3830638"/>
            <a:ext cx="28051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routing table in router D</a:t>
            </a:r>
          </a:p>
        </p:txBody>
      </p:sp>
      <p:grpSp>
        <p:nvGrpSpPr>
          <p:cNvPr id="745477" name="Group 5"/>
          <p:cNvGrpSpPr>
            <a:grpSpLocks/>
          </p:cNvGrpSpPr>
          <p:nvPr/>
        </p:nvGrpSpPr>
        <p:grpSpPr bwMode="auto">
          <a:xfrm>
            <a:off x="631825" y="1827213"/>
            <a:ext cx="8296275" cy="1901825"/>
            <a:chOff x="398" y="1151"/>
            <a:chExt cx="5226" cy="1198"/>
          </a:xfrm>
        </p:grpSpPr>
        <p:sp>
          <p:nvSpPr>
            <p:cNvPr id="745478" name="Line 6"/>
            <p:cNvSpPr>
              <a:spLocks noChangeShapeType="1"/>
            </p:cNvSpPr>
            <p:nvPr/>
          </p:nvSpPr>
          <p:spPr bwMode="auto">
            <a:xfrm>
              <a:off x="3828" y="1559"/>
              <a:ext cx="6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5479" name="Freeform 7"/>
            <p:cNvSpPr>
              <a:spLocks/>
            </p:cNvSpPr>
            <p:nvPr/>
          </p:nvSpPr>
          <p:spPr bwMode="auto">
            <a:xfrm>
              <a:off x="1593" y="1566"/>
              <a:ext cx="782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05" y="1"/>
                </a:cxn>
              </a:cxnLst>
              <a:rect l="0" t="0" r="r" b="b"/>
              <a:pathLst>
                <a:path w="805" h="1">
                  <a:moveTo>
                    <a:pt x="0" y="0"/>
                  </a:moveTo>
                  <a:lnTo>
                    <a:pt x="805" y="1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5480" name="Freeform 8"/>
            <p:cNvSpPr>
              <a:spLocks/>
            </p:cNvSpPr>
            <p:nvPr/>
          </p:nvSpPr>
          <p:spPr bwMode="auto">
            <a:xfrm>
              <a:off x="1594" y="1434"/>
              <a:ext cx="671" cy="243"/>
            </a:xfrm>
            <a:custGeom>
              <a:avLst/>
              <a:gdLst/>
              <a:ahLst/>
              <a:cxnLst>
                <a:cxn ang="0">
                  <a:pos x="391" y="60"/>
                </a:cxn>
                <a:cxn ang="0">
                  <a:pos x="73" y="30"/>
                </a:cxn>
                <a:cxn ang="0">
                  <a:pos x="88" y="238"/>
                </a:cxn>
                <a:cxn ang="0">
                  <a:pos x="599" y="245"/>
                </a:cxn>
                <a:cxn ang="0">
                  <a:pos x="636" y="75"/>
                </a:cxn>
                <a:cxn ang="0">
                  <a:pos x="391" y="60"/>
                </a:cxn>
              </a:cxnLst>
              <a:rect l="0" t="0" r="r" b="b"/>
              <a:pathLst>
                <a:path w="690" h="274">
                  <a:moveTo>
                    <a:pt x="391" y="60"/>
                  </a:moveTo>
                  <a:cubicBezTo>
                    <a:pt x="297" y="52"/>
                    <a:pt x="123" y="0"/>
                    <a:pt x="73" y="30"/>
                  </a:cubicBezTo>
                  <a:cubicBezTo>
                    <a:pt x="23" y="60"/>
                    <a:pt x="0" y="202"/>
                    <a:pt x="88" y="238"/>
                  </a:cubicBezTo>
                  <a:cubicBezTo>
                    <a:pt x="176" y="274"/>
                    <a:pt x="508" y="272"/>
                    <a:pt x="599" y="245"/>
                  </a:cubicBezTo>
                  <a:cubicBezTo>
                    <a:pt x="690" y="218"/>
                    <a:pt x="671" y="106"/>
                    <a:pt x="636" y="75"/>
                  </a:cubicBezTo>
                  <a:cubicBezTo>
                    <a:pt x="601" y="44"/>
                    <a:pt x="485" y="68"/>
                    <a:pt x="391" y="60"/>
                  </a:cubicBezTo>
                  <a:close/>
                </a:path>
              </a:pathLst>
            </a:custGeom>
            <a:solidFill>
              <a:srgbClr val="00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45481" name="Group 9"/>
            <p:cNvGrpSpPr>
              <a:grpSpLocks/>
            </p:cNvGrpSpPr>
            <p:nvPr/>
          </p:nvGrpSpPr>
          <p:grpSpPr bwMode="auto">
            <a:xfrm>
              <a:off x="2288" y="1465"/>
              <a:ext cx="416" cy="175"/>
              <a:chOff x="3600" y="219"/>
              <a:chExt cx="360" cy="175"/>
            </a:xfrm>
          </p:grpSpPr>
          <p:sp>
            <p:nvSpPr>
              <p:cNvPr id="745482" name="Oval 10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5483" name="Line 11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5484" name="Line 12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5485" name="Rectangle 13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45486" name="Oval 14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45487" name="Group 15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45488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5489" name="Line 1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5490" name="Line 1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45491" name="Group 19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45492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5493" name="Line 2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5494" name="Line 2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45495" name="Group 23"/>
            <p:cNvGrpSpPr>
              <a:grpSpLocks/>
            </p:cNvGrpSpPr>
            <p:nvPr/>
          </p:nvGrpSpPr>
          <p:grpSpPr bwMode="auto">
            <a:xfrm>
              <a:off x="2280" y="1909"/>
              <a:ext cx="414" cy="175"/>
              <a:chOff x="3600" y="219"/>
              <a:chExt cx="360" cy="175"/>
            </a:xfrm>
          </p:grpSpPr>
          <p:sp>
            <p:nvSpPr>
              <p:cNvPr id="745496" name="Oval 24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5497" name="Line 25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5498" name="Line 26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5499" name="Rectangle 27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45500" name="Oval 28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45501" name="Group 29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45502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5503" name="Line 3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5504" name="Line 3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45505" name="Group 33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45506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5507" name="Line 3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5508" name="Line 3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745509" name="Freeform 37"/>
            <p:cNvSpPr>
              <a:spLocks/>
            </p:cNvSpPr>
            <p:nvPr/>
          </p:nvSpPr>
          <p:spPr bwMode="auto">
            <a:xfrm>
              <a:off x="2723" y="1566"/>
              <a:ext cx="783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05" y="1"/>
                </a:cxn>
              </a:cxnLst>
              <a:rect l="0" t="0" r="r" b="b"/>
              <a:pathLst>
                <a:path w="805" h="1">
                  <a:moveTo>
                    <a:pt x="0" y="0"/>
                  </a:moveTo>
                  <a:lnTo>
                    <a:pt x="805" y="1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45510" name="Group 38"/>
            <p:cNvGrpSpPr>
              <a:grpSpLocks/>
            </p:cNvGrpSpPr>
            <p:nvPr/>
          </p:nvGrpSpPr>
          <p:grpSpPr bwMode="auto">
            <a:xfrm>
              <a:off x="3419" y="1465"/>
              <a:ext cx="416" cy="175"/>
              <a:chOff x="3600" y="219"/>
              <a:chExt cx="360" cy="175"/>
            </a:xfrm>
          </p:grpSpPr>
          <p:sp>
            <p:nvSpPr>
              <p:cNvPr id="745511" name="Oval 3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5512" name="Line 4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5513" name="Line 4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5514" name="Rectangle 4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45515" name="Oval 4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45516" name="Group 4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45517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5518" name="Line 4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5519" name="Line 4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45520" name="Group 4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45521" name="Line 4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5522" name="Line 5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5523" name="Line 5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745524" name="Freeform 52"/>
            <p:cNvSpPr>
              <a:spLocks/>
            </p:cNvSpPr>
            <p:nvPr/>
          </p:nvSpPr>
          <p:spPr bwMode="auto">
            <a:xfrm>
              <a:off x="398" y="1574"/>
              <a:ext cx="783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05" y="1"/>
                </a:cxn>
              </a:cxnLst>
              <a:rect l="0" t="0" r="r" b="b"/>
              <a:pathLst>
                <a:path w="805" h="1">
                  <a:moveTo>
                    <a:pt x="0" y="0"/>
                  </a:moveTo>
                  <a:lnTo>
                    <a:pt x="805" y="1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45525" name="Group 53"/>
            <p:cNvGrpSpPr>
              <a:grpSpLocks/>
            </p:cNvGrpSpPr>
            <p:nvPr/>
          </p:nvGrpSpPr>
          <p:grpSpPr bwMode="auto">
            <a:xfrm>
              <a:off x="4803" y="1476"/>
              <a:ext cx="414" cy="175"/>
              <a:chOff x="3600" y="219"/>
              <a:chExt cx="360" cy="175"/>
            </a:xfrm>
          </p:grpSpPr>
          <p:sp>
            <p:nvSpPr>
              <p:cNvPr id="745526" name="Oval 54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5527" name="Line 55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5528" name="Line 56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5529" name="Rectangle 57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45530" name="Oval 58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45531" name="Group 59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45532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5533" name="Line 6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5534" name="Line 6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45535" name="Group 63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45536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5537" name="Line 6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5538" name="Line 6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745539" name="Line 67"/>
            <p:cNvSpPr>
              <a:spLocks noChangeShapeType="1"/>
            </p:cNvSpPr>
            <p:nvPr/>
          </p:nvSpPr>
          <p:spPr bwMode="auto">
            <a:xfrm flipV="1">
              <a:off x="5097" y="1245"/>
              <a:ext cx="381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5540" name="Line 68"/>
            <p:cNvSpPr>
              <a:spLocks noChangeShapeType="1"/>
            </p:cNvSpPr>
            <p:nvPr/>
          </p:nvSpPr>
          <p:spPr bwMode="auto">
            <a:xfrm>
              <a:off x="5068" y="1650"/>
              <a:ext cx="381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5541" name="Line 69"/>
            <p:cNvSpPr>
              <a:spLocks noChangeShapeType="1"/>
            </p:cNvSpPr>
            <p:nvPr/>
          </p:nvSpPr>
          <p:spPr bwMode="auto">
            <a:xfrm>
              <a:off x="1492" y="1645"/>
              <a:ext cx="791" cy="3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5542" name="Freeform 70"/>
            <p:cNvSpPr>
              <a:spLocks/>
            </p:cNvSpPr>
            <p:nvPr/>
          </p:nvSpPr>
          <p:spPr bwMode="auto">
            <a:xfrm rot="1183889">
              <a:off x="1589" y="1749"/>
              <a:ext cx="671" cy="179"/>
            </a:xfrm>
            <a:custGeom>
              <a:avLst/>
              <a:gdLst/>
              <a:ahLst/>
              <a:cxnLst>
                <a:cxn ang="0">
                  <a:pos x="391" y="60"/>
                </a:cxn>
                <a:cxn ang="0">
                  <a:pos x="73" y="30"/>
                </a:cxn>
                <a:cxn ang="0">
                  <a:pos x="88" y="238"/>
                </a:cxn>
                <a:cxn ang="0">
                  <a:pos x="599" y="245"/>
                </a:cxn>
                <a:cxn ang="0">
                  <a:pos x="636" y="75"/>
                </a:cxn>
                <a:cxn ang="0">
                  <a:pos x="391" y="60"/>
                </a:cxn>
              </a:cxnLst>
              <a:rect l="0" t="0" r="r" b="b"/>
              <a:pathLst>
                <a:path w="690" h="274">
                  <a:moveTo>
                    <a:pt x="391" y="60"/>
                  </a:moveTo>
                  <a:cubicBezTo>
                    <a:pt x="297" y="52"/>
                    <a:pt x="123" y="0"/>
                    <a:pt x="73" y="30"/>
                  </a:cubicBezTo>
                  <a:cubicBezTo>
                    <a:pt x="23" y="60"/>
                    <a:pt x="0" y="202"/>
                    <a:pt x="88" y="238"/>
                  </a:cubicBezTo>
                  <a:cubicBezTo>
                    <a:pt x="176" y="274"/>
                    <a:pt x="508" y="272"/>
                    <a:pt x="599" y="245"/>
                  </a:cubicBezTo>
                  <a:cubicBezTo>
                    <a:pt x="690" y="218"/>
                    <a:pt x="671" y="106"/>
                    <a:pt x="636" y="75"/>
                  </a:cubicBezTo>
                  <a:cubicBezTo>
                    <a:pt x="601" y="44"/>
                    <a:pt x="485" y="68"/>
                    <a:pt x="391" y="60"/>
                  </a:cubicBezTo>
                  <a:close/>
                </a:path>
              </a:pathLst>
            </a:custGeom>
            <a:solidFill>
              <a:srgbClr val="00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5543" name="Freeform 71"/>
            <p:cNvSpPr>
              <a:spLocks/>
            </p:cNvSpPr>
            <p:nvPr/>
          </p:nvSpPr>
          <p:spPr bwMode="auto">
            <a:xfrm>
              <a:off x="399" y="1442"/>
              <a:ext cx="671" cy="242"/>
            </a:xfrm>
            <a:custGeom>
              <a:avLst/>
              <a:gdLst/>
              <a:ahLst/>
              <a:cxnLst>
                <a:cxn ang="0">
                  <a:pos x="391" y="60"/>
                </a:cxn>
                <a:cxn ang="0">
                  <a:pos x="73" y="30"/>
                </a:cxn>
                <a:cxn ang="0">
                  <a:pos x="88" y="238"/>
                </a:cxn>
                <a:cxn ang="0">
                  <a:pos x="599" y="245"/>
                </a:cxn>
                <a:cxn ang="0">
                  <a:pos x="636" y="75"/>
                </a:cxn>
                <a:cxn ang="0">
                  <a:pos x="391" y="60"/>
                </a:cxn>
              </a:cxnLst>
              <a:rect l="0" t="0" r="r" b="b"/>
              <a:pathLst>
                <a:path w="690" h="274">
                  <a:moveTo>
                    <a:pt x="391" y="60"/>
                  </a:moveTo>
                  <a:cubicBezTo>
                    <a:pt x="297" y="52"/>
                    <a:pt x="123" y="0"/>
                    <a:pt x="73" y="30"/>
                  </a:cubicBezTo>
                  <a:cubicBezTo>
                    <a:pt x="23" y="60"/>
                    <a:pt x="0" y="202"/>
                    <a:pt x="88" y="238"/>
                  </a:cubicBezTo>
                  <a:cubicBezTo>
                    <a:pt x="176" y="274"/>
                    <a:pt x="508" y="272"/>
                    <a:pt x="599" y="245"/>
                  </a:cubicBezTo>
                  <a:cubicBezTo>
                    <a:pt x="690" y="218"/>
                    <a:pt x="671" y="106"/>
                    <a:pt x="636" y="75"/>
                  </a:cubicBezTo>
                  <a:cubicBezTo>
                    <a:pt x="601" y="44"/>
                    <a:pt x="485" y="68"/>
                    <a:pt x="391" y="60"/>
                  </a:cubicBezTo>
                  <a:close/>
                </a:path>
              </a:pathLst>
            </a:custGeom>
            <a:solidFill>
              <a:srgbClr val="00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5544" name="Freeform 72"/>
            <p:cNvSpPr>
              <a:spLocks/>
            </p:cNvSpPr>
            <p:nvPr/>
          </p:nvSpPr>
          <p:spPr bwMode="auto">
            <a:xfrm>
              <a:off x="2724" y="1434"/>
              <a:ext cx="671" cy="243"/>
            </a:xfrm>
            <a:custGeom>
              <a:avLst/>
              <a:gdLst/>
              <a:ahLst/>
              <a:cxnLst>
                <a:cxn ang="0">
                  <a:pos x="391" y="60"/>
                </a:cxn>
                <a:cxn ang="0">
                  <a:pos x="73" y="30"/>
                </a:cxn>
                <a:cxn ang="0">
                  <a:pos x="88" y="238"/>
                </a:cxn>
                <a:cxn ang="0">
                  <a:pos x="599" y="245"/>
                </a:cxn>
                <a:cxn ang="0">
                  <a:pos x="636" y="75"/>
                </a:cxn>
                <a:cxn ang="0">
                  <a:pos x="391" y="60"/>
                </a:cxn>
              </a:cxnLst>
              <a:rect l="0" t="0" r="r" b="b"/>
              <a:pathLst>
                <a:path w="690" h="274">
                  <a:moveTo>
                    <a:pt x="391" y="60"/>
                  </a:moveTo>
                  <a:cubicBezTo>
                    <a:pt x="297" y="52"/>
                    <a:pt x="123" y="0"/>
                    <a:pt x="73" y="30"/>
                  </a:cubicBezTo>
                  <a:cubicBezTo>
                    <a:pt x="23" y="60"/>
                    <a:pt x="0" y="202"/>
                    <a:pt x="88" y="238"/>
                  </a:cubicBezTo>
                  <a:cubicBezTo>
                    <a:pt x="176" y="274"/>
                    <a:pt x="508" y="272"/>
                    <a:pt x="599" y="245"/>
                  </a:cubicBezTo>
                  <a:cubicBezTo>
                    <a:pt x="690" y="218"/>
                    <a:pt x="671" y="106"/>
                    <a:pt x="636" y="75"/>
                  </a:cubicBezTo>
                  <a:cubicBezTo>
                    <a:pt x="601" y="44"/>
                    <a:pt x="485" y="68"/>
                    <a:pt x="391" y="60"/>
                  </a:cubicBezTo>
                  <a:close/>
                </a:path>
              </a:pathLst>
            </a:custGeom>
            <a:solidFill>
              <a:srgbClr val="00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5545" name="Freeform 73"/>
            <p:cNvSpPr>
              <a:spLocks/>
            </p:cNvSpPr>
            <p:nvPr/>
          </p:nvSpPr>
          <p:spPr bwMode="auto">
            <a:xfrm>
              <a:off x="3841" y="1428"/>
              <a:ext cx="536" cy="243"/>
            </a:xfrm>
            <a:custGeom>
              <a:avLst/>
              <a:gdLst/>
              <a:ahLst/>
              <a:cxnLst>
                <a:cxn ang="0">
                  <a:pos x="391" y="60"/>
                </a:cxn>
                <a:cxn ang="0">
                  <a:pos x="73" y="30"/>
                </a:cxn>
                <a:cxn ang="0">
                  <a:pos x="88" y="238"/>
                </a:cxn>
                <a:cxn ang="0">
                  <a:pos x="599" y="245"/>
                </a:cxn>
                <a:cxn ang="0">
                  <a:pos x="636" y="75"/>
                </a:cxn>
                <a:cxn ang="0">
                  <a:pos x="391" y="60"/>
                </a:cxn>
              </a:cxnLst>
              <a:rect l="0" t="0" r="r" b="b"/>
              <a:pathLst>
                <a:path w="690" h="274">
                  <a:moveTo>
                    <a:pt x="391" y="60"/>
                  </a:moveTo>
                  <a:cubicBezTo>
                    <a:pt x="297" y="52"/>
                    <a:pt x="123" y="0"/>
                    <a:pt x="73" y="30"/>
                  </a:cubicBezTo>
                  <a:cubicBezTo>
                    <a:pt x="23" y="60"/>
                    <a:pt x="0" y="202"/>
                    <a:pt x="88" y="238"/>
                  </a:cubicBezTo>
                  <a:cubicBezTo>
                    <a:pt x="176" y="274"/>
                    <a:pt x="508" y="272"/>
                    <a:pt x="599" y="245"/>
                  </a:cubicBezTo>
                  <a:cubicBezTo>
                    <a:pt x="690" y="218"/>
                    <a:pt x="671" y="106"/>
                    <a:pt x="636" y="75"/>
                  </a:cubicBezTo>
                  <a:cubicBezTo>
                    <a:pt x="601" y="44"/>
                    <a:pt x="485" y="68"/>
                    <a:pt x="391" y="60"/>
                  </a:cubicBezTo>
                  <a:close/>
                </a:path>
              </a:pathLst>
            </a:custGeom>
            <a:solidFill>
              <a:srgbClr val="00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5546" name="Freeform 74"/>
            <p:cNvSpPr>
              <a:spLocks/>
            </p:cNvSpPr>
            <p:nvPr/>
          </p:nvSpPr>
          <p:spPr bwMode="auto">
            <a:xfrm rot="-2589433">
              <a:off x="5077" y="1155"/>
              <a:ext cx="547" cy="243"/>
            </a:xfrm>
            <a:custGeom>
              <a:avLst/>
              <a:gdLst/>
              <a:ahLst/>
              <a:cxnLst>
                <a:cxn ang="0">
                  <a:pos x="391" y="60"/>
                </a:cxn>
                <a:cxn ang="0">
                  <a:pos x="73" y="30"/>
                </a:cxn>
                <a:cxn ang="0">
                  <a:pos x="88" y="238"/>
                </a:cxn>
                <a:cxn ang="0">
                  <a:pos x="599" y="245"/>
                </a:cxn>
                <a:cxn ang="0">
                  <a:pos x="636" y="75"/>
                </a:cxn>
                <a:cxn ang="0">
                  <a:pos x="391" y="60"/>
                </a:cxn>
              </a:cxnLst>
              <a:rect l="0" t="0" r="r" b="b"/>
              <a:pathLst>
                <a:path w="690" h="274">
                  <a:moveTo>
                    <a:pt x="391" y="60"/>
                  </a:moveTo>
                  <a:cubicBezTo>
                    <a:pt x="297" y="52"/>
                    <a:pt x="123" y="0"/>
                    <a:pt x="73" y="30"/>
                  </a:cubicBezTo>
                  <a:cubicBezTo>
                    <a:pt x="23" y="60"/>
                    <a:pt x="0" y="202"/>
                    <a:pt x="88" y="238"/>
                  </a:cubicBezTo>
                  <a:cubicBezTo>
                    <a:pt x="176" y="274"/>
                    <a:pt x="508" y="272"/>
                    <a:pt x="599" y="245"/>
                  </a:cubicBezTo>
                  <a:cubicBezTo>
                    <a:pt x="690" y="218"/>
                    <a:pt x="671" y="106"/>
                    <a:pt x="636" y="75"/>
                  </a:cubicBezTo>
                  <a:cubicBezTo>
                    <a:pt x="601" y="44"/>
                    <a:pt x="485" y="68"/>
                    <a:pt x="391" y="60"/>
                  </a:cubicBezTo>
                  <a:close/>
                </a:path>
              </a:pathLst>
            </a:custGeom>
            <a:solidFill>
              <a:srgbClr val="00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5547" name="Text Box 75"/>
            <p:cNvSpPr txBox="1">
              <a:spLocks noChangeArrowheads="1"/>
            </p:cNvSpPr>
            <p:nvPr/>
          </p:nvSpPr>
          <p:spPr bwMode="auto">
            <a:xfrm>
              <a:off x="579" y="1412"/>
              <a:ext cx="24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FF0000"/>
                  </a:solidFill>
                </a:rPr>
                <a:t>w</a:t>
              </a:r>
              <a:endParaRPr lang="en-US"/>
            </a:p>
          </p:txBody>
        </p:sp>
        <p:sp>
          <p:nvSpPr>
            <p:cNvPr id="745548" name="Text Box 76"/>
            <p:cNvSpPr txBox="1">
              <a:spLocks noChangeArrowheads="1"/>
            </p:cNvSpPr>
            <p:nvPr/>
          </p:nvSpPr>
          <p:spPr bwMode="auto">
            <a:xfrm>
              <a:off x="1810" y="1439"/>
              <a:ext cx="2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FF0000"/>
                  </a:solidFill>
                </a:rPr>
                <a:t>x</a:t>
              </a:r>
              <a:endParaRPr lang="en-US"/>
            </a:p>
          </p:txBody>
        </p:sp>
        <p:sp>
          <p:nvSpPr>
            <p:cNvPr id="745549" name="Text Box 77"/>
            <p:cNvSpPr txBox="1">
              <a:spLocks noChangeArrowheads="1"/>
            </p:cNvSpPr>
            <p:nvPr/>
          </p:nvSpPr>
          <p:spPr bwMode="auto">
            <a:xfrm>
              <a:off x="4019" y="1389"/>
              <a:ext cx="2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FF0000"/>
                  </a:solidFill>
                </a:rPr>
                <a:t>y</a:t>
              </a:r>
              <a:endParaRPr lang="en-US"/>
            </a:p>
          </p:txBody>
        </p:sp>
        <p:sp>
          <p:nvSpPr>
            <p:cNvPr id="745550" name="Text Box 78"/>
            <p:cNvSpPr txBox="1">
              <a:spLocks noChangeArrowheads="1"/>
            </p:cNvSpPr>
            <p:nvPr/>
          </p:nvSpPr>
          <p:spPr bwMode="auto">
            <a:xfrm>
              <a:off x="5225" y="1151"/>
              <a:ext cx="2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FF0000"/>
                  </a:solidFill>
                </a:rPr>
                <a:t>z</a:t>
              </a:r>
              <a:endParaRPr lang="en-US"/>
            </a:p>
          </p:txBody>
        </p:sp>
        <p:sp>
          <p:nvSpPr>
            <p:cNvPr id="745551" name="Text Box 79"/>
            <p:cNvSpPr txBox="1">
              <a:spLocks noChangeArrowheads="1"/>
            </p:cNvSpPr>
            <p:nvPr/>
          </p:nvSpPr>
          <p:spPr bwMode="auto">
            <a:xfrm>
              <a:off x="1227" y="1615"/>
              <a:ext cx="2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/>
                <a:t>A</a:t>
              </a:r>
            </a:p>
          </p:txBody>
        </p:sp>
        <p:sp>
          <p:nvSpPr>
            <p:cNvPr id="745552" name="Text Box 80"/>
            <p:cNvSpPr txBox="1">
              <a:spLocks noChangeArrowheads="1"/>
            </p:cNvSpPr>
            <p:nvPr/>
          </p:nvSpPr>
          <p:spPr bwMode="auto">
            <a:xfrm>
              <a:off x="2378" y="2061"/>
              <a:ext cx="2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/>
                <a:t>C</a:t>
              </a:r>
            </a:p>
          </p:txBody>
        </p:sp>
        <p:sp>
          <p:nvSpPr>
            <p:cNvPr id="745553" name="Text Box 81"/>
            <p:cNvSpPr txBox="1">
              <a:spLocks noChangeArrowheads="1"/>
            </p:cNvSpPr>
            <p:nvPr/>
          </p:nvSpPr>
          <p:spPr bwMode="auto">
            <a:xfrm>
              <a:off x="2378" y="1593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/>
                <a:t>D</a:t>
              </a:r>
            </a:p>
          </p:txBody>
        </p:sp>
        <p:sp>
          <p:nvSpPr>
            <p:cNvPr id="745554" name="Text Box 82"/>
            <p:cNvSpPr txBox="1">
              <a:spLocks noChangeArrowheads="1"/>
            </p:cNvSpPr>
            <p:nvPr/>
          </p:nvSpPr>
          <p:spPr bwMode="auto">
            <a:xfrm>
              <a:off x="3502" y="1592"/>
              <a:ext cx="23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/>
                <a:t>B</a:t>
              </a:r>
            </a:p>
          </p:txBody>
        </p:sp>
        <p:sp>
          <p:nvSpPr>
            <p:cNvPr id="745555" name="Line 83"/>
            <p:cNvSpPr>
              <a:spLocks noChangeShapeType="1"/>
            </p:cNvSpPr>
            <p:nvPr/>
          </p:nvSpPr>
          <p:spPr bwMode="auto">
            <a:xfrm>
              <a:off x="4462" y="1552"/>
              <a:ext cx="217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45556" name="Group 84"/>
            <p:cNvGrpSpPr>
              <a:grpSpLocks/>
            </p:cNvGrpSpPr>
            <p:nvPr/>
          </p:nvGrpSpPr>
          <p:grpSpPr bwMode="auto">
            <a:xfrm>
              <a:off x="3731" y="1265"/>
              <a:ext cx="388" cy="229"/>
              <a:chOff x="3731" y="1153"/>
              <a:chExt cx="388" cy="229"/>
            </a:xfrm>
          </p:grpSpPr>
          <p:sp>
            <p:nvSpPr>
              <p:cNvPr id="745557" name="Line 85"/>
              <p:cNvSpPr>
                <a:spLocks noChangeShapeType="1"/>
              </p:cNvSpPr>
              <p:nvPr/>
            </p:nvSpPr>
            <p:spPr bwMode="auto">
              <a:xfrm flipV="1">
                <a:off x="3731" y="1259"/>
                <a:ext cx="205" cy="1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5558" name="Line 86"/>
              <p:cNvSpPr>
                <a:spLocks noChangeShapeType="1"/>
              </p:cNvSpPr>
              <p:nvPr/>
            </p:nvSpPr>
            <p:spPr bwMode="auto">
              <a:xfrm flipV="1">
                <a:off x="3944" y="1153"/>
                <a:ext cx="175" cy="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45559" name="Group 87"/>
            <p:cNvGrpSpPr>
              <a:grpSpLocks/>
            </p:cNvGrpSpPr>
            <p:nvPr/>
          </p:nvGrpSpPr>
          <p:grpSpPr bwMode="auto">
            <a:xfrm>
              <a:off x="2611" y="1249"/>
              <a:ext cx="388" cy="229"/>
              <a:chOff x="3731" y="1153"/>
              <a:chExt cx="388" cy="229"/>
            </a:xfrm>
          </p:grpSpPr>
          <p:sp>
            <p:nvSpPr>
              <p:cNvPr id="745560" name="Line 88"/>
              <p:cNvSpPr>
                <a:spLocks noChangeShapeType="1"/>
              </p:cNvSpPr>
              <p:nvPr/>
            </p:nvSpPr>
            <p:spPr bwMode="auto">
              <a:xfrm flipV="1">
                <a:off x="3731" y="1259"/>
                <a:ext cx="205" cy="1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5561" name="Line 89"/>
              <p:cNvSpPr>
                <a:spLocks noChangeShapeType="1"/>
              </p:cNvSpPr>
              <p:nvPr/>
            </p:nvSpPr>
            <p:spPr bwMode="auto">
              <a:xfrm flipV="1">
                <a:off x="3944" y="1153"/>
                <a:ext cx="175" cy="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45562" name="Group 90"/>
            <p:cNvGrpSpPr>
              <a:grpSpLocks/>
            </p:cNvGrpSpPr>
            <p:nvPr/>
          </p:nvGrpSpPr>
          <p:grpSpPr bwMode="auto">
            <a:xfrm>
              <a:off x="1491" y="1233"/>
              <a:ext cx="388" cy="229"/>
              <a:chOff x="3731" y="1153"/>
              <a:chExt cx="388" cy="229"/>
            </a:xfrm>
          </p:grpSpPr>
          <p:sp>
            <p:nvSpPr>
              <p:cNvPr id="745563" name="Line 91"/>
              <p:cNvSpPr>
                <a:spLocks noChangeShapeType="1"/>
              </p:cNvSpPr>
              <p:nvPr/>
            </p:nvSpPr>
            <p:spPr bwMode="auto">
              <a:xfrm flipV="1">
                <a:off x="3731" y="1259"/>
                <a:ext cx="205" cy="1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5564" name="Line 92"/>
              <p:cNvSpPr>
                <a:spLocks noChangeShapeType="1"/>
              </p:cNvSpPr>
              <p:nvPr/>
            </p:nvSpPr>
            <p:spPr bwMode="auto">
              <a:xfrm flipV="1">
                <a:off x="3944" y="1153"/>
                <a:ext cx="175" cy="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45565" name="Line 93"/>
            <p:cNvSpPr>
              <a:spLocks noChangeShapeType="1"/>
            </p:cNvSpPr>
            <p:nvPr/>
          </p:nvSpPr>
          <p:spPr bwMode="auto">
            <a:xfrm>
              <a:off x="2695" y="2000"/>
              <a:ext cx="6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5566" name="Freeform 94"/>
            <p:cNvSpPr>
              <a:spLocks/>
            </p:cNvSpPr>
            <p:nvPr/>
          </p:nvSpPr>
          <p:spPr bwMode="auto">
            <a:xfrm>
              <a:off x="2708" y="1869"/>
              <a:ext cx="536" cy="243"/>
            </a:xfrm>
            <a:custGeom>
              <a:avLst/>
              <a:gdLst/>
              <a:ahLst/>
              <a:cxnLst>
                <a:cxn ang="0">
                  <a:pos x="391" y="60"/>
                </a:cxn>
                <a:cxn ang="0">
                  <a:pos x="73" y="30"/>
                </a:cxn>
                <a:cxn ang="0">
                  <a:pos x="88" y="238"/>
                </a:cxn>
                <a:cxn ang="0">
                  <a:pos x="599" y="245"/>
                </a:cxn>
                <a:cxn ang="0">
                  <a:pos x="636" y="75"/>
                </a:cxn>
                <a:cxn ang="0">
                  <a:pos x="391" y="60"/>
                </a:cxn>
              </a:cxnLst>
              <a:rect l="0" t="0" r="r" b="b"/>
              <a:pathLst>
                <a:path w="690" h="274">
                  <a:moveTo>
                    <a:pt x="391" y="60"/>
                  </a:moveTo>
                  <a:cubicBezTo>
                    <a:pt x="297" y="52"/>
                    <a:pt x="123" y="0"/>
                    <a:pt x="73" y="30"/>
                  </a:cubicBezTo>
                  <a:cubicBezTo>
                    <a:pt x="23" y="60"/>
                    <a:pt x="0" y="202"/>
                    <a:pt x="88" y="238"/>
                  </a:cubicBezTo>
                  <a:cubicBezTo>
                    <a:pt x="176" y="274"/>
                    <a:pt x="508" y="272"/>
                    <a:pt x="599" y="245"/>
                  </a:cubicBezTo>
                  <a:cubicBezTo>
                    <a:pt x="690" y="218"/>
                    <a:pt x="671" y="106"/>
                    <a:pt x="636" y="75"/>
                  </a:cubicBezTo>
                  <a:cubicBezTo>
                    <a:pt x="601" y="44"/>
                    <a:pt x="485" y="68"/>
                    <a:pt x="391" y="60"/>
                  </a:cubicBezTo>
                  <a:close/>
                </a:path>
              </a:pathLst>
            </a:custGeom>
            <a:solidFill>
              <a:srgbClr val="00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5567" name="Line 95"/>
            <p:cNvSpPr>
              <a:spLocks noChangeShapeType="1"/>
            </p:cNvSpPr>
            <p:nvPr/>
          </p:nvSpPr>
          <p:spPr bwMode="auto">
            <a:xfrm>
              <a:off x="3329" y="1993"/>
              <a:ext cx="217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45568" name="Group 96"/>
            <p:cNvGrpSpPr>
              <a:grpSpLocks/>
            </p:cNvGrpSpPr>
            <p:nvPr/>
          </p:nvGrpSpPr>
          <p:grpSpPr bwMode="auto">
            <a:xfrm>
              <a:off x="1168" y="1464"/>
              <a:ext cx="416" cy="175"/>
              <a:chOff x="3600" y="219"/>
              <a:chExt cx="360" cy="175"/>
            </a:xfrm>
          </p:grpSpPr>
          <p:sp>
            <p:nvSpPr>
              <p:cNvPr id="745569" name="Oval 97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5570" name="Line 9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5571" name="Line 9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5572" name="Rectangle 10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45573" name="Oval 10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45574" name="Group 10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45575" name="Line 10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5576" name="Line 10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5577" name="Line 10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45578" name="Group 10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45579" name="Line 10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5580" name="Line 10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5581" name="Line 10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745582" name="Group 110"/>
          <p:cNvGrpSpPr>
            <a:grpSpLocks/>
          </p:cNvGrpSpPr>
          <p:nvPr/>
        </p:nvGrpSpPr>
        <p:grpSpPr bwMode="auto">
          <a:xfrm>
            <a:off x="4738688" y="5032375"/>
            <a:ext cx="896937" cy="576263"/>
            <a:chOff x="2985" y="3170"/>
            <a:chExt cx="565" cy="363"/>
          </a:xfrm>
        </p:grpSpPr>
        <p:sp>
          <p:nvSpPr>
            <p:cNvPr id="745583" name="Line 111"/>
            <p:cNvSpPr>
              <a:spLocks noChangeShapeType="1"/>
            </p:cNvSpPr>
            <p:nvPr/>
          </p:nvSpPr>
          <p:spPr bwMode="auto">
            <a:xfrm flipV="1">
              <a:off x="2985" y="3330"/>
              <a:ext cx="345" cy="20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5584" name="Text Box 112"/>
            <p:cNvSpPr txBox="1">
              <a:spLocks noChangeArrowheads="1"/>
            </p:cNvSpPr>
            <p:nvPr/>
          </p:nvSpPr>
          <p:spPr bwMode="auto">
            <a:xfrm>
              <a:off x="3306" y="3170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Arial" charset="0"/>
                </a:rPr>
                <a:t>A</a:t>
              </a:r>
            </a:p>
          </p:txBody>
        </p:sp>
      </p:grpSp>
      <p:grpSp>
        <p:nvGrpSpPr>
          <p:cNvPr id="745585" name="Group 113"/>
          <p:cNvGrpSpPr>
            <a:grpSpLocks/>
          </p:cNvGrpSpPr>
          <p:nvPr/>
        </p:nvGrpSpPr>
        <p:grpSpPr bwMode="auto">
          <a:xfrm>
            <a:off x="6551613" y="4995863"/>
            <a:ext cx="863600" cy="576262"/>
            <a:chOff x="2985" y="3170"/>
            <a:chExt cx="544" cy="363"/>
          </a:xfrm>
        </p:grpSpPr>
        <p:sp>
          <p:nvSpPr>
            <p:cNvPr id="745586" name="Line 114"/>
            <p:cNvSpPr>
              <a:spLocks noChangeShapeType="1"/>
            </p:cNvSpPr>
            <p:nvPr/>
          </p:nvSpPr>
          <p:spPr bwMode="auto">
            <a:xfrm flipV="1">
              <a:off x="2985" y="3330"/>
              <a:ext cx="345" cy="20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5587" name="Text Box 115"/>
            <p:cNvSpPr txBox="1">
              <a:spLocks noChangeArrowheads="1"/>
            </p:cNvSpPr>
            <p:nvPr/>
          </p:nvSpPr>
          <p:spPr bwMode="auto">
            <a:xfrm>
              <a:off x="3306" y="317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Arial" charset="0"/>
                </a:rPr>
                <a:t>5</a:t>
              </a:r>
            </a:p>
          </p:txBody>
        </p:sp>
      </p:grpSp>
      <p:grpSp>
        <p:nvGrpSpPr>
          <p:cNvPr id="745588" name="Group 116"/>
          <p:cNvGrpSpPr>
            <a:grpSpLocks/>
          </p:cNvGrpSpPr>
          <p:nvPr/>
        </p:nvGrpSpPr>
        <p:grpSpPr bwMode="auto">
          <a:xfrm>
            <a:off x="2082800" y="703263"/>
            <a:ext cx="3730625" cy="1724025"/>
            <a:chOff x="1312" y="443"/>
            <a:chExt cx="2350" cy="1086"/>
          </a:xfrm>
        </p:grpSpPr>
        <p:sp>
          <p:nvSpPr>
            <p:cNvPr id="745589" name="Text Box 117"/>
            <p:cNvSpPr txBox="1">
              <a:spLocks noChangeArrowheads="1"/>
            </p:cNvSpPr>
            <p:nvPr/>
          </p:nvSpPr>
          <p:spPr bwMode="auto">
            <a:xfrm>
              <a:off x="1312" y="639"/>
              <a:ext cx="1454" cy="728"/>
            </a:xfrm>
            <a:prstGeom prst="rect">
              <a:avLst/>
            </a:prstGeom>
            <a:noFill/>
            <a:ln w="28575">
              <a:solidFill>
                <a:srgbClr val="CC0000"/>
              </a:solidFill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r>
                <a:rPr lang="en-US" sz="1600" b="1">
                  <a:solidFill>
                    <a:schemeClr val="accent2"/>
                  </a:solidFill>
                </a:rPr>
                <a:t> </a:t>
              </a:r>
              <a:r>
                <a:rPr lang="en-US" sz="1600" b="1">
                  <a:solidFill>
                    <a:srgbClr val="000099"/>
                  </a:solidFill>
                  <a:latin typeface="Arial" charset="0"/>
                </a:rPr>
                <a:t>dest     next  hops</a:t>
              </a:r>
            </a:p>
            <a:p>
              <a:pPr>
                <a:lnSpc>
                  <a:spcPct val="90000"/>
                </a:lnSpc>
              </a:pPr>
              <a:r>
                <a:rPr lang="en-US" sz="1600" b="1">
                  <a:latin typeface="Arial" charset="0"/>
                </a:rPr>
                <a:t>   </a:t>
              </a:r>
              <a:r>
                <a:rPr lang="en-US" sz="1600">
                  <a:solidFill>
                    <a:srgbClr val="FF0000"/>
                  </a:solidFill>
                  <a:latin typeface="Arial" charset="0"/>
                </a:rPr>
                <a:t>w</a:t>
              </a:r>
              <a:r>
                <a:rPr lang="en-US" sz="1600">
                  <a:latin typeface="Arial" charset="0"/>
                </a:rPr>
                <a:t>	  -       1</a:t>
              </a:r>
            </a:p>
            <a:p>
              <a:pPr>
                <a:lnSpc>
                  <a:spcPct val="90000"/>
                </a:lnSpc>
              </a:pPr>
              <a:r>
                <a:rPr lang="en-US" sz="1600">
                  <a:latin typeface="Arial" charset="0"/>
                </a:rPr>
                <a:t>   </a:t>
              </a:r>
              <a:r>
                <a:rPr lang="en-US" sz="1600">
                  <a:solidFill>
                    <a:srgbClr val="FF0000"/>
                  </a:solidFill>
                  <a:latin typeface="Arial" charset="0"/>
                </a:rPr>
                <a:t>x</a:t>
              </a:r>
              <a:r>
                <a:rPr lang="en-US" sz="1600">
                  <a:latin typeface="Arial" charset="0"/>
                </a:rPr>
                <a:t>	  -       1</a:t>
              </a:r>
            </a:p>
            <a:p>
              <a:pPr>
                <a:lnSpc>
                  <a:spcPct val="90000"/>
                </a:lnSpc>
              </a:pPr>
              <a:r>
                <a:rPr lang="en-US" sz="1600">
                  <a:solidFill>
                    <a:srgbClr val="FF0000"/>
                  </a:solidFill>
                  <a:latin typeface="Arial" charset="0"/>
                </a:rPr>
                <a:t>   z</a:t>
              </a:r>
              <a:r>
                <a:rPr lang="en-US" sz="1600">
                  <a:latin typeface="Arial" charset="0"/>
                </a:rPr>
                <a:t>	  C      4</a:t>
              </a:r>
            </a:p>
            <a:p>
              <a:pPr>
                <a:lnSpc>
                  <a:spcPct val="90000"/>
                </a:lnSpc>
              </a:pPr>
              <a:r>
                <a:rPr lang="en-US" sz="1600">
                  <a:latin typeface="Arial" charset="0"/>
                </a:rPr>
                <a:t>   ….	  …     ...</a:t>
              </a:r>
            </a:p>
          </p:txBody>
        </p:sp>
        <p:sp>
          <p:nvSpPr>
            <p:cNvPr id="745590" name="Text Box 118"/>
            <p:cNvSpPr txBox="1">
              <a:spLocks noChangeArrowheads="1"/>
            </p:cNvSpPr>
            <p:nvPr/>
          </p:nvSpPr>
          <p:spPr bwMode="auto">
            <a:xfrm>
              <a:off x="2230" y="443"/>
              <a:ext cx="1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A-to-D advertisement</a:t>
              </a:r>
            </a:p>
          </p:txBody>
        </p:sp>
        <p:sp>
          <p:nvSpPr>
            <p:cNvPr id="745591" name="AutoShape 119"/>
            <p:cNvSpPr>
              <a:spLocks noChangeArrowheads="1"/>
            </p:cNvSpPr>
            <p:nvPr/>
          </p:nvSpPr>
          <p:spPr bwMode="auto">
            <a:xfrm>
              <a:off x="1349" y="1271"/>
              <a:ext cx="1285" cy="258"/>
            </a:xfrm>
            <a:prstGeom prst="curvedDownArrow">
              <a:avLst>
                <a:gd name="adj1" fmla="val 99612"/>
                <a:gd name="adj2" fmla="val 199225"/>
                <a:gd name="adj3" fmla="val 33333"/>
              </a:avLst>
            </a:prstGeom>
            <a:gradFill rotWithShape="1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458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45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45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745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E32BB-2A6C-46AE-A3E3-0DB2BE071C12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74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RIP: Link Failure and Recovery</a:t>
            </a:r>
            <a:r>
              <a:rPr lang="en-US"/>
              <a:t> </a:t>
            </a:r>
          </a:p>
        </p:txBody>
      </p:sp>
      <p:sp>
        <p:nvSpPr>
          <p:cNvPr id="74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229600" cy="5181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dirty="0"/>
              <a:t>If no advertisement heard after 180 sec --&gt; neighbor/link declared dead</a:t>
            </a:r>
          </a:p>
          <a:p>
            <a:pPr lvl="1"/>
            <a:r>
              <a:rPr lang="en-US" dirty="0"/>
              <a:t>routes via neighbor invalidated</a:t>
            </a:r>
          </a:p>
          <a:p>
            <a:pPr lvl="1"/>
            <a:r>
              <a:rPr lang="en-US" dirty="0"/>
              <a:t>new advertisements sent to neighbors</a:t>
            </a:r>
          </a:p>
          <a:p>
            <a:pPr lvl="1"/>
            <a:r>
              <a:rPr lang="en-US" dirty="0"/>
              <a:t>neighbors in turn send out new advertisements (if tables changed)</a:t>
            </a:r>
          </a:p>
          <a:p>
            <a:pPr lvl="1"/>
            <a:r>
              <a:rPr lang="en-US" dirty="0"/>
              <a:t>link failure info quickly (?) propagates to entire net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poison reverse</a:t>
            </a:r>
            <a:r>
              <a:rPr lang="en-US" dirty="0"/>
              <a:t> used to prevent </a:t>
            </a:r>
            <a:r>
              <a:rPr lang="en-US" dirty="0" err="1"/>
              <a:t>ping-pong</a:t>
            </a:r>
            <a:r>
              <a:rPr lang="en-US" dirty="0"/>
              <a:t> loops (infinite distance = 16 hops)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54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F057-641B-47A7-87C0-ADD71A39DAC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685800"/>
          </a:xfrm>
        </p:spPr>
        <p:txBody>
          <a:bodyPr/>
          <a:lstStyle/>
          <a:p>
            <a:r>
              <a:rPr lang="en-US" sz="3600" dirty="0"/>
              <a:t>IP addresses: how to get one?</a:t>
            </a:r>
            <a:endParaRPr lang="en-US" dirty="0"/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1175" y="1687513"/>
            <a:ext cx="8034338" cy="33591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u="sng" dirty="0">
                <a:solidFill>
                  <a:srgbClr val="FF0000"/>
                </a:solidFill>
              </a:rPr>
              <a:t>Q:</a:t>
            </a:r>
            <a:r>
              <a:rPr lang="en-US" dirty="0"/>
              <a:t> How does a </a:t>
            </a:r>
            <a:r>
              <a:rPr lang="en-US" i="1" dirty="0"/>
              <a:t>host</a:t>
            </a:r>
            <a:r>
              <a:rPr lang="en-US" dirty="0"/>
              <a:t> get IP address?</a:t>
            </a:r>
          </a:p>
          <a:p>
            <a:r>
              <a:rPr lang="en-US" sz="2400" dirty="0" smtClean="0"/>
              <a:t>hard-coded </a:t>
            </a:r>
            <a:r>
              <a:rPr lang="en-US" sz="2400" dirty="0"/>
              <a:t>by system admin in a file</a:t>
            </a:r>
          </a:p>
          <a:p>
            <a:pPr lvl="1"/>
            <a:r>
              <a:rPr lang="en-US" dirty="0"/>
              <a:t>Windows: control-panel-&gt;network-&gt;configuration-&gt;</a:t>
            </a:r>
            <a:r>
              <a:rPr lang="en-US" dirty="0" err="1"/>
              <a:t>tcp</a:t>
            </a:r>
            <a:r>
              <a:rPr lang="en-US" dirty="0"/>
              <a:t>/</a:t>
            </a:r>
            <a:r>
              <a:rPr lang="en-US" dirty="0" err="1"/>
              <a:t>ip</a:t>
            </a:r>
            <a:r>
              <a:rPr lang="en-US" dirty="0"/>
              <a:t>-&gt;properties</a:t>
            </a:r>
          </a:p>
          <a:p>
            <a:pPr lvl="1"/>
            <a:r>
              <a:rPr lang="en-US" dirty="0"/>
              <a:t>UNIX: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rc.config</a:t>
            </a:r>
            <a:endParaRPr lang="en-US" dirty="0"/>
          </a:p>
          <a:p>
            <a:r>
              <a:rPr lang="en-US" sz="2400" dirty="0">
                <a:solidFill>
                  <a:srgbClr val="FF0000"/>
                </a:solidFill>
              </a:rPr>
              <a:t>DHCP: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D</a:t>
            </a:r>
            <a:r>
              <a:rPr lang="en-US" sz="2400" dirty="0"/>
              <a:t>ynamic </a:t>
            </a:r>
            <a:r>
              <a:rPr lang="en-US" sz="2400" dirty="0">
                <a:solidFill>
                  <a:srgbClr val="FF0000"/>
                </a:solidFill>
              </a:rPr>
              <a:t>H</a:t>
            </a:r>
            <a:r>
              <a:rPr lang="en-US" sz="2400" dirty="0"/>
              <a:t>ost </a:t>
            </a:r>
            <a:r>
              <a:rPr lang="en-US" sz="2400" dirty="0">
                <a:solidFill>
                  <a:srgbClr val="FF0000"/>
                </a:solidFill>
              </a:rPr>
              <a:t>C</a:t>
            </a:r>
            <a:r>
              <a:rPr lang="en-US" sz="2400" dirty="0"/>
              <a:t>onfiguration </a:t>
            </a:r>
            <a:r>
              <a:rPr lang="en-US" sz="2400" dirty="0">
                <a:solidFill>
                  <a:srgbClr val="FF0000"/>
                </a:solidFill>
              </a:rPr>
              <a:t>P</a:t>
            </a:r>
            <a:r>
              <a:rPr lang="en-US" sz="2400" dirty="0"/>
              <a:t>rotocol: dynamically get address from as server</a:t>
            </a:r>
          </a:p>
          <a:p>
            <a:pPr lvl="1"/>
            <a:r>
              <a:rPr lang="en-US" dirty="0"/>
              <a:t>“plug-and-play” 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96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36726-4343-4E1C-9A79-FB9D15EE4A94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74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RIP Table processing</a:t>
            </a:r>
          </a:p>
        </p:txBody>
      </p:sp>
      <p:sp>
        <p:nvSpPr>
          <p:cNvPr id="74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RIP routing tables managed by </a:t>
            </a:r>
            <a:r>
              <a:rPr lang="en-US" sz="2400" b="1"/>
              <a:t>application-level</a:t>
            </a:r>
            <a:r>
              <a:rPr lang="en-US" sz="2400"/>
              <a:t> process called route-d (daemon)</a:t>
            </a:r>
          </a:p>
          <a:p>
            <a:r>
              <a:rPr lang="en-US" sz="2400"/>
              <a:t>advertisements sent in UDP packets, periodically repeated</a:t>
            </a:r>
          </a:p>
        </p:txBody>
      </p:sp>
      <p:sp>
        <p:nvSpPr>
          <p:cNvPr id="747524" name="Text Box 4"/>
          <p:cNvSpPr txBox="1">
            <a:spLocks noChangeArrowheads="1"/>
          </p:cNvSpPr>
          <p:nvPr/>
        </p:nvSpPr>
        <p:spPr bwMode="auto">
          <a:xfrm>
            <a:off x="1263650" y="5778500"/>
            <a:ext cx="2655888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physical</a:t>
            </a:r>
          </a:p>
        </p:txBody>
      </p:sp>
      <p:sp>
        <p:nvSpPr>
          <p:cNvPr id="747525" name="Text Box 5"/>
          <p:cNvSpPr txBox="1">
            <a:spLocks noChangeArrowheads="1"/>
          </p:cNvSpPr>
          <p:nvPr/>
        </p:nvSpPr>
        <p:spPr bwMode="auto">
          <a:xfrm>
            <a:off x="1268413" y="5402263"/>
            <a:ext cx="26511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link</a:t>
            </a:r>
          </a:p>
        </p:txBody>
      </p:sp>
      <p:sp>
        <p:nvSpPr>
          <p:cNvPr id="747526" name="Text Box 6"/>
          <p:cNvSpPr txBox="1">
            <a:spLocks noChangeArrowheads="1"/>
          </p:cNvSpPr>
          <p:nvPr/>
        </p:nvSpPr>
        <p:spPr bwMode="auto">
          <a:xfrm>
            <a:off x="1268413" y="4751388"/>
            <a:ext cx="265112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network     forwarding</a:t>
            </a:r>
          </a:p>
          <a:p>
            <a:r>
              <a:rPr lang="en-US"/>
              <a:t>   (IP)            table</a:t>
            </a:r>
          </a:p>
        </p:txBody>
      </p:sp>
      <p:sp>
        <p:nvSpPr>
          <p:cNvPr id="747527" name="Rectangle 7"/>
          <p:cNvSpPr>
            <a:spLocks noChangeArrowheads="1"/>
          </p:cNvSpPr>
          <p:nvPr/>
        </p:nvSpPr>
        <p:spPr bwMode="auto">
          <a:xfrm>
            <a:off x="2527300" y="4787900"/>
            <a:ext cx="1233488" cy="5746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528" name="Text Box 8"/>
          <p:cNvSpPr txBox="1">
            <a:spLocks noChangeArrowheads="1"/>
          </p:cNvSpPr>
          <p:nvPr/>
        </p:nvSpPr>
        <p:spPr bwMode="auto">
          <a:xfrm>
            <a:off x="1268413" y="4100513"/>
            <a:ext cx="265112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Transport</a:t>
            </a:r>
          </a:p>
          <a:p>
            <a:r>
              <a:rPr lang="en-US"/>
              <a:t>  (UDP)</a:t>
            </a:r>
          </a:p>
        </p:txBody>
      </p:sp>
      <p:grpSp>
        <p:nvGrpSpPr>
          <p:cNvPr id="747529" name="Group 9"/>
          <p:cNvGrpSpPr>
            <a:grpSpLocks/>
          </p:cNvGrpSpPr>
          <p:nvPr/>
        </p:nvGrpSpPr>
        <p:grpSpPr bwMode="auto">
          <a:xfrm>
            <a:off x="2112963" y="3346450"/>
            <a:ext cx="1258887" cy="560388"/>
            <a:chOff x="1315" y="2154"/>
            <a:chExt cx="793" cy="353"/>
          </a:xfrm>
        </p:grpSpPr>
        <p:sp>
          <p:nvSpPr>
            <p:cNvPr id="747530" name="Oval 10"/>
            <p:cNvSpPr>
              <a:spLocks noChangeArrowheads="1"/>
            </p:cNvSpPr>
            <p:nvPr/>
          </p:nvSpPr>
          <p:spPr bwMode="auto">
            <a:xfrm>
              <a:off x="1315" y="2154"/>
              <a:ext cx="793" cy="3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531" name="Text Box 11"/>
            <p:cNvSpPr txBox="1">
              <a:spLocks noChangeArrowheads="1"/>
            </p:cNvSpPr>
            <p:nvPr/>
          </p:nvSpPr>
          <p:spPr bwMode="auto">
            <a:xfrm>
              <a:off x="1434" y="2211"/>
              <a:ext cx="5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routed</a:t>
              </a:r>
            </a:p>
          </p:txBody>
        </p:sp>
      </p:grpSp>
      <p:sp>
        <p:nvSpPr>
          <p:cNvPr id="747532" name="Line 12"/>
          <p:cNvSpPr>
            <a:spLocks noChangeShapeType="1"/>
          </p:cNvSpPr>
          <p:nvPr/>
        </p:nvSpPr>
        <p:spPr bwMode="auto">
          <a:xfrm flipV="1">
            <a:off x="2381250" y="3883025"/>
            <a:ext cx="0" cy="203835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533" name="Text Box 13"/>
          <p:cNvSpPr txBox="1">
            <a:spLocks noChangeArrowheads="1"/>
          </p:cNvSpPr>
          <p:nvPr/>
        </p:nvSpPr>
        <p:spPr bwMode="auto">
          <a:xfrm>
            <a:off x="5324475" y="5784850"/>
            <a:ext cx="2655888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/>
              <a:t>physical</a:t>
            </a:r>
          </a:p>
        </p:txBody>
      </p:sp>
      <p:sp>
        <p:nvSpPr>
          <p:cNvPr id="747534" name="Text Box 14"/>
          <p:cNvSpPr txBox="1">
            <a:spLocks noChangeArrowheads="1"/>
          </p:cNvSpPr>
          <p:nvPr/>
        </p:nvSpPr>
        <p:spPr bwMode="auto">
          <a:xfrm>
            <a:off x="5329238" y="5408613"/>
            <a:ext cx="265112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/>
              <a:t>link</a:t>
            </a:r>
          </a:p>
        </p:txBody>
      </p:sp>
      <p:sp>
        <p:nvSpPr>
          <p:cNvPr id="747535" name="Text Box 15"/>
          <p:cNvSpPr txBox="1">
            <a:spLocks noChangeArrowheads="1"/>
          </p:cNvSpPr>
          <p:nvPr/>
        </p:nvSpPr>
        <p:spPr bwMode="auto">
          <a:xfrm>
            <a:off x="5329238" y="4757738"/>
            <a:ext cx="265112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/>
              <a:t>network</a:t>
            </a:r>
          </a:p>
          <a:p>
            <a:pPr algn="r"/>
            <a:r>
              <a:rPr lang="en-US"/>
              <a:t>   (IP)</a:t>
            </a:r>
          </a:p>
        </p:txBody>
      </p:sp>
      <p:sp>
        <p:nvSpPr>
          <p:cNvPr id="747536" name="Text Box 16"/>
          <p:cNvSpPr txBox="1">
            <a:spLocks noChangeArrowheads="1"/>
          </p:cNvSpPr>
          <p:nvPr/>
        </p:nvSpPr>
        <p:spPr bwMode="auto">
          <a:xfrm>
            <a:off x="5329238" y="4106863"/>
            <a:ext cx="265112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/>
              <a:t>Transprt</a:t>
            </a:r>
          </a:p>
          <a:p>
            <a:pPr algn="r"/>
            <a:r>
              <a:rPr lang="en-US"/>
              <a:t>  (UDP)</a:t>
            </a:r>
          </a:p>
        </p:txBody>
      </p:sp>
      <p:grpSp>
        <p:nvGrpSpPr>
          <p:cNvPr id="747537" name="Group 17"/>
          <p:cNvGrpSpPr>
            <a:grpSpLocks/>
          </p:cNvGrpSpPr>
          <p:nvPr/>
        </p:nvGrpSpPr>
        <p:grpSpPr bwMode="auto">
          <a:xfrm>
            <a:off x="5978525" y="3352800"/>
            <a:ext cx="1258888" cy="560388"/>
            <a:chOff x="1315" y="2154"/>
            <a:chExt cx="793" cy="353"/>
          </a:xfrm>
        </p:grpSpPr>
        <p:sp>
          <p:nvSpPr>
            <p:cNvPr id="747538" name="Oval 18"/>
            <p:cNvSpPr>
              <a:spLocks noChangeArrowheads="1"/>
            </p:cNvSpPr>
            <p:nvPr/>
          </p:nvSpPr>
          <p:spPr bwMode="auto">
            <a:xfrm>
              <a:off x="1315" y="2154"/>
              <a:ext cx="793" cy="3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539" name="Text Box 19"/>
            <p:cNvSpPr txBox="1">
              <a:spLocks noChangeArrowheads="1"/>
            </p:cNvSpPr>
            <p:nvPr/>
          </p:nvSpPr>
          <p:spPr bwMode="auto">
            <a:xfrm>
              <a:off x="1434" y="2211"/>
              <a:ext cx="5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routed</a:t>
              </a:r>
            </a:p>
          </p:txBody>
        </p:sp>
      </p:grpSp>
      <p:sp>
        <p:nvSpPr>
          <p:cNvPr id="747540" name="Line 20"/>
          <p:cNvSpPr>
            <a:spLocks noChangeShapeType="1"/>
          </p:cNvSpPr>
          <p:nvPr/>
        </p:nvSpPr>
        <p:spPr bwMode="auto">
          <a:xfrm flipV="1">
            <a:off x="6784975" y="3925888"/>
            <a:ext cx="0" cy="203835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541" name="Rectangle 21"/>
          <p:cNvSpPr>
            <a:spLocks noChangeArrowheads="1"/>
          </p:cNvSpPr>
          <p:nvPr/>
        </p:nvSpPr>
        <p:spPr bwMode="auto">
          <a:xfrm>
            <a:off x="5364163" y="4794250"/>
            <a:ext cx="1233487" cy="5746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forwarding</a:t>
            </a:r>
          </a:p>
          <a:p>
            <a:pPr algn="ctr"/>
            <a:r>
              <a:rPr lang="en-US"/>
              <a:t>table</a:t>
            </a:r>
          </a:p>
        </p:txBody>
      </p:sp>
      <p:sp>
        <p:nvSpPr>
          <p:cNvPr id="747542" name="Line 22"/>
          <p:cNvSpPr>
            <a:spLocks noChangeShapeType="1"/>
          </p:cNvSpPr>
          <p:nvPr/>
        </p:nvSpPr>
        <p:spPr bwMode="auto">
          <a:xfrm>
            <a:off x="2381250" y="5910263"/>
            <a:ext cx="4408488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543" name="Line 23"/>
          <p:cNvSpPr>
            <a:spLocks noChangeShapeType="1"/>
          </p:cNvSpPr>
          <p:nvPr/>
        </p:nvSpPr>
        <p:spPr bwMode="auto">
          <a:xfrm>
            <a:off x="2894013" y="3932238"/>
            <a:ext cx="0" cy="8667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544" name="Line 24"/>
          <p:cNvSpPr>
            <a:spLocks noChangeShapeType="1"/>
          </p:cNvSpPr>
          <p:nvPr/>
        </p:nvSpPr>
        <p:spPr bwMode="auto">
          <a:xfrm>
            <a:off x="6380163" y="3900488"/>
            <a:ext cx="0" cy="8667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44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594B8-0FDC-49F8-A903-4CD69F2BC335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74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OSPF (Open Shortest Path First)</a:t>
            </a:r>
          </a:p>
        </p:txBody>
      </p:sp>
      <p:sp>
        <p:nvSpPr>
          <p:cNvPr id="74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229600" cy="5105400"/>
          </a:xfrm>
        </p:spPr>
        <p:txBody>
          <a:bodyPr/>
          <a:lstStyle/>
          <a:p>
            <a:r>
              <a:rPr lang="en-US" sz="2400"/>
              <a:t>“open”: publicly available</a:t>
            </a:r>
          </a:p>
          <a:p>
            <a:r>
              <a:rPr lang="en-US" sz="2400"/>
              <a:t>uses Link State algorithm </a:t>
            </a:r>
          </a:p>
          <a:p>
            <a:pPr lvl="1"/>
            <a:r>
              <a:rPr lang="en-US" sz="2000"/>
              <a:t>LS packet dissemination</a:t>
            </a:r>
          </a:p>
          <a:p>
            <a:pPr lvl="1"/>
            <a:r>
              <a:rPr lang="en-US" sz="2000"/>
              <a:t>topology map at each node</a:t>
            </a:r>
          </a:p>
          <a:p>
            <a:pPr lvl="1"/>
            <a:r>
              <a:rPr lang="en-US" sz="2000"/>
              <a:t>route computation using Dijkstra’s algorithm</a:t>
            </a:r>
          </a:p>
          <a:p>
            <a:pPr lvl="1"/>
            <a:endParaRPr lang="en-US" sz="2000"/>
          </a:p>
          <a:p>
            <a:r>
              <a:rPr lang="en-US" sz="2400"/>
              <a:t>OSPF advertisement carries one entry per neighbor router</a:t>
            </a:r>
          </a:p>
          <a:p>
            <a:r>
              <a:rPr lang="en-US" sz="2400"/>
              <a:t>advertisements disseminated to </a:t>
            </a:r>
            <a:r>
              <a:rPr lang="en-US" sz="2400">
                <a:solidFill>
                  <a:srgbClr val="FF0000"/>
                </a:solidFill>
              </a:rPr>
              <a:t>entire</a:t>
            </a:r>
            <a:r>
              <a:rPr lang="en-US" sz="2400"/>
              <a:t> AS (via flooding)</a:t>
            </a:r>
          </a:p>
          <a:p>
            <a:pPr lvl="1"/>
            <a:r>
              <a:rPr lang="en-US" sz="2000"/>
              <a:t>carried in OSPF messages directly over IP (rather than TCP or UDP</a:t>
            </a:r>
            <a:endParaRPr lang="en-US" sz="280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19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ACFD1-5D20-4482-8084-A37360F23FEB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74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OSPF “advanced” features (not in RIP)</a:t>
            </a:r>
            <a:endParaRPr lang="en-US"/>
          </a:p>
        </p:txBody>
      </p:sp>
      <p:sp>
        <p:nvSpPr>
          <p:cNvPr id="74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1385888"/>
            <a:ext cx="8229600" cy="4876800"/>
          </a:xfrm>
        </p:spPr>
        <p:txBody>
          <a:bodyPr/>
          <a:lstStyle/>
          <a:p>
            <a:r>
              <a:rPr lang="en-US" sz="2400">
                <a:solidFill>
                  <a:srgbClr val="FF0000"/>
                </a:solidFill>
              </a:rPr>
              <a:t>security:</a:t>
            </a:r>
            <a:r>
              <a:rPr lang="en-US" sz="2400"/>
              <a:t> all OSPF messages authenticated (to prevent malicious intrusion) </a:t>
            </a:r>
          </a:p>
          <a:p>
            <a:r>
              <a:rPr lang="en-US" sz="2400">
                <a:solidFill>
                  <a:srgbClr val="FF0000"/>
                </a:solidFill>
              </a:rPr>
              <a:t>multi</a:t>
            </a:r>
            <a:r>
              <a:rPr lang="en-US" sz="2400"/>
              <a:t>ple same-cost </a:t>
            </a:r>
            <a:r>
              <a:rPr lang="en-US" sz="2400">
                <a:solidFill>
                  <a:srgbClr val="FF0000"/>
                </a:solidFill>
              </a:rPr>
              <a:t>path</a:t>
            </a:r>
            <a:r>
              <a:rPr lang="en-US" sz="2400"/>
              <a:t>s allowed (only one path in RIP)</a:t>
            </a:r>
          </a:p>
          <a:p>
            <a:r>
              <a:rPr lang="en-US" sz="2400"/>
              <a:t>for each link, multiple cost metrics for different </a:t>
            </a:r>
            <a:r>
              <a:rPr lang="en-US" sz="2400">
                <a:solidFill>
                  <a:srgbClr val="FF0000"/>
                </a:solidFill>
              </a:rPr>
              <a:t>TOS </a:t>
            </a:r>
            <a:r>
              <a:rPr lang="en-US" sz="2400"/>
              <a:t>(e.g., satellite link cost set “low” for best effort ToS; high for real time ToS)</a:t>
            </a:r>
          </a:p>
          <a:p>
            <a:r>
              <a:rPr lang="en-US" sz="2400"/>
              <a:t>integrated uni- and </a:t>
            </a:r>
            <a:r>
              <a:rPr lang="en-US" sz="2400">
                <a:solidFill>
                  <a:srgbClr val="FF0000"/>
                </a:solidFill>
              </a:rPr>
              <a:t>multicast</a:t>
            </a:r>
            <a:r>
              <a:rPr lang="en-US" sz="2400"/>
              <a:t> support: </a:t>
            </a:r>
          </a:p>
          <a:p>
            <a:pPr lvl="1"/>
            <a:r>
              <a:rPr lang="en-US"/>
              <a:t>Multicast OSPF (MOSPF) uses same topology data base as OSPF</a:t>
            </a:r>
          </a:p>
          <a:p>
            <a:r>
              <a:rPr lang="en-US" sz="2400">
                <a:solidFill>
                  <a:srgbClr val="FF0000"/>
                </a:solidFill>
              </a:rPr>
              <a:t>hierarchical</a:t>
            </a:r>
            <a:r>
              <a:rPr lang="en-US" sz="2400"/>
              <a:t> OSPF in large domains.</a:t>
            </a:r>
          </a:p>
          <a:p>
            <a:endParaRPr lang="en-US" sz="240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79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9824-C704-442A-BAB5-ECA14E3B4DDE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750594" name="Freeform 2"/>
          <p:cNvSpPr>
            <a:spLocks/>
          </p:cNvSpPr>
          <p:nvPr/>
        </p:nvSpPr>
        <p:spPr bwMode="auto">
          <a:xfrm>
            <a:off x="2027238" y="1652588"/>
            <a:ext cx="6010275" cy="2206625"/>
          </a:xfrm>
          <a:custGeom>
            <a:avLst/>
            <a:gdLst/>
            <a:ahLst/>
            <a:cxnLst>
              <a:cxn ang="0">
                <a:pos x="408" y="575"/>
              </a:cxn>
              <a:cxn ang="0">
                <a:pos x="1693" y="55"/>
              </a:cxn>
              <a:cxn ang="0">
                <a:pos x="2852" y="245"/>
              </a:cxn>
              <a:cxn ang="0">
                <a:pos x="3295" y="540"/>
              </a:cxn>
              <a:cxn ang="0">
                <a:pos x="3702" y="1130"/>
              </a:cxn>
              <a:cxn ang="0">
                <a:pos x="3035" y="1214"/>
              </a:cxn>
              <a:cxn ang="0">
                <a:pos x="2655" y="1277"/>
              </a:cxn>
              <a:cxn ang="0">
                <a:pos x="1918" y="1326"/>
              </a:cxn>
              <a:cxn ang="0">
                <a:pos x="1201" y="1340"/>
              </a:cxn>
              <a:cxn ang="0">
                <a:pos x="801" y="1249"/>
              </a:cxn>
              <a:cxn ang="0">
                <a:pos x="527" y="1165"/>
              </a:cxn>
              <a:cxn ang="0">
                <a:pos x="63" y="1102"/>
              </a:cxn>
              <a:cxn ang="0">
                <a:pos x="148" y="821"/>
              </a:cxn>
              <a:cxn ang="0">
                <a:pos x="408" y="575"/>
              </a:cxn>
            </a:cxnLst>
            <a:rect l="0" t="0" r="r" b="b"/>
            <a:pathLst>
              <a:path w="3786" h="1390">
                <a:moveTo>
                  <a:pt x="408" y="575"/>
                </a:moveTo>
                <a:cubicBezTo>
                  <a:pt x="689" y="273"/>
                  <a:pt x="1286" y="110"/>
                  <a:pt x="1693" y="55"/>
                </a:cubicBezTo>
                <a:cubicBezTo>
                  <a:pt x="2100" y="0"/>
                  <a:pt x="2585" y="164"/>
                  <a:pt x="2852" y="245"/>
                </a:cubicBezTo>
                <a:cubicBezTo>
                  <a:pt x="3119" y="326"/>
                  <a:pt x="3163" y="420"/>
                  <a:pt x="3295" y="540"/>
                </a:cubicBezTo>
                <a:cubicBezTo>
                  <a:pt x="3427" y="660"/>
                  <a:pt x="3786" y="870"/>
                  <a:pt x="3702" y="1130"/>
                </a:cubicBezTo>
                <a:cubicBezTo>
                  <a:pt x="3618" y="1390"/>
                  <a:pt x="3209" y="1190"/>
                  <a:pt x="3035" y="1214"/>
                </a:cubicBezTo>
                <a:cubicBezTo>
                  <a:pt x="2870" y="1266"/>
                  <a:pt x="2655" y="1277"/>
                  <a:pt x="2655" y="1277"/>
                </a:cubicBezTo>
                <a:cubicBezTo>
                  <a:pt x="2655" y="1277"/>
                  <a:pt x="2160" y="1316"/>
                  <a:pt x="1918" y="1326"/>
                </a:cubicBezTo>
                <a:cubicBezTo>
                  <a:pt x="1676" y="1336"/>
                  <a:pt x="1387" y="1353"/>
                  <a:pt x="1201" y="1340"/>
                </a:cubicBezTo>
                <a:cubicBezTo>
                  <a:pt x="1015" y="1327"/>
                  <a:pt x="913" y="1278"/>
                  <a:pt x="801" y="1249"/>
                </a:cubicBezTo>
                <a:lnTo>
                  <a:pt x="527" y="1165"/>
                </a:lnTo>
                <a:cubicBezTo>
                  <a:pt x="404" y="1140"/>
                  <a:pt x="126" y="1159"/>
                  <a:pt x="63" y="1102"/>
                </a:cubicBezTo>
                <a:cubicBezTo>
                  <a:pt x="0" y="1045"/>
                  <a:pt x="85" y="919"/>
                  <a:pt x="148" y="821"/>
                </a:cubicBezTo>
                <a:cubicBezTo>
                  <a:pt x="205" y="733"/>
                  <a:pt x="127" y="877"/>
                  <a:pt x="408" y="575"/>
                </a:cubicBezTo>
                <a:close/>
              </a:path>
            </a:pathLst>
          </a:custGeom>
          <a:solidFill>
            <a:srgbClr val="3399FF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50595" name="Rectangle 3"/>
          <p:cNvSpPr>
            <a:spLocks noGrp="1" noChangeArrowheads="1"/>
          </p:cNvSpPr>
          <p:nvPr>
            <p:ph type="title"/>
          </p:nvPr>
        </p:nvSpPr>
        <p:spPr>
          <a:xfrm>
            <a:off x="427038" y="258763"/>
            <a:ext cx="7772400" cy="1143000"/>
          </a:xfrm>
        </p:spPr>
        <p:txBody>
          <a:bodyPr/>
          <a:lstStyle/>
          <a:p>
            <a:r>
              <a:rPr lang="en-US" sz="3600"/>
              <a:t>Hierarchical OSPF</a:t>
            </a:r>
            <a:endParaRPr lang="en-US"/>
          </a:p>
        </p:txBody>
      </p:sp>
      <p:sp>
        <p:nvSpPr>
          <p:cNvPr id="750596" name="Line 4"/>
          <p:cNvSpPr>
            <a:spLocks noChangeShapeType="1"/>
          </p:cNvSpPr>
          <p:nvPr/>
        </p:nvSpPr>
        <p:spPr bwMode="auto">
          <a:xfrm flipV="1">
            <a:off x="3679825" y="2039938"/>
            <a:ext cx="1058863" cy="346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50597" name="Line 5"/>
          <p:cNvSpPr>
            <a:spLocks noChangeShapeType="1"/>
          </p:cNvSpPr>
          <p:nvPr/>
        </p:nvSpPr>
        <p:spPr bwMode="auto">
          <a:xfrm>
            <a:off x="4957763" y="2036763"/>
            <a:ext cx="1169987" cy="3444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50598" name="Line 6"/>
          <p:cNvSpPr>
            <a:spLocks noChangeShapeType="1"/>
          </p:cNvSpPr>
          <p:nvPr/>
        </p:nvSpPr>
        <p:spPr bwMode="auto">
          <a:xfrm>
            <a:off x="6369050" y="2435225"/>
            <a:ext cx="803275" cy="8016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50599" name="Line 7"/>
          <p:cNvSpPr>
            <a:spLocks noChangeShapeType="1"/>
          </p:cNvSpPr>
          <p:nvPr/>
        </p:nvSpPr>
        <p:spPr bwMode="auto">
          <a:xfrm flipV="1">
            <a:off x="4948238" y="2330450"/>
            <a:ext cx="1271587" cy="11826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50600" name="Line 8"/>
          <p:cNvSpPr>
            <a:spLocks noChangeShapeType="1"/>
          </p:cNvSpPr>
          <p:nvPr/>
        </p:nvSpPr>
        <p:spPr bwMode="auto">
          <a:xfrm>
            <a:off x="3683000" y="2471738"/>
            <a:ext cx="1138238" cy="9921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50601" name="Line 9"/>
          <p:cNvSpPr>
            <a:spLocks noChangeShapeType="1"/>
          </p:cNvSpPr>
          <p:nvPr/>
        </p:nvSpPr>
        <p:spPr bwMode="auto">
          <a:xfrm flipH="1">
            <a:off x="6780213" y="3236913"/>
            <a:ext cx="400050" cy="8810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50602" name="Line 10"/>
          <p:cNvSpPr>
            <a:spLocks noChangeShapeType="1"/>
          </p:cNvSpPr>
          <p:nvPr/>
        </p:nvSpPr>
        <p:spPr bwMode="auto">
          <a:xfrm>
            <a:off x="6808788" y="4090988"/>
            <a:ext cx="893762" cy="8366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50603" name="Line 11"/>
          <p:cNvSpPr>
            <a:spLocks noChangeShapeType="1"/>
          </p:cNvSpPr>
          <p:nvPr/>
        </p:nvSpPr>
        <p:spPr bwMode="auto">
          <a:xfrm>
            <a:off x="4841875" y="3405188"/>
            <a:ext cx="547688" cy="13382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50604" name="Line 12"/>
          <p:cNvSpPr>
            <a:spLocks noChangeShapeType="1"/>
          </p:cNvSpPr>
          <p:nvPr/>
        </p:nvSpPr>
        <p:spPr bwMode="auto">
          <a:xfrm>
            <a:off x="4403725" y="4268788"/>
            <a:ext cx="246063" cy="971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50605" name="Line 13"/>
          <p:cNvSpPr>
            <a:spLocks noChangeShapeType="1"/>
          </p:cNvSpPr>
          <p:nvPr/>
        </p:nvSpPr>
        <p:spPr bwMode="auto">
          <a:xfrm flipH="1">
            <a:off x="4646613" y="4775200"/>
            <a:ext cx="7239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50606" name="Line 14"/>
          <p:cNvSpPr>
            <a:spLocks noChangeShapeType="1"/>
          </p:cNvSpPr>
          <p:nvPr/>
        </p:nvSpPr>
        <p:spPr bwMode="auto">
          <a:xfrm flipH="1">
            <a:off x="4454525" y="3519488"/>
            <a:ext cx="388938" cy="779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50607" name="Line 15"/>
          <p:cNvSpPr>
            <a:spLocks noChangeShapeType="1"/>
          </p:cNvSpPr>
          <p:nvPr/>
        </p:nvSpPr>
        <p:spPr bwMode="auto">
          <a:xfrm flipH="1">
            <a:off x="2689225" y="2319338"/>
            <a:ext cx="857250" cy="8461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50608" name="Line 16"/>
          <p:cNvSpPr>
            <a:spLocks noChangeShapeType="1"/>
          </p:cNvSpPr>
          <p:nvPr/>
        </p:nvSpPr>
        <p:spPr bwMode="auto">
          <a:xfrm flipH="1">
            <a:off x="2084388" y="3171825"/>
            <a:ext cx="577850" cy="790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50609" name="Line 17"/>
          <p:cNvSpPr>
            <a:spLocks noChangeShapeType="1"/>
          </p:cNvSpPr>
          <p:nvPr/>
        </p:nvSpPr>
        <p:spPr bwMode="auto">
          <a:xfrm flipH="1">
            <a:off x="1435100" y="4024313"/>
            <a:ext cx="622300" cy="600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50610" name="Line 18"/>
          <p:cNvSpPr>
            <a:spLocks noChangeShapeType="1"/>
          </p:cNvSpPr>
          <p:nvPr/>
        </p:nvSpPr>
        <p:spPr bwMode="auto">
          <a:xfrm flipH="1">
            <a:off x="2290763" y="4552950"/>
            <a:ext cx="433387" cy="6778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50611" name="Line 19"/>
          <p:cNvSpPr>
            <a:spLocks noChangeShapeType="1"/>
          </p:cNvSpPr>
          <p:nvPr/>
        </p:nvSpPr>
        <p:spPr bwMode="auto">
          <a:xfrm>
            <a:off x="2163763" y="3981450"/>
            <a:ext cx="636587" cy="520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50612" name="Freeform 20"/>
          <p:cNvSpPr>
            <a:spLocks/>
          </p:cNvSpPr>
          <p:nvPr/>
        </p:nvSpPr>
        <p:spPr bwMode="auto">
          <a:xfrm>
            <a:off x="1087438" y="2833688"/>
            <a:ext cx="2185987" cy="2820987"/>
          </a:xfrm>
          <a:custGeom>
            <a:avLst/>
            <a:gdLst/>
            <a:ahLst/>
            <a:cxnLst>
              <a:cxn ang="0">
                <a:pos x="671" y="245"/>
              </a:cxn>
              <a:cxn ang="0">
                <a:pos x="474" y="463"/>
              </a:cxn>
              <a:cxn ang="0">
                <a:pos x="319" y="730"/>
              </a:cxn>
              <a:cxn ang="0">
                <a:pos x="193" y="863"/>
              </a:cxn>
              <a:cxn ang="0">
                <a:pos x="24" y="1109"/>
              </a:cxn>
              <a:cxn ang="0">
                <a:pos x="46" y="1355"/>
              </a:cxn>
              <a:cxn ang="0">
                <a:pos x="242" y="1467"/>
              </a:cxn>
              <a:cxn ang="0">
                <a:pos x="467" y="1538"/>
              </a:cxn>
              <a:cxn ang="0">
                <a:pos x="622" y="1699"/>
              </a:cxn>
              <a:cxn ang="0">
                <a:pos x="1092" y="1720"/>
              </a:cxn>
              <a:cxn ang="0">
                <a:pos x="1261" y="1355"/>
              </a:cxn>
              <a:cxn ang="0">
                <a:pos x="1345" y="1025"/>
              </a:cxn>
              <a:cxn ang="0">
                <a:pos x="1071" y="603"/>
              </a:cxn>
              <a:cxn ang="0">
                <a:pos x="1268" y="280"/>
              </a:cxn>
              <a:cxn ang="0">
                <a:pos x="1254" y="41"/>
              </a:cxn>
              <a:cxn ang="0">
                <a:pos x="874" y="34"/>
              </a:cxn>
              <a:cxn ang="0">
                <a:pos x="671" y="245"/>
              </a:cxn>
            </a:cxnLst>
            <a:rect l="0" t="0" r="r" b="b"/>
            <a:pathLst>
              <a:path w="1377" h="1777">
                <a:moveTo>
                  <a:pt x="671" y="245"/>
                </a:moveTo>
                <a:cubicBezTo>
                  <a:pt x="604" y="317"/>
                  <a:pt x="533" y="382"/>
                  <a:pt x="474" y="463"/>
                </a:cubicBezTo>
                <a:cubicBezTo>
                  <a:pt x="415" y="544"/>
                  <a:pt x="366" y="663"/>
                  <a:pt x="319" y="730"/>
                </a:cubicBezTo>
                <a:cubicBezTo>
                  <a:pt x="272" y="797"/>
                  <a:pt x="242" y="800"/>
                  <a:pt x="193" y="863"/>
                </a:cubicBezTo>
                <a:cubicBezTo>
                  <a:pt x="144" y="926"/>
                  <a:pt x="48" y="1027"/>
                  <a:pt x="24" y="1109"/>
                </a:cubicBezTo>
                <a:cubicBezTo>
                  <a:pt x="0" y="1191"/>
                  <a:pt x="10" y="1295"/>
                  <a:pt x="46" y="1355"/>
                </a:cubicBezTo>
                <a:cubicBezTo>
                  <a:pt x="82" y="1415"/>
                  <a:pt x="172" y="1437"/>
                  <a:pt x="242" y="1467"/>
                </a:cubicBezTo>
                <a:cubicBezTo>
                  <a:pt x="312" y="1497"/>
                  <a:pt x="404" y="1499"/>
                  <a:pt x="467" y="1538"/>
                </a:cubicBezTo>
                <a:cubicBezTo>
                  <a:pt x="530" y="1577"/>
                  <a:pt x="518" y="1669"/>
                  <a:pt x="622" y="1699"/>
                </a:cubicBezTo>
                <a:cubicBezTo>
                  <a:pt x="726" y="1729"/>
                  <a:pt x="986" y="1777"/>
                  <a:pt x="1092" y="1720"/>
                </a:cubicBezTo>
                <a:cubicBezTo>
                  <a:pt x="1198" y="1663"/>
                  <a:pt x="1219" y="1471"/>
                  <a:pt x="1261" y="1355"/>
                </a:cubicBezTo>
                <a:cubicBezTo>
                  <a:pt x="1303" y="1239"/>
                  <a:pt x="1377" y="1150"/>
                  <a:pt x="1345" y="1025"/>
                </a:cubicBezTo>
                <a:cubicBezTo>
                  <a:pt x="1313" y="900"/>
                  <a:pt x="1084" y="727"/>
                  <a:pt x="1071" y="603"/>
                </a:cubicBezTo>
                <a:cubicBezTo>
                  <a:pt x="1058" y="479"/>
                  <a:pt x="1237" y="374"/>
                  <a:pt x="1268" y="280"/>
                </a:cubicBezTo>
                <a:cubicBezTo>
                  <a:pt x="1299" y="186"/>
                  <a:pt x="1320" y="82"/>
                  <a:pt x="1254" y="41"/>
                </a:cubicBezTo>
                <a:cubicBezTo>
                  <a:pt x="1188" y="0"/>
                  <a:pt x="970" y="2"/>
                  <a:pt x="874" y="34"/>
                </a:cubicBezTo>
                <a:cubicBezTo>
                  <a:pt x="778" y="66"/>
                  <a:pt x="738" y="173"/>
                  <a:pt x="671" y="245"/>
                </a:cubicBez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50613" name="Freeform 21"/>
          <p:cNvSpPr>
            <a:spLocks/>
          </p:cNvSpPr>
          <p:nvPr/>
        </p:nvSpPr>
        <p:spPr bwMode="auto">
          <a:xfrm>
            <a:off x="3951288" y="3068638"/>
            <a:ext cx="1903412" cy="2730500"/>
          </a:xfrm>
          <a:custGeom>
            <a:avLst/>
            <a:gdLst/>
            <a:ahLst/>
            <a:cxnLst>
              <a:cxn ang="0">
                <a:pos x="651" y="20"/>
              </a:cxn>
              <a:cxn ang="0">
                <a:pos x="609" y="20"/>
              </a:cxn>
              <a:cxn ang="0">
                <a:pos x="447" y="83"/>
              </a:cxn>
              <a:cxn ang="0">
                <a:pos x="300" y="245"/>
              </a:cxn>
              <a:cxn ang="0">
                <a:pos x="124" y="483"/>
              </a:cxn>
              <a:cxn ang="0">
                <a:pos x="5" y="870"/>
              </a:cxn>
              <a:cxn ang="0">
                <a:pos x="96" y="1249"/>
              </a:cxn>
              <a:cxn ang="0">
                <a:pos x="279" y="1635"/>
              </a:cxn>
              <a:cxn ang="0">
                <a:pos x="855" y="1678"/>
              </a:cxn>
              <a:cxn ang="0">
                <a:pos x="1143" y="1383"/>
              </a:cxn>
              <a:cxn ang="0">
                <a:pos x="1178" y="1024"/>
              </a:cxn>
              <a:cxn ang="0">
                <a:pos x="1016" y="750"/>
              </a:cxn>
              <a:cxn ang="0">
                <a:pos x="932" y="399"/>
              </a:cxn>
              <a:cxn ang="0">
                <a:pos x="946" y="139"/>
              </a:cxn>
              <a:cxn ang="0">
                <a:pos x="651" y="20"/>
              </a:cxn>
            </a:cxnLst>
            <a:rect l="0" t="0" r="r" b="b"/>
            <a:pathLst>
              <a:path w="1199" h="1720">
                <a:moveTo>
                  <a:pt x="651" y="20"/>
                </a:moveTo>
                <a:cubicBezTo>
                  <a:pt x="595" y="0"/>
                  <a:pt x="643" y="10"/>
                  <a:pt x="609" y="20"/>
                </a:cubicBezTo>
                <a:cubicBezTo>
                  <a:pt x="575" y="30"/>
                  <a:pt x="499" y="45"/>
                  <a:pt x="447" y="83"/>
                </a:cubicBezTo>
                <a:cubicBezTo>
                  <a:pt x="395" y="121"/>
                  <a:pt x="354" y="178"/>
                  <a:pt x="300" y="245"/>
                </a:cubicBezTo>
                <a:cubicBezTo>
                  <a:pt x="246" y="312"/>
                  <a:pt x="173" y="379"/>
                  <a:pt x="124" y="483"/>
                </a:cubicBezTo>
                <a:cubicBezTo>
                  <a:pt x="75" y="587"/>
                  <a:pt x="10" y="742"/>
                  <a:pt x="5" y="870"/>
                </a:cubicBezTo>
                <a:cubicBezTo>
                  <a:pt x="0" y="998"/>
                  <a:pt x="50" y="1122"/>
                  <a:pt x="96" y="1249"/>
                </a:cubicBezTo>
                <a:cubicBezTo>
                  <a:pt x="142" y="1376"/>
                  <a:pt x="153" y="1564"/>
                  <a:pt x="279" y="1635"/>
                </a:cubicBezTo>
                <a:cubicBezTo>
                  <a:pt x="405" y="1706"/>
                  <a:pt x="711" y="1720"/>
                  <a:pt x="855" y="1678"/>
                </a:cubicBezTo>
                <a:cubicBezTo>
                  <a:pt x="999" y="1636"/>
                  <a:pt x="1089" y="1492"/>
                  <a:pt x="1143" y="1383"/>
                </a:cubicBezTo>
                <a:cubicBezTo>
                  <a:pt x="1197" y="1274"/>
                  <a:pt x="1199" y="1129"/>
                  <a:pt x="1178" y="1024"/>
                </a:cubicBezTo>
                <a:cubicBezTo>
                  <a:pt x="1157" y="919"/>
                  <a:pt x="1057" y="854"/>
                  <a:pt x="1016" y="750"/>
                </a:cubicBezTo>
                <a:cubicBezTo>
                  <a:pt x="975" y="646"/>
                  <a:pt x="944" y="501"/>
                  <a:pt x="932" y="399"/>
                </a:cubicBezTo>
                <a:cubicBezTo>
                  <a:pt x="920" y="297"/>
                  <a:pt x="994" y="203"/>
                  <a:pt x="946" y="139"/>
                </a:cubicBezTo>
                <a:cubicBezTo>
                  <a:pt x="898" y="75"/>
                  <a:pt x="707" y="40"/>
                  <a:pt x="651" y="20"/>
                </a:cubicBez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50614" name="Freeform 22"/>
          <p:cNvSpPr>
            <a:spLocks/>
          </p:cNvSpPr>
          <p:nvPr/>
        </p:nvSpPr>
        <p:spPr bwMode="auto">
          <a:xfrm>
            <a:off x="6380163" y="2774950"/>
            <a:ext cx="2079625" cy="2720975"/>
          </a:xfrm>
          <a:custGeom>
            <a:avLst/>
            <a:gdLst/>
            <a:ahLst/>
            <a:cxnLst>
              <a:cxn ang="0">
                <a:pos x="470" y="29"/>
              </a:cxn>
              <a:cxn ang="0">
                <a:pos x="245" y="198"/>
              </a:cxn>
              <a:cxn ang="0">
                <a:pos x="90" y="479"/>
              </a:cxn>
              <a:cxn ang="0">
                <a:pos x="6" y="760"/>
              </a:cxn>
              <a:cxn ang="0">
                <a:pos x="55" y="1132"/>
              </a:cxn>
              <a:cxn ang="0">
                <a:pos x="294" y="1301"/>
              </a:cxn>
              <a:cxn ang="0">
                <a:pos x="673" y="1546"/>
              </a:cxn>
              <a:cxn ang="0">
                <a:pos x="1116" y="1701"/>
              </a:cxn>
              <a:cxn ang="0">
                <a:pos x="1263" y="1469"/>
              </a:cxn>
              <a:cxn ang="0">
                <a:pos x="835" y="1160"/>
              </a:cxn>
              <a:cxn ang="0">
                <a:pos x="722" y="809"/>
              </a:cxn>
              <a:cxn ang="0">
                <a:pos x="828" y="373"/>
              </a:cxn>
              <a:cxn ang="0">
                <a:pos x="470" y="29"/>
              </a:cxn>
            </a:cxnLst>
            <a:rect l="0" t="0" r="r" b="b"/>
            <a:pathLst>
              <a:path w="1310" h="1714">
                <a:moveTo>
                  <a:pt x="470" y="29"/>
                </a:moveTo>
                <a:cubicBezTo>
                  <a:pt x="373" y="0"/>
                  <a:pt x="308" y="123"/>
                  <a:pt x="245" y="198"/>
                </a:cubicBezTo>
                <a:cubicBezTo>
                  <a:pt x="182" y="273"/>
                  <a:pt x="130" y="385"/>
                  <a:pt x="90" y="479"/>
                </a:cubicBezTo>
                <a:cubicBezTo>
                  <a:pt x="50" y="573"/>
                  <a:pt x="12" y="651"/>
                  <a:pt x="6" y="760"/>
                </a:cubicBezTo>
                <a:cubicBezTo>
                  <a:pt x="0" y="869"/>
                  <a:pt x="7" y="1042"/>
                  <a:pt x="55" y="1132"/>
                </a:cubicBezTo>
                <a:cubicBezTo>
                  <a:pt x="103" y="1222"/>
                  <a:pt x="191" y="1232"/>
                  <a:pt x="294" y="1301"/>
                </a:cubicBezTo>
                <a:cubicBezTo>
                  <a:pt x="397" y="1370"/>
                  <a:pt x="536" y="1479"/>
                  <a:pt x="673" y="1546"/>
                </a:cubicBezTo>
                <a:cubicBezTo>
                  <a:pt x="810" y="1613"/>
                  <a:pt x="1018" y="1714"/>
                  <a:pt x="1116" y="1701"/>
                </a:cubicBezTo>
                <a:cubicBezTo>
                  <a:pt x="1214" y="1688"/>
                  <a:pt x="1310" y="1559"/>
                  <a:pt x="1263" y="1469"/>
                </a:cubicBezTo>
                <a:cubicBezTo>
                  <a:pt x="1216" y="1379"/>
                  <a:pt x="925" y="1270"/>
                  <a:pt x="835" y="1160"/>
                </a:cubicBezTo>
                <a:cubicBezTo>
                  <a:pt x="745" y="1050"/>
                  <a:pt x="723" y="940"/>
                  <a:pt x="722" y="809"/>
                </a:cubicBezTo>
                <a:cubicBezTo>
                  <a:pt x="721" y="678"/>
                  <a:pt x="871" y="504"/>
                  <a:pt x="828" y="373"/>
                </a:cubicBezTo>
                <a:cubicBezTo>
                  <a:pt x="785" y="242"/>
                  <a:pt x="567" y="58"/>
                  <a:pt x="470" y="29"/>
                </a:cubicBez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50615" name="Text Box 23"/>
          <p:cNvSpPr txBox="1">
            <a:spLocks noChangeArrowheads="1"/>
          </p:cNvSpPr>
          <p:nvPr/>
        </p:nvSpPr>
        <p:spPr bwMode="auto">
          <a:xfrm>
            <a:off x="5092700" y="1298575"/>
            <a:ext cx="19192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boundary router</a:t>
            </a:r>
          </a:p>
        </p:txBody>
      </p:sp>
      <p:sp>
        <p:nvSpPr>
          <p:cNvPr id="750616" name="Text Box 24"/>
          <p:cNvSpPr txBox="1">
            <a:spLocks noChangeArrowheads="1"/>
          </p:cNvSpPr>
          <p:nvPr/>
        </p:nvSpPr>
        <p:spPr bwMode="auto">
          <a:xfrm>
            <a:off x="6616700" y="1719263"/>
            <a:ext cx="19383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backbone router</a:t>
            </a:r>
          </a:p>
        </p:txBody>
      </p:sp>
      <p:sp>
        <p:nvSpPr>
          <p:cNvPr id="750617" name="Text Box 25"/>
          <p:cNvSpPr txBox="1">
            <a:spLocks noChangeArrowheads="1"/>
          </p:cNvSpPr>
          <p:nvPr/>
        </p:nvSpPr>
        <p:spPr bwMode="auto">
          <a:xfrm>
            <a:off x="936625" y="5362575"/>
            <a:ext cx="8747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Area 1</a:t>
            </a:r>
          </a:p>
        </p:txBody>
      </p:sp>
      <p:sp>
        <p:nvSpPr>
          <p:cNvPr id="750618" name="Text Box 26"/>
          <p:cNvSpPr txBox="1">
            <a:spLocks noChangeArrowheads="1"/>
          </p:cNvSpPr>
          <p:nvPr/>
        </p:nvSpPr>
        <p:spPr bwMode="auto">
          <a:xfrm>
            <a:off x="4502150" y="5738813"/>
            <a:ext cx="9112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Area 2</a:t>
            </a:r>
          </a:p>
        </p:txBody>
      </p:sp>
      <p:sp>
        <p:nvSpPr>
          <p:cNvPr id="750619" name="Text Box 27"/>
          <p:cNvSpPr txBox="1">
            <a:spLocks noChangeArrowheads="1"/>
          </p:cNvSpPr>
          <p:nvPr/>
        </p:nvSpPr>
        <p:spPr bwMode="auto">
          <a:xfrm>
            <a:off x="7586663" y="4117975"/>
            <a:ext cx="911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Area 3</a:t>
            </a:r>
          </a:p>
        </p:txBody>
      </p:sp>
      <p:sp>
        <p:nvSpPr>
          <p:cNvPr id="750620" name="Text Box 28"/>
          <p:cNvSpPr txBox="1">
            <a:spLocks noChangeArrowheads="1"/>
          </p:cNvSpPr>
          <p:nvPr/>
        </p:nvSpPr>
        <p:spPr bwMode="auto">
          <a:xfrm>
            <a:off x="4394200" y="2441575"/>
            <a:ext cx="1177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backbone</a:t>
            </a:r>
          </a:p>
        </p:txBody>
      </p:sp>
      <p:sp>
        <p:nvSpPr>
          <p:cNvPr id="750621" name="Text Box 29"/>
          <p:cNvSpPr txBox="1">
            <a:spLocks noChangeArrowheads="1"/>
          </p:cNvSpPr>
          <p:nvPr/>
        </p:nvSpPr>
        <p:spPr bwMode="auto">
          <a:xfrm>
            <a:off x="3219450" y="2827338"/>
            <a:ext cx="987425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</a:pPr>
            <a:r>
              <a:rPr lang="en-US">
                <a:solidFill>
                  <a:srgbClr val="FF0000"/>
                </a:solidFill>
              </a:rPr>
              <a:t>area</a:t>
            </a:r>
          </a:p>
          <a:p>
            <a:pPr>
              <a:lnSpc>
                <a:spcPct val="85000"/>
              </a:lnSpc>
            </a:pPr>
            <a:r>
              <a:rPr lang="en-US">
                <a:solidFill>
                  <a:srgbClr val="FF0000"/>
                </a:solidFill>
              </a:rPr>
              <a:t>border</a:t>
            </a:r>
          </a:p>
          <a:p>
            <a:pPr>
              <a:lnSpc>
                <a:spcPct val="85000"/>
              </a:lnSpc>
            </a:pPr>
            <a:r>
              <a:rPr lang="en-US">
                <a:solidFill>
                  <a:srgbClr val="FF0000"/>
                </a:solidFill>
              </a:rPr>
              <a:t>routers</a:t>
            </a:r>
          </a:p>
        </p:txBody>
      </p:sp>
      <p:sp>
        <p:nvSpPr>
          <p:cNvPr id="750622" name="Text Box 30"/>
          <p:cNvSpPr txBox="1">
            <a:spLocks noChangeArrowheads="1"/>
          </p:cNvSpPr>
          <p:nvPr/>
        </p:nvSpPr>
        <p:spPr bwMode="auto">
          <a:xfrm>
            <a:off x="5969000" y="5053013"/>
            <a:ext cx="1008063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</a:pPr>
            <a:r>
              <a:rPr lang="en-US">
                <a:solidFill>
                  <a:srgbClr val="FF0000"/>
                </a:solidFill>
              </a:rPr>
              <a:t>internal</a:t>
            </a:r>
          </a:p>
          <a:p>
            <a:pPr>
              <a:lnSpc>
                <a:spcPct val="85000"/>
              </a:lnSpc>
            </a:pPr>
            <a:r>
              <a:rPr lang="en-US">
                <a:solidFill>
                  <a:srgbClr val="FF0000"/>
                </a:solidFill>
              </a:rPr>
              <a:t>routers</a:t>
            </a:r>
          </a:p>
        </p:txBody>
      </p:sp>
      <p:grpSp>
        <p:nvGrpSpPr>
          <p:cNvPr id="750623" name="Group 31"/>
          <p:cNvGrpSpPr>
            <a:grpSpLocks/>
          </p:cNvGrpSpPr>
          <p:nvPr/>
        </p:nvGrpSpPr>
        <p:grpSpPr bwMode="auto">
          <a:xfrm>
            <a:off x="1193800" y="1897063"/>
            <a:ext cx="6929438" cy="3444875"/>
            <a:chOff x="752" y="1202"/>
            <a:chExt cx="4365" cy="2170"/>
          </a:xfrm>
        </p:grpSpPr>
        <p:grpSp>
          <p:nvGrpSpPr>
            <p:cNvPr id="750624" name="Group 32"/>
            <p:cNvGrpSpPr>
              <a:grpSpLocks/>
            </p:cNvGrpSpPr>
            <p:nvPr/>
          </p:nvGrpSpPr>
          <p:grpSpPr bwMode="auto">
            <a:xfrm>
              <a:off x="2567" y="2658"/>
              <a:ext cx="416" cy="175"/>
              <a:chOff x="3600" y="219"/>
              <a:chExt cx="360" cy="175"/>
            </a:xfrm>
          </p:grpSpPr>
          <p:sp>
            <p:nvSpPr>
              <p:cNvPr id="750625" name="Oval 33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626" name="Line 34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627" name="Line 35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628" name="Rectangle 36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50629" name="Oval 37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50630" name="Group 38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50631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632" name="Line 4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633" name="Line 4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50634" name="Group 42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50635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636" name="Line 4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637" name="Line 4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50638" name="Group 46"/>
            <p:cNvGrpSpPr>
              <a:grpSpLocks/>
            </p:cNvGrpSpPr>
            <p:nvPr/>
          </p:nvGrpSpPr>
          <p:grpSpPr bwMode="auto">
            <a:xfrm>
              <a:off x="2867" y="1202"/>
              <a:ext cx="416" cy="175"/>
              <a:chOff x="3600" y="219"/>
              <a:chExt cx="360" cy="175"/>
            </a:xfrm>
          </p:grpSpPr>
          <p:sp>
            <p:nvSpPr>
              <p:cNvPr id="750639" name="Oval 47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640" name="Line 4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641" name="Line 4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642" name="Rectangle 5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50643" name="Oval 5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50644" name="Group 5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50645" name="Line 5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646" name="Line 5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647" name="Line 5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50648" name="Group 5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50649" name="Line 5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650" name="Line 5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651" name="Line 5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50652" name="Group 60"/>
            <p:cNvGrpSpPr>
              <a:grpSpLocks/>
            </p:cNvGrpSpPr>
            <p:nvPr/>
          </p:nvGrpSpPr>
          <p:grpSpPr bwMode="auto">
            <a:xfrm>
              <a:off x="3722" y="1410"/>
              <a:ext cx="416" cy="175"/>
              <a:chOff x="3600" y="219"/>
              <a:chExt cx="360" cy="175"/>
            </a:xfrm>
          </p:grpSpPr>
          <p:sp>
            <p:nvSpPr>
              <p:cNvPr id="750653" name="Oval 61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654" name="Line 62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655" name="Line 63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656" name="Rectangle 64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50657" name="Oval 65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50658" name="Group 66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50659" name="Line 6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660" name="Line 6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661" name="Line 6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50662" name="Group 70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50663" name="Line 7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664" name="Line 7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665" name="Line 7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50666" name="Group 74"/>
            <p:cNvGrpSpPr>
              <a:grpSpLocks/>
            </p:cNvGrpSpPr>
            <p:nvPr/>
          </p:nvGrpSpPr>
          <p:grpSpPr bwMode="auto">
            <a:xfrm>
              <a:off x="4289" y="1948"/>
              <a:ext cx="416" cy="175"/>
              <a:chOff x="3600" y="219"/>
              <a:chExt cx="360" cy="175"/>
            </a:xfrm>
          </p:grpSpPr>
          <p:sp>
            <p:nvSpPr>
              <p:cNvPr id="750667" name="Oval 75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668" name="Line 7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669" name="Line 7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670" name="Rectangle 7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50671" name="Oval 7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50672" name="Group 8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50673" name="Line 8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674" name="Line 8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675" name="Line 8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50676" name="Group 8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50677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678" name="Line 8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679" name="Line 8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50680" name="Group 88"/>
            <p:cNvGrpSpPr>
              <a:grpSpLocks/>
            </p:cNvGrpSpPr>
            <p:nvPr/>
          </p:nvGrpSpPr>
          <p:grpSpPr bwMode="auto">
            <a:xfrm>
              <a:off x="2854" y="2115"/>
              <a:ext cx="416" cy="175"/>
              <a:chOff x="3600" y="219"/>
              <a:chExt cx="360" cy="175"/>
            </a:xfrm>
          </p:grpSpPr>
          <p:sp>
            <p:nvSpPr>
              <p:cNvPr id="750681" name="Oval 8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682" name="Line 9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683" name="Line 9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684" name="Rectangle 9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50685" name="Oval 9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50686" name="Group 9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50687" name="Line 9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688" name="Line 9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689" name="Line 9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50690" name="Group 9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50691" name="Line 9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692" name="Line 10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693" name="Line 10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50694" name="Group 102"/>
            <p:cNvGrpSpPr>
              <a:grpSpLocks/>
            </p:cNvGrpSpPr>
            <p:nvPr/>
          </p:nvGrpSpPr>
          <p:grpSpPr bwMode="auto">
            <a:xfrm>
              <a:off x="2072" y="1466"/>
              <a:ext cx="416" cy="175"/>
              <a:chOff x="3600" y="219"/>
              <a:chExt cx="360" cy="175"/>
            </a:xfrm>
          </p:grpSpPr>
          <p:sp>
            <p:nvSpPr>
              <p:cNvPr id="750695" name="Oval 103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696" name="Line 104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697" name="Line 105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698" name="Rectangle 106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50699" name="Oval 107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50700" name="Group 108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50701" name="Line 10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702" name="Line 11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703" name="Line 11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50704" name="Group 112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50705" name="Line 11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706" name="Line 11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707" name="Line 11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50708" name="Group 116"/>
            <p:cNvGrpSpPr>
              <a:grpSpLocks/>
            </p:cNvGrpSpPr>
            <p:nvPr/>
          </p:nvGrpSpPr>
          <p:grpSpPr bwMode="auto">
            <a:xfrm>
              <a:off x="1508" y="1913"/>
              <a:ext cx="416" cy="175"/>
              <a:chOff x="3600" y="219"/>
              <a:chExt cx="360" cy="175"/>
            </a:xfrm>
          </p:grpSpPr>
          <p:sp>
            <p:nvSpPr>
              <p:cNvPr id="750709" name="Oval 117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710" name="Line 11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711" name="Line 11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712" name="Rectangle 12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50713" name="Oval 12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50714" name="Group 12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50715" name="Line 12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716" name="Line 12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717" name="Line 12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50718" name="Group 12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50719" name="Line 12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720" name="Line 12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721" name="Line 12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50722" name="Group 130"/>
            <p:cNvGrpSpPr>
              <a:grpSpLocks/>
            </p:cNvGrpSpPr>
            <p:nvPr/>
          </p:nvGrpSpPr>
          <p:grpSpPr bwMode="auto">
            <a:xfrm>
              <a:off x="1134" y="2410"/>
              <a:ext cx="416" cy="175"/>
              <a:chOff x="3600" y="219"/>
              <a:chExt cx="360" cy="175"/>
            </a:xfrm>
          </p:grpSpPr>
          <p:sp>
            <p:nvSpPr>
              <p:cNvPr id="750723" name="Oval 131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724" name="Line 132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725" name="Line 133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726" name="Rectangle 134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50727" name="Oval 135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50728" name="Group 136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50729" name="Line 13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730" name="Line 13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731" name="Line 13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50732" name="Group 140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50733" name="Line 14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734" name="Line 14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735" name="Line 14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50736" name="Group 144"/>
            <p:cNvGrpSpPr>
              <a:grpSpLocks/>
            </p:cNvGrpSpPr>
            <p:nvPr/>
          </p:nvGrpSpPr>
          <p:grpSpPr bwMode="auto">
            <a:xfrm>
              <a:off x="752" y="2843"/>
              <a:ext cx="416" cy="175"/>
              <a:chOff x="3600" y="219"/>
              <a:chExt cx="360" cy="175"/>
            </a:xfrm>
          </p:grpSpPr>
          <p:sp>
            <p:nvSpPr>
              <p:cNvPr id="750737" name="Oval 145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738" name="Line 14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739" name="Line 14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740" name="Rectangle 14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50741" name="Oval 14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50742" name="Group 15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50743" name="Line 15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744" name="Line 15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745" name="Line 15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50746" name="Group 15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50747" name="Line 1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748" name="Line 1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749" name="Line 1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50750" name="Group 158"/>
            <p:cNvGrpSpPr>
              <a:grpSpLocks/>
            </p:cNvGrpSpPr>
            <p:nvPr/>
          </p:nvGrpSpPr>
          <p:grpSpPr bwMode="auto">
            <a:xfrm>
              <a:off x="1522" y="2771"/>
              <a:ext cx="416" cy="175"/>
              <a:chOff x="3600" y="219"/>
              <a:chExt cx="360" cy="175"/>
            </a:xfrm>
          </p:grpSpPr>
          <p:sp>
            <p:nvSpPr>
              <p:cNvPr id="750751" name="Oval 15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752" name="Line 16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753" name="Line 16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754" name="Rectangle 16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50755" name="Oval 16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50756" name="Group 16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50757" name="Line 16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758" name="Line 16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759" name="Line 16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50760" name="Group 16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50761" name="Line 16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762" name="Line 17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763" name="Line 17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50764" name="Group 172"/>
            <p:cNvGrpSpPr>
              <a:grpSpLocks/>
            </p:cNvGrpSpPr>
            <p:nvPr/>
          </p:nvGrpSpPr>
          <p:grpSpPr bwMode="auto">
            <a:xfrm>
              <a:off x="1231" y="3197"/>
              <a:ext cx="416" cy="175"/>
              <a:chOff x="3600" y="219"/>
              <a:chExt cx="360" cy="175"/>
            </a:xfrm>
          </p:grpSpPr>
          <p:sp>
            <p:nvSpPr>
              <p:cNvPr id="750765" name="Oval 173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766" name="Line 174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767" name="Line 175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768" name="Rectangle 176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50769" name="Oval 177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50770" name="Group 178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50771" name="Line 17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772" name="Line 18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773" name="Line 18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50774" name="Group 182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50775" name="Line 18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776" name="Line 18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777" name="Line 18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50778" name="Group 186"/>
            <p:cNvGrpSpPr>
              <a:grpSpLocks/>
            </p:cNvGrpSpPr>
            <p:nvPr/>
          </p:nvGrpSpPr>
          <p:grpSpPr bwMode="auto">
            <a:xfrm>
              <a:off x="3169" y="2901"/>
              <a:ext cx="416" cy="175"/>
              <a:chOff x="3600" y="219"/>
              <a:chExt cx="360" cy="175"/>
            </a:xfrm>
          </p:grpSpPr>
          <p:sp>
            <p:nvSpPr>
              <p:cNvPr id="750779" name="Oval 187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780" name="Line 18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781" name="Line 18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782" name="Rectangle 19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50783" name="Oval 19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50784" name="Group 19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50785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786" name="Line 19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787" name="Line 19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50788" name="Group 19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50789" name="Line 19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790" name="Line 19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791" name="Line 19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50792" name="Group 200"/>
            <p:cNvGrpSpPr>
              <a:grpSpLocks/>
            </p:cNvGrpSpPr>
            <p:nvPr/>
          </p:nvGrpSpPr>
          <p:grpSpPr bwMode="auto">
            <a:xfrm>
              <a:off x="2682" y="3172"/>
              <a:ext cx="416" cy="175"/>
              <a:chOff x="3600" y="219"/>
              <a:chExt cx="360" cy="175"/>
            </a:xfrm>
          </p:grpSpPr>
          <p:sp>
            <p:nvSpPr>
              <p:cNvPr id="750793" name="Oval 201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794" name="Line 202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795" name="Line 203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796" name="Rectangle 204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50797" name="Oval 205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50798" name="Group 206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50799" name="Line 20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800" name="Line 20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801" name="Line 20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50802" name="Group 210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50803" name="Line 21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804" name="Line 21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805" name="Line 21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50806" name="Group 214"/>
            <p:cNvGrpSpPr>
              <a:grpSpLocks/>
            </p:cNvGrpSpPr>
            <p:nvPr/>
          </p:nvGrpSpPr>
          <p:grpSpPr bwMode="auto">
            <a:xfrm>
              <a:off x="4050" y="2495"/>
              <a:ext cx="416" cy="175"/>
              <a:chOff x="3600" y="219"/>
              <a:chExt cx="360" cy="175"/>
            </a:xfrm>
          </p:grpSpPr>
          <p:sp>
            <p:nvSpPr>
              <p:cNvPr id="750807" name="Oval 215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808" name="Line 21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809" name="Line 21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810" name="Rectangle 21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50811" name="Oval 21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50812" name="Group 22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50813" name="Line 22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814" name="Line 22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815" name="Line 22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50816" name="Group 22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50817" name="Line 22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818" name="Line 22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819" name="Line 22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50820" name="Group 228"/>
            <p:cNvGrpSpPr>
              <a:grpSpLocks/>
            </p:cNvGrpSpPr>
            <p:nvPr/>
          </p:nvGrpSpPr>
          <p:grpSpPr bwMode="auto">
            <a:xfrm>
              <a:off x="4701" y="3013"/>
              <a:ext cx="416" cy="175"/>
              <a:chOff x="3600" y="219"/>
              <a:chExt cx="360" cy="175"/>
            </a:xfrm>
          </p:grpSpPr>
          <p:sp>
            <p:nvSpPr>
              <p:cNvPr id="750821" name="Oval 22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822" name="Line 23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823" name="Line 23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824" name="Rectangle 23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50825" name="Oval 23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50826" name="Group 23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50827" name="Line 23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828" name="Line 23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829" name="Line 23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50830" name="Group 23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50831" name="Line 23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832" name="Line 24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0833" name="Line 24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750834" name="Line 242"/>
          <p:cNvSpPr>
            <a:spLocks noChangeShapeType="1"/>
          </p:cNvSpPr>
          <p:nvPr/>
        </p:nvSpPr>
        <p:spPr bwMode="auto">
          <a:xfrm flipV="1">
            <a:off x="6946900" y="5018088"/>
            <a:ext cx="490538" cy="2000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50835" name="Line 243"/>
          <p:cNvSpPr>
            <a:spLocks noChangeShapeType="1"/>
          </p:cNvSpPr>
          <p:nvPr/>
        </p:nvSpPr>
        <p:spPr bwMode="auto">
          <a:xfrm flipH="1" flipV="1">
            <a:off x="5559425" y="4892675"/>
            <a:ext cx="481013" cy="3000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50836" name="Line 244"/>
          <p:cNvSpPr>
            <a:spLocks noChangeShapeType="1"/>
          </p:cNvSpPr>
          <p:nvPr/>
        </p:nvSpPr>
        <p:spPr bwMode="auto">
          <a:xfrm flipV="1">
            <a:off x="4862513" y="1081088"/>
            <a:ext cx="0" cy="792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50837" name="Line 245"/>
          <p:cNvSpPr>
            <a:spLocks noChangeShapeType="1"/>
          </p:cNvSpPr>
          <p:nvPr/>
        </p:nvSpPr>
        <p:spPr bwMode="auto">
          <a:xfrm flipH="1">
            <a:off x="6534150" y="2039938"/>
            <a:ext cx="312738" cy="20161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50838" name="Line 246"/>
          <p:cNvSpPr>
            <a:spLocks noChangeShapeType="1"/>
          </p:cNvSpPr>
          <p:nvPr/>
        </p:nvSpPr>
        <p:spPr bwMode="auto">
          <a:xfrm flipH="1">
            <a:off x="5024438" y="1646238"/>
            <a:ext cx="312737" cy="20161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50839" name="Line 247"/>
          <p:cNvSpPr>
            <a:spLocks noChangeShapeType="1"/>
          </p:cNvSpPr>
          <p:nvPr/>
        </p:nvSpPr>
        <p:spPr bwMode="auto">
          <a:xfrm>
            <a:off x="4154488" y="3463925"/>
            <a:ext cx="334962" cy="555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50840" name="Line 248"/>
          <p:cNvSpPr>
            <a:spLocks noChangeShapeType="1"/>
          </p:cNvSpPr>
          <p:nvPr/>
        </p:nvSpPr>
        <p:spPr bwMode="auto">
          <a:xfrm flipH="1" flipV="1">
            <a:off x="2968625" y="3270250"/>
            <a:ext cx="257175" cy="1571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5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7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36A7-0444-42E8-982B-ABDF86151DF2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75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Hierarchical OSPF</a:t>
            </a:r>
            <a:endParaRPr lang="en-US"/>
          </a:p>
        </p:txBody>
      </p:sp>
      <p:sp>
        <p:nvSpPr>
          <p:cNvPr id="75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700" y="1468438"/>
            <a:ext cx="8229600" cy="4008437"/>
          </a:xfrm>
        </p:spPr>
        <p:txBody>
          <a:bodyPr/>
          <a:lstStyle/>
          <a:p>
            <a:r>
              <a:rPr lang="en-US" sz="2400">
                <a:solidFill>
                  <a:srgbClr val="FF0000"/>
                </a:solidFill>
              </a:rPr>
              <a:t>two-level hierarchy:</a:t>
            </a:r>
            <a:r>
              <a:rPr lang="en-US" sz="2400"/>
              <a:t> local area, backbone.</a:t>
            </a:r>
          </a:p>
          <a:p>
            <a:pPr lvl="1"/>
            <a:r>
              <a:rPr lang="en-US"/>
              <a:t>link-state advertisements only in area </a:t>
            </a:r>
          </a:p>
          <a:p>
            <a:pPr lvl="1"/>
            <a:r>
              <a:rPr lang="en-US"/>
              <a:t>each nodes has detailed area topology; only know direction (shortest path) to nets in other areas.</a:t>
            </a:r>
            <a:endParaRPr lang="en-US" sz="2000"/>
          </a:p>
          <a:p>
            <a:r>
              <a:rPr lang="en-US" sz="2400" i="1" u="sng">
                <a:solidFill>
                  <a:srgbClr val="FF0000"/>
                </a:solidFill>
              </a:rPr>
              <a:t>area border routers:</a:t>
            </a:r>
            <a:r>
              <a:rPr lang="en-US" sz="2400" b="1">
                <a:solidFill>
                  <a:schemeClr val="accent2"/>
                </a:solidFill>
              </a:rPr>
              <a:t> </a:t>
            </a:r>
            <a:r>
              <a:rPr lang="en-US" sz="2400"/>
              <a:t>“summarize” distances  to nets in own area, advertise to other Area Border routers.</a:t>
            </a:r>
          </a:p>
          <a:p>
            <a:r>
              <a:rPr lang="en-US" sz="2400" i="1" u="sng">
                <a:solidFill>
                  <a:srgbClr val="FF0000"/>
                </a:solidFill>
              </a:rPr>
              <a:t>backbone routers:</a:t>
            </a:r>
            <a:r>
              <a:rPr lang="en-US" sz="2400"/>
              <a:t> run OSPF routing limited to backbone.</a:t>
            </a:r>
          </a:p>
          <a:p>
            <a:r>
              <a:rPr lang="en-US" sz="2400" i="1" u="sng">
                <a:solidFill>
                  <a:srgbClr val="FF0000"/>
                </a:solidFill>
              </a:rPr>
              <a:t>boundary routers:</a:t>
            </a:r>
            <a:r>
              <a:rPr lang="en-US" sz="2400"/>
              <a:t> connect to other AS’s.</a:t>
            </a:r>
            <a:endParaRPr lang="en-US" sz="2000"/>
          </a:p>
          <a:p>
            <a:endParaRPr lang="en-US" sz="200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55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81B94-4023-4789-BE15-753E5AC2D17C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Internet inter-AS routing: BGP</a:t>
            </a:r>
            <a:endParaRPr lang="en-US" sz="2800"/>
          </a:p>
        </p:txBody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22400"/>
            <a:ext cx="7772400" cy="4648200"/>
          </a:xfrm>
        </p:spPr>
        <p:txBody>
          <a:bodyPr/>
          <a:lstStyle/>
          <a:p>
            <a:pPr marL="381000" indent="-381000"/>
            <a:r>
              <a:rPr lang="en-US" sz="2400">
                <a:solidFill>
                  <a:srgbClr val="FF0000"/>
                </a:solidFill>
              </a:rPr>
              <a:t>BGP (Border Gateway Protocol):</a:t>
            </a:r>
            <a:r>
              <a:rPr lang="en-US" sz="2400"/>
              <a:t> </a:t>
            </a:r>
            <a:r>
              <a:rPr lang="en-US" sz="2400" i="1"/>
              <a:t>the</a:t>
            </a:r>
            <a:r>
              <a:rPr lang="en-US" sz="2400"/>
              <a:t> de facto inter-domain routing protocol</a:t>
            </a:r>
          </a:p>
          <a:p>
            <a:pPr marL="800100" lvl="1" indent="-342900"/>
            <a:r>
              <a:rPr lang="en-US" sz="2000"/>
              <a:t>“glue that holds the Internet together”</a:t>
            </a:r>
          </a:p>
          <a:p>
            <a:pPr marL="381000" indent="-381000"/>
            <a:r>
              <a:rPr lang="en-US" sz="2400"/>
              <a:t>BGP provides each AS a means to:</a:t>
            </a:r>
          </a:p>
          <a:p>
            <a:pPr marL="800100" lvl="1" indent="-342900"/>
            <a:r>
              <a:rPr lang="en-US" sz="2000">
                <a:solidFill>
                  <a:srgbClr val="FF0000"/>
                </a:solidFill>
              </a:rPr>
              <a:t>eBGP:</a:t>
            </a:r>
            <a:r>
              <a:rPr lang="en-US" sz="2000"/>
              <a:t> obtain subnet reachability information from neighboring ASs.</a:t>
            </a:r>
          </a:p>
          <a:p>
            <a:pPr marL="800100" lvl="1" indent="-342900"/>
            <a:r>
              <a:rPr lang="en-US" sz="2000">
                <a:solidFill>
                  <a:srgbClr val="FF0000"/>
                </a:solidFill>
              </a:rPr>
              <a:t>iBGP:</a:t>
            </a:r>
            <a:r>
              <a:rPr lang="en-US" sz="2000"/>
              <a:t> propagate reachability information to all AS-internal routers.</a:t>
            </a:r>
          </a:p>
          <a:p>
            <a:pPr marL="800100" lvl="1" indent="-342900"/>
            <a:r>
              <a:rPr lang="en-US" sz="2000"/>
              <a:t>determine “good” routes to other networks based on reachability information and policy.</a:t>
            </a:r>
          </a:p>
          <a:p>
            <a:pPr marL="381000" indent="-381000"/>
            <a:r>
              <a:rPr lang="en-US" sz="2400"/>
              <a:t>allows subnet to advertise its existence to rest of Internet: </a:t>
            </a:r>
            <a:r>
              <a:rPr lang="en-US" sz="2400" i="1">
                <a:solidFill>
                  <a:srgbClr val="000099"/>
                </a:solidFill>
              </a:rPr>
              <a:t>“I am here”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89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03B1E-80D5-4EC0-8E08-7C57C3BA86AD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753666" name="Freeform 2"/>
          <p:cNvSpPr>
            <a:spLocks/>
          </p:cNvSpPr>
          <p:nvPr/>
        </p:nvSpPr>
        <p:spPr bwMode="auto">
          <a:xfrm>
            <a:off x="7277100" y="4562475"/>
            <a:ext cx="1171575" cy="1758950"/>
          </a:xfrm>
          <a:custGeom>
            <a:avLst/>
            <a:gdLst/>
            <a:ahLst/>
            <a:cxnLst>
              <a:cxn ang="0">
                <a:pos x="32" y="394"/>
              </a:cxn>
              <a:cxn ang="0">
                <a:pos x="213" y="172"/>
              </a:cxn>
              <a:cxn ang="0">
                <a:pos x="663" y="56"/>
              </a:cxn>
              <a:cxn ang="0">
                <a:pos x="661" y="509"/>
              </a:cxn>
              <a:cxn ang="0">
                <a:pos x="677" y="1032"/>
              </a:cxn>
              <a:cxn ang="0">
                <a:pos x="338" y="962"/>
              </a:cxn>
              <a:cxn ang="0">
                <a:pos x="51" y="809"/>
              </a:cxn>
              <a:cxn ang="0">
                <a:pos x="32" y="394"/>
              </a:cxn>
            </a:cxnLst>
            <a:rect l="0" t="0" r="r" b="b"/>
            <a:pathLst>
              <a:path w="738" h="1108">
                <a:moveTo>
                  <a:pt x="32" y="394"/>
                </a:moveTo>
                <a:cubicBezTo>
                  <a:pt x="66" y="301"/>
                  <a:pt x="108" y="228"/>
                  <a:pt x="213" y="172"/>
                </a:cubicBezTo>
                <a:cubicBezTo>
                  <a:pt x="318" y="116"/>
                  <a:pt x="588" y="0"/>
                  <a:pt x="663" y="56"/>
                </a:cubicBezTo>
                <a:cubicBezTo>
                  <a:pt x="738" y="112"/>
                  <a:pt x="659" y="346"/>
                  <a:pt x="661" y="509"/>
                </a:cubicBezTo>
                <a:cubicBezTo>
                  <a:pt x="663" y="672"/>
                  <a:pt x="731" y="956"/>
                  <a:pt x="677" y="1032"/>
                </a:cubicBezTo>
                <a:cubicBezTo>
                  <a:pt x="623" y="1108"/>
                  <a:pt x="442" y="999"/>
                  <a:pt x="338" y="962"/>
                </a:cubicBezTo>
                <a:cubicBezTo>
                  <a:pt x="234" y="925"/>
                  <a:pt x="102" y="904"/>
                  <a:pt x="51" y="809"/>
                </a:cubicBezTo>
                <a:cubicBezTo>
                  <a:pt x="0" y="715"/>
                  <a:pt x="36" y="481"/>
                  <a:pt x="32" y="394"/>
                </a:cubicBez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3667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/>
              <a:t>BGP basics</a:t>
            </a:r>
          </a:p>
        </p:txBody>
      </p:sp>
      <p:sp>
        <p:nvSpPr>
          <p:cNvPr id="7536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79438" y="3060700"/>
            <a:ext cx="8505825" cy="2349500"/>
          </a:xfrm>
        </p:spPr>
        <p:txBody>
          <a:bodyPr/>
          <a:lstStyle/>
          <a:p>
            <a:r>
              <a:rPr lang="en-US" sz="2400" dirty="0"/>
              <a:t>when AS3 advertises a prefix to AS1:</a:t>
            </a:r>
          </a:p>
          <a:p>
            <a:pPr lvl="1"/>
            <a:r>
              <a:rPr lang="en-US" sz="2000" dirty="0"/>
              <a:t>AS3 </a:t>
            </a:r>
            <a:r>
              <a:rPr lang="en-US" sz="2000" i="1" dirty="0">
                <a:solidFill>
                  <a:srgbClr val="FF0000"/>
                </a:solidFill>
              </a:rPr>
              <a:t>promises</a:t>
            </a:r>
            <a:r>
              <a:rPr lang="en-US" sz="2000" dirty="0"/>
              <a:t> it will forward datagrams towards that prefix</a:t>
            </a:r>
          </a:p>
          <a:p>
            <a:pPr lvl="1"/>
            <a:r>
              <a:rPr lang="en-US" sz="2000" dirty="0"/>
              <a:t>AS3 can aggregate prefixes in its advertisement</a:t>
            </a:r>
          </a:p>
          <a:p>
            <a:endParaRPr lang="en-US" sz="2000" dirty="0"/>
          </a:p>
        </p:txBody>
      </p:sp>
      <p:sp>
        <p:nvSpPr>
          <p:cNvPr id="753669" name="Freeform 5"/>
          <p:cNvSpPr>
            <a:spLocks/>
          </p:cNvSpPr>
          <p:nvPr/>
        </p:nvSpPr>
        <p:spPr bwMode="auto">
          <a:xfrm>
            <a:off x="5230813" y="4872038"/>
            <a:ext cx="1944687" cy="1292225"/>
          </a:xfrm>
          <a:custGeom>
            <a:avLst/>
            <a:gdLst/>
            <a:ahLst/>
            <a:cxnLst>
              <a:cxn ang="0">
                <a:pos x="56" y="162"/>
              </a:cxn>
              <a:cxn ang="0">
                <a:pos x="368" y="14"/>
              </a:cxn>
              <a:cxn ang="0">
                <a:pos x="940" y="79"/>
              </a:cxn>
              <a:cxn ang="0">
                <a:pos x="1144" y="239"/>
              </a:cxn>
              <a:cxn ang="0">
                <a:pos x="1048" y="451"/>
              </a:cxn>
              <a:cxn ang="0">
                <a:pos x="586" y="541"/>
              </a:cxn>
              <a:cxn ang="0">
                <a:pos x="88" y="439"/>
              </a:cxn>
              <a:cxn ang="0">
                <a:pos x="56" y="162"/>
              </a:cxn>
            </a:cxnLst>
            <a:rect l="0" t="0" r="r" b="b"/>
            <a:pathLst>
              <a:path w="1162" h="543">
                <a:moveTo>
                  <a:pt x="56" y="162"/>
                </a:moveTo>
                <a:cubicBezTo>
                  <a:pt x="115" y="100"/>
                  <a:pt x="221" y="28"/>
                  <a:pt x="368" y="14"/>
                </a:cubicBezTo>
                <a:cubicBezTo>
                  <a:pt x="515" y="0"/>
                  <a:pt x="811" y="42"/>
                  <a:pt x="940" y="79"/>
                </a:cubicBezTo>
                <a:cubicBezTo>
                  <a:pt x="1069" y="116"/>
                  <a:pt x="1126" y="177"/>
                  <a:pt x="1144" y="239"/>
                </a:cubicBezTo>
                <a:cubicBezTo>
                  <a:pt x="1162" y="301"/>
                  <a:pt x="1141" y="401"/>
                  <a:pt x="1048" y="451"/>
                </a:cubicBezTo>
                <a:cubicBezTo>
                  <a:pt x="955" y="501"/>
                  <a:pt x="746" y="543"/>
                  <a:pt x="586" y="541"/>
                </a:cubicBezTo>
                <a:cubicBezTo>
                  <a:pt x="426" y="539"/>
                  <a:pt x="176" y="502"/>
                  <a:pt x="88" y="439"/>
                </a:cubicBezTo>
                <a:cubicBezTo>
                  <a:pt x="0" y="376"/>
                  <a:pt x="63" y="220"/>
                  <a:pt x="56" y="162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3670" name="Freeform 6"/>
          <p:cNvSpPr>
            <a:spLocks/>
          </p:cNvSpPr>
          <p:nvPr/>
        </p:nvSpPr>
        <p:spPr bwMode="auto">
          <a:xfrm>
            <a:off x="1477963" y="4164013"/>
            <a:ext cx="1679575" cy="1411287"/>
          </a:xfrm>
          <a:custGeom>
            <a:avLst/>
            <a:gdLst/>
            <a:ahLst/>
            <a:cxnLst>
              <a:cxn ang="0">
                <a:pos x="88" y="181"/>
              </a:cxn>
              <a:cxn ang="0">
                <a:pos x="180" y="89"/>
              </a:cxn>
              <a:cxn ang="0">
                <a:pos x="448" y="49"/>
              </a:cxn>
              <a:cxn ang="0">
                <a:pos x="988" y="25"/>
              </a:cxn>
              <a:cxn ang="0">
                <a:pos x="1181" y="197"/>
              </a:cxn>
              <a:cxn ang="0">
                <a:pos x="889" y="413"/>
              </a:cxn>
              <a:cxn ang="0">
                <a:pos x="307" y="425"/>
              </a:cxn>
              <a:cxn ang="0">
                <a:pos x="36" y="337"/>
              </a:cxn>
              <a:cxn ang="0">
                <a:pos x="88" y="181"/>
              </a:cxn>
            </a:cxnLst>
            <a:rect l="0" t="0" r="r" b="b"/>
            <a:pathLst>
              <a:path w="1198" h="451">
                <a:moveTo>
                  <a:pt x="88" y="181"/>
                </a:moveTo>
                <a:cubicBezTo>
                  <a:pt x="159" y="143"/>
                  <a:pt x="120" y="111"/>
                  <a:pt x="180" y="89"/>
                </a:cubicBezTo>
                <a:cubicBezTo>
                  <a:pt x="240" y="67"/>
                  <a:pt x="313" y="60"/>
                  <a:pt x="448" y="49"/>
                </a:cubicBezTo>
                <a:cubicBezTo>
                  <a:pt x="583" y="38"/>
                  <a:pt x="866" y="0"/>
                  <a:pt x="988" y="25"/>
                </a:cubicBezTo>
                <a:cubicBezTo>
                  <a:pt x="1110" y="50"/>
                  <a:pt x="1198" y="132"/>
                  <a:pt x="1181" y="197"/>
                </a:cubicBezTo>
                <a:cubicBezTo>
                  <a:pt x="1164" y="262"/>
                  <a:pt x="1034" y="375"/>
                  <a:pt x="889" y="413"/>
                </a:cubicBezTo>
                <a:cubicBezTo>
                  <a:pt x="744" y="451"/>
                  <a:pt x="449" y="438"/>
                  <a:pt x="307" y="425"/>
                </a:cubicBezTo>
                <a:cubicBezTo>
                  <a:pt x="165" y="412"/>
                  <a:pt x="72" y="378"/>
                  <a:pt x="36" y="337"/>
                </a:cubicBezTo>
                <a:cubicBezTo>
                  <a:pt x="0" y="296"/>
                  <a:pt x="77" y="213"/>
                  <a:pt x="88" y="181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3671" name="Freeform 7"/>
          <p:cNvSpPr>
            <a:spLocks/>
          </p:cNvSpPr>
          <p:nvPr/>
        </p:nvSpPr>
        <p:spPr bwMode="auto">
          <a:xfrm>
            <a:off x="2108200" y="4908550"/>
            <a:ext cx="400050" cy="180975"/>
          </a:xfrm>
          <a:custGeom>
            <a:avLst/>
            <a:gdLst/>
            <a:ahLst/>
            <a:cxnLst>
              <a:cxn ang="0">
                <a:pos x="0" y="114"/>
              </a:cxn>
              <a:cxn ang="0">
                <a:pos x="252" y="0"/>
              </a:cxn>
            </a:cxnLst>
            <a:rect l="0" t="0" r="r" b="b"/>
            <a:pathLst>
              <a:path w="252" h="114">
                <a:moveTo>
                  <a:pt x="0" y="114"/>
                </a:moveTo>
                <a:lnTo>
                  <a:pt x="252" y="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3672" name="Freeform 8"/>
          <p:cNvSpPr>
            <a:spLocks/>
          </p:cNvSpPr>
          <p:nvPr/>
        </p:nvSpPr>
        <p:spPr bwMode="auto">
          <a:xfrm>
            <a:off x="2800350" y="5014913"/>
            <a:ext cx="704850" cy="4095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44" y="258"/>
              </a:cxn>
            </a:cxnLst>
            <a:rect l="0" t="0" r="r" b="b"/>
            <a:pathLst>
              <a:path w="444" h="258">
                <a:moveTo>
                  <a:pt x="0" y="0"/>
                </a:moveTo>
                <a:lnTo>
                  <a:pt x="444" y="258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3673" name="Text Box 9"/>
          <p:cNvSpPr txBox="1">
            <a:spLocks noChangeArrowheads="1"/>
          </p:cNvSpPr>
          <p:nvPr/>
        </p:nvSpPr>
        <p:spPr bwMode="auto">
          <a:xfrm>
            <a:off x="2052638" y="5135563"/>
            <a:ext cx="701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AS3</a:t>
            </a:r>
            <a:endParaRPr lang="en-US"/>
          </a:p>
        </p:txBody>
      </p:sp>
      <p:sp>
        <p:nvSpPr>
          <p:cNvPr id="753674" name="Text Box 10"/>
          <p:cNvSpPr txBox="1">
            <a:spLocks noChangeArrowheads="1"/>
          </p:cNvSpPr>
          <p:nvPr/>
        </p:nvSpPr>
        <p:spPr bwMode="auto">
          <a:xfrm>
            <a:off x="5867400" y="5799138"/>
            <a:ext cx="6492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AS2</a:t>
            </a:r>
          </a:p>
        </p:txBody>
      </p:sp>
      <p:sp>
        <p:nvSpPr>
          <p:cNvPr id="753675" name="Line 11"/>
          <p:cNvSpPr>
            <a:spLocks noChangeShapeType="1"/>
          </p:cNvSpPr>
          <p:nvPr/>
        </p:nvSpPr>
        <p:spPr bwMode="auto">
          <a:xfrm flipV="1">
            <a:off x="5746750" y="5283200"/>
            <a:ext cx="434975" cy="1920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3676" name="Line 12"/>
          <p:cNvSpPr>
            <a:spLocks noChangeShapeType="1"/>
          </p:cNvSpPr>
          <p:nvPr/>
        </p:nvSpPr>
        <p:spPr bwMode="auto">
          <a:xfrm flipH="1" flipV="1">
            <a:off x="2324100" y="4641850"/>
            <a:ext cx="241300" cy="174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3677" name="Line 13"/>
          <p:cNvSpPr>
            <a:spLocks noChangeShapeType="1"/>
          </p:cNvSpPr>
          <p:nvPr/>
        </p:nvSpPr>
        <p:spPr bwMode="auto">
          <a:xfrm flipH="1">
            <a:off x="1882775" y="4635500"/>
            <a:ext cx="147638" cy="376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753678" name="Group 14"/>
          <p:cNvGrpSpPr>
            <a:grpSpLocks/>
          </p:cNvGrpSpPr>
          <p:nvPr/>
        </p:nvGrpSpPr>
        <p:grpSpPr bwMode="auto">
          <a:xfrm>
            <a:off x="1619250" y="4910138"/>
            <a:ext cx="501650" cy="396875"/>
            <a:chOff x="873" y="3247"/>
            <a:chExt cx="316" cy="250"/>
          </a:xfrm>
        </p:grpSpPr>
        <p:sp>
          <p:nvSpPr>
            <p:cNvPr id="753679" name="Oval 15"/>
            <p:cNvSpPr>
              <a:spLocks noChangeArrowheads="1"/>
            </p:cNvSpPr>
            <p:nvPr/>
          </p:nvSpPr>
          <p:spPr bwMode="auto">
            <a:xfrm>
              <a:off x="876" y="3361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3680" name="Line 16"/>
            <p:cNvSpPr>
              <a:spLocks noChangeShapeType="1"/>
            </p:cNvSpPr>
            <p:nvPr/>
          </p:nvSpPr>
          <p:spPr bwMode="auto">
            <a:xfrm>
              <a:off x="876" y="335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3681" name="Line 17"/>
            <p:cNvSpPr>
              <a:spLocks noChangeShapeType="1"/>
            </p:cNvSpPr>
            <p:nvPr/>
          </p:nvSpPr>
          <p:spPr bwMode="auto">
            <a:xfrm>
              <a:off x="1189" y="335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3682" name="Rectangle 18"/>
            <p:cNvSpPr>
              <a:spLocks noChangeArrowheads="1"/>
            </p:cNvSpPr>
            <p:nvPr/>
          </p:nvSpPr>
          <p:spPr bwMode="auto">
            <a:xfrm>
              <a:off x="876" y="3354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53683" name="Oval 19"/>
            <p:cNvSpPr>
              <a:spLocks noChangeArrowheads="1"/>
            </p:cNvSpPr>
            <p:nvPr/>
          </p:nvSpPr>
          <p:spPr bwMode="auto">
            <a:xfrm>
              <a:off x="873" y="3295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3684" name="Rectangle 20"/>
            <p:cNvSpPr>
              <a:spLocks noChangeArrowheads="1"/>
            </p:cNvSpPr>
            <p:nvPr/>
          </p:nvSpPr>
          <p:spPr bwMode="auto">
            <a:xfrm>
              <a:off x="960" y="3308"/>
              <a:ext cx="141" cy="124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3685" name="Text Box 21"/>
            <p:cNvSpPr txBox="1">
              <a:spLocks noChangeArrowheads="1"/>
            </p:cNvSpPr>
            <p:nvPr/>
          </p:nvSpPr>
          <p:spPr bwMode="auto">
            <a:xfrm>
              <a:off x="880" y="3247"/>
              <a:ext cx="3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3b</a:t>
              </a:r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753686" name="Group 22"/>
          <p:cNvGrpSpPr>
            <a:grpSpLocks/>
          </p:cNvGrpSpPr>
          <p:nvPr/>
        </p:nvGrpSpPr>
        <p:grpSpPr bwMode="auto">
          <a:xfrm>
            <a:off x="1889125" y="4333875"/>
            <a:ext cx="501650" cy="396875"/>
            <a:chOff x="2016" y="1980"/>
            <a:chExt cx="316" cy="250"/>
          </a:xfrm>
        </p:grpSpPr>
        <p:sp>
          <p:nvSpPr>
            <p:cNvPr id="753687" name="Oval 23"/>
            <p:cNvSpPr>
              <a:spLocks noChangeArrowheads="1"/>
            </p:cNvSpPr>
            <p:nvPr/>
          </p:nvSpPr>
          <p:spPr bwMode="auto">
            <a:xfrm>
              <a:off x="2019" y="210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3688" name="Line 24"/>
            <p:cNvSpPr>
              <a:spLocks noChangeShapeType="1"/>
            </p:cNvSpPr>
            <p:nvPr/>
          </p:nvSpPr>
          <p:spPr bwMode="auto">
            <a:xfrm>
              <a:off x="2019" y="209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3689" name="Line 25"/>
            <p:cNvSpPr>
              <a:spLocks noChangeShapeType="1"/>
            </p:cNvSpPr>
            <p:nvPr/>
          </p:nvSpPr>
          <p:spPr bwMode="auto">
            <a:xfrm>
              <a:off x="2332" y="209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3690" name="Rectangle 26"/>
            <p:cNvSpPr>
              <a:spLocks noChangeArrowheads="1"/>
            </p:cNvSpPr>
            <p:nvPr/>
          </p:nvSpPr>
          <p:spPr bwMode="auto">
            <a:xfrm>
              <a:off x="2019" y="2095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53691" name="Oval 27"/>
            <p:cNvSpPr>
              <a:spLocks noChangeArrowheads="1"/>
            </p:cNvSpPr>
            <p:nvPr/>
          </p:nvSpPr>
          <p:spPr bwMode="auto">
            <a:xfrm>
              <a:off x="2016" y="203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53692" name="Group 28"/>
            <p:cNvGrpSpPr>
              <a:grpSpLocks/>
            </p:cNvGrpSpPr>
            <p:nvPr/>
          </p:nvGrpSpPr>
          <p:grpSpPr bwMode="auto">
            <a:xfrm>
              <a:off x="2027" y="1980"/>
              <a:ext cx="296" cy="250"/>
              <a:chOff x="2907" y="2429"/>
              <a:chExt cx="301" cy="250"/>
            </a:xfrm>
          </p:grpSpPr>
          <p:sp>
            <p:nvSpPr>
              <p:cNvPr id="753693" name="Rectangle 2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3694" name="Text Box 30"/>
              <p:cNvSpPr txBox="1">
                <a:spLocks noChangeArrowheads="1"/>
              </p:cNvSpPr>
              <p:nvPr/>
            </p:nvSpPr>
            <p:spPr bwMode="auto">
              <a:xfrm>
                <a:off x="2907" y="2429"/>
                <a:ext cx="30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3c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753695" name="Group 31"/>
          <p:cNvGrpSpPr>
            <a:grpSpLocks/>
          </p:cNvGrpSpPr>
          <p:nvPr/>
        </p:nvGrpSpPr>
        <p:grpSpPr bwMode="auto">
          <a:xfrm>
            <a:off x="2466975" y="4708525"/>
            <a:ext cx="501650" cy="396875"/>
            <a:chOff x="1434" y="3108"/>
            <a:chExt cx="316" cy="250"/>
          </a:xfrm>
        </p:grpSpPr>
        <p:grpSp>
          <p:nvGrpSpPr>
            <p:cNvPr id="753696" name="Group 32"/>
            <p:cNvGrpSpPr>
              <a:grpSpLocks/>
            </p:cNvGrpSpPr>
            <p:nvPr/>
          </p:nvGrpSpPr>
          <p:grpSpPr bwMode="auto">
            <a:xfrm>
              <a:off x="1434" y="3163"/>
              <a:ext cx="316" cy="147"/>
              <a:chOff x="1434" y="3163"/>
              <a:chExt cx="316" cy="147"/>
            </a:xfrm>
          </p:grpSpPr>
          <p:sp>
            <p:nvSpPr>
              <p:cNvPr id="753697" name="Oval 33"/>
              <p:cNvSpPr>
                <a:spLocks noChangeArrowheads="1"/>
              </p:cNvSpPr>
              <p:nvPr/>
            </p:nvSpPr>
            <p:spPr bwMode="auto">
              <a:xfrm>
                <a:off x="1437" y="3229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3698" name="Line 34"/>
              <p:cNvSpPr>
                <a:spLocks noChangeShapeType="1"/>
              </p:cNvSpPr>
              <p:nvPr/>
            </p:nvSpPr>
            <p:spPr bwMode="auto">
              <a:xfrm>
                <a:off x="1437" y="322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3699" name="Line 35"/>
              <p:cNvSpPr>
                <a:spLocks noChangeShapeType="1"/>
              </p:cNvSpPr>
              <p:nvPr/>
            </p:nvSpPr>
            <p:spPr bwMode="auto">
              <a:xfrm>
                <a:off x="1750" y="322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3700" name="Rectangle 36"/>
              <p:cNvSpPr>
                <a:spLocks noChangeArrowheads="1"/>
              </p:cNvSpPr>
              <p:nvPr/>
            </p:nvSpPr>
            <p:spPr bwMode="auto">
              <a:xfrm>
                <a:off x="1437" y="3222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53701" name="Oval 37"/>
              <p:cNvSpPr>
                <a:spLocks noChangeArrowheads="1"/>
              </p:cNvSpPr>
              <p:nvPr/>
            </p:nvSpPr>
            <p:spPr bwMode="auto">
              <a:xfrm>
                <a:off x="1434" y="3163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3702" name="Rectangle 38"/>
              <p:cNvSpPr>
                <a:spLocks noChangeArrowheads="1"/>
              </p:cNvSpPr>
              <p:nvPr/>
            </p:nvSpPr>
            <p:spPr bwMode="auto">
              <a:xfrm>
                <a:off x="1521" y="3176"/>
                <a:ext cx="142" cy="110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53703" name="Text Box 39"/>
            <p:cNvSpPr txBox="1">
              <a:spLocks noChangeArrowheads="1"/>
            </p:cNvSpPr>
            <p:nvPr/>
          </p:nvSpPr>
          <p:spPr bwMode="auto">
            <a:xfrm>
              <a:off x="1447" y="3108"/>
              <a:ext cx="2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3a</a:t>
              </a:r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753704" name="Group 40"/>
          <p:cNvGrpSpPr>
            <a:grpSpLocks/>
          </p:cNvGrpSpPr>
          <p:nvPr/>
        </p:nvGrpSpPr>
        <p:grpSpPr bwMode="auto">
          <a:xfrm>
            <a:off x="2495550" y="5227638"/>
            <a:ext cx="2660650" cy="1122362"/>
            <a:chOff x="1572" y="3293"/>
            <a:chExt cx="1676" cy="707"/>
          </a:xfrm>
        </p:grpSpPr>
        <p:sp>
          <p:nvSpPr>
            <p:cNvPr id="753705" name="Freeform 41"/>
            <p:cNvSpPr>
              <a:spLocks/>
            </p:cNvSpPr>
            <p:nvPr/>
          </p:nvSpPr>
          <p:spPr bwMode="auto">
            <a:xfrm>
              <a:off x="1572" y="3293"/>
              <a:ext cx="1676" cy="707"/>
            </a:xfrm>
            <a:custGeom>
              <a:avLst/>
              <a:gdLst/>
              <a:ahLst/>
              <a:cxnLst>
                <a:cxn ang="0">
                  <a:pos x="155" y="224"/>
                </a:cxn>
                <a:cxn ang="0">
                  <a:pos x="407" y="74"/>
                </a:cxn>
                <a:cxn ang="0">
                  <a:pos x="785" y="20"/>
                </a:cxn>
                <a:cxn ang="0">
                  <a:pos x="1157" y="194"/>
                </a:cxn>
                <a:cxn ang="0">
                  <a:pos x="1564" y="428"/>
                </a:cxn>
                <a:cxn ang="0">
                  <a:pos x="1272" y="644"/>
                </a:cxn>
                <a:cxn ang="0">
                  <a:pos x="690" y="656"/>
                </a:cxn>
                <a:cxn ang="0">
                  <a:pos x="89" y="596"/>
                </a:cxn>
                <a:cxn ang="0">
                  <a:pos x="155" y="224"/>
                </a:cxn>
              </a:cxnLst>
              <a:rect l="0" t="0" r="r" b="b"/>
              <a:pathLst>
                <a:path w="1583" h="682">
                  <a:moveTo>
                    <a:pt x="155" y="224"/>
                  </a:moveTo>
                  <a:cubicBezTo>
                    <a:pt x="208" y="137"/>
                    <a:pt x="302" y="108"/>
                    <a:pt x="407" y="74"/>
                  </a:cubicBezTo>
                  <a:cubicBezTo>
                    <a:pt x="512" y="40"/>
                    <a:pt x="660" y="0"/>
                    <a:pt x="785" y="20"/>
                  </a:cubicBezTo>
                  <a:cubicBezTo>
                    <a:pt x="910" y="40"/>
                    <a:pt x="1027" y="126"/>
                    <a:pt x="1157" y="194"/>
                  </a:cubicBezTo>
                  <a:cubicBezTo>
                    <a:pt x="1287" y="262"/>
                    <a:pt x="1545" y="353"/>
                    <a:pt x="1564" y="428"/>
                  </a:cubicBezTo>
                  <a:cubicBezTo>
                    <a:pt x="1583" y="503"/>
                    <a:pt x="1417" y="606"/>
                    <a:pt x="1272" y="644"/>
                  </a:cubicBezTo>
                  <a:cubicBezTo>
                    <a:pt x="1127" y="682"/>
                    <a:pt x="887" y="664"/>
                    <a:pt x="690" y="656"/>
                  </a:cubicBezTo>
                  <a:cubicBezTo>
                    <a:pt x="493" y="648"/>
                    <a:pt x="178" y="668"/>
                    <a:pt x="89" y="596"/>
                  </a:cubicBezTo>
                  <a:cubicBezTo>
                    <a:pt x="0" y="524"/>
                    <a:pt x="102" y="311"/>
                    <a:pt x="155" y="224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3706" name="Text Box 42"/>
            <p:cNvSpPr txBox="1">
              <a:spLocks noChangeArrowheads="1"/>
            </p:cNvSpPr>
            <p:nvPr/>
          </p:nvSpPr>
          <p:spPr bwMode="auto">
            <a:xfrm>
              <a:off x="1719" y="3728"/>
              <a:ext cx="4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AS1</a:t>
              </a:r>
              <a:endParaRPr lang="en-US"/>
            </a:p>
          </p:txBody>
        </p:sp>
        <p:sp>
          <p:nvSpPr>
            <p:cNvPr id="753707" name="Line 43"/>
            <p:cNvSpPr>
              <a:spLocks noChangeShapeType="1"/>
            </p:cNvSpPr>
            <p:nvPr/>
          </p:nvSpPr>
          <p:spPr bwMode="auto">
            <a:xfrm flipH="1">
              <a:off x="2134" y="3469"/>
              <a:ext cx="93" cy="1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53708" name="Line 44"/>
            <p:cNvSpPr>
              <a:spLocks noChangeShapeType="1"/>
            </p:cNvSpPr>
            <p:nvPr/>
          </p:nvSpPr>
          <p:spPr bwMode="auto">
            <a:xfrm>
              <a:off x="2388" y="3491"/>
              <a:ext cx="3" cy="2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53709" name="Line 45"/>
            <p:cNvSpPr>
              <a:spLocks noChangeShapeType="1"/>
            </p:cNvSpPr>
            <p:nvPr/>
          </p:nvSpPr>
          <p:spPr bwMode="auto">
            <a:xfrm>
              <a:off x="2490" y="3461"/>
              <a:ext cx="313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53710" name="Line 46"/>
            <p:cNvSpPr>
              <a:spLocks noChangeShapeType="1"/>
            </p:cNvSpPr>
            <p:nvPr/>
          </p:nvSpPr>
          <p:spPr bwMode="auto">
            <a:xfrm flipH="1">
              <a:off x="2566" y="3749"/>
              <a:ext cx="237" cy="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53711" name="Line 47"/>
            <p:cNvSpPr>
              <a:spLocks noChangeShapeType="1"/>
            </p:cNvSpPr>
            <p:nvPr/>
          </p:nvSpPr>
          <p:spPr bwMode="auto">
            <a:xfrm flipH="1" flipV="1">
              <a:off x="2202" y="3638"/>
              <a:ext cx="568" cy="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53712" name="Line 48"/>
            <p:cNvSpPr>
              <a:spLocks noChangeShapeType="1"/>
            </p:cNvSpPr>
            <p:nvPr/>
          </p:nvSpPr>
          <p:spPr bwMode="auto">
            <a:xfrm>
              <a:off x="2143" y="3689"/>
              <a:ext cx="127" cy="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753713" name="Group 49"/>
            <p:cNvGrpSpPr>
              <a:grpSpLocks/>
            </p:cNvGrpSpPr>
            <p:nvPr/>
          </p:nvGrpSpPr>
          <p:grpSpPr bwMode="auto">
            <a:xfrm>
              <a:off x="2202" y="3297"/>
              <a:ext cx="316" cy="250"/>
              <a:chOff x="2055" y="3451"/>
              <a:chExt cx="316" cy="250"/>
            </a:xfrm>
          </p:grpSpPr>
          <p:sp>
            <p:nvSpPr>
              <p:cNvPr id="753714" name="Oval 50"/>
              <p:cNvSpPr>
                <a:spLocks noChangeArrowheads="1"/>
              </p:cNvSpPr>
              <p:nvPr/>
            </p:nvSpPr>
            <p:spPr bwMode="auto">
              <a:xfrm>
                <a:off x="2058" y="3571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3715" name="Line 51"/>
              <p:cNvSpPr>
                <a:spLocks noChangeShapeType="1"/>
              </p:cNvSpPr>
              <p:nvPr/>
            </p:nvSpPr>
            <p:spPr bwMode="auto">
              <a:xfrm>
                <a:off x="2058" y="356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3716" name="Line 52"/>
              <p:cNvSpPr>
                <a:spLocks noChangeShapeType="1"/>
              </p:cNvSpPr>
              <p:nvPr/>
            </p:nvSpPr>
            <p:spPr bwMode="auto">
              <a:xfrm>
                <a:off x="2371" y="356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3717" name="Rectangle 53"/>
              <p:cNvSpPr>
                <a:spLocks noChangeArrowheads="1"/>
              </p:cNvSpPr>
              <p:nvPr/>
            </p:nvSpPr>
            <p:spPr bwMode="auto">
              <a:xfrm>
                <a:off x="2058" y="3564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53718" name="Oval 54"/>
              <p:cNvSpPr>
                <a:spLocks noChangeArrowheads="1"/>
              </p:cNvSpPr>
              <p:nvPr/>
            </p:nvSpPr>
            <p:spPr bwMode="auto">
              <a:xfrm>
                <a:off x="2055" y="3505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53719" name="Group 55"/>
              <p:cNvGrpSpPr>
                <a:grpSpLocks/>
              </p:cNvGrpSpPr>
              <p:nvPr/>
            </p:nvGrpSpPr>
            <p:grpSpPr bwMode="auto">
              <a:xfrm>
                <a:off x="2079" y="3451"/>
                <a:ext cx="270" cy="250"/>
                <a:chOff x="2919" y="2429"/>
                <a:chExt cx="277" cy="250"/>
              </a:xfrm>
            </p:grpSpPr>
            <p:sp>
              <p:nvSpPr>
                <p:cNvPr id="753720" name="Rectangle 56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3721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2919" y="2429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000"/>
                    <a:t>1c</a:t>
                  </a:r>
                </a:p>
              </p:txBody>
            </p:sp>
          </p:grpSp>
        </p:grpSp>
        <p:grpSp>
          <p:nvGrpSpPr>
            <p:cNvPr id="753722" name="Group 58"/>
            <p:cNvGrpSpPr>
              <a:grpSpLocks/>
            </p:cNvGrpSpPr>
            <p:nvPr/>
          </p:nvGrpSpPr>
          <p:grpSpPr bwMode="auto">
            <a:xfrm>
              <a:off x="1896" y="3511"/>
              <a:ext cx="316" cy="250"/>
              <a:chOff x="1749" y="3665"/>
              <a:chExt cx="316" cy="250"/>
            </a:xfrm>
          </p:grpSpPr>
          <p:sp>
            <p:nvSpPr>
              <p:cNvPr id="753723" name="Oval 59"/>
              <p:cNvSpPr>
                <a:spLocks noChangeArrowheads="1"/>
              </p:cNvSpPr>
              <p:nvPr/>
            </p:nvSpPr>
            <p:spPr bwMode="auto">
              <a:xfrm>
                <a:off x="1752" y="3781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3724" name="Line 60"/>
              <p:cNvSpPr>
                <a:spLocks noChangeShapeType="1"/>
              </p:cNvSpPr>
              <p:nvPr/>
            </p:nvSpPr>
            <p:spPr bwMode="auto">
              <a:xfrm>
                <a:off x="1752" y="377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3725" name="Line 61"/>
              <p:cNvSpPr>
                <a:spLocks noChangeShapeType="1"/>
              </p:cNvSpPr>
              <p:nvPr/>
            </p:nvSpPr>
            <p:spPr bwMode="auto">
              <a:xfrm>
                <a:off x="2065" y="377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3726" name="Rectangle 62"/>
              <p:cNvSpPr>
                <a:spLocks noChangeArrowheads="1"/>
              </p:cNvSpPr>
              <p:nvPr/>
            </p:nvSpPr>
            <p:spPr bwMode="auto">
              <a:xfrm>
                <a:off x="1752" y="3774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53727" name="Oval 63"/>
              <p:cNvSpPr>
                <a:spLocks noChangeArrowheads="1"/>
              </p:cNvSpPr>
              <p:nvPr/>
            </p:nvSpPr>
            <p:spPr bwMode="auto">
              <a:xfrm>
                <a:off x="1749" y="371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3728" name="Rectangle 64"/>
              <p:cNvSpPr>
                <a:spLocks noChangeArrowheads="1"/>
              </p:cNvSpPr>
              <p:nvPr/>
            </p:nvSpPr>
            <p:spPr bwMode="auto">
              <a:xfrm>
                <a:off x="1834" y="3746"/>
                <a:ext cx="142" cy="96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3729" name="Text Box 65"/>
              <p:cNvSpPr txBox="1">
                <a:spLocks noChangeArrowheads="1"/>
              </p:cNvSpPr>
              <p:nvPr/>
            </p:nvSpPr>
            <p:spPr bwMode="auto">
              <a:xfrm>
                <a:off x="1777" y="3665"/>
                <a:ext cx="27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1a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753730" name="Group 66"/>
            <p:cNvGrpSpPr>
              <a:grpSpLocks/>
            </p:cNvGrpSpPr>
            <p:nvPr/>
          </p:nvGrpSpPr>
          <p:grpSpPr bwMode="auto">
            <a:xfrm>
              <a:off x="2238" y="3693"/>
              <a:ext cx="316" cy="250"/>
              <a:chOff x="2091" y="3847"/>
              <a:chExt cx="316" cy="250"/>
            </a:xfrm>
          </p:grpSpPr>
          <p:sp>
            <p:nvSpPr>
              <p:cNvPr id="753731" name="Oval 67"/>
              <p:cNvSpPr>
                <a:spLocks noChangeArrowheads="1"/>
              </p:cNvSpPr>
              <p:nvPr/>
            </p:nvSpPr>
            <p:spPr bwMode="auto">
              <a:xfrm>
                <a:off x="2094" y="3967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3732" name="Line 68"/>
              <p:cNvSpPr>
                <a:spLocks noChangeShapeType="1"/>
              </p:cNvSpPr>
              <p:nvPr/>
            </p:nvSpPr>
            <p:spPr bwMode="auto">
              <a:xfrm>
                <a:off x="2094" y="3960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3733" name="Line 69"/>
              <p:cNvSpPr>
                <a:spLocks noChangeShapeType="1"/>
              </p:cNvSpPr>
              <p:nvPr/>
            </p:nvSpPr>
            <p:spPr bwMode="auto">
              <a:xfrm>
                <a:off x="2407" y="3960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3734" name="Rectangle 70"/>
              <p:cNvSpPr>
                <a:spLocks noChangeArrowheads="1"/>
              </p:cNvSpPr>
              <p:nvPr/>
            </p:nvSpPr>
            <p:spPr bwMode="auto">
              <a:xfrm>
                <a:off x="2094" y="3960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53735" name="Oval 71"/>
              <p:cNvSpPr>
                <a:spLocks noChangeArrowheads="1"/>
              </p:cNvSpPr>
              <p:nvPr/>
            </p:nvSpPr>
            <p:spPr bwMode="auto">
              <a:xfrm>
                <a:off x="2091" y="3901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53736" name="Group 72"/>
              <p:cNvGrpSpPr>
                <a:grpSpLocks/>
              </p:cNvGrpSpPr>
              <p:nvPr/>
            </p:nvGrpSpPr>
            <p:grpSpPr bwMode="auto">
              <a:xfrm>
                <a:off x="2112" y="3847"/>
                <a:ext cx="282" cy="250"/>
                <a:chOff x="2916" y="2429"/>
                <a:chExt cx="284" cy="250"/>
              </a:xfrm>
            </p:grpSpPr>
            <p:sp>
              <p:nvSpPr>
                <p:cNvPr id="753737" name="Rectangle 73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3738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2916" y="2429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000"/>
                    <a:t>1d</a:t>
                  </a:r>
                </a:p>
              </p:txBody>
            </p:sp>
          </p:grpSp>
        </p:grpSp>
        <p:grpSp>
          <p:nvGrpSpPr>
            <p:cNvPr id="753739" name="Group 75"/>
            <p:cNvGrpSpPr>
              <a:grpSpLocks/>
            </p:cNvGrpSpPr>
            <p:nvPr/>
          </p:nvGrpSpPr>
          <p:grpSpPr bwMode="auto">
            <a:xfrm>
              <a:off x="2778" y="3577"/>
              <a:ext cx="316" cy="250"/>
              <a:chOff x="2016" y="1980"/>
              <a:chExt cx="316" cy="250"/>
            </a:xfrm>
          </p:grpSpPr>
          <p:sp>
            <p:nvSpPr>
              <p:cNvPr id="753740" name="Oval 76"/>
              <p:cNvSpPr>
                <a:spLocks noChangeArrowheads="1"/>
              </p:cNvSpPr>
              <p:nvPr/>
            </p:nvSpPr>
            <p:spPr bwMode="auto">
              <a:xfrm>
                <a:off x="2019" y="210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3741" name="Line 77"/>
              <p:cNvSpPr>
                <a:spLocks noChangeShapeType="1"/>
              </p:cNvSpPr>
              <p:nvPr/>
            </p:nvSpPr>
            <p:spPr bwMode="auto">
              <a:xfrm>
                <a:off x="2019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3742" name="Line 78"/>
              <p:cNvSpPr>
                <a:spLocks noChangeShapeType="1"/>
              </p:cNvSpPr>
              <p:nvPr/>
            </p:nvSpPr>
            <p:spPr bwMode="auto">
              <a:xfrm>
                <a:off x="2332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3743" name="Rectangle 79"/>
              <p:cNvSpPr>
                <a:spLocks noChangeArrowheads="1"/>
              </p:cNvSpPr>
              <p:nvPr/>
            </p:nvSpPr>
            <p:spPr bwMode="auto">
              <a:xfrm>
                <a:off x="2019" y="209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53744" name="Oval 80"/>
              <p:cNvSpPr>
                <a:spLocks noChangeArrowheads="1"/>
              </p:cNvSpPr>
              <p:nvPr/>
            </p:nvSpPr>
            <p:spPr bwMode="auto">
              <a:xfrm>
                <a:off x="2016" y="203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53745" name="Group 81"/>
              <p:cNvGrpSpPr>
                <a:grpSpLocks/>
              </p:cNvGrpSpPr>
              <p:nvPr/>
            </p:nvGrpSpPr>
            <p:grpSpPr bwMode="auto">
              <a:xfrm>
                <a:off x="2034" y="1980"/>
                <a:ext cx="283" cy="250"/>
                <a:chOff x="2914" y="2429"/>
                <a:chExt cx="288" cy="250"/>
              </a:xfrm>
            </p:grpSpPr>
            <p:sp>
              <p:nvSpPr>
                <p:cNvPr id="753746" name="Rectangle 82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3747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2914" y="2429"/>
                  <a:ext cx="288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000"/>
                    <a:t>1b</a:t>
                  </a:r>
                  <a:endParaRPr lang="en-US" sz="2400">
                    <a:latin typeface="Times New Roman" pitchFamily="18" charset="0"/>
                  </a:endParaRPr>
                </a:p>
              </p:txBody>
            </p:sp>
          </p:grpSp>
        </p:grpSp>
      </p:grpSp>
      <p:grpSp>
        <p:nvGrpSpPr>
          <p:cNvPr id="753748" name="Group 84"/>
          <p:cNvGrpSpPr>
            <a:grpSpLocks/>
          </p:cNvGrpSpPr>
          <p:nvPr/>
        </p:nvGrpSpPr>
        <p:grpSpPr bwMode="auto">
          <a:xfrm>
            <a:off x="5414963" y="5330825"/>
            <a:ext cx="501650" cy="396875"/>
            <a:chOff x="3537" y="3477"/>
            <a:chExt cx="316" cy="250"/>
          </a:xfrm>
        </p:grpSpPr>
        <p:sp>
          <p:nvSpPr>
            <p:cNvPr id="753749" name="Oval 85"/>
            <p:cNvSpPr>
              <a:spLocks noChangeArrowheads="1"/>
            </p:cNvSpPr>
            <p:nvPr/>
          </p:nvSpPr>
          <p:spPr bwMode="auto">
            <a:xfrm>
              <a:off x="3540" y="3598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3750" name="Line 86"/>
            <p:cNvSpPr>
              <a:spLocks noChangeShapeType="1"/>
            </p:cNvSpPr>
            <p:nvPr/>
          </p:nvSpPr>
          <p:spPr bwMode="auto">
            <a:xfrm>
              <a:off x="3540" y="359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3751" name="Line 87"/>
            <p:cNvSpPr>
              <a:spLocks noChangeShapeType="1"/>
            </p:cNvSpPr>
            <p:nvPr/>
          </p:nvSpPr>
          <p:spPr bwMode="auto">
            <a:xfrm>
              <a:off x="3853" y="359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3752" name="Rectangle 88"/>
            <p:cNvSpPr>
              <a:spLocks noChangeArrowheads="1"/>
            </p:cNvSpPr>
            <p:nvPr/>
          </p:nvSpPr>
          <p:spPr bwMode="auto">
            <a:xfrm>
              <a:off x="3540" y="3591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53753" name="Oval 89"/>
            <p:cNvSpPr>
              <a:spLocks noChangeArrowheads="1"/>
            </p:cNvSpPr>
            <p:nvPr/>
          </p:nvSpPr>
          <p:spPr bwMode="auto">
            <a:xfrm>
              <a:off x="3537" y="3532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3754" name="Rectangle 90"/>
            <p:cNvSpPr>
              <a:spLocks noChangeArrowheads="1"/>
            </p:cNvSpPr>
            <p:nvPr/>
          </p:nvSpPr>
          <p:spPr bwMode="auto">
            <a:xfrm>
              <a:off x="3624" y="3545"/>
              <a:ext cx="141" cy="12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3755" name="Text Box 91"/>
            <p:cNvSpPr txBox="1">
              <a:spLocks noChangeArrowheads="1"/>
            </p:cNvSpPr>
            <p:nvPr/>
          </p:nvSpPr>
          <p:spPr bwMode="auto">
            <a:xfrm>
              <a:off x="3550" y="3477"/>
              <a:ext cx="2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2a</a:t>
              </a: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753756" name="Line 92"/>
          <p:cNvSpPr>
            <a:spLocks noChangeShapeType="1"/>
          </p:cNvSpPr>
          <p:nvPr/>
        </p:nvSpPr>
        <p:spPr bwMode="auto">
          <a:xfrm>
            <a:off x="6635750" y="5241925"/>
            <a:ext cx="857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53757" name="Line 93"/>
          <p:cNvSpPr>
            <a:spLocks noChangeShapeType="1"/>
          </p:cNvSpPr>
          <p:nvPr/>
        </p:nvSpPr>
        <p:spPr bwMode="auto">
          <a:xfrm>
            <a:off x="6889750" y="5707063"/>
            <a:ext cx="735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53758" name="Line 94"/>
          <p:cNvSpPr>
            <a:spLocks noChangeShapeType="1"/>
          </p:cNvSpPr>
          <p:nvPr/>
        </p:nvSpPr>
        <p:spPr bwMode="auto">
          <a:xfrm>
            <a:off x="5921375" y="5553075"/>
            <a:ext cx="48895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3759" name="Line 95"/>
          <p:cNvSpPr>
            <a:spLocks noChangeShapeType="1"/>
          </p:cNvSpPr>
          <p:nvPr/>
        </p:nvSpPr>
        <p:spPr bwMode="auto">
          <a:xfrm>
            <a:off x="6530975" y="5351463"/>
            <a:ext cx="68263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753760" name="Group 96"/>
          <p:cNvGrpSpPr>
            <a:grpSpLocks/>
          </p:cNvGrpSpPr>
          <p:nvPr/>
        </p:nvGrpSpPr>
        <p:grpSpPr bwMode="auto">
          <a:xfrm>
            <a:off x="6142038" y="5053013"/>
            <a:ext cx="501650" cy="396875"/>
            <a:chOff x="4320" y="1940"/>
            <a:chExt cx="316" cy="250"/>
          </a:xfrm>
        </p:grpSpPr>
        <p:sp>
          <p:nvSpPr>
            <p:cNvPr id="753761" name="Oval 97"/>
            <p:cNvSpPr>
              <a:spLocks noChangeArrowheads="1"/>
            </p:cNvSpPr>
            <p:nvPr/>
          </p:nvSpPr>
          <p:spPr bwMode="auto">
            <a:xfrm>
              <a:off x="4323" y="2054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3762" name="Line 98"/>
            <p:cNvSpPr>
              <a:spLocks noChangeShapeType="1"/>
            </p:cNvSpPr>
            <p:nvPr/>
          </p:nvSpPr>
          <p:spPr bwMode="auto">
            <a:xfrm>
              <a:off x="4323" y="204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3763" name="Line 99"/>
            <p:cNvSpPr>
              <a:spLocks noChangeShapeType="1"/>
            </p:cNvSpPr>
            <p:nvPr/>
          </p:nvSpPr>
          <p:spPr bwMode="auto">
            <a:xfrm>
              <a:off x="4636" y="204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3764" name="Rectangle 100"/>
            <p:cNvSpPr>
              <a:spLocks noChangeArrowheads="1"/>
            </p:cNvSpPr>
            <p:nvPr/>
          </p:nvSpPr>
          <p:spPr bwMode="auto">
            <a:xfrm>
              <a:off x="4323" y="2047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53765" name="Oval 101"/>
            <p:cNvSpPr>
              <a:spLocks noChangeArrowheads="1"/>
            </p:cNvSpPr>
            <p:nvPr/>
          </p:nvSpPr>
          <p:spPr bwMode="auto">
            <a:xfrm>
              <a:off x="4320" y="1988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3766" name="Rectangle 102"/>
            <p:cNvSpPr>
              <a:spLocks noChangeArrowheads="1"/>
            </p:cNvSpPr>
            <p:nvPr/>
          </p:nvSpPr>
          <p:spPr bwMode="auto">
            <a:xfrm>
              <a:off x="4407" y="2001"/>
              <a:ext cx="141" cy="11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3767" name="Text Box 103"/>
            <p:cNvSpPr txBox="1">
              <a:spLocks noChangeArrowheads="1"/>
            </p:cNvSpPr>
            <p:nvPr/>
          </p:nvSpPr>
          <p:spPr bwMode="auto">
            <a:xfrm>
              <a:off x="4333" y="1940"/>
              <a:ext cx="2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2c</a:t>
              </a:r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753768" name="Group 104"/>
          <p:cNvGrpSpPr>
            <a:grpSpLocks/>
          </p:cNvGrpSpPr>
          <p:nvPr/>
        </p:nvGrpSpPr>
        <p:grpSpPr bwMode="auto">
          <a:xfrm>
            <a:off x="6405563" y="5508625"/>
            <a:ext cx="501650" cy="396875"/>
            <a:chOff x="4596" y="2162"/>
            <a:chExt cx="316" cy="250"/>
          </a:xfrm>
        </p:grpSpPr>
        <p:sp>
          <p:nvSpPr>
            <p:cNvPr id="753769" name="Oval 105"/>
            <p:cNvSpPr>
              <a:spLocks noChangeArrowheads="1"/>
            </p:cNvSpPr>
            <p:nvPr/>
          </p:nvSpPr>
          <p:spPr bwMode="auto">
            <a:xfrm>
              <a:off x="4599" y="227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3770" name="Line 106"/>
            <p:cNvSpPr>
              <a:spLocks noChangeShapeType="1"/>
            </p:cNvSpPr>
            <p:nvPr/>
          </p:nvSpPr>
          <p:spPr bwMode="auto">
            <a:xfrm>
              <a:off x="4599" y="226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3771" name="Line 107"/>
            <p:cNvSpPr>
              <a:spLocks noChangeShapeType="1"/>
            </p:cNvSpPr>
            <p:nvPr/>
          </p:nvSpPr>
          <p:spPr bwMode="auto">
            <a:xfrm>
              <a:off x="4912" y="226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3772" name="Rectangle 108"/>
            <p:cNvSpPr>
              <a:spLocks noChangeArrowheads="1"/>
            </p:cNvSpPr>
            <p:nvPr/>
          </p:nvSpPr>
          <p:spPr bwMode="auto">
            <a:xfrm>
              <a:off x="4599" y="2269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53773" name="Oval 109"/>
            <p:cNvSpPr>
              <a:spLocks noChangeArrowheads="1"/>
            </p:cNvSpPr>
            <p:nvPr/>
          </p:nvSpPr>
          <p:spPr bwMode="auto">
            <a:xfrm>
              <a:off x="4596" y="221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3774" name="Rectangle 110"/>
            <p:cNvSpPr>
              <a:spLocks noChangeArrowheads="1"/>
            </p:cNvSpPr>
            <p:nvPr/>
          </p:nvSpPr>
          <p:spPr bwMode="auto">
            <a:xfrm>
              <a:off x="4683" y="2223"/>
              <a:ext cx="142" cy="11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3775" name="Text Box 111"/>
            <p:cNvSpPr txBox="1">
              <a:spLocks noChangeArrowheads="1"/>
            </p:cNvSpPr>
            <p:nvPr/>
          </p:nvSpPr>
          <p:spPr bwMode="auto">
            <a:xfrm>
              <a:off x="4603" y="2162"/>
              <a:ext cx="3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2b</a:t>
              </a: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753776" name="Text Box 112"/>
          <p:cNvSpPr txBox="1">
            <a:spLocks noChangeArrowheads="1"/>
          </p:cNvSpPr>
          <p:nvPr/>
        </p:nvSpPr>
        <p:spPr bwMode="auto">
          <a:xfrm>
            <a:off x="7656513" y="5162550"/>
            <a:ext cx="9429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other</a:t>
            </a:r>
          </a:p>
          <a:p>
            <a:r>
              <a:rPr lang="en-US" sz="1400"/>
              <a:t>networks</a:t>
            </a:r>
          </a:p>
        </p:txBody>
      </p:sp>
      <p:sp>
        <p:nvSpPr>
          <p:cNvPr id="753777" name="Freeform 113"/>
          <p:cNvSpPr>
            <a:spLocks/>
          </p:cNvSpPr>
          <p:nvPr/>
        </p:nvSpPr>
        <p:spPr bwMode="auto">
          <a:xfrm flipH="1">
            <a:off x="292100" y="4772025"/>
            <a:ext cx="1171575" cy="1758950"/>
          </a:xfrm>
          <a:custGeom>
            <a:avLst/>
            <a:gdLst/>
            <a:ahLst/>
            <a:cxnLst>
              <a:cxn ang="0">
                <a:pos x="32" y="394"/>
              </a:cxn>
              <a:cxn ang="0">
                <a:pos x="213" y="172"/>
              </a:cxn>
              <a:cxn ang="0">
                <a:pos x="663" y="56"/>
              </a:cxn>
              <a:cxn ang="0">
                <a:pos x="661" y="509"/>
              </a:cxn>
              <a:cxn ang="0">
                <a:pos x="677" y="1032"/>
              </a:cxn>
              <a:cxn ang="0">
                <a:pos x="338" y="962"/>
              </a:cxn>
              <a:cxn ang="0">
                <a:pos x="51" y="809"/>
              </a:cxn>
              <a:cxn ang="0">
                <a:pos x="32" y="394"/>
              </a:cxn>
            </a:cxnLst>
            <a:rect l="0" t="0" r="r" b="b"/>
            <a:pathLst>
              <a:path w="738" h="1108">
                <a:moveTo>
                  <a:pt x="32" y="394"/>
                </a:moveTo>
                <a:cubicBezTo>
                  <a:pt x="66" y="301"/>
                  <a:pt x="108" y="228"/>
                  <a:pt x="213" y="172"/>
                </a:cubicBezTo>
                <a:cubicBezTo>
                  <a:pt x="318" y="116"/>
                  <a:pt x="588" y="0"/>
                  <a:pt x="663" y="56"/>
                </a:cubicBezTo>
                <a:cubicBezTo>
                  <a:pt x="738" y="112"/>
                  <a:pt x="659" y="346"/>
                  <a:pt x="661" y="509"/>
                </a:cubicBezTo>
                <a:cubicBezTo>
                  <a:pt x="663" y="672"/>
                  <a:pt x="731" y="956"/>
                  <a:pt x="677" y="1032"/>
                </a:cubicBezTo>
                <a:cubicBezTo>
                  <a:pt x="623" y="1108"/>
                  <a:pt x="442" y="999"/>
                  <a:pt x="338" y="962"/>
                </a:cubicBezTo>
                <a:cubicBezTo>
                  <a:pt x="234" y="925"/>
                  <a:pt x="102" y="904"/>
                  <a:pt x="51" y="809"/>
                </a:cubicBezTo>
                <a:cubicBezTo>
                  <a:pt x="0" y="715"/>
                  <a:pt x="36" y="481"/>
                  <a:pt x="32" y="394"/>
                </a:cubicBez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3778" name="Text Box 114"/>
          <p:cNvSpPr txBox="1">
            <a:spLocks noChangeArrowheads="1"/>
          </p:cNvSpPr>
          <p:nvPr/>
        </p:nvSpPr>
        <p:spPr bwMode="auto">
          <a:xfrm>
            <a:off x="349250" y="5559425"/>
            <a:ext cx="9429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other</a:t>
            </a:r>
          </a:p>
          <a:p>
            <a:r>
              <a:rPr lang="en-US" sz="1400"/>
              <a:t>networks</a:t>
            </a:r>
          </a:p>
        </p:txBody>
      </p:sp>
      <p:sp>
        <p:nvSpPr>
          <p:cNvPr id="753779" name="Line 115"/>
          <p:cNvSpPr>
            <a:spLocks noChangeShapeType="1"/>
          </p:cNvSpPr>
          <p:nvPr/>
        </p:nvSpPr>
        <p:spPr bwMode="auto">
          <a:xfrm flipH="1">
            <a:off x="1149350" y="5118100"/>
            <a:ext cx="468313" cy="268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53780" name="Rectangle 116"/>
          <p:cNvSpPr>
            <a:spLocks noChangeArrowheads="1"/>
          </p:cNvSpPr>
          <p:nvPr/>
        </p:nvSpPr>
        <p:spPr bwMode="auto">
          <a:xfrm>
            <a:off x="554038" y="1284287"/>
            <a:ext cx="8505825" cy="199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 dirty="0">
                <a:solidFill>
                  <a:srgbClr val="FF0000"/>
                </a:solidFill>
                <a:cs typeface="Arial" charset="0"/>
              </a:rPr>
              <a:t>BGP session: </a:t>
            </a:r>
            <a:r>
              <a:rPr lang="en-US" sz="2400" dirty="0">
                <a:cs typeface="Arial" charset="0"/>
              </a:rPr>
              <a:t>two BGP routers (“peers”) exchange BGP messages: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000" dirty="0">
                <a:cs typeface="Arial" charset="0"/>
              </a:rPr>
              <a:t>advertising </a:t>
            </a:r>
            <a:r>
              <a:rPr lang="en-US" sz="2000" i="1" dirty="0">
                <a:solidFill>
                  <a:srgbClr val="FF0000"/>
                </a:solidFill>
                <a:cs typeface="Arial" charset="0"/>
              </a:rPr>
              <a:t>paths</a:t>
            </a:r>
            <a:r>
              <a:rPr lang="en-US" sz="2000" dirty="0">
                <a:cs typeface="Arial" charset="0"/>
              </a:rPr>
              <a:t> to different destination network prefixes (“path vector” protocol) 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000" dirty="0">
                <a:cs typeface="Arial" charset="0"/>
              </a:rPr>
              <a:t>exchanged over semi-permanent TCP connections</a:t>
            </a:r>
            <a:endParaRPr lang="en-US" sz="2000" dirty="0">
              <a:solidFill>
                <a:srgbClr val="FF0000"/>
              </a:solidFill>
              <a:cs typeface="Arial" charset="0"/>
            </a:endParaRPr>
          </a:p>
        </p:txBody>
      </p:sp>
      <p:grpSp>
        <p:nvGrpSpPr>
          <p:cNvPr id="753781" name="Group 117"/>
          <p:cNvGrpSpPr>
            <a:grpSpLocks/>
          </p:cNvGrpSpPr>
          <p:nvPr/>
        </p:nvGrpSpPr>
        <p:grpSpPr bwMode="auto">
          <a:xfrm>
            <a:off x="2889250" y="4660900"/>
            <a:ext cx="1268413" cy="654050"/>
            <a:chOff x="2171" y="2697"/>
            <a:chExt cx="799" cy="412"/>
          </a:xfrm>
        </p:grpSpPr>
        <p:sp>
          <p:nvSpPr>
            <p:cNvPr id="753782" name="AutoShape 118"/>
            <p:cNvSpPr>
              <a:spLocks noChangeArrowheads="1"/>
            </p:cNvSpPr>
            <p:nvPr/>
          </p:nvSpPr>
          <p:spPr bwMode="auto">
            <a:xfrm rot="12508575">
              <a:off x="2171" y="2935"/>
              <a:ext cx="484" cy="174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3783" name="Text Box 119"/>
            <p:cNvSpPr txBox="1">
              <a:spLocks noChangeArrowheads="1"/>
            </p:cNvSpPr>
            <p:nvPr/>
          </p:nvSpPr>
          <p:spPr bwMode="auto">
            <a:xfrm>
              <a:off x="2357" y="2697"/>
              <a:ext cx="613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600">
                  <a:solidFill>
                    <a:srgbClr val="FF0000"/>
                  </a:solidFill>
                </a:rPr>
                <a:t>BGP </a:t>
              </a:r>
            </a:p>
            <a:p>
              <a:pPr>
                <a:lnSpc>
                  <a:spcPct val="85000"/>
                </a:lnSpc>
              </a:pPr>
              <a:r>
                <a:rPr lang="en-US" sz="1600">
                  <a:solidFill>
                    <a:srgbClr val="FF0000"/>
                  </a:solidFill>
                </a:rPr>
                <a:t>message</a:t>
              </a:r>
            </a:p>
          </p:txBody>
        </p:sp>
      </p:grpSp>
      <p:sp>
        <p:nvSpPr>
          <p:cNvPr id="753784" name="Freeform 120"/>
          <p:cNvSpPr>
            <a:spLocks/>
          </p:cNvSpPr>
          <p:nvPr/>
        </p:nvSpPr>
        <p:spPr bwMode="auto">
          <a:xfrm>
            <a:off x="4913313" y="5607050"/>
            <a:ext cx="523875" cy="261938"/>
          </a:xfrm>
          <a:custGeom>
            <a:avLst/>
            <a:gdLst/>
            <a:ahLst/>
            <a:cxnLst>
              <a:cxn ang="0">
                <a:pos x="0" y="420"/>
              </a:cxn>
              <a:cxn ang="0">
                <a:pos x="654" y="0"/>
              </a:cxn>
            </a:cxnLst>
            <a:rect l="0" t="0" r="r" b="b"/>
            <a:pathLst>
              <a:path w="654" h="420">
                <a:moveTo>
                  <a:pt x="0" y="420"/>
                </a:moveTo>
                <a:lnTo>
                  <a:pt x="654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43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3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9A2A-9DD4-4D6D-8444-0F28BD3ED1D2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754690" name="Freeform 2"/>
          <p:cNvSpPr>
            <a:spLocks/>
          </p:cNvSpPr>
          <p:nvPr/>
        </p:nvSpPr>
        <p:spPr bwMode="auto">
          <a:xfrm>
            <a:off x="7277100" y="4562475"/>
            <a:ext cx="1171575" cy="1758950"/>
          </a:xfrm>
          <a:custGeom>
            <a:avLst/>
            <a:gdLst/>
            <a:ahLst/>
            <a:cxnLst>
              <a:cxn ang="0">
                <a:pos x="32" y="394"/>
              </a:cxn>
              <a:cxn ang="0">
                <a:pos x="213" y="172"/>
              </a:cxn>
              <a:cxn ang="0">
                <a:pos x="663" y="56"/>
              </a:cxn>
              <a:cxn ang="0">
                <a:pos x="661" y="509"/>
              </a:cxn>
              <a:cxn ang="0">
                <a:pos x="677" y="1032"/>
              </a:cxn>
              <a:cxn ang="0">
                <a:pos x="338" y="962"/>
              </a:cxn>
              <a:cxn ang="0">
                <a:pos x="51" y="809"/>
              </a:cxn>
              <a:cxn ang="0">
                <a:pos x="32" y="394"/>
              </a:cxn>
            </a:cxnLst>
            <a:rect l="0" t="0" r="r" b="b"/>
            <a:pathLst>
              <a:path w="738" h="1108">
                <a:moveTo>
                  <a:pt x="32" y="394"/>
                </a:moveTo>
                <a:cubicBezTo>
                  <a:pt x="66" y="301"/>
                  <a:pt x="108" y="228"/>
                  <a:pt x="213" y="172"/>
                </a:cubicBezTo>
                <a:cubicBezTo>
                  <a:pt x="318" y="116"/>
                  <a:pt x="588" y="0"/>
                  <a:pt x="663" y="56"/>
                </a:cubicBezTo>
                <a:cubicBezTo>
                  <a:pt x="738" y="112"/>
                  <a:pt x="659" y="346"/>
                  <a:pt x="661" y="509"/>
                </a:cubicBezTo>
                <a:cubicBezTo>
                  <a:pt x="663" y="672"/>
                  <a:pt x="731" y="956"/>
                  <a:pt x="677" y="1032"/>
                </a:cubicBezTo>
                <a:cubicBezTo>
                  <a:pt x="623" y="1108"/>
                  <a:pt x="442" y="999"/>
                  <a:pt x="338" y="962"/>
                </a:cubicBezTo>
                <a:cubicBezTo>
                  <a:pt x="234" y="925"/>
                  <a:pt x="102" y="904"/>
                  <a:pt x="51" y="809"/>
                </a:cubicBezTo>
                <a:cubicBezTo>
                  <a:pt x="0" y="715"/>
                  <a:pt x="36" y="481"/>
                  <a:pt x="32" y="394"/>
                </a:cubicBez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4691" name="Rectangle 3"/>
          <p:cNvSpPr>
            <a:spLocks noGrp="1" noChangeArrowheads="1"/>
          </p:cNvSpPr>
          <p:nvPr>
            <p:ph type="title"/>
          </p:nvPr>
        </p:nvSpPr>
        <p:spPr>
          <a:xfrm>
            <a:off x="265113" y="0"/>
            <a:ext cx="8040687" cy="1143000"/>
          </a:xfrm>
        </p:spPr>
        <p:txBody>
          <a:bodyPr/>
          <a:lstStyle/>
          <a:p>
            <a:r>
              <a:rPr lang="en-US" sz="3200"/>
              <a:t>BGP basics: distributing path information</a:t>
            </a:r>
          </a:p>
        </p:txBody>
      </p:sp>
      <p:sp>
        <p:nvSpPr>
          <p:cNvPr id="754692" name="Freeform 4"/>
          <p:cNvSpPr>
            <a:spLocks/>
          </p:cNvSpPr>
          <p:nvPr/>
        </p:nvSpPr>
        <p:spPr bwMode="auto">
          <a:xfrm>
            <a:off x="5230813" y="4872038"/>
            <a:ext cx="1944687" cy="1292225"/>
          </a:xfrm>
          <a:custGeom>
            <a:avLst/>
            <a:gdLst/>
            <a:ahLst/>
            <a:cxnLst>
              <a:cxn ang="0">
                <a:pos x="56" y="162"/>
              </a:cxn>
              <a:cxn ang="0">
                <a:pos x="368" y="14"/>
              </a:cxn>
              <a:cxn ang="0">
                <a:pos x="940" y="79"/>
              </a:cxn>
              <a:cxn ang="0">
                <a:pos x="1144" y="239"/>
              </a:cxn>
              <a:cxn ang="0">
                <a:pos x="1048" y="451"/>
              </a:cxn>
              <a:cxn ang="0">
                <a:pos x="586" y="541"/>
              </a:cxn>
              <a:cxn ang="0">
                <a:pos x="88" y="439"/>
              </a:cxn>
              <a:cxn ang="0">
                <a:pos x="56" y="162"/>
              </a:cxn>
            </a:cxnLst>
            <a:rect l="0" t="0" r="r" b="b"/>
            <a:pathLst>
              <a:path w="1162" h="543">
                <a:moveTo>
                  <a:pt x="56" y="162"/>
                </a:moveTo>
                <a:cubicBezTo>
                  <a:pt x="115" y="100"/>
                  <a:pt x="221" y="28"/>
                  <a:pt x="368" y="14"/>
                </a:cubicBezTo>
                <a:cubicBezTo>
                  <a:pt x="515" y="0"/>
                  <a:pt x="811" y="42"/>
                  <a:pt x="940" y="79"/>
                </a:cubicBezTo>
                <a:cubicBezTo>
                  <a:pt x="1069" y="116"/>
                  <a:pt x="1126" y="177"/>
                  <a:pt x="1144" y="239"/>
                </a:cubicBezTo>
                <a:cubicBezTo>
                  <a:pt x="1162" y="301"/>
                  <a:pt x="1141" y="401"/>
                  <a:pt x="1048" y="451"/>
                </a:cubicBezTo>
                <a:cubicBezTo>
                  <a:pt x="955" y="501"/>
                  <a:pt x="746" y="543"/>
                  <a:pt x="586" y="541"/>
                </a:cubicBezTo>
                <a:cubicBezTo>
                  <a:pt x="426" y="539"/>
                  <a:pt x="176" y="502"/>
                  <a:pt x="88" y="439"/>
                </a:cubicBezTo>
                <a:cubicBezTo>
                  <a:pt x="0" y="376"/>
                  <a:pt x="63" y="220"/>
                  <a:pt x="56" y="162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4693" name="Freeform 5"/>
          <p:cNvSpPr>
            <a:spLocks/>
          </p:cNvSpPr>
          <p:nvPr/>
        </p:nvSpPr>
        <p:spPr bwMode="auto">
          <a:xfrm>
            <a:off x="1477963" y="4164013"/>
            <a:ext cx="1679575" cy="1411287"/>
          </a:xfrm>
          <a:custGeom>
            <a:avLst/>
            <a:gdLst/>
            <a:ahLst/>
            <a:cxnLst>
              <a:cxn ang="0">
                <a:pos x="88" y="181"/>
              </a:cxn>
              <a:cxn ang="0">
                <a:pos x="180" y="89"/>
              </a:cxn>
              <a:cxn ang="0">
                <a:pos x="448" y="49"/>
              </a:cxn>
              <a:cxn ang="0">
                <a:pos x="988" y="25"/>
              </a:cxn>
              <a:cxn ang="0">
                <a:pos x="1181" y="197"/>
              </a:cxn>
              <a:cxn ang="0">
                <a:pos x="889" y="413"/>
              </a:cxn>
              <a:cxn ang="0">
                <a:pos x="307" y="425"/>
              </a:cxn>
              <a:cxn ang="0">
                <a:pos x="36" y="337"/>
              </a:cxn>
              <a:cxn ang="0">
                <a:pos x="88" y="181"/>
              </a:cxn>
            </a:cxnLst>
            <a:rect l="0" t="0" r="r" b="b"/>
            <a:pathLst>
              <a:path w="1198" h="451">
                <a:moveTo>
                  <a:pt x="88" y="181"/>
                </a:moveTo>
                <a:cubicBezTo>
                  <a:pt x="159" y="143"/>
                  <a:pt x="120" y="111"/>
                  <a:pt x="180" y="89"/>
                </a:cubicBezTo>
                <a:cubicBezTo>
                  <a:pt x="240" y="67"/>
                  <a:pt x="313" y="60"/>
                  <a:pt x="448" y="49"/>
                </a:cubicBezTo>
                <a:cubicBezTo>
                  <a:pt x="583" y="38"/>
                  <a:pt x="866" y="0"/>
                  <a:pt x="988" y="25"/>
                </a:cubicBezTo>
                <a:cubicBezTo>
                  <a:pt x="1110" y="50"/>
                  <a:pt x="1198" y="132"/>
                  <a:pt x="1181" y="197"/>
                </a:cubicBezTo>
                <a:cubicBezTo>
                  <a:pt x="1164" y="262"/>
                  <a:pt x="1034" y="375"/>
                  <a:pt x="889" y="413"/>
                </a:cubicBezTo>
                <a:cubicBezTo>
                  <a:pt x="744" y="451"/>
                  <a:pt x="449" y="438"/>
                  <a:pt x="307" y="425"/>
                </a:cubicBezTo>
                <a:cubicBezTo>
                  <a:pt x="165" y="412"/>
                  <a:pt x="72" y="378"/>
                  <a:pt x="36" y="337"/>
                </a:cubicBezTo>
                <a:cubicBezTo>
                  <a:pt x="0" y="296"/>
                  <a:pt x="77" y="213"/>
                  <a:pt x="88" y="181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4694" name="Freeform 6"/>
          <p:cNvSpPr>
            <a:spLocks/>
          </p:cNvSpPr>
          <p:nvPr/>
        </p:nvSpPr>
        <p:spPr bwMode="auto">
          <a:xfrm>
            <a:off x="2108200" y="4908550"/>
            <a:ext cx="400050" cy="180975"/>
          </a:xfrm>
          <a:custGeom>
            <a:avLst/>
            <a:gdLst/>
            <a:ahLst/>
            <a:cxnLst>
              <a:cxn ang="0">
                <a:pos x="0" y="114"/>
              </a:cxn>
              <a:cxn ang="0">
                <a:pos x="252" y="0"/>
              </a:cxn>
            </a:cxnLst>
            <a:rect l="0" t="0" r="r" b="b"/>
            <a:pathLst>
              <a:path w="252" h="114">
                <a:moveTo>
                  <a:pt x="0" y="114"/>
                </a:moveTo>
                <a:lnTo>
                  <a:pt x="252" y="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4695" name="Text Box 7"/>
          <p:cNvSpPr txBox="1">
            <a:spLocks noChangeArrowheads="1"/>
          </p:cNvSpPr>
          <p:nvPr/>
        </p:nvSpPr>
        <p:spPr bwMode="auto">
          <a:xfrm>
            <a:off x="2052638" y="5135563"/>
            <a:ext cx="701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AS3</a:t>
            </a:r>
            <a:endParaRPr lang="en-US"/>
          </a:p>
        </p:txBody>
      </p:sp>
      <p:sp>
        <p:nvSpPr>
          <p:cNvPr id="754696" name="Text Box 8"/>
          <p:cNvSpPr txBox="1">
            <a:spLocks noChangeArrowheads="1"/>
          </p:cNvSpPr>
          <p:nvPr/>
        </p:nvSpPr>
        <p:spPr bwMode="auto">
          <a:xfrm>
            <a:off x="5867400" y="5799138"/>
            <a:ext cx="6492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AS2</a:t>
            </a:r>
          </a:p>
        </p:txBody>
      </p:sp>
      <p:sp>
        <p:nvSpPr>
          <p:cNvPr id="754697" name="Line 9"/>
          <p:cNvSpPr>
            <a:spLocks noChangeShapeType="1"/>
          </p:cNvSpPr>
          <p:nvPr/>
        </p:nvSpPr>
        <p:spPr bwMode="auto">
          <a:xfrm flipV="1">
            <a:off x="5746750" y="5278438"/>
            <a:ext cx="434975" cy="19208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4698" name="Line 10"/>
          <p:cNvSpPr>
            <a:spLocks noChangeShapeType="1"/>
          </p:cNvSpPr>
          <p:nvPr/>
        </p:nvSpPr>
        <p:spPr bwMode="auto">
          <a:xfrm flipH="1" flipV="1">
            <a:off x="2324100" y="4641850"/>
            <a:ext cx="241300" cy="1746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4699" name="Line 11"/>
          <p:cNvSpPr>
            <a:spLocks noChangeShapeType="1"/>
          </p:cNvSpPr>
          <p:nvPr/>
        </p:nvSpPr>
        <p:spPr bwMode="auto">
          <a:xfrm flipH="1">
            <a:off x="1882775" y="4635500"/>
            <a:ext cx="147638" cy="3762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754700" name="Group 12"/>
          <p:cNvGrpSpPr>
            <a:grpSpLocks/>
          </p:cNvGrpSpPr>
          <p:nvPr/>
        </p:nvGrpSpPr>
        <p:grpSpPr bwMode="auto">
          <a:xfrm>
            <a:off x="1619250" y="4910138"/>
            <a:ext cx="501650" cy="396875"/>
            <a:chOff x="873" y="3247"/>
            <a:chExt cx="316" cy="250"/>
          </a:xfrm>
        </p:grpSpPr>
        <p:sp>
          <p:nvSpPr>
            <p:cNvPr id="754701" name="Oval 13"/>
            <p:cNvSpPr>
              <a:spLocks noChangeArrowheads="1"/>
            </p:cNvSpPr>
            <p:nvPr/>
          </p:nvSpPr>
          <p:spPr bwMode="auto">
            <a:xfrm>
              <a:off x="876" y="3361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702" name="Line 14"/>
            <p:cNvSpPr>
              <a:spLocks noChangeShapeType="1"/>
            </p:cNvSpPr>
            <p:nvPr/>
          </p:nvSpPr>
          <p:spPr bwMode="auto">
            <a:xfrm>
              <a:off x="876" y="335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703" name="Line 15"/>
            <p:cNvSpPr>
              <a:spLocks noChangeShapeType="1"/>
            </p:cNvSpPr>
            <p:nvPr/>
          </p:nvSpPr>
          <p:spPr bwMode="auto">
            <a:xfrm>
              <a:off x="1189" y="335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704" name="Rectangle 16"/>
            <p:cNvSpPr>
              <a:spLocks noChangeArrowheads="1"/>
            </p:cNvSpPr>
            <p:nvPr/>
          </p:nvSpPr>
          <p:spPr bwMode="auto">
            <a:xfrm>
              <a:off x="876" y="3354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54705" name="Oval 17"/>
            <p:cNvSpPr>
              <a:spLocks noChangeArrowheads="1"/>
            </p:cNvSpPr>
            <p:nvPr/>
          </p:nvSpPr>
          <p:spPr bwMode="auto">
            <a:xfrm>
              <a:off x="873" y="3295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706" name="Rectangle 18"/>
            <p:cNvSpPr>
              <a:spLocks noChangeArrowheads="1"/>
            </p:cNvSpPr>
            <p:nvPr/>
          </p:nvSpPr>
          <p:spPr bwMode="auto">
            <a:xfrm>
              <a:off x="960" y="3308"/>
              <a:ext cx="141" cy="124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707" name="Text Box 19"/>
            <p:cNvSpPr txBox="1">
              <a:spLocks noChangeArrowheads="1"/>
            </p:cNvSpPr>
            <p:nvPr/>
          </p:nvSpPr>
          <p:spPr bwMode="auto">
            <a:xfrm>
              <a:off x="880" y="3247"/>
              <a:ext cx="3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3b</a:t>
              </a:r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754708" name="Group 20"/>
          <p:cNvGrpSpPr>
            <a:grpSpLocks/>
          </p:cNvGrpSpPr>
          <p:nvPr/>
        </p:nvGrpSpPr>
        <p:grpSpPr bwMode="auto">
          <a:xfrm>
            <a:off x="2466975" y="4708525"/>
            <a:ext cx="501650" cy="396875"/>
            <a:chOff x="1434" y="3108"/>
            <a:chExt cx="316" cy="250"/>
          </a:xfrm>
        </p:grpSpPr>
        <p:grpSp>
          <p:nvGrpSpPr>
            <p:cNvPr id="754709" name="Group 21"/>
            <p:cNvGrpSpPr>
              <a:grpSpLocks/>
            </p:cNvGrpSpPr>
            <p:nvPr/>
          </p:nvGrpSpPr>
          <p:grpSpPr bwMode="auto">
            <a:xfrm>
              <a:off x="1434" y="3163"/>
              <a:ext cx="316" cy="147"/>
              <a:chOff x="1434" y="3163"/>
              <a:chExt cx="316" cy="147"/>
            </a:xfrm>
          </p:grpSpPr>
          <p:sp>
            <p:nvSpPr>
              <p:cNvPr id="754710" name="Oval 22"/>
              <p:cNvSpPr>
                <a:spLocks noChangeArrowheads="1"/>
              </p:cNvSpPr>
              <p:nvPr/>
            </p:nvSpPr>
            <p:spPr bwMode="auto">
              <a:xfrm>
                <a:off x="1437" y="3229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4711" name="Line 23"/>
              <p:cNvSpPr>
                <a:spLocks noChangeShapeType="1"/>
              </p:cNvSpPr>
              <p:nvPr/>
            </p:nvSpPr>
            <p:spPr bwMode="auto">
              <a:xfrm>
                <a:off x="1437" y="322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4712" name="Line 24"/>
              <p:cNvSpPr>
                <a:spLocks noChangeShapeType="1"/>
              </p:cNvSpPr>
              <p:nvPr/>
            </p:nvSpPr>
            <p:spPr bwMode="auto">
              <a:xfrm>
                <a:off x="1750" y="322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4713" name="Rectangle 25"/>
              <p:cNvSpPr>
                <a:spLocks noChangeArrowheads="1"/>
              </p:cNvSpPr>
              <p:nvPr/>
            </p:nvSpPr>
            <p:spPr bwMode="auto">
              <a:xfrm>
                <a:off x="1437" y="3222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54714" name="Oval 26"/>
              <p:cNvSpPr>
                <a:spLocks noChangeArrowheads="1"/>
              </p:cNvSpPr>
              <p:nvPr/>
            </p:nvSpPr>
            <p:spPr bwMode="auto">
              <a:xfrm>
                <a:off x="1434" y="3163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4715" name="Rectangle 27"/>
              <p:cNvSpPr>
                <a:spLocks noChangeArrowheads="1"/>
              </p:cNvSpPr>
              <p:nvPr/>
            </p:nvSpPr>
            <p:spPr bwMode="auto">
              <a:xfrm>
                <a:off x="1521" y="3176"/>
                <a:ext cx="142" cy="110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54716" name="Text Box 28"/>
            <p:cNvSpPr txBox="1">
              <a:spLocks noChangeArrowheads="1"/>
            </p:cNvSpPr>
            <p:nvPr/>
          </p:nvSpPr>
          <p:spPr bwMode="auto">
            <a:xfrm>
              <a:off x="1447" y="3108"/>
              <a:ext cx="2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3a</a:t>
              </a: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754717" name="Freeform 29"/>
          <p:cNvSpPr>
            <a:spLocks/>
          </p:cNvSpPr>
          <p:nvPr/>
        </p:nvSpPr>
        <p:spPr bwMode="auto">
          <a:xfrm>
            <a:off x="2495550" y="5227638"/>
            <a:ext cx="2660650" cy="1122362"/>
          </a:xfrm>
          <a:custGeom>
            <a:avLst/>
            <a:gdLst/>
            <a:ahLst/>
            <a:cxnLst>
              <a:cxn ang="0">
                <a:pos x="155" y="224"/>
              </a:cxn>
              <a:cxn ang="0">
                <a:pos x="407" y="74"/>
              </a:cxn>
              <a:cxn ang="0">
                <a:pos x="785" y="20"/>
              </a:cxn>
              <a:cxn ang="0">
                <a:pos x="1157" y="194"/>
              </a:cxn>
              <a:cxn ang="0">
                <a:pos x="1564" y="428"/>
              </a:cxn>
              <a:cxn ang="0">
                <a:pos x="1272" y="644"/>
              </a:cxn>
              <a:cxn ang="0">
                <a:pos x="690" y="656"/>
              </a:cxn>
              <a:cxn ang="0">
                <a:pos x="89" y="596"/>
              </a:cxn>
              <a:cxn ang="0">
                <a:pos x="155" y="224"/>
              </a:cxn>
            </a:cxnLst>
            <a:rect l="0" t="0" r="r" b="b"/>
            <a:pathLst>
              <a:path w="1583" h="682">
                <a:moveTo>
                  <a:pt x="155" y="224"/>
                </a:moveTo>
                <a:cubicBezTo>
                  <a:pt x="208" y="137"/>
                  <a:pt x="302" y="108"/>
                  <a:pt x="407" y="74"/>
                </a:cubicBezTo>
                <a:cubicBezTo>
                  <a:pt x="512" y="40"/>
                  <a:pt x="660" y="0"/>
                  <a:pt x="785" y="20"/>
                </a:cubicBezTo>
                <a:cubicBezTo>
                  <a:pt x="910" y="40"/>
                  <a:pt x="1027" y="126"/>
                  <a:pt x="1157" y="194"/>
                </a:cubicBezTo>
                <a:cubicBezTo>
                  <a:pt x="1287" y="262"/>
                  <a:pt x="1545" y="353"/>
                  <a:pt x="1564" y="428"/>
                </a:cubicBezTo>
                <a:cubicBezTo>
                  <a:pt x="1583" y="503"/>
                  <a:pt x="1417" y="606"/>
                  <a:pt x="1272" y="644"/>
                </a:cubicBezTo>
                <a:cubicBezTo>
                  <a:pt x="1127" y="682"/>
                  <a:pt x="887" y="664"/>
                  <a:pt x="690" y="656"/>
                </a:cubicBezTo>
                <a:cubicBezTo>
                  <a:pt x="493" y="648"/>
                  <a:pt x="178" y="668"/>
                  <a:pt x="89" y="596"/>
                </a:cubicBezTo>
                <a:cubicBezTo>
                  <a:pt x="0" y="524"/>
                  <a:pt x="102" y="311"/>
                  <a:pt x="155" y="224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4718" name="Text Box 30"/>
          <p:cNvSpPr txBox="1">
            <a:spLocks noChangeArrowheads="1"/>
          </p:cNvSpPr>
          <p:nvPr/>
        </p:nvSpPr>
        <p:spPr bwMode="auto">
          <a:xfrm>
            <a:off x="2728913" y="5918200"/>
            <a:ext cx="660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AS1</a:t>
            </a:r>
            <a:endParaRPr lang="en-US"/>
          </a:p>
        </p:txBody>
      </p:sp>
      <p:sp>
        <p:nvSpPr>
          <p:cNvPr id="754719" name="Line 31"/>
          <p:cNvSpPr>
            <a:spLocks noChangeShapeType="1"/>
          </p:cNvSpPr>
          <p:nvPr/>
        </p:nvSpPr>
        <p:spPr bwMode="auto">
          <a:xfrm flipH="1">
            <a:off x="3387725" y="5507038"/>
            <a:ext cx="147638" cy="1619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4720" name="Line 32"/>
          <p:cNvSpPr>
            <a:spLocks noChangeShapeType="1"/>
          </p:cNvSpPr>
          <p:nvPr/>
        </p:nvSpPr>
        <p:spPr bwMode="auto">
          <a:xfrm>
            <a:off x="3790950" y="5541963"/>
            <a:ext cx="4763" cy="45243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4721" name="Line 33"/>
          <p:cNvSpPr>
            <a:spLocks noChangeShapeType="1"/>
          </p:cNvSpPr>
          <p:nvPr/>
        </p:nvSpPr>
        <p:spPr bwMode="auto">
          <a:xfrm>
            <a:off x="3952875" y="5494338"/>
            <a:ext cx="496888" cy="334962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4722" name="Line 34"/>
          <p:cNvSpPr>
            <a:spLocks noChangeShapeType="1"/>
          </p:cNvSpPr>
          <p:nvPr/>
        </p:nvSpPr>
        <p:spPr bwMode="auto">
          <a:xfrm flipH="1">
            <a:off x="4054475" y="5951538"/>
            <a:ext cx="376238" cy="1206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4723" name="Line 35"/>
          <p:cNvSpPr>
            <a:spLocks noChangeShapeType="1"/>
          </p:cNvSpPr>
          <p:nvPr/>
        </p:nvSpPr>
        <p:spPr bwMode="auto">
          <a:xfrm flipH="1" flipV="1">
            <a:off x="3495675" y="5775325"/>
            <a:ext cx="901700" cy="809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4724" name="Line 36"/>
          <p:cNvSpPr>
            <a:spLocks noChangeShapeType="1"/>
          </p:cNvSpPr>
          <p:nvPr/>
        </p:nvSpPr>
        <p:spPr bwMode="auto">
          <a:xfrm>
            <a:off x="3402013" y="5856288"/>
            <a:ext cx="201612" cy="13493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754725" name="Group 37"/>
          <p:cNvGrpSpPr>
            <a:grpSpLocks/>
          </p:cNvGrpSpPr>
          <p:nvPr/>
        </p:nvGrpSpPr>
        <p:grpSpPr bwMode="auto">
          <a:xfrm>
            <a:off x="3495675" y="5233988"/>
            <a:ext cx="501650" cy="396875"/>
            <a:chOff x="2055" y="3451"/>
            <a:chExt cx="316" cy="250"/>
          </a:xfrm>
        </p:grpSpPr>
        <p:sp>
          <p:nvSpPr>
            <p:cNvPr id="754726" name="Oval 38"/>
            <p:cNvSpPr>
              <a:spLocks noChangeArrowheads="1"/>
            </p:cNvSpPr>
            <p:nvPr/>
          </p:nvSpPr>
          <p:spPr bwMode="auto">
            <a:xfrm>
              <a:off x="2058" y="3571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727" name="Line 39"/>
            <p:cNvSpPr>
              <a:spLocks noChangeShapeType="1"/>
            </p:cNvSpPr>
            <p:nvPr/>
          </p:nvSpPr>
          <p:spPr bwMode="auto">
            <a:xfrm>
              <a:off x="2058" y="356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728" name="Line 40"/>
            <p:cNvSpPr>
              <a:spLocks noChangeShapeType="1"/>
            </p:cNvSpPr>
            <p:nvPr/>
          </p:nvSpPr>
          <p:spPr bwMode="auto">
            <a:xfrm>
              <a:off x="2371" y="356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729" name="Rectangle 41"/>
            <p:cNvSpPr>
              <a:spLocks noChangeArrowheads="1"/>
            </p:cNvSpPr>
            <p:nvPr/>
          </p:nvSpPr>
          <p:spPr bwMode="auto">
            <a:xfrm>
              <a:off x="2058" y="3564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54730" name="Oval 42"/>
            <p:cNvSpPr>
              <a:spLocks noChangeArrowheads="1"/>
            </p:cNvSpPr>
            <p:nvPr/>
          </p:nvSpPr>
          <p:spPr bwMode="auto">
            <a:xfrm>
              <a:off x="2055" y="3505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54731" name="Group 43"/>
            <p:cNvGrpSpPr>
              <a:grpSpLocks/>
            </p:cNvGrpSpPr>
            <p:nvPr/>
          </p:nvGrpSpPr>
          <p:grpSpPr bwMode="auto">
            <a:xfrm>
              <a:off x="2079" y="3451"/>
              <a:ext cx="270" cy="250"/>
              <a:chOff x="2919" y="2429"/>
              <a:chExt cx="277" cy="250"/>
            </a:xfrm>
          </p:grpSpPr>
          <p:sp>
            <p:nvSpPr>
              <p:cNvPr id="754732" name="Rectangle 4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4733" name="Text Box 45"/>
              <p:cNvSpPr txBox="1">
                <a:spLocks noChangeArrowheads="1"/>
              </p:cNvSpPr>
              <p:nvPr/>
            </p:nvSpPr>
            <p:spPr bwMode="auto">
              <a:xfrm>
                <a:off x="2919" y="2429"/>
                <a:ext cx="27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1c</a:t>
                </a:r>
              </a:p>
            </p:txBody>
          </p:sp>
        </p:grpSp>
      </p:grpSp>
      <p:grpSp>
        <p:nvGrpSpPr>
          <p:cNvPr id="754734" name="Group 46"/>
          <p:cNvGrpSpPr>
            <a:grpSpLocks/>
          </p:cNvGrpSpPr>
          <p:nvPr/>
        </p:nvGrpSpPr>
        <p:grpSpPr bwMode="auto">
          <a:xfrm>
            <a:off x="3009900" y="5573713"/>
            <a:ext cx="501650" cy="396875"/>
            <a:chOff x="1749" y="3665"/>
            <a:chExt cx="316" cy="250"/>
          </a:xfrm>
        </p:grpSpPr>
        <p:sp>
          <p:nvSpPr>
            <p:cNvPr id="754735" name="Oval 47"/>
            <p:cNvSpPr>
              <a:spLocks noChangeArrowheads="1"/>
            </p:cNvSpPr>
            <p:nvPr/>
          </p:nvSpPr>
          <p:spPr bwMode="auto">
            <a:xfrm>
              <a:off x="1752" y="3781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736" name="Line 48"/>
            <p:cNvSpPr>
              <a:spLocks noChangeShapeType="1"/>
            </p:cNvSpPr>
            <p:nvPr/>
          </p:nvSpPr>
          <p:spPr bwMode="auto">
            <a:xfrm>
              <a:off x="1752" y="377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737" name="Line 49"/>
            <p:cNvSpPr>
              <a:spLocks noChangeShapeType="1"/>
            </p:cNvSpPr>
            <p:nvPr/>
          </p:nvSpPr>
          <p:spPr bwMode="auto">
            <a:xfrm>
              <a:off x="2065" y="377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738" name="Rectangle 50"/>
            <p:cNvSpPr>
              <a:spLocks noChangeArrowheads="1"/>
            </p:cNvSpPr>
            <p:nvPr/>
          </p:nvSpPr>
          <p:spPr bwMode="auto">
            <a:xfrm>
              <a:off x="1752" y="3774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54739" name="Oval 51"/>
            <p:cNvSpPr>
              <a:spLocks noChangeArrowheads="1"/>
            </p:cNvSpPr>
            <p:nvPr/>
          </p:nvSpPr>
          <p:spPr bwMode="auto">
            <a:xfrm>
              <a:off x="1749" y="371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740" name="Rectangle 52"/>
            <p:cNvSpPr>
              <a:spLocks noChangeArrowheads="1"/>
            </p:cNvSpPr>
            <p:nvPr/>
          </p:nvSpPr>
          <p:spPr bwMode="auto">
            <a:xfrm>
              <a:off x="1834" y="3746"/>
              <a:ext cx="142" cy="96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741" name="Text Box 53"/>
            <p:cNvSpPr txBox="1">
              <a:spLocks noChangeArrowheads="1"/>
            </p:cNvSpPr>
            <p:nvPr/>
          </p:nvSpPr>
          <p:spPr bwMode="auto">
            <a:xfrm>
              <a:off x="1777" y="3665"/>
              <a:ext cx="27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1a</a:t>
              </a:r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754742" name="Group 54"/>
          <p:cNvGrpSpPr>
            <a:grpSpLocks/>
          </p:cNvGrpSpPr>
          <p:nvPr/>
        </p:nvGrpSpPr>
        <p:grpSpPr bwMode="auto">
          <a:xfrm>
            <a:off x="3552825" y="5862638"/>
            <a:ext cx="501650" cy="396875"/>
            <a:chOff x="2091" y="3847"/>
            <a:chExt cx="316" cy="250"/>
          </a:xfrm>
        </p:grpSpPr>
        <p:sp>
          <p:nvSpPr>
            <p:cNvPr id="754743" name="Oval 55"/>
            <p:cNvSpPr>
              <a:spLocks noChangeArrowheads="1"/>
            </p:cNvSpPr>
            <p:nvPr/>
          </p:nvSpPr>
          <p:spPr bwMode="auto">
            <a:xfrm>
              <a:off x="2094" y="3967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744" name="Line 56"/>
            <p:cNvSpPr>
              <a:spLocks noChangeShapeType="1"/>
            </p:cNvSpPr>
            <p:nvPr/>
          </p:nvSpPr>
          <p:spPr bwMode="auto">
            <a:xfrm>
              <a:off x="2094" y="3960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745" name="Line 57"/>
            <p:cNvSpPr>
              <a:spLocks noChangeShapeType="1"/>
            </p:cNvSpPr>
            <p:nvPr/>
          </p:nvSpPr>
          <p:spPr bwMode="auto">
            <a:xfrm>
              <a:off x="2407" y="3960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746" name="Rectangle 58"/>
            <p:cNvSpPr>
              <a:spLocks noChangeArrowheads="1"/>
            </p:cNvSpPr>
            <p:nvPr/>
          </p:nvSpPr>
          <p:spPr bwMode="auto">
            <a:xfrm>
              <a:off x="2094" y="3960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54747" name="Oval 59"/>
            <p:cNvSpPr>
              <a:spLocks noChangeArrowheads="1"/>
            </p:cNvSpPr>
            <p:nvPr/>
          </p:nvSpPr>
          <p:spPr bwMode="auto">
            <a:xfrm>
              <a:off x="2091" y="3901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54748" name="Group 60"/>
            <p:cNvGrpSpPr>
              <a:grpSpLocks/>
            </p:cNvGrpSpPr>
            <p:nvPr/>
          </p:nvGrpSpPr>
          <p:grpSpPr bwMode="auto">
            <a:xfrm>
              <a:off x="2112" y="3847"/>
              <a:ext cx="282" cy="250"/>
              <a:chOff x="2916" y="2429"/>
              <a:chExt cx="284" cy="250"/>
            </a:xfrm>
          </p:grpSpPr>
          <p:sp>
            <p:nvSpPr>
              <p:cNvPr id="754749" name="Rectangle 6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4750" name="Text Box 62"/>
              <p:cNvSpPr txBox="1">
                <a:spLocks noChangeArrowheads="1"/>
              </p:cNvSpPr>
              <p:nvPr/>
            </p:nvSpPr>
            <p:spPr bwMode="auto">
              <a:xfrm>
                <a:off x="2916" y="2429"/>
                <a:ext cx="28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1d</a:t>
                </a:r>
              </a:p>
            </p:txBody>
          </p:sp>
        </p:grpSp>
      </p:grpSp>
      <p:grpSp>
        <p:nvGrpSpPr>
          <p:cNvPr id="754751" name="Group 63"/>
          <p:cNvGrpSpPr>
            <a:grpSpLocks/>
          </p:cNvGrpSpPr>
          <p:nvPr/>
        </p:nvGrpSpPr>
        <p:grpSpPr bwMode="auto">
          <a:xfrm>
            <a:off x="4410075" y="5678488"/>
            <a:ext cx="501650" cy="396875"/>
            <a:chOff x="2016" y="1980"/>
            <a:chExt cx="316" cy="250"/>
          </a:xfrm>
        </p:grpSpPr>
        <p:sp>
          <p:nvSpPr>
            <p:cNvPr id="754752" name="Oval 64"/>
            <p:cNvSpPr>
              <a:spLocks noChangeArrowheads="1"/>
            </p:cNvSpPr>
            <p:nvPr/>
          </p:nvSpPr>
          <p:spPr bwMode="auto">
            <a:xfrm>
              <a:off x="2019" y="210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753" name="Line 65"/>
            <p:cNvSpPr>
              <a:spLocks noChangeShapeType="1"/>
            </p:cNvSpPr>
            <p:nvPr/>
          </p:nvSpPr>
          <p:spPr bwMode="auto">
            <a:xfrm>
              <a:off x="2019" y="209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754" name="Line 66"/>
            <p:cNvSpPr>
              <a:spLocks noChangeShapeType="1"/>
            </p:cNvSpPr>
            <p:nvPr/>
          </p:nvSpPr>
          <p:spPr bwMode="auto">
            <a:xfrm>
              <a:off x="2332" y="209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755" name="Rectangle 67"/>
            <p:cNvSpPr>
              <a:spLocks noChangeArrowheads="1"/>
            </p:cNvSpPr>
            <p:nvPr/>
          </p:nvSpPr>
          <p:spPr bwMode="auto">
            <a:xfrm>
              <a:off x="2019" y="2095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54756" name="Oval 68"/>
            <p:cNvSpPr>
              <a:spLocks noChangeArrowheads="1"/>
            </p:cNvSpPr>
            <p:nvPr/>
          </p:nvSpPr>
          <p:spPr bwMode="auto">
            <a:xfrm>
              <a:off x="2016" y="203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54757" name="Group 69"/>
            <p:cNvGrpSpPr>
              <a:grpSpLocks/>
            </p:cNvGrpSpPr>
            <p:nvPr/>
          </p:nvGrpSpPr>
          <p:grpSpPr bwMode="auto">
            <a:xfrm>
              <a:off x="2034" y="1980"/>
              <a:ext cx="283" cy="250"/>
              <a:chOff x="2914" y="2429"/>
              <a:chExt cx="288" cy="250"/>
            </a:xfrm>
          </p:grpSpPr>
          <p:sp>
            <p:nvSpPr>
              <p:cNvPr id="754758" name="Rectangle 70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4759" name="Text Box 71"/>
              <p:cNvSpPr txBox="1">
                <a:spLocks noChangeArrowheads="1"/>
              </p:cNvSpPr>
              <p:nvPr/>
            </p:nvSpPr>
            <p:spPr bwMode="auto">
              <a:xfrm>
                <a:off x="2914" y="2429"/>
                <a:ext cx="28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/>
                  <a:t>1b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754760" name="Group 72"/>
          <p:cNvGrpSpPr>
            <a:grpSpLocks/>
          </p:cNvGrpSpPr>
          <p:nvPr/>
        </p:nvGrpSpPr>
        <p:grpSpPr bwMode="auto">
          <a:xfrm>
            <a:off x="5414963" y="5330825"/>
            <a:ext cx="501650" cy="396875"/>
            <a:chOff x="3537" y="3477"/>
            <a:chExt cx="316" cy="250"/>
          </a:xfrm>
        </p:grpSpPr>
        <p:sp>
          <p:nvSpPr>
            <p:cNvPr id="754761" name="Oval 73"/>
            <p:cNvSpPr>
              <a:spLocks noChangeArrowheads="1"/>
            </p:cNvSpPr>
            <p:nvPr/>
          </p:nvSpPr>
          <p:spPr bwMode="auto">
            <a:xfrm>
              <a:off x="3540" y="3598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762" name="Line 74"/>
            <p:cNvSpPr>
              <a:spLocks noChangeShapeType="1"/>
            </p:cNvSpPr>
            <p:nvPr/>
          </p:nvSpPr>
          <p:spPr bwMode="auto">
            <a:xfrm>
              <a:off x="3540" y="359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763" name="Line 75"/>
            <p:cNvSpPr>
              <a:spLocks noChangeShapeType="1"/>
            </p:cNvSpPr>
            <p:nvPr/>
          </p:nvSpPr>
          <p:spPr bwMode="auto">
            <a:xfrm>
              <a:off x="3853" y="359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764" name="Rectangle 76"/>
            <p:cNvSpPr>
              <a:spLocks noChangeArrowheads="1"/>
            </p:cNvSpPr>
            <p:nvPr/>
          </p:nvSpPr>
          <p:spPr bwMode="auto">
            <a:xfrm>
              <a:off x="3540" y="3591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54765" name="Oval 77"/>
            <p:cNvSpPr>
              <a:spLocks noChangeArrowheads="1"/>
            </p:cNvSpPr>
            <p:nvPr/>
          </p:nvSpPr>
          <p:spPr bwMode="auto">
            <a:xfrm>
              <a:off x="3537" y="3532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766" name="Rectangle 78"/>
            <p:cNvSpPr>
              <a:spLocks noChangeArrowheads="1"/>
            </p:cNvSpPr>
            <p:nvPr/>
          </p:nvSpPr>
          <p:spPr bwMode="auto">
            <a:xfrm>
              <a:off x="3624" y="3545"/>
              <a:ext cx="141" cy="12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767" name="Text Box 79"/>
            <p:cNvSpPr txBox="1">
              <a:spLocks noChangeArrowheads="1"/>
            </p:cNvSpPr>
            <p:nvPr/>
          </p:nvSpPr>
          <p:spPr bwMode="auto">
            <a:xfrm>
              <a:off x="3550" y="3477"/>
              <a:ext cx="2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2a</a:t>
              </a: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754768" name="Line 80"/>
          <p:cNvSpPr>
            <a:spLocks noChangeShapeType="1"/>
          </p:cNvSpPr>
          <p:nvPr/>
        </p:nvSpPr>
        <p:spPr bwMode="auto">
          <a:xfrm>
            <a:off x="6635750" y="5241925"/>
            <a:ext cx="857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54769" name="Line 81"/>
          <p:cNvSpPr>
            <a:spLocks noChangeShapeType="1"/>
          </p:cNvSpPr>
          <p:nvPr/>
        </p:nvSpPr>
        <p:spPr bwMode="auto">
          <a:xfrm>
            <a:off x="6889750" y="5707063"/>
            <a:ext cx="735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54770" name="Line 82"/>
          <p:cNvSpPr>
            <a:spLocks noChangeShapeType="1"/>
          </p:cNvSpPr>
          <p:nvPr/>
        </p:nvSpPr>
        <p:spPr bwMode="auto">
          <a:xfrm>
            <a:off x="5916613" y="5553075"/>
            <a:ext cx="488950" cy="152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4771" name="Line 83"/>
          <p:cNvSpPr>
            <a:spLocks noChangeShapeType="1"/>
          </p:cNvSpPr>
          <p:nvPr/>
        </p:nvSpPr>
        <p:spPr bwMode="auto">
          <a:xfrm>
            <a:off x="6530975" y="5351463"/>
            <a:ext cx="68263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754772" name="Group 84"/>
          <p:cNvGrpSpPr>
            <a:grpSpLocks/>
          </p:cNvGrpSpPr>
          <p:nvPr/>
        </p:nvGrpSpPr>
        <p:grpSpPr bwMode="auto">
          <a:xfrm>
            <a:off x="6142038" y="5053013"/>
            <a:ext cx="501650" cy="396875"/>
            <a:chOff x="4320" y="1940"/>
            <a:chExt cx="316" cy="250"/>
          </a:xfrm>
        </p:grpSpPr>
        <p:sp>
          <p:nvSpPr>
            <p:cNvPr id="754773" name="Oval 85"/>
            <p:cNvSpPr>
              <a:spLocks noChangeArrowheads="1"/>
            </p:cNvSpPr>
            <p:nvPr/>
          </p:nvSpPr>
          <p:spPr bwMode="auto">
            <a:xfrm>
              <a:off x="4323" y="2054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774" name="Line 86"/>
            <p:cNvSpPr>
              <a:spLocks noChangeShapeType="1"/>
            </p:cNvSpPr>
            <p:nvPr/>
          </p:nvSpPr>
          <p:spPr bwMode="auto">
            <a:xfrm>
              <a:off x="4323" y="204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775" name="Line 87"/>
            <p:cNvSpPr>
              <a:spLocks noChangeShapeType="1"/>
            </p:cNvSpPr>
            <p:nvPr/>
          </p:nvSpPr>
          <p:spPr bwMode="auto">
            <a:xfrm>
              <a:off x="4636" y="204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776" name="Rectangle 88"/>
            <p:cNvSpPr>
              <a:spLocks noChangeArrowheads="1"/>
            </p:cNvSpPr>
            <p:nvPr/>
          </p:nvSpPr>
          <p:spPr bwMode="auto">
            <a:xfrm>
              <a:off x="4323" y="2047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54777" name="Oval 89"/>
            <p:cNvSpPr>
              <a:spLocks noChangeArrowheads="1"/>
            </p:cNvSpPr>
            <p:nvPr/>
          </p:nvSpPr>
          <p:spPr bwMode="auto">
            <a:xfrm>
              <a:off x="4320" y="1988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778" name="Rectangle 90"/>
            <p:cNvSpPr>
              <a:spLocks noChangeArrowheads="1"/>
            </p:cNvSpPr>
            <p:nvPr/>
          </p:nvSpPr>
          <p:spPr bwMode="auto">
            <a:xfrm>
              <a:off x="4407" y="2001"/>
              <a:ext cx="141" cy="118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779" name="Text Box 91"/>
            <p:cNvSpPr txBox="1">
              <a:spLocks noChangeArrowheads="1"/>
            </p:cNvSpPr>
            <p:nvPr/>
          </p:nvSpPr>
          <p:spPr bwMode="auto">
            <a:xfrm>
              <a:off x="4333" y="1940"/>
              <a:ext cx="2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2c</a:t>
              </a:r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754780" name="Group 92"/>
          <p:cNvGrpSpPr>
            <a:grpSpLocks/>
          </p:cNvGrpSpPr>
          <p:nvPr/>
        </p:nvGrpSpPr>
        <p:grpSpPr bwMode="auto">
          <a:xfrm>
            <a:off x="6405563" y="5508625"/>
            <a:ext cx="501650" cy="396875"/>
            <a:chOff x="4596" y="2162"/>
            <a:chExt cx="316" cy="250"/>
          </a:xfrm>
        </p:grpSpPr>
        <p:sp>
          <p:nvSpPr>
            <p:cNvPr id="754781" name="Oval 93"/>
            <p:cNvSpPr>
              <a:spLocks noChangeArrowheads="1"/>
            </p:cNvSpPr>
            <p:nvPr/>
          </p:nvSpPr>
          <p:spPr bwMode="auto">
            <a:xfrm>
              <a:off x="4599" y="227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782" name="Line 94"/>
            <p:cNvSpPr>
              <a:spLocks noChangeShapeType="1"/>
            </p:cNvSpPr>
            <p:nvPr/>
          </p:nvSpPr>
          <p:spPr bwMode="auto">
            <a:xfrm>
              <a:off x="4599" y="226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783" name="Line 95"/>
            <p:cNvSpPr>
              <a:spLocks noChangeShapeType="1"/>
            </p:cNvSpPr>
            <p:nvPr/>
          </p:nvSpPr>
          <p:spPr bwMode="auto">
            <a:xfrm>
              <a:off x="4912" y="226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784" name="Rectangle 96"/>
            <p:cNvSpPr>
              <a:spLocks noChangeArrowheads="1"/>
            </p:cNvSpPr>
            <p:nvPr/>
          </p:nvSpPr>
          <p:spPr bwMode="auto">
            <a:xfrm>
              <a:off x="4599" y="2269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54785" name="Oval 97"/>
            <p:cNvSpPr>
              <a:spLocks noChangeArrowheads="1"/>
            </p:cNvSpPr>
            <p:nvPr/>
          </p:nvSpPr>
          <p:spPr bwMode="auto">
            <a:xfrm>
              <a:off x="4596" y="221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786" name="Rectangle 98"/>
            <p:cNvSpPr>
              <a:spLocks noChangeArrowheads="1"/>
            </p:cNvSpPr>
            <p:nvPr/>
          </p:nvSpPr>
          <p:spPr bwMode="auto">
            <a:xfrm>
              <a:off x="4683" y="2223"/>
              <a:ext cx="142" cy="11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4787" name="Text Box 99"/>
            <p:cNvSpPr txBox="1">
              <a:spLocks noChangeArrowheads="1"/>
            </p:cNvSpPr>
            <p:nvPr/>
          </p:nvSpPr>
          <p:spPr bwMode="auto">
            <a:xfrm>
              <a:off x="4603" y="2162"/>
              <a:ext cx="3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2b</a:t>
              </a: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754788" name="Text Box 100"/>
          <p:cNvSpPr txBox="1">
            <a:spLocks noChangeArrowheads="1"/>
          </p:cNvSpPr>
          <p:nvPr/>
        </p:nvSpPr>
        <p:spPr bwMode="auto">
          <a:xfrm>
            <a:off x="7656513" y="5162550"/>
            <a:ext cx="9429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other</a:t>
            </a:r>
          </a:p>
          <a:p>
            <a:r>
              <a:rPr lang="en-US" sz="1400"/>
              <a:t>networks</a:t>
            </a:r>
          </a:p>
        </p:txBody>
      </p:sp>
      <p:sp>
        <p:nvSpPr>
          <p:cNvPr id="754789" name="Freeform 101"/>
          <p:cNvSpPr>
            <a:spLocks/>
          </p:cNvSpPr>
          <p:nvPr/>
        </p:nvSpPr>
        <p:spPr bwMode="auto">
          <a:xfrm flipH="1">
            <a:off x="292100" y="4772025"/>
            <a:ext cx="1171575" cy="1758950"/>
          </a:xfrm>
          <a:custGeom>
            <a:avLst/>
            <a:gdLst/>
            <a:ahLst/>
            <a:cxnLst>
              <a:cxn ang="0">
                <a:pos x="32" y="394"/>
              </a:cxn>
              <a:cxn ang="0">
                <a:pos x="213" y="172"/>
              </a:cxn>
              <a:cxn ang="0">
                <a:pos x="663" y="56"/>
              </a:cxn>
              <a:cxn ang="0">
                <a:pos x="661" y="509"/>
              </a:cxn>
              <a:cxn ang="0">
                <a:pos x="677" y="1032"/>
              </a:cxn>
              <a:cxn ang="0">
                <a:pos x="338" y="962"/>
              </a:cxn>
              <a:cxn ang="0">
                <a:pos x="51" y="809"/>
              </a:cxn>
              <a:cxn ang="0">
                <a:pos x="32" y="394"/>
              </a:cxn>
            </a:cxnLst>
            <a:rect l="0" t="0" r="r" b="b"/>
            <a:pathLst>
              <a:path w="738" h="1108">
                <a:moveTo>
                  <a:pt x="32" y="394"/>
                </a:moveTo>
                <a:cubicBezTo>
                  <a:pt x="66" y="301"/>
                  <a:pt x="108" y="228"/>
                  <a:pt x="213" y="172"/>
                </a:cubicBezTo>
                <a:cubicBezTo>
                  <a:pt x="318" y="116"/>
                  <a:pt x="588" y="0"/>
                  <a:pt x="663" y="56"/>
                </a:cubicBezTo>
                <a:cubicBezTo>
                  <a:pt x="738" y="112"/>
                  <a:pt x="659" y="346"/>
                  <a:pt x="661" y="509"/>
                </a:cubicBezTo>
                <a:cubicBezTo>
                  <a:pt x="663" y="672"/>
                  <a:pt x="731" y="956"/>
                  <a:pt x="677" y="1032"/>
                </a:cubicBezTo>
                <a:cubicBezTo>
                  <a:pt x="623" y="1108"/>
                  <a:pt x="442" y="999"/>
                  <a:pt x="338" y="962"/>
                </a:cubicBezTo>
                <a:cubicBezTo>
                  <a:pt x="234" y="925"/>
                  <a:pt x="102" y="904"/>
                  <a:pt x="51" y="809"/>
                </a:cubicBezTo>
                <a:cubicBezTo>
                  <a:pt x="0" y="715"/>
                  <a:pt x="36" y="481"/>
                  <a:pt x="32" y="394"/>
                </a:cubicBez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4790" name="Text Box 102"/>
          <p:cNvSpPr txBox="1">
            <a:spLocks noChangeArrowheads="1"/>
          </p:cNvSpPr>
          <p:nvPr/>
        </p:nvSpPr>
        <p:spPr bwMode="auto">
          <a:xfrm>
            <a:off x="349250" y="5559425"/>
            <a:ext cx="9429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other</a:t>
            </a:r>
          </a:p>
          <a:p>
            <a:r>
              <a:rPr lang="en-US" sz="1400"/>
              <a:t>networks</a:t>
            </a:r>
          </a:p>
        </p:txBody>
      </p:sp>
      <p:sp>
        <p:nvSpPr>
          <p:cNvPr id="754791" name="Line 103"/>
          <p:cNvSpPr>
            <a:spLocks noChangeShapeType="1"/>
          </p:cNvSpPr>
          <p:nvPr/>
        </p:nvSpPr>
        <p:spPr bwMode="auto">
          <a:xfrm flipH="1">
            <a:off x="1149350" y="5118100"/>
            <a:ext cx="468313" cy="268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54792" name="Freeform 104"/>
          <p:cNvSpPr>
            <a:spLocks/>
          </p:cNvSpPr>
          <p:nvPr/>
        </p:nvSpPr>
        <p:spPr bwMode="auto">
          <a:xfrm>
            <a:off x="4913313" y="5607050"/>
            <a:ext cx="523875" cy="261938"/>
          </a:xfrm>
          <a:custGeom>
            <a:avLst/>
            <a:gdLst/>
            <a:ahLst/>
            <a:cxnLst>
              <a:cxn ang="0">
                <a:pos x="0" y="420"/>
              </a:cxn>
              <a:cxn ang="0">
                <a:pos x="654" y="0"/>
              </a:cxn>
            </a:cxnLst>
            <a:rect l="0" t="0" r="r" b="b"/>
            <a:pathLst>
              <a:path w="654" h="420">
                <a:moveTo>
                  <a:pt x="0" y="420"/>
                </a:moveTo>
                <a:lnTo>
                  <a:pt x="654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4793" name="Rectangle 105"/>
          <p:cNvSpPr>
            <a:spLocks noGrp="1" noChangeArrowheads="1"/>
          </p:cNvSpPr>
          <p:nvPr>
            <p:ph type="body" idx="1"/>
          </p:nvPr>
        </p:nvSpPr>
        <p:spPr>
          <a:xfrm>
            <a:off x="506413" y="1287462"/>
            <a:ext cx="7772400" cy="2370138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using </a:t>
            </a:r>
            <a:r>
              <a:rPr lang="en-US" sz="2400" dirty="0" err="1"/>
              <a:t>eBGP</a:t>
            </a:r>
            <a:r>
              <a:rPr lang="en-US" sz="2400" dirty="0"/>
              <a:t> session between 3a and 1c, AS3 sends prefix reachability info to AS1.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1c can then use </a:t>
            </a:r>
            <a:r>
              <a:rPr lang="en-US" sz="2000" dirty="0" err="1"/>
              <a:t>iBGP</a:t>
            </a:r>
            <a:r>
              <a:rPr lang="en-US" sz="2000" dirty="0"/>
              <a:t> do distribute new prefix info to all routers in AS1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1b can then re-advertise new reachability info to AS2 over 1b-to-2a </a:t>
            </a:r>
            <a:r>
              <a:rPr lang="en-US" sz="2000" dirty="0" err="1"/>
              <a:t>eBGP</a:t>
            </a:r>
            <a:r>
              <a:rPr lang="en-US" sz="2000" dirty="0"/>
              <a:t> session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when router learns of new prefix, it creates entry for prefix in its forwarding table.</a:t>
            </a:r>
          </a:p>
        </p:txBody>
      </p:sp>
      <p:sp>
        <p:nvSpPr>
          <p:cNvPr id="754794" name="Line 106"/>
          <p:cNvSpPr>
            <a:spLocks noChangeShapeType="1"/>
          </p:cNvSpPr>
          <p:nvPr/>
        </p:nvSpPr>
        <p:spPr bwMode="auto">
          <a:xfrm>
            <a:off x="3322638" y="4725988"/>
            <a:ext cx="7667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4795" name="Line 107"/>
          <p:cNvSpPr>
            <a:spLocks noChangeShapeType="1"/>
          </p:cNvSpPr>
          <p:nvPr/>
        </p:nvSpPr>
        <p:spPr bwMode="auto">
          <a:xfrm>
            <a:off x="3341688" y="5040313"/>
            <a:ext cx="766762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4796" name="Text Box 108"/>
          <p:cNvSpPr txBox="1">
            <a:spLocks noChangeArrowheads="1"/>
          </p:cNvSpPr>
          <p:nvPr/>
        </p:nvSpPr>
        <p:spPr bwMode="auto">
          <a:xfrm>
            <a:off x="4171950" y="4511675"/>
            <a:ext cx="1254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400"/>
              <a:t>eBGP session</a:t>
            </a:r>
          </a:p>
        </p:txBody>
      </p:sp>
      <p:sp>
        <p:nvSpPr>
          <p:cNvPr id="754797" name="Text Box 109"/>
          <p:cNvSpPr txBox="1">
            <a:spLocks noChangeArrowheads="1"/>
          </p:cNvSpPr>
          <p:nvPr/>
        </p:nvSpPr>
        <p:spPr bwMode="auto">
          <a:xfrm>
            <a:off x="4198938" y="4860925"/>
            <a:ext cx="1206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400"/>
              <a:t>iBGP session</a:t>
            </a:r>
          </a:p>
        </p:txBody>
      </p:sp>
      <p:sp>
        <p:nvSpPr>
          <p:cNvPr id="754798" name="Freeform 110"/>
          <p:cNvSpPr>
            <a:spLocks/>
          </p:cNvSpPr>
          <p:nvPr/>
        </p:nvSpPr>
        <p:spPr bwMode="auto">
          <a:xfrm>
            <a:off x="2800350" y="5014913"/>
            <a:ext cx="704850" cy="4095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44" y="258"/>
              </a:cxn>
            </a:cxnLst>
            <a:rect l="0" t="0" r="r" b="b"/>
            <a:pathLst>
              <a:path w="444" h="258">
                <a:moveTo>
                  <a:pt x="0" y="0"/>
                </a:moveTo>
                <a:lnTo>
                  <a:pt x="444" y="258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06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64D4A-B357-4124-B840-5FC0F9217A94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75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150813"/>
            <a:ext cx="7772400" cy="1143000"/>
          </a:xfrm>
        </p:spPr>
        <p:txBody>
          <a:bodyPr/>
          <a:lstStyle/>
          <a:p>
            <a:r>
              <a:rPr lang="en-US"/>
              <a:t>Path attributes &amp; BGP routes</a:t>
            </a:r>
          </a:p>
        </p:txBody>
      </p:sp>
      <p:sp>
        <p:nvSpPr>
          <p:cNvPr id="75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6725" y="1422400"/>
            <a:ext cx="8247063" cy="4648200"/>
          </a:xfrm>
        </p:spPr>
        <p:txBody>
          <a:bodyPr/>
          <a:lstStyle/>
          <a:p>
            <a:r>
              <a:rPr lang="en-US" sz="2400"/>
              <a:t>advertised prefix includes BGP attributes </a:t>
            </a:r>
          </a:p>
          <a:p>
            <a:pPr lvl="1"/>
            <a:r>
              <a:rPr lang="en-US" sz="2000"/>
              <a:t>prefix + attributes = “route”</a:t>
            </a:r>
          </a:p>
          <a:p>
            <a:r>
              <a:rPr lang="en-US" sz="2400"/>
              <a:t>two important attributes:</a:t>
            </a:r>
          </a:p>
          <a:p>
            <a:pPr lvl="1"/>
            <a:r>
              <a:rPr lang="en-US" sz="2000">
                <a:solidFill>
                  <a:srgbClr val="FF0000"/>
                </a:solidFill>
              </a:rPr>
              <a:t>AS-PATH:</a:t>
            </a:r>
            <a:r>
              <a:rPr lang="en-US" sz="2000"/>
              <a:t> contains ASs through which prefix advertisement has passed: e.g., AS 67, AS 17 </a:t>
            </a:r>
          </a:p>
          <a:p>
            <a:pPr lvl="1"/>
            <a:r>
              <a:rPr lang="en-US" sz="2000">
                <a:solidFill>
                  <a:srgbClr val="FF0000"/>
                </a:solidFill>
              </a:rPr>
              <a:t>NEXT-HOP:</a:t>
            </a:r>
            <a:r>
              <a:rPr lang="en-US" sz="2000"/>
              <a:t> indicates specific internal-AS router to next-hop AS. (may be multiple links from current AS to next-hop-AS)</a:t>
            </a:r>
          </a:p>
          <a:p>
            <a:r>
              <a:rPr lang="en-US" sz="2400"/>
              <a:t>gateway router receiving route advertisement uses </a:t>
            </a:r>
            <a:r>
              <a:rPr lang="en-US" sz="2400">
                <a:solidFill>
                  <a:srgbClr val="FF0000"/>
                </a:solidFill>
              </a:rPr>
              <a:t>import policy</a:t>
            </a:r>
            <a:r>
              <a:rPr lang="en-US" sz="2400"/>
              <a:t> to accept/decline</a:t>
            </a:r>
          </a:p>
          <a:p>
            <a:pPr lvl="1"/>
            <a:r>
              <a:rPr lang="en-US" sz="2000"/>
              <a:t>e.g., never route through AS x</a:t>
            </a:r>
          </a:p>
          <a:p>
            <a:pPr lvl="1"/>
            <a:r>
              <a:rPr lang="en-US" sz="2000" i="1">
                <a:solidFill>
                  <a:srgbClr val="FF0000"/>
                </a:solidFill>
              </a:rPr>
              <a:t>policy-based </a:t>
            </a:r>
            <a:r>
              <a:rPr lang="en-US" sz="2000"/>
              <a:t>routing</a:t>
            </a:r>
          </a:p>
          <a:p>
            <a:pPr lvl="1"/>
            <a:endParaRPr lang="en-US" sz="200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81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60F79-2259-46E8-AC85-DBFE935C5D7C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75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BGP route selection</a:t>
            </a:r>
          </a:p>
        </p:txBody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288" y="1433513"/>
            <a:ext cx="7772400" cy="4648200"/>
          </a:xfrm>
        </p:spPr>
        <p:txBody>
          <a:bodyPr/>
          <a:lstStyle/>
          <a:p>
            <a:pPr marL="533400" indent="-533400"/>
            <a:r>
              <a:rPr lang="en-US"/>
              <a:t>router may learn about more than 1 route to destination AS, selects route based on:</a:t>
            </a:r>
          </a:p>
          <a:p>
            <a:pPr marL="914400" lvl="1" indent="-457200">
              <a:buFont typeface="ZapfDingbats" pitchFamily="82" charset="2"/>
              <a:buAutoNum type="arabicPeriod"/>
            </a:pPr>
            <a:r>
              <a:rPr lang="en-US"/>
              <a:t>local preference value attribute: policy decision</a:t>
            </a:r>
          </a:p>
          <a:p>
            <a:pPr marL="914400" lvl="1" indent="-457200">
              <a:buFont typeface="ZapfDingbats" pitchFamily="82" charset="2"/>
              <a:buAutoNum type="arabicPeriod"/>
            </a:pPr>
            <a:r>
              <a:rPr lang="en-US"/>
              <a:t>shortest AS-PATH </a:t>
            </a:r>
          </a:p>
          <a:p>
            <a:pPr marL="914400" lvl="1" indent="-457200">
              <a:buFont typeface="ZapfDingbats" pitchFamily="82" charset="2"/>
              <a:buAutoNum type="arabicPeriod"/>
            </a:pPr>
            <a:r>
              <a:rPr lang="en-US"/>
              <a:t>closest NEXT-HOP router: hot potato routing</a:t>
            </a:r>
          </a:p>
          <a:p>
            <a:pPr marL="914400" lvl="1" indent="-457200">
              <a:buFont typeface="ZapfDingbats" pitchFamily="82" charset="2"/>
              <a:buAutoNum type="arabicPeriod"/>
            </a:pPr>
            <a:r>
              <a:rPr lang="en-US"/>
              <a:t>additional criteria 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61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DE99B-5550-457A-9249-8BC1CE0F605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>
          <a:xfrm>
            <a:off x="177800" y="346075"/>
            <a:ext cx="8826500" cy="1143000"/>
          </a:xfrm>
        </p:spPr>
        <p:txBody>
          <a:bodyPr/>
          <a:lstStyle/>
          <a:p>
            <a:r>
              <a:rPr lang="en-US" sz="3200"/>
              <a:t>DHCP: Dynamic Host Configuration Protocol</a:t>
            </a:r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2702" y="1433263"/>
            <a:ext cx="8807450" cy="48133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u="sng" dirty="0">
                <a:solidFill>
                  <a:srgbClr val="FF0000"/>
                </a:solidFill>
              </a:rPr>
              <a:t>Goal:</a:t>
            </a:r>
            <a:r>
              <a:rPr lang="en-US" sz="2400" dirty="0"/>
              <a:t> allow host to </a:t>
            </a:r>
            <a:r>
              <a:rPr lang="en-US" sz="2400" i="1" dirty="0"/>
              <a:t>dynamically </a:t>
            </a:r>
            <a:r>
              <a:rPr lang="en-US" sz="2400" dirty="0"/>
              <a:t>obtain its IP address from network server when it joins network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/>
              <a:t>Can renew its lease on address in use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/>
              <a:t>Allows reuse of addresses (only hold address while </a:t>
            </a:r>
            <a:r>
              <a:rPr lang="en-US" sz="2000" dirty="0" smtClean="0"/>
              <a:t>connected)</a:t>
            </a:r>
            <a:endParaRPr lang="en-US" sz="2000" dirty="0"/>
          </a:p>
          <a:p>
            <a:pPr lvl="1">
              <a:buFont typeface="Wingdings" pitchFamily="2" charset="2"/>
              <a:buNone/>
            </a:pPr>
            <a:r>
              <a:rPr lang="en-US" sz="2000" dirty="0"/>
              <a:t>Support for mobile users who want to join </a:t>
            </a:r>
            <a:r>
              <a:rPr lang="en-US" sz="2000" dirty="0" smtClean="0"/>
              <a:t>network</a:t>
            </a:r>
            <a:endParaRPr lang="en-US" sz="2000" dirty="0"/>
          </a:p>
          <a:p>
            <a:pPr>
              <a:buFont typeface="Wingdings" pitchFamily="2" charset="2"/>
              <a:buNone/>
            </a:pPr>
            <a:r>
              <a:rPr lang="en-US" sz="2400" dirty="0"/>
              <a:t>DHCP overview:</a:t>
            </a:r>
            <a:endParaRPr lang="en-US" dirty="0"/>
          </a:p>
          <a:p>
            <a:pPr lvl="1"/>
            <a:r>
              <a:rPr lang="en-US" dirty="0"/>
              <a:t>host broadcasts “</a:t>
            </a:r>
            <a:r>
              <a:rPr lang="en-US" dirty="0">
                <a:solidFill>
                  <a:schemeClr val="accent2"/>
                </a:solidFill>
              </a:rPr>
              <a:t>DHCP discover</a:t>
            </a:r>
            <a:r>
              <a:rPr lang="en-US" dirty="0"/>
              <a:t>” </a:t>
            </a:r>
            <a:r>
              <a:rPr lang="en-US" dirty="0" err="1"/>
              <a:t>msg</a:t>
            </a:r>
            <a:r>
              <a:rPr lang="en-US" dirty="0"/>
              <a:t> [optional]</a:t>
            </a:r>
          </a:p>
          <a:p>
            <a:pPr lvl="1"/>
            <a:r>
              <a:rPr lang="en-US" dirty="0"/>
              <a:t>DHCP server responds with “</a:t>
            </a:r>
            <a:r>
              <a:rPr lang="en-US" dirty="0">
                <a:solidFill>
                  <a:schemeClr val="accent2"/>
                </a:solidFill>
              </a:rPr>
              <a:t>DHCP offer</a:t>
            </a:r>
            <a:r>
              <a:rPr lang="en-US" dirty="0"/>
              <a:t>” </a:t>
            </a:r>
            <a:r>
              <a:rPr lang="en-US" dirty="0" err="1"/>
              <a:t>msg</a:t>
            </a:r>
            <a:r>
              <a:rPr lang="en-US" dirty="0"/>
              <a:t> [optional]</a:t>
            </a:r>
          </a:p>
          <a:p>
            <a:pPr lvl="1"/>
            <a:r>
              <a:rPr lang="en-US" dirty="0"/>
              <a:t>host requests IP address: “</a:t>
            </a:r>
            <a:r>
              <a:rPr lang="en-US" dirty="0">
                <a:solidFill>
                  <a:schemeClr val="accent2"/>
                </a:solidFill>
              </a:rPr>
              <a:t>DHCP request</a:t>
            </a:r>
            <a:r>
              <a:rPr lang="en-US" dirty="0"/>
              <a:t>” </a:t>
            </a:r>
            <a:r>
              <a:rPr lang="en-US" dirty="0" err="1"/>
              <a:t>msg</a:t>
            </a:r>
            <a:endParaRPr lang="en-US" dirty="0"/>
          </a:p>
          <a:p>
            <a:pPr lvl="1"/>
            <a:r>
              <a:rPr lang="en-US" dirty="0"/>
              <a:t>DHCP server sends address: “</a:t>
            </a:r>
            <a:r>
              <a:rPr lang="en-US" dirty="0">
                <a:solidFill>
                  <a:schemeClr val="accent2"/>
                </a:solidFill>
              </a:rPr>
              <a:t>DHCP </a:t>
            </a:r>
            <a:r>
              <a:rPr lang="en-US" dirty="0" err="1">
                <a:solidFill>
                  <a:schemeClr val="accent2"/>
                </a:solidFill>
              </a:rPr>
              <a:t>ack</a:t>
            </a:r>
            <a:r>
              <a:rPr lang="en-US" dirty="0"/>
              <a:t>” </a:t>
            </a:r>
            <a:r>
              <a:rPr lang="en-US" dirty="0" err="1"/>
              <a:t>msg</a:t>
            </a:r>
            <a:r>
              <a:rPr lang="en-US" dirty="0"/>
              <a:t> 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56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08CF6-12F5-4D52-90DD-42AC86F7D37B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75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BGP messages</a:t>
            </a:r>
            <a:endParaRPr lang="en-US" sz="2800"/>
          </a:p>
        </p:txBody>
      </p:sp>
      <p:sp>
        <p:nvSpPr>
          <p:cNvPr id="75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229600" cy="5029200"/>
          </a:xfrm>
        </p:spPr>
        <p:txBody>
          <a:bodyPr/>
          <a:lstStyle/>
          <a:p>
            <a:r>
              <a:rPr lang="en-US" sz="2400"/>
              <a:t>BGP messages exchanged between peers over TCP connection</a:t>
            </a:r>
          </a:p>
          <a:p>
            <a:r>
              <a:rPr lang="en-US" sz="2400"/>
              <a:t>BGP messages: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OPEN:</a:t>
            </a:r>
            <a:r>
              <a:rPr lang="en-US"/>
              <a:t> opens TCP connection to peer and authenticates sender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UPDATE: </a:t>
            </a:r>
            <a:r>
              <a:rPr lang="en-US"/>
              <a:t>advertises new path (or withdraws old)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KEEPALIVE:</a:t>
            </a:r>
            <a:r>
              <a:rPr lang="en-US"/>
              <a:t> keeps connection alive in absence of UPDATES; also ACKs OPEN request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NOTIFICATION:</a:t>
            </a:r>
            <a:r>
              <a:rPr lang="en-US"/>
              <a:t> reports errors in previous msg; also used to close connection</a:t>
            </a:r>
            <a:endParaRPr lang="en-US" sz="280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04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4E8F-17AE-4FEB-A189-E882776D9C64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75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BGP routing policy</a:t>
            </a:r>
          </a:p>
        </p:txBody>
      </p:sp>
      <p:sp>
        <p:nvSpPr>
          <p:cNvPr id="758787" name="Rectangle 3"/>
          <p:cNvSpPr>
            <a:spLocks noChangeArrowheads="1"/>
          </p:cNvSpPr>
          <p:nvPr/>
        </p:nvSpPr>
        <p:spPr bwMode="auto">
          <a:xfrm>
            <a:off x="1181100" y="3581400"/>
            <a:ext cx="48768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8788" name="Rectangle 4"/>
          <p:cNvSpPr>
            <a:spLocks noChangeArrowheads="1"/>
          </p:cNvSpPr>
          <p:nvPr/>
        </p:nvSpPr>
        <p:spPr bwMode="auto">
          <a:xfrm>
            <a:off x="355600" y="3744913"/>
            <a:ext cx="8229600" cy="278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>
                <a:cs typeface="Arial" charset="0"/>
              </a:rPr>
              <a:t>A,B,C are </a:t>
            </a:r>
            <a:r>
              <a:rPr lang="en-US" sz="2400">
                <a:solidFill>
                  <a:srgbClr val="FF0000"/>
                </a:solidFill>
                <a:cs typeface="Arial" charset="0"/>
              </a:rPr>
              <a:t>provider networks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>
                <a:cs typeface="Arial" charset="0"/>
              </a:rPr>
              <a:t>X,W,Y are customer (of provider networks)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>
                <a:cs typeface="Arial" charset="0"/>
              </a:rPr>
              <a:t>X is </a:t>
            </a:r>
            <a:r>
              <a:rPr lang="en-US" sz="2400">
                <a:solidFill>
                  <a:srgbClr val="FF0000"/>
                </a:solidFill>
                <a:cs typeface="Arial" charset="0"/>
              </a:rPr>
              <a:t>dual-homed:</a:t>
            </a:r>
            <a:r>
              <a:rPr lang="en-US" sz="2400">
                <a:cs typeface="Arial" charset="0"/>
              </a:rPr>
              <a:t> attached to two networks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400">
                <a:cs typeface="Arial" charset="0"/>
              </a:rPr>
              <a:t>X does not want to route from B via X to C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400">
                <a:cs typeface="Arial" charset="0"/>
              </a:rPr>
              <a:t>.. so X will not advertise to B a route to C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endParaRPr lang="en-US" sz="2400">
              <a:cs typeface="Arial" charset="0"/>
            </a:endParaRPr>
          </a:p>
        </p:txBody>
      </p:sp>
      <p:grpSp>
        <p:nvGrpSpPr>
          <p:cNvPr id="758789" name="Group 5"/>
          <p:cNvGrpSpPr>
            <a:grpSpLocks/>
          </p:cNvGrpSpPr>
          <p:nvPr/>
        </p:nvGrpSpPr>
        <p:grpSpPr bwMode="auto">
          <a:xfrm>
            <a:off x="476250" y="1123950"/>
            <a:ext cx="7588250" cy="3048000"/>
            <a:chOff x="300" y="708"/>
            <a:chExt cx="4780" cy="1920"/>
          </a:xfrm>
        </p:grpSpPr>
        <p:sp>
          <p:nvSpPr>
            <p:cNvPr id="758790" name="AutoShape 6"/>
            <p:cNvSpPr>
              <a:spLocks noChangeAspect="1" noChangeArrowheads="1" noTextEdit="1"/>
            </p:cNvSpPr>
            <p:nvPr/>
          </p:nvSpPr>
          <p:spPr bwMode="auto">
            <a:xfrm>
              <a:off x="300" y="708"/>
              <a:ext cx="4749" cy="1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791" name="Freeform 7"/>
            <p:cNvSpPr>
              <a:spLocks/>
            </p:cNvSpPr>
            <p:nvPr/>
          </p:nvSpPr>
          <p:spPr bwMode="auto">
            <a:xfrm>
              <a:off x="1602" y="955"/>
              <a:ext cx="563" cy="364"/>
            </a:xfrm>
            <a:custGeom>
              <a:avLst/>
              <a:gdLst/>
              <a:ahLst/>
              <a:cxnLst>
                <a:cxn ang="0">
                  <a:pos x="148" y="5"/>
                </a:cxn>
                <a:cxn ang="0">
                  <a:pos x="119" y="10"/>
                </a:cxn>
                <a:cxn ang="0">
                  <a:pos x="94" y="21"/>
                </a:cxn>
                <a:cxn ang="0">
                  <a:pos x="70" y="37"/>
                </a:cxn>
                <a:cxn ang="0">
                  <a:pos x="46" y="61"/>
                </a:cxn>
                <a:cxn ang="0">
                  <a:pos x="24" y="91"/>
                </a:cxn>
                <a:cxn ang="0">
                  <a:pos x="8" y="120"/>
                </a:cxn>
                <a:cxn ang="0">
                  <a:pos x="3" y="136"/>
                </a:cxn>
                <a:cxn ang="0">
                  <a:pos x="0" y="150"/>
                </a:cxn>
                <a:cxn ang="0">
                  <a:pos x="0" y="166"/>
                </a:cxn>
                <a:cxn ang="0">
                  <a:pos x="8" y="195"/>
                </a:cxn>
                <a:cxn ang="0">
                  <a:pos x="27" y="228"/>
                </a:cxn>
                <a:cxn ang="0">
                  <a:pos x="49" y="257"/>
                </a:cxn>
                <a:cxn ang="0">
                  <a:pos x="70" y="284"/>
                </a:cxn>
                <a:cxn ang="0">
                  <a:pos x="92" y="305"/>
                </a:cxn>
                <a:cxn ang="0">
                  <a:pos x="111" y="321"/>
                </a:cxn>
                <a:cxn ang="0">
                  <a:pos x="127" y="332"/>
                </a:cxn>
                <a:cxn ang="0">
                  <a:pos x="146" y="340"/>
                </a:cxn>
                <a:cxn ang="0">
                  <a:pos x="170" y="346"/>
                </a:cxn>
                <a:cxn ang="0">
                  <a:pos x="191" y="348"/>
                </a:cxn>
                <a:cxn ang="0">
                  <a:pos x="218" y="354"/>
                </a:cxn>
                <a:cxn ang="0">
                  <a:pos x="261" y="356"/>
                </a:cxn>
                <a:cxn ang="0">
                  <a:pos x="310" y="362"/>
                </a:cxn>
                <a:cxn ang="0">
                  <a:pos x="361" y="364"/>
                </a:cxn>
                <a:cxn ang="0">
                  <a:pos x="409" y="362"/>
                </a:cxn>
                <a:cxn ang="0">
                  <a:pos x="458" y="359"/>
                </a:cxn>
                <a:cxn ang="0">
                  <a:pos x="495" y="348"/>
                </a:cxn>
                <a:cxn ang="0">
                  <a:pos x="511" y="340"/>
                </a:cxn>
                <a:cxn ang="0">
                  <a:pos x="525" y="332"/>
                </a:cxn>
                <a:cxn ang="0">
                  <a:pos x="536" y="321"/>
                </a:cxn>
                <a:cxn ang="0">
                  <a:pos x="549" y="295"/>
                </a:cxn>
                <a:cxn ang="0">
                  <a:pos x="557" y="257"/>
                </a:cxn>
                <a:cxn ang="0">
                  <a:pos x="563" y="217"/>
                </a:cxn>
                <a:cxn ang="0">
                  <a:pos x="563" y="174"/>
                </a:cxn>
                <a:cxn ang="0">
                  <a:pos x="557" y="134"/>
                </a:cxn>
                <a:cxn ang="0">
                  <a:pos x="555" y="96"/>
                </a:cxn>
                <a:cxn ang="0">
                  <a:pos x="549" y="67"/>
                </a:cxn>
                <a:cxn ang="0">
                  <a:pos x="546" y="56"/>
                </a:cxn>
                <a:cxn ang="0">
                  <a:pos x="541" y="40"/>
                </a:cxn>
                <a:cxn ang="0">
                  <a:pos x="536" y="29"/>
                </a:cxn>
                <a:cxn ang="0">
                  <a:pos x="528" y="21"/>
                </a:cxn>
                <a:cxn ang="0">
                  <a:pos x="520" y="18"/>
                </a:cxn>
                <a:cxn ang="0">
                  <a:pos x="495" y="16"/>
                </a:cxn>
                <a:cxn ang="0">
                  <a:pos x="466" y="16"/>
                </a:cxn>
                <a:cxn ang="0">
                  <a:pos x="450" y="13"/>
                </a:cxn>
                <a:cxn ang="0">
                  <a:pos x="409" y="13"/>
                </a:cxn>
                <a:cxn ang="0">
                  <a:pos x="364" y="16"/>
                </a:cxn>
                <a:cxn ang="0">
                  <a:pos x="320" y="16"/>
                </a:cxn>
                <a:cxn ang="0">
                  <a:pos x="283" y="13"/>
                </a:cxn>
                <a:cxn ang="0">
                  <a:pos x="248" y="8"/>
                </a:cxn>
                <a:cxn ang="0">
                  <a:pos x="213" y="2"/>
                </a:cxn>
                <a:cxn ang="0">
                  <a:pos x="186" y="0"/>
                </a:cxn>
                <a:cxn ang="0">
                  <a:pos x="175" y="0"/>
                </a:cxn>
              </a:cxnLst>
              <a:rect l="0" t="0" r="r" b="b"/>
              <a:pathLst>
                <a:path w="563" h="364">
                  <a:moveTo>
                    <a:pt x="175" y="0"/>
                  </a:moveTo>
                  <a:lnTo>
                    <a:pt x="148" y="5"/>
                  </a:lnTo>
                  <a:lnTo>
                    <a:pt x="132" y="8"/>
                  </a:lnTo>
                  <a:lnTo>
                    <a:pt x="119" y="10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1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4" y="104"/>
                  </a:lnTo>
                  <a:lnTo>
                    <a:pt x="8" y="120"/>
                  </a:lnTo>
                  <a:lnTo>
                    <a:pt x="3" y="128"/>
                  </a:lnTo>
                  <a:lnTo>
                    <a:pt x="3" y="136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82"/>
                  </a:lnTo>
                  <a:lnTo>
                    <a:pt x="8" y="195"/>
                  </a:lnTo>
                  <a:lnTo>
                    <a:pt x="16" y="212"/>
                  </a:lnTo>
                  <a:lnTo>
                    <a:pt x="27" y="228"/>
                  </a:lnTo>
                  <a:lnTo>
                    <a:pt x="35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5"/>
                  </a:lnTo>
                  <a:lnTo>
                    <a:pt x="103" y="319"/>
                  </a:lnTo>
                  <a:lnTo>
                    <a:pt x="111" y="321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5" y="335"/>
                  </a:lnTo>
                  <a:lnTo>
                    <a:pt x="146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8"/>
                  </a:lnTo>
                  <a:lnTo>
                    <a:pt x="191" y="348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6"/>
                  </a:lnTo>
                  <a:lnTo>
                    <a:pt x="261" y="356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4"/>
                  </a:lnTo>
                  <a:lnTo>
                    <a:pt x="385" y="364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7" y="354"/>
                  </a:lnTo>
                  <a:lnTo>
                    <a:pt x="495" y="348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20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1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5" y="276"/>
                  </a:lnTo>
                  <a:lnTo>
                    <a:pt x="557" y="257"/>
                  </a:lnTo>
                  <a:lnTo>
                    <a:pt x="560" y="238"/>
                  </a:lnTo>
                  <a:lnTo>
                    <a:pt x="563" y="217"/>
                  </a:lnTo>
                  <a:lnTo>
                    <a:pt x="563" y="195"/>
                  </a:lnTo>
                  <a:lnTo>
                    <a:pt x="563" y="174"/>
                  </a:lnTo>
                  <a:lnTo>
                    <a:pt x="560" y="155"/>
                  </a:lnTo>
                  <a:lnTo>
                    <a:pt x="557" y="134"/>
                  </a:lnTo>
                  <a:lnTo>
                    <a:pt x="557" y="115"/>
                  </a:lnTo>
                  <a:lnTo>
                    <a:pt x="555" y="96"/>
                  </a:lnTo>
                  <a:lnTo>
                    <a:pt x="552" y="80"/>
                  </a:lnTo>
                  <a:lnTo>
                    <a:pt x="549" y="67"/>
                  </a:lnTo>
                  <a:lnTo>
                    <a:pt x="546" y="61"/>
                  </a:lnTo>
                  <a:lnTo>
                    <a:pt x="546" y="56"/>
                  </a:lnTo>
                  <a:lnTo>
                    <a:pt x="544" y="48"/>
                  </a:lnTo>
                  <a:lnTo>
                    <a:pt x="541" y="40"/>
                  </a:lnTo>
                  <a:lnTo>
                    <a:pt x="538" y="32"/>
                  </a:lnTo>
                  <a:lnTo>
                    <a:pt x="536" y="29"/>
                  </a:lnTo>
                  <a:lnTo>
                    <a:pt x="533" y="24"/>
                  </a:lnTo>
                  <a:lnTo>
                    <a:pt x="528" y="21"/>
                  </a:lnTo>
                  <a:lnTo>
                    <a:pt x="522" y="18"/>
                  </a:lnTo>
                  <a:lnTo>
                    <a:pt x="520" y="18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50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4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2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2"/>
                  </a:lnTo>
                  <a:lnTo>
                    <a:pt x="199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792" name="Freeform 8"/>
            <p:cNvSpPr>
              <a:spLocks/>
            </p:cNvSpPr>
            <p:nvPr/>
          </p:nvSpPr>
          <p:spPr bwMode="auto">
            <a:xfrm>
              <a:off x="951" y="1290"/>
              <a:ext cx="562" cy="365"/>
            </a:xfrm>
            <a:custGeom>
              <a:avLst/>
              <a:gdLst/>
              <a:ahLst/>
              <a:cxnLst>
                <a:cxn ang="0">
                  <a:pos x="148" y="5"/>
                </a:cxn>
                <a:cxn ang="0">
                  <a:pos x="121" y="11"/>
                </a:cxn>
                <a:cxn ang="0">
                  <a:pos x="94" y="21"/>
                </a:cxn>
                <a:cxn ang="0">
                  <a:pos x="70" y="37"/>
                </a:cxn>
                <a:cxn ang="0">
                  <a:pos x="46" y="62"/>
                </a:cxn>
                <a:cxn ang="0">
                  <a:pos x="24" y="91"/>
                </a:cxn>
                <a:cxn ang="0">
                  <a:pos x="8" y="121"/>
                </a:cxn>
                <a:cxn ang="0">
                  <a:pos x="3" y="137"/>
                </a:cxn>
                <a:cxn ang="0">
                  <a:pos x="0" y="150"/>
                </a:cxn>
                <a:cxn ang="0">
                  <a:pos x="0" y="166"/>
                </a:cxn>
                <a:cxn ang="0">
                  <a:pos x="3" y="182"/>
                </a:cxn>
                <a:cxn ang="0">
                  <a:pos x="19" y="212"/>
                </a:cxn>
                <a:cxn ang="0">
                  <a:pos x="38" y="244"/>
                </a:cxn>
                <a:cxn ang="0">
                  <a:pos x="59" y="271"/>
                </a:cxn>
                <a:cxn ang="0">
                  <a:pos x="81" y="295"/>
                </a:cxn>
                <a:cxn ang="0">
                  <a:pos x="105" y="319"/>
                </a:cxn>
                <a:cxn ang="0">
                  <a:pos x="119" y="327"/>
                </a:cxn>
                <a:cxn ang="0">
                  <a:pos x="137" y="335"/>
                </a:cxn>
                <a:cxn ang="0">
                  <a:pos x="156" y="343"/>
                </a:cxn>
                <a:cxn ang="0">
                  <a:pos x="183" y="349"/>
                </a:cxn>
                <a:cxn ang="0">
                  <a:pos x="199" y="351"/>
                </a:cxn>
                <a:cxn ang="0">
                  <a:pos x="240" y="357"/>
                </a:cxn>
                <a:cxn ang="0">
                  <a:pos x="285" y="359"/>
                </a:cxn>
                <a:cxn ang="0">
                  <a:pos x="334" y="362"/>
                </a:cxn>
                <a:cxn ang="0">
                  <a:pos x="385" y="365"/>
                </a:cxn>
                <a:cxn ang="0">
                  <a:pos x="433" y="362"/>
                </a:cxn>
                <a:cxn ang="0">
                  <a:pos x="476" y="354"/>
                </a:cxn>
                <a:cxn ang="0">
                  <a:pos x="503" y="346"/>
                </a:cxn>
                <a:cxn ang="0">
                  <a:pos x="519" y="338"/>
                </a:cxn>
                <a:cxn ang="0">
                  <a:pos x="530" y="327"/>
                </a:cxn>
                <a:cxn ang="0">
                  <a:pos x="544" y="308"/>
                </a:cxn>
                <a:cxn ang="0">
                  <a:pos x="554" y="276"/>
                </a:cxn>
                <a:cxn ang="0">
                  <a:pos x="560" y="239"/>
                </a:cxn>
                <a:cxn ang="0">
                  <a:pos x="562" y="196"/>
                </a:cxn>
                <a:cxn ang="0">
                  <a:pos x="560" y="155"/>
                </a:cxn>
                <a:cxn ang="0">
                  <a:pos x="557" y="115"/>
                </a:cxn>
                <a:cxn ang="0">
                  <a:pos x="552" y="80"/>
                </a:cxn>
                <a:cxn ang="0">
                  <a:pos x="549" y="62"/>
                </a:cxn>
                <a:cxn ang="0">
                  <a:pos x="546" y="48"/>
                </a:cxn>
                <a:cxn ang="0">
                  <a:pos x="541" y="32"/>
                </a:cxn>
                <a:cxn ang="0">
                  <a:pos x="533" y="24"/>
                </a:cxn>
                <a:cxn ang="0">
                  <a:pos x="525" y="19"/>
                </a:cxn>
                <a:cxn ang="0">
                  <a:pos x="509" y="16"/>
                </a:cxn>
                <a:cxn ang="0">
                  <a:pos x="482" y="16"/>
                </a:cxn>
                <a:cxn ang="0">
                  <a:pos x="458" y="16"/>
                </a:cxn>
                <a:cxn ang="0">
                  <a:pos x="431" y="13"/>
                </a:cxn>
                <a:cxn ang="0">
                  <a:pos x="388" y="13"/>
                </a:cxn>
                <a:cxn ang="0">
                  <a:pos x="342" y="16"/>
                </a:cxn>
                <a:cxn ang="0">
                  <a:pos x="301" y="16"/>
                </a:cxn>
                <a:cxn ang="0">
                  <a:pos x="264" y="13"/>
                </a:cxn>
                <a:cxn ang="0">
                  <a:pos x="229" y="5"/>
                </a:cxn>
                <a:cxn ang="0">
                  <a:pos x="199" y="0"/>
                </a:cxn>
                <a:cxn ang="0">
                  <a:pos x="183" y="0"/>
                </a:cxn>
              </a:cxnLst>
              <a:rect l="0" t="0" r="r" b="b"/>
              <a:pathLst>
                <a:path w="562" h="365">
                  <a:moveTo>
                    <a:pt x="178" y="0"/>
                  </a:moveTo>
                  <a:lnTo>
                    <a:pt x="148" y="5"/>
                  </a:lnTo>
                  <a:lnTo>
                    <a:pt x="135" y="8"/>
                  </a:lnTo>
                  <a:lnTo>
                    <a:pt x="121" y="11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2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6" y="104"/>
                  </a:lnTo>
                  <a:lnTo>
                    <a:pt x="8" y="121"/>
                  </a:lnTo>
                  <a:lnTo>
                    <a:pt x="6" y="129"/>
                  </a:lnTo>
                  <a:lnTo>
                    <a:pt x="3" y="137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74"/>
                  </a:lnTo>
                  <a:lnTo>
                    <a:pt x="3" y="182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6"/>
                  </a:lnTo>
                  <a:lnTo>
                    <a:pt x="105" y="319"/>
                  </a:lnTo>
                  <a:lnTo>
                    <a:pt x="110" y="322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7" y="335"/>
                  </a:lnTo>
                  <a:lnTo>
                    <a:pt x="145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9"/>
                  </a:lnTo>
                  <a:lnTo>
                    <a:pt x="191" y="349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7"/>
                  </a:lnTo>
                  <a:lnTo>
                    <a:pt x="261" y="357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5"/>
                  </a:lnTo>
                  <a:lnTo>
                    <a:pt x="385" y="365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19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2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4" y="276"/>
                  </a:lnTo>
                  <a:lnTo>
                    <a:pt x="557" y="257"/>
                  </a:lnTo>
                  <a:lnTo>
                    <a:pt x="560" y="239"/>
                  </a:lnTo>
                  <a:lnTo>
                    <a:pt x="562" y="217"/>
                  </a:lnTo>
                  <a:lnTo>
                    <a:pt x="562" y="196"/>
                  </a:lnTo>
                  <a:lnTo>
                    <a:pt x="562" y="174"/>
                  </a:lnTo>
                  <a:lnTo>
                    <a:pt x="560" y="155"/>
                  </a:lnTo>
                  <a:lnTo>
                    <a:pt x="560" y="134"/>
                  </a:lnTo>
                  <a:lnTo>
                    <a:pt x="557" y="115"/>
                  </a:lnTo>
                  <a:lnTo>
                    <a:pt x="554" y="96"/>
                  </a:lnTo>
                  <a:lnTo>
                    <a:pt x="552" y="80"/>
                  </a:lnTo>
                  <a:lnTo>
                    <a:pt x="552" y="67"/>
                  </a:lnTo>
                  <a:lnTo>
                    <a:pt x="549" y="62"/>
                  </a:lnTo>
                  <a:lnTo>
                    <a:pt x="549" y="56"/>
                  </a:lnTo>
                  <a:lnTo>
                    <a:pt x="546" y="48"/>
                  </a:lnTo>
                  <a:lnTo>
                    <a:pt x="544" y="40"/>
                  </a:lnTo>
                  <a:lnTo>
                    <a:pt x="541" y="32"/>
                  </a:lnTo>
                  <a:lnTo>
                    <a:pt x="538" y="29"/>
                  </a:lnTo>
                  <a:lnTo>
                    <a:pt x="533" y="24"/>
                  </a:lnTo>
                  <a:lnTo>
                    <a:pt x="530" y="21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9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49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3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1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3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793" name="Rectangle 9"/>
            <p:cNvSpPr>
              <a:spLocks noChangeArrowheads="1"/>
            </p:cNvSpPr>
            <p:nvPr/>
          </p:nvSpPr>
          <p:spPr bwMode="auto">
            <a:xfrm flipH="1">
              <a:off x="1184" y="1385"/>
              <a:ext cx="7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758794" name="Rectangle 10"/>
            <p:cNvSpPr>
              <a:spLocks noChangeArrowheads="1"/>
            </p:cNvSpPr>
            <p:nvPr/>
          </p:nvSpPr>
          <p:spPr bwMode="auto">
            <a:xfrm>
              <a:off x="1867" y="1057"/>
              <a:ext cx="9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758795" name="Freeform 11"/>
            <p:cNvSpPr>
              <a:spLocks/>
            </p:cNvSpPr>
            <p:nvPr/>
          </p:nvSpPr>
          <p:spPr bwMode="auto">
            <a:xfrm>
              <a:off x="1640" y="1582"/>
              <a:ext cx="565" cy="362"/>
            </a:xfrm>
            <a:custGeom>
              <a:avLst/>
              <a:gdLst/>
              <a:ahLst/>
              <a:cxnLst>
                <a:cxn ang="0">
                  <a:pos x="164" y="0"/>
                </a:cxn>
                <a:cxn ang="0">
                  <a:pos x="134" y="6"/>
                </a:cxn>
                <a:cxn ang="0">
                  <a:pos x="108" y="14"/>
                </a:cxn>
                <a:cxn ang="0">
                  <a:pos x="83" y="30"/>
                </a:cxn>
                <a:cxn ang="0">
                  <a:pos x="62" y="48"/>
                </a:cxn>
                <a:cxn ang="0">
                  <a:pos x="38" y="73"/>
                </a:cxn>
                <a:cxn ang="0">
                  <a:pos x="16" y="105"/>
                </a:cxn>
                <a:cxn ang="0">
                  <a:pos x="5" y="126"/>
                </a:cxn>
                <a:cxn ang="0">
                  <a:pos x="0" y="142"/>
                </a:cxn>
                <a:cxn ang="0">
                  <a:pos x="0" y="158"/>
                </a:cxn>
                <a:cxn ang="0">
                  <a:pos x="5" y="180"/>
                </a:cxn>
                <a:cxn ang="0">
                  <a:pos x="19" y="212"/>
                </a:cxn>
                <a:cxn ang="0">
                  <a:pos x="38" y="242"/>
                </a:cxn>
                <a:cxn ang="0">
                  <a:pos x="59" y="268"/>
                </a:cxn>
                <a:cxn ang="0">
                  <a:pos x="81" y="295"/>
                </a:cxn>
                <a:cxn ang="0">
                  <a:pos x="105" y="317"/>
                </a:cxn>
                <a:cxn ang="0">
                  <a:pos x="121" y="327"/>
                </a:cxn>
                <a:cxn ang="0">
                  <a:pos x="137" y="335"/>
                </a:cxn>
                <a:cxn ang="0">
                  <a:pos x="159" y="343"/>
                </a:cxn>
                <a:cxn ang="0">
                  <a:pos x="186" y="349"/>
                </a:cxn>
                <a:cxn ang="0">
                  <a:pos x="202" y="351"/>
                </a:cxn>
                <a:cxn ang="0">
                  <a:pos x="239" y="354"/>
                </a:cxn>
                <a:cxn ang="0">
                  <a:pos x="285" y="360"/>
                </a:cxn>
                <a:cxn ang="0">
                  <a:pos x="334" y="362"/>
                </a:cxn>
                <a:cxn ang="0">
                  <a:pos x="385" y="362"/>
                </a:cxn>
                <a:cxn ang="0">
                  <a:pos x="433" y="360"/>
                </a:cxn>
                <a:cxn ang="0">
                  <a:pos x="476" y="354"/>
                </a:cxn>
                <a:cxn ang="0">
                  <a:pos x="503" y="343"/>
                </a:cxn>
                <a:cxn ang="0">
                  <a:pos x="519" y="338"/>
                </a:cxn>
                <a:cxn ang="0">
                  <a:pos x="530" y="327"/>
                </a:cxn>
                <a:cxn ang="0">
                  <a:pos x="543" y="309"/>
                </a:cxn>
                <a:cxn ang="0">
                  <a:pos x="557" y="276"/>
                </a:cxn>
                <a:cxn ang="0">
                  <a:pos x="562" y="236"/>
                </a:cxn>
                <a:cxn ang="0">
                  <a:pos x="565" y="196"/>
                </a:cxn>
                <a:cxn ang="0">
                  <a:pos x="562" y="153"/>
                </a:cxn>
                <a:cxn ang="0">
                  <a:pos x="560" y="113"/>
                </a:cxn>
                <a:cxn ang="0">
                  <a:pos x="554" y="78"/>
                </a:cxn>
                <a:cxn ang="0">
                  <a:pos x="549" y="59"/>
                </a:cxn>
                <a:cxn ang="0">
                  <a:pos x="546" y="46"/>
                </a:cxn>
                <a:cxn ang="0">
                  <a:pos x="541" y="32"/>
                </a:cxn>
                <a:cxn ang="0">
                  <a:pos x="533" y="24"/>
                </a:cxn>
                <a:cxn ang="0">
                  <a:pos x="525" y="19"/>
                </a:cxn>
                <a:cxn ang="0">
                  <a:pos x="508" y="16"/>
                </a:cxn>
                <a:cxn ang="0">
                  <a:pos x="482" y="16"/>
                </a:cxn>
                <a:cxn ang="0">
                  <a:pos x="460" y="14"/>
                </a:cxn>
                <a:cxn ang="0">
                  <a:pos x="430" y="11"/>
                </a:cxn>
                <a:cxn ang="0">
                  <a:pos x="387" y="14"/>
                </a:cxn>
                <a:cxn ang="0">
                  <a:pos x="342" y="14"/>
                </a:cxn>
                <a:cxn ang="0">
                  <a:pos x="301" y="14"/>
                </a:cxn>
                <a:cxn ang="0">
                  <a:pos x="264" y="11"/>
                </a:cxn>
                <a:cxn ang="0">
                  <a:pos x="229" y="3"/>
                </a:cxn>
                <a:cxn ang="0">
                  <a:pos x="199" y="0"/>
                </a:cxn>
                <a:cxn ang="0">
                  <a:pos x="183" y="0"/>
                </a:cxn>
              </a:cxnLst>
              <a:rect l="0" t="0" r="r" b="b"/>
              <a:pathLst>
                <a:path w="565" h="362">
                  <a:moveTo>
                    <a:pt x="178" y="0"/>
                  </a:moveTo>
                  <a:lnTo>
                    <a:pt x="164" y="0"/>
                  </a:lnTo>
                  <a:lnTo>
                    <a:pt x="148" y="3"/>
                  </a:lnTo>
                  <a:lnTo>
                    <a:pt x="134" y="6"/>
                  </a:lnTo>
                  <a:lnTo>
                    <a:pt x="121" y="11"/>
                  </a:lnTo>
                  <a:lnTo>
                    <a:pt x="108" y="14"/>
                  </a:lnTo>
                  <a:lnTo>
                    <a:pt x="94" y="22"/>
                  </a:lnTo>
                  <a:lnTo>
                    <a:pt x="83" y="30"/>
                  </a:lnTo>
                  <a:lnTo>
                    <a:pt x="73" y="38"/>
                  </a:lnTo>
                  <a:lnTo>
                    <a:pt x="62" y="48"/>
                  </a:lnTo>
                  <a:lnTo>
                    <a:pt x="48" y="59"/>
                  </a:lnTo>
                  <a:lnTo>
                    <a:pt x="38" y="73"/>
                  </a:lnTo>
                  <a:lnTo>
                    <a:pt x="27" y="89"/>
                  </a:lnTo>
                  <a:lnTo>
                    <a:pt x="16" y="105"/>
                  </a:lnTo>
                  <a:lnTo>
                    <a:pt x="8" y="118"/>
                  </a:lnTo>
                  <a:lnTo>
                    <a:pt x="5" y="126"/>
                  </a:lnTo>
                  <a:lnTo>
                    <a:pt x="3" y="134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3" y="164"/>
                  </a:lnTo>
                  <a:lnTo>
                    <a:pt x="5" y="180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2"/>
                  </a:lnTo>
                  <a:lnTo>
                    <a:pt x="48" y="255"/>
                  </a:lnTo>
                  <a:lnTo>
                    <a:pt x="59" y="268"/>
                  </a:lnTo>
                  <a:lnTo>
                    <a:pt x="70" y="282"/>
                  </a:lnTo>
                  <a:lnTo>
                    <a:pt x="81" y="295"/>
                  </a:lnTo>
                  <a:lnTo>
                    <a:pt x="94" y="306"/>
                  </a:lnTo>
                  <a:lnTo>
                    <a:pt x="105" y="317"/>
                  </a:lnTo>
                  <a:lnTo>
                    <a:pt x="113" y="322"/>
                  </a:lnTo>
                  <a:lnTo>
                    <a:pt x="121" y="327"/>
                  </a:lnTo>
                  <a:lnTo>
                    <a:pt x="129" y="333"/>
                  </a:lnTo>
                  <a:lnTo>
                    <a:pt x="137" y="335"/>
                  </a:lnTo>
                  <a:lnTo>
                    <a:pt x="148" y="341"/>
                  </a:lnTo>
                  <a:lnTo>
                    <a:pt x="159" y="343"/>
                  </a:lnTo>
                  <a:lnTo>
                    <a:pt x="172" y="346"/>
                  </a:lnTo>
                  <a:lnTo>
                    <a:pt x="186" y="349"/>
                  </a:lnTo>
                  <a:lnTo>
                    <a:pt x="194" y="349"/>
                  </a:lnTo>
                  <a:lnTo>
                    <a:pt x="202" y="351"/>
                  </a:lnTo>
                  <a:lnTo>
                    <a:pt x="221" y="354"/>
                  </a:lnTo>
                  <a:lnTo>
                    <a:pt x="239" y="354"/>
                  </a:lnTo>
                  <a:lnTo>
                    <a:pt x="261" y="357"/>
                  </a:lnTo>
                  <a:lnTo>
                    <a:pt x="285" y="360"/>
                  </a:lnTo>
                  <a:lnTo>
                    <a:pt x="309" y="362"/>
                  </a:lnTo>
                  <a:lnTo>
                    <a:pt x="334" y="362"/>
                  </a:lnTo>
                  <a:lnTo>
                    <a:pt x="360" y="362"/>
                  </a:lnTo>
                  <a:lnTo>
                    <a:pt x="385" y="362"/>
                  </a:lnTo>
                  <a:lnTo>
                    <a:pt x="409" y="362"/>
                  </a:lnTo>
                  <a:lnTo>
                    <a:pt x="433" y="360"/>
                  </a:lnTo>
                  <a:lnTo>
                    <a:pt x="457" y="357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3"/>
                  </a:lnTo>
                  <a:lnTo>
                    <a:pt x="511" y="341"/>
                  </a:lnTo>
                  <a:lnTo>
                    <a:pt x="519" y="338"/>
                  </a:lnTo>
                  <a:lnTo>
                    <a:pt x="525" y="333"/>
                  </a:lnTo>
                  <a:lnTo>
                    <a:pt x="530" y="327"/>
                  </a:lnTo>
                  <a:lnTo>
                    <a:pt x="535" y="322"/>
                  </a:lnTo>
                  <a:lnTo>
                    <a:pt x="543" y="309"/>
                  </a:lnTo>
                  <a:lnTo>
                    <a:pt x="552" y="292"/>
                  </a:lnTo>
                  <a:lnTo>
                    <a:pt x="557" y="276"/>
                  </a:lnTo>
                  <a:lnTo>
                    <a:pt x="560" y="258"/>
                  </a:lnTo>
                  <a:lnTo>
                    <a:pt x="562" y="236"/>
                  </a:lnTo>
                  <a:lnTo>
                    <a:pt x="565" y="217"/>
                  </a:lnTo>
                  <a:lnTo>
                    <a:pt x="565" y="196"/>
                  </a:lnTo>
                  <a:lnTo>
                    <a:pt x="562" y="174"/>
                  </a:lnTo>
                  <a:lnTo>
                    <a:pt x="562" y="153"/>
                  </a:lnTo>
                  <a:lnTo>
                    <a:pt x="560" y="132"/>
                  </a:lnTo>
                  <a:lnTo>
                    <a:pt x="560" y="113"/>
                  </a:lnTo>
                  <a:lnTo>
                    <a:pt x="557" y="97"/>
                  </a:lnTo>
                  <a:lnTo>
                    <a:pt x="554" y="78"/>
                  </a:lnTo>
                  <a:lnTo>
                    <a:pt x="552" y="65"/>
                  </a:lnTo>
                  <a:lnTo>
                    <a:pt x="549" y="59"/>
                  </a:lnTo>
                  <a:lnTo>
                    <a:pt x="549" y="54"/>
                  </a:lnTo>
                  <a:lnTo>
                    <a:pt x="546" y="46"/>
                  </a:lnTo>
                  <a:lnTo>
                    <a:pt x="543" y="38"/>
                  </a:lnTo>
                  <a:lnTo>
                    <a:pt x="541" y="32"/>
                  </a:lnTo>
                  <a:lnTo>
                    <a:pt x="538" y="27"/>
                  </a:lnTo>
                  <a:lnTo>
                    <a:pt x="533" y="24"/>
                  </a:lnTo>
                  <a:lnTo>
                    <a:pt x="530" y="22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8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8" y="14"/>
                  </a:lnTo>
                  <a:lnTo>
                    <a:pt x="460" y="14"/>
                  </a:lnTo>
                  <a:lnTo>
                    <a:pt x="452" y="11"/>
                  </a:lnTo>
                  <a:lnTo>
                    <a:pt x="430" y="11"/>
                  </a:lnTo>
                  <a:lnTo>
                    <a:pt x="409" y="11"/>
                  </a:lnTo>
                  <a:lnTo>
                    <a:pt x="387" y="14"/>
                  </a:lnTo>
                  <a:lnTo>
                    <a:pt x="363" y="14"/>
                  </a:lnTo>
                  <a:lnTo>
                    <a:pt x="342" y="14"/>
                  </a:lnTo>
                  <a:lnTo>
                    <a:pt x="320" y="14"/>
                  </a:lnTo>
                  <a:lnTo>
                    <a:pt x="301" y="14"/>
                  </a:lnTo>
                  <a:lnTo>
                    <a:pt x="282" y="11"/>
                  </a:lnTo>
                  <a:lnTo>
                    <a:pt x="264" y="11"/>
                  </a:lnTo>
                  <a:lnTo>
                    <a:pt x="247" y="6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796" name="Rectangle 12"/>
            <p:cNvSpPr>
              <a:spLocks noChangeArrowheads="1"/>
            </p:cNvSpPr>
            <p:nvPr/>
          </p:nvSpPr>
          <p:spPr bwMode="auto">
            <a:xfrm>
              <a:off x="1896" y="1657"/>
              <a:ext cx="8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758797" name="Rectangle 13"/>
            <p:cNvSpPr>
              <a:spLocks noChangeArrowheads="1"/>
            </p:cNvSpPr>
            <p:nvPr/>
          </p:nvSpPr>
          <p:spPr bwMode="auto">
            <a:xfrm>
              <a:off x="1963" y="1657"/>
              <a:ext cx="33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758798" name="Freeform 14"/>
            <p:cNvSpPr>
              <a:spLocks/>
            </p:cNvSpPr>
            <p:nvPr/>
          </p:nvSpPr>
          <p:spPr bwMode="auto">
            <a:xfrm>
              <a:off x="443" y="1335"/>
              <a:ext cx="218" cy="215"/>
            </a:xfrm>
            <a:custGeom>
              <a:avLst/>
              <a:gdLst/>
              <a:ahLst/>
              <a:cxnLst>
                <a:cxn ang="0">
                  <a:pos x="99" y="0"/>
                </a:cxn>
                <a:cxn ang="0">
                  <a:pos x="78" y="6"/>
                </a:cxn>
                <a:cxn ang="0">
                  <a:pos x="56" y="14"/>
                </a:cxn>
                <a:cxn ang="0">
                  <a:pos x="40" y="25"/>
                </a:cxn>
                <a:cxn ang="0">
                  <a:pos x="24" y="41"/>
                </a:cxn>
                <a:cxn ang="0">
                  <a:pos x="13" y="57"/>
                </a:cxn>
                <a:cxn ang="0">
                  <a:pos x="5" y="76"/>
                </a:cxn>
                <a:cxn ang="0">
                  <a:pos x="0" y="97"/>
                </a:cxn>
                <a:cxn ang="0">
                  <a:pos x="0" y="118"/>
                </a:cxn>
                <a:cxn ang="0">
                  <a:pos x="5" y="140"/>
                </a:cxn>
                <a:cxn ang="0">
                  <a:pos x="13" y="159"/>
                </a:cxn>
                <a:cxn ang="0">
                  <a:pos x="24" y="175"/>
                </a:cxn>
                <a:cxn ang="0">
                  <a:pos x="40" y="191"/>
                </a:cxn>
                <a:cxn ang="0">
                  <a:pos x="56" y="202"/>
                </a:cxn>
                <a:cxn ang="0">
                  <a:pos x="78" y="210"/>
                </a:cxn>
                <a:cxn ang="0">
                  <a:pos x="99" y="215"/>
                </a:cxn>
                <a:cxn ang="0">
                  <a:pos x="121" y="215"/>
                </a:cxn>
                <a:cxn ang="0">
                  <a:pos x="142" y="210"/>
                </a:cxn>
                <a:cxn ang="0">
                  <a:pos x="161" y="202"/>
                </a:cxn>
                <a:cxn ang="0">
                  <a:pos x="177" y="191"/>
                </a:cxn>
                <a:cxn ang="0">
                  <a:pos x="193" y="175"/>
                </a:cxn>
                <a:cxn ang="0">
                  <a:pos x="204" y="159"/>
                </a:cxn>
                <a:cxn ang="0">
                  <a:pos x="212" y="140"/>
                </a:cxn>
                <a:cxn ang="0">
                  <a:pos x="218" y="118"/>
                </a:cxn>
                <a:cxn ang="0">
                  <a:pos x="218" y="97"/>
                </a:cxn>
                <a:cxn ang="0">
                  <a:pos x="212" y="76"/>
                </a:cxn>
                <a:cxn ang="0">
                  <a:pos x="204" y="57"/>
                </a:cxn>
                <a:cxn ang="0">
                  <a:pos x="193" y="41"/>
                </a:cxn>
                <a:cxn ang="0">
                  <a:pos x="177" y="25"/>
                </a:cxn>
                <a:cxn ang="0">
                  <a:pos x="161" y="14"/>
                </a:cxn>
                <a:cxn ang="0">
                  <a:pos x="142" y="6"/>
                </a:cxn>
                <a:cxn ang="0">
                  <a:pos x="121" y="0"/>
                </a:cxn>
              </a:cxnLst>
              <a:rect l="0" t="0" r="r" b="b"/>
              <a:pathLst>
                <a:path w="218" h="215">
                  <a:moveTo>
                    <a:pt x="110" y="0"/>
                  </a:moveTo>
                  <a:lnTo>
                    <a:pt x="99" y="0"/>
                  </a:lnTo>
                  <a:lnTo>
                    <a:pt x="88" y="3"/>
                  </a:lnTo>
                  <a:lnTo>
                    <a:pt x="78" y="6"/>
                  </a:lnTo>
                  <a:lnTo>
                    <a:pt x="67" y="9"/>
                  </a:lnTo>
                  <a:lnTo>
                    <a:pt x="56" y="14"/>
                  </a:lnTo>
                  <a:lnTo>
                    <a:pt x="48" y="19"/>
                  </a:lnTo>
                  <a:lnTo>
                    <a:pt x="40" y="25"/>
                  </a:lnTo>
                  <a:lnTo>
                    <a:pt x="32" y="33"/>
                  </a:lnTo>
                  <a:lnTo>
                    <a:pt x="24" y="41"/>
                  </a:lnTo>
                  <a:lnTo>
                    <a:pt x="18" y="49"/>
                  </a:lnTo>
                  <a:lnTo>
                    <a:pt x="13" y="57"/>
                  </a:lnTo>
                  <a:lnTo>
                    <a:pt x="8" y="65"/>
                  </a:lnTo>
                  <a:lnTo>
                    <a:pt x="5" y="76"/>
                  </a:lnTo>
                  <a:lnTo>
                    <a:pt x="2" y="86"/>
                  </a:lnTo>
                  <a:lnTo>
                    <a:pt x="0" y="97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9"/>
                  </a:lnTo>
                  <a:lnTo>
                    <a:pt x="5" y="140"/>
                  </a:lnTo>
                  <a:lnTo>
                    <a:pt x="8" y="151"/>
                  </a:lnTo>
                  <a:lnTo>
                    <a:pt x="13" y="159"/>
                  </a:lnTo>
                  <a:lnTo>
                    <a:pt x="18" y="167"/>
                  </a:lnTo>
                  <a:lnTo>
                    <a:pt x="24" y="175"/>
                  </a:lnTo>
                  <a:lnTo>
                    <a:pt x="32" y="183"/>
                  </a:lnTo>
                  <a:lnTo>
                    <a:pt x="40" y="191"/>
                  </a:lnTo>
                  <a:lnTo>
                    <a:pt x="48" y="196"/>
                  </a:lnTo>
                  <a:lnTo>
                    <a:pt x="56" y="202"/>
                  </a:lnTo>
                  <a:lnTo>
                    <a:pt x="67" y="207"/>
                  </a:lnTo>
                  <a:lnTo>
                    <a:pt x="78" y="210"/>
                  </a:lnTo>
                  <a:lnTo>
                    <a:pt x="88" y="212"/>
                  </a:lnTo>
                  <a:lnTo>
                    <a:pt x="99" y="215"/>
                  </a:lnTo>
                  <a:lnTo>
                    <a:pt x="110" y="215"/>
                  </a:lnTo>
                  <a:lnTo>
                    <a:pt x="121" y="215"/>
                  </a:lnTo>
                  <a:lnTo>
                    <a:pt x="131" y="212"/>
                  </a:lnTo>
                  <a:lnTo>
                    <a:pt x="142" y="210"/>
                  </a:lnTo>
                  <a:lnTo>
                    <a:pt x="153" y="207"/>
                  </a:lnTo>
                  <a:lnTo>
                    <a:pt x="161" y="202"/>
                  </a:lnTo>
                  <a:lnTo>
                    <a:pt x="169" y="196"/>
                  </a:lnTo>
                  <a:lnTo>
                    <a:pt x="177" y="191"/>
                  </a:lnTo>
                  <a:lnTo>
                    <a:pt x="185" y="183"/>
                  </a:lnTo>
                  <a:lnTo>
                    <a:pt x="193" y="175"/>
                  </a:lnTo>
                  <a:lnTo>
                    <a:pt x="199" y="167"/>
                  </a:lnTo>
                  <a:lnTo>
                    <a:pt x="204" y="159"/>
                  </a:lnTo>
                  <a:lnTo>
                    <a:pt x="209" y="151"/>
                  </a:lnTo>
                  <a:lnTo>
                    <a:pt x="212" y="140"/>
                  </a:lnTo>
                  <a:lnTo>
                    <a:pt x="215" y="129"/>
                  </a:lnTo>
                  <a:lnTo>
                    <a:pt x="218" y="118"/>
                  </a:lnTo>
                  <a:lnTo>
                    <a:pt x="218" y="108"/>
                  </a:lnTo>
                  <a:lnTo>
                    <a:pt x="218" y="97"/>
                  </a:lnTo>
                  <a:lnTo>
                    <a:pt x="215" y="86"/>
                  </a:lnTo>
                  <a:lnTo>
                    <a:pt x="212" y="76"/>
                  </a:lnTo>
                  <a:lnTo>
                    <a:pt x="209" y="65"/>
                  </a:lnTo>
                  <a:lnTo>
                    <a:pt x="204" y="57"/>
                  </a:lnTo>
                  <a:lnTo>
                    <a:pt x="199" y="49"/>
                  </a:lnTo>
                  <a:lnTo>
                    <a:pt x="193" y="41"/>
                  </a:lnTo>
                  <a:lnTo>
                    <a:pt x="185" y="33"/>
                  </a:lnTo>
                  <a:lnTo>
                    <a:pt x="177" y="25"/>
                  </a:lnTo>
                  <a:lnTo>
                    <a:pt x="169" y="19"/>
                  </a:lnTo>
                  <a:lnTo>
                    <a:pt x="161" y="14"/>
                  </a:lnTo>
                  <a:lnTo>
                    <a:pt x="153" y="9"/>
                  </a:lnTo>
                  <a:lnTo>
                    <a:pt x="142" y="6"/>
                  </a:lnTo>
                  <a:lnTo>
                    <a:pt x="131" y="3"/>
                  </a:lnTo>
                  <a:lnTo>
                    <a:pt x="121" y="0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33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799" name="Rectangle 15"/>
            <p:cNvSpPr>
              <a:spLocks noChangeArrowheads="1"/>
            </p:cNvSpPr>
            <p:nvPr/>
          </p:nvSpPr>
          <p:spPr bwMode="auto">
            <a:xfrm>
              <a:off x="493" y="1378"/>
              <a:ext cx="13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W</a:t>
              </a:r>
            </a:p>
          </p:txBody>
        </p:sp>
        <p:sp>
          <p:nvSpPr>
            <p:cNvPr id="758800" name="Rectangle 16"/>
            <p:cNvSpPr>
              <a:spLocks noChangeArrowheads="1"/>
            </p:cNvSpPr>
            <p:nvPr/>
          </p:nvSpPr>
          <p:spPr bwMode="auto">
            <a:xfrm>
              <a:off x="617" y="1360"/>
              <a:ext cx="33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758801" name="Freeform 17"/>
            <p:cNvSpPr>
              <a:spLocks/>
            </p:cNvSpPr>
            <p:nvPr/>
          </p:nvSpPr>
          <p:spPr bwMode="auto">
            <a:xfrm>
              <a:off x="2584" y="1220"/>
              <a:ext cx="218" cy="212"/>
            </a:xfrm>
            <a:custGeom>
              <a:avLst/>
              <a:gdLst/>
              <a:ahLst/>
              <a:cxnLst>
                <a:cxn ang="0">
                  <a:pos x="100" y="0"/>
                </a:cxn>
                <a:cxn ang="0">
                  <a:pos x="78" y="6"/>
                </a:cxn>
                <a:cxn ang="0">
                  <a:pos x="57" y="14"/>
                </a:cxn>
                <a:cxn ang="0">
                  <a:pos x="41" y="24"/>
                </a:cxn>
                <a:cxn ang="0">
                  <a:pos x="25" y="38"/>
                </a:cxn>
                <a:cxn ang="0">
                  <a:pos x="14" y="54"/>
                </a:cxn>
                <a:cxn ang="0">
                  <a:pos x="6" y="73"/>
                </a:cxn>
                <a:cxn ang="0">
                  <a:pos x="0" y="94"/>
                </a:cxn>
                <a:cxn ang="0">
                  <a:pos x="0" y="115"/>
                </a:cxn>
                <a:cxn ang="0">
                  <a:pos x="6" y="137"/>
                </a:cxn>
                <a:cxn ang="0">
                  <a:pos x="14" y="156"/>
                </a:cxn>
                <a:cxn ang="0">
                  <a:pos x="25" y="172"/>
                </a:cxn>
                <a:cxn ang="0">
                  <a:pos x="41" y="188"/>
                </a:cxn>
                <a:cxn ang="0">
                  <a:pos x="57" y="199"/>
                </a:cxn>
                <a:cxn ang="0">
                  <a:pos x="78" y="207"/>
                </a:cxn>
                <a:cxn ang="0">
                  <a:pos x="100" y="212"/>
                </a:cxn>
                <a:cxn ang="0">
                  <a:pos x="121" y="212"/>
                </a:cxn>
                <a:cxn ang="0">
                  <a:pos x="143" y="207"/>
                </a:cxn>
                <a:cxn ang="0">
                  <a:pos x="162" y="199"/>
                </a:cxn>
                <a:cxn ang="0">
                  <a:pos x="178" y="188"/>
                </a:cxn>
                <a:cxn ang="0">
                  <a:pos x="194" y="172"/>
                </a:cxn>
                <a:cxn ang="0">
                  <a:pos x="205" y="156"/>
                </a:cxn>
                <a:cxn ang="0">
                  <a:pos x="213" y="137"/>
                </a:cxn>
                <a:cxn ang="0">
                  <a:pos x="218" y="115"/>
                </a:cxn>
                <a:cxn ang="0">
                  <a:pos x="218" y="94"/>
                </a:cxn>
                <a:cxn ang="0">
                  <a:pos x="213" y="73"/>
                </a:cxn>
                <a:cxn ang="0">
                  <a:pos x="205" y="54"/>
                </a:cxn>
                <a:cxn ang="0">
                  <a:pos x="194" y="38"/>
                </a:cxn>
                <a:cxn ang="0">
                  <a:pos x="178" y="24"/>
                </a:cxn>
                <a:cxn ang="0">
                  <a:pos x="162" y="14"/>
                </a:cxn>
                <a:cxn ang="0">
                  <a:pos x="143" y="6"/>
                </a:cxn>
                <a:cxn ang="0">
                  <a:pos x="121" y="0"/>
                </a:cxn>
              </a:cxnLst>
              <a:rect l="0" t="0" r="r" b="b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8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4"/>
                  </a:lnTo>
                  <a:lnTo>
                    <a:pt x="33" y="30"/>
                  </a:lnTo>
                  <a:lnTo>
                    <a:pt x="25" y="38"/>
                  </a:lnTo>
                  <a:lnTo>
                    <a:pt x="19" y="46"/>
                  </a:lnTo>
                  <a:lnTo>
                    <a:pt x="14" y="54"/>
                  </a:lnTo>
                  <a:lnTo>
                    <a:pt x="8" y="65"/>
                  </a:lnTo>
                  <a:lnTo>
                    <a:pt x="6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5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5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8" y="204"/>
                  </a:lnTo>
                  <a:lnTo>
                    <a:pt x="78" y="207"/>
                  </a:lnTo>
                  <a:lnTo>
                    <a:pt x="89" y="209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09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6" y="126"/>
                  </a:lnTo>
                  <a:lnTo>
                    <a:pt x="218" y="115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6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5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802" name="Rectangle 18"/>
            <p:cNvSpPr>
              <a:spLocks noChangeArrowheads="1"/>
            </p:cNvSpPr>
            <p:nvPr/>
          </p:nvSpPr>
          <p:spPr bwMode="auto">
            <a:xfrm>
              <a:off x="2641" y="1262"/>
              <a:ext cx="9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758803" name="Freeform 19"/>
            <p:cNvSpPr>
              <a:spLocks/>
            </p:cNvSpPr>
            <p:nvPr/>
          </p:nvSpPr>
          <p:spPr bwMode="auto">
            <a:xfrm>
              <a:off x="2579" y="1952"/>
              <a:ext cx="218" cy="212"/>
            </a:xfrm>
            <a:custGeom>
              <a:avLst/>
              <a:gdLst/>
              <a:ahLst/>
              <a:cxnLst>
                <a:cxn ang="0">
                  <a:pos x="97" y="0"/>
                </a:cxn>
                <a:cxn ang="0">
                  <a:pos x="75" y="6"/>
                </a:cxn>
                <a:cxn ang="0">
                  <a:pos x="56" y="14"/>
                </a:cxn>
                <a:cxn ang="0">
                  <a:pos x="40" y="24"/>
                </a:cxn>
                <a:cxn ang="0">
                  <a:pos x="24" y="38"/>
                </a:cxn>
                <a:cxn ang="0">
                  <a:pos x="13" y="54"/>
                </a:cxn>
                <a:cxn ang="0">
                  <a:pos x="5" y="73"/>
                </a:cxn>
                <a:cxn ang="0">
                  <a:pos x="0" y="94"/>
                </a:cxn>
                <a:cxn ang="0">
                  <a:pos x="0" y="116"/>
                </a:cxn>
                <a:cxn ang="0">
                  <a:pos x="5" y="137"/>
                </a:cxn>
                <a:cxn ang="0">
                  <a:pos x="13" y="156"/>
                </a:cxn>
                <a:cxn ang="0">
                  <a:pos x="24" y="172"/>
                </a:cxn>
                <a:cxn ang="0">
                  <a:pos x="40" y="188"/>
                </a:cxn>
                <a:cxn ang="0">
                  <a:pos x="56" y="199"/>
                </a:cxn>
                <a:cxn ang="0">
                  <a:pos x="75" y="207"/>
                </a:cxn>
                <a:cxn ang="0">
                  <a:pos x="97" y="212"/>
                </a:cxn>
                <a:cxn ang="0">
                  <a:pos x="118" y="212"/>
                </a:cxn>
                <a:cxn ang="0">
                  <a:pos x="140" y="207"/>
                </a:cxn>
                <a:cxn ang="0">
                  <a:pos x="161" y="199"/>
                </a:cxn>
                <a:cxn ang="0">
                  <a:pos x="178" y="188"/>
                </a:cxn>
                <a:cxn ang="0">
                  <a:pos x="194" y="172"/>
                </a:cxn>
                <a:cxn ang="0">
                  <a:pos x="204" y="156"/>
                </a:cxn>
                <a:cxn ang="0">
                  <a:pos x="213" y="137"/>
                </a:cxn>
                <a:cxn ang="0">
                  <a:pos x="218" y="116"/>
                </a:cxn>
                <a:cxn ang="0">
                  <a:pos x="218" y="94"/>
                </a:cxn>
                <a:cxn ang="0">
                  <a:pos x="213" y="73"/>
                </a:cxn>
                <a:cxn ang="0">
                  <a:pos x="204" y="54"/>
                </a:cxn>
                <a:cxn ang="0">
                  <a:pos x="194" y="38"/>
                </a:cxn>
                <a:cxn ang="0">
                  <a:pos x="178" y="24"/>
                </a:cxn>
                <a:cxn ang="0">
                  <a:pos x="161" y="14"/>
                </a:cxn>
                <a:cxn ang="0">
                  <a:pos x="140" y="6"/>
                </a:cxn>
                <a:cxn ang="0">
                  <a:pos x="118" y="0"/>
                </a:cxn>
              </a:cxnLst>
              <a:rect l="0" t="0" r="r" b="b"/>
              <a:pathLst>
                <a:path w="218" h="212">
                  <a:moveTo>
                    <a:pt x="108" y="0"/>
                  </a:moveTo>
                  <a:lnTo>
                    <a:pt x="97" y="0"/>
                  </a:lnTo>
                  <a:lnTo>
                    <a:pt x="86" y="3"/>
                  </a:lnTo>
                  <a:lnTo>
                    <a:pt x="75" y="6"/>
                  </a:lnTo>
                  <a:lnTo>
                    <a:pt x="65" y="8"/>
                  </a:lnTo>
                  <a:lnTo>
                    <a:pt x="56" y="14"/>
                  </a:lnTo>
                  <a:lnTo>
                    <a:pt x="48" y="19"/>
                  </a:lnTo>
                  <a:lnTo>
                    <a:pt x="40" y="24"/>
                  </a:lnTo>
                  <a:lnTo>
                    <a:pt x="32" y="30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3" y="54"/>
                  </a:lnTo>
                  <a:lnTo>
                    <a:pt x="8" y="65"/>
                  </a:lnTo>
                  <a:lnTo>
                    <a:pt x="5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5" y="137"/>
                  </a:lnTo>
                  <a:lnTo>
                    <a:pt x="8" y="148"/>
                  </a:lnTo>
                  <a:lnTo>
                    <a:pt x="13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2" y="180"/>
                  </a:lnTo>
                  <a:lnTo>
                    <a:pt x="40" y="188"/>
                  </a:lnTo>
                  <a:lnTo>
                    <a:pt x="48" y="193"/>
                  </a:lnTo>
                  <a:lnTo>
                    <a:pt x="56" y="199"/>
                  </a:lnTo>
                  <a:lnTo>
                    <a:pt x="65" y="204"/>
                  </a:lnTo>
                  <a:lnTo>
                    <a:pt x="75" y="207"/>
                  </a:lnTo>
                  <a:lnTo>
                    <a:pt x="86" y="209"/>
                  </a:lnTo>
                  <a:lnTo>
                    <a:pt x="97" y="212"/>
                  </a:lnTo>
                  <a:lnTo>
                    <a:pt x="108" y="212"/>
                  </a:lnTo>
                  <a:lnTo>
                    <a:pt x="118" y="212"/>
                  </a:lnTo>
                  <a:lnTo>
                    <a:pt x="129" y="209"/>
                  </a:lnTo>
                  <a:lnTo>
                    <a:pt x="140" y="207"/>
                  </a:lnTo>
                  <a:lnTo>
                    <a:pt x="151" y="204"/>
                  </a:lnTo>
                  <a:lnTo>
                    <a:pt x="161" y="199"/>
                  </a:lnTo>
                  <a:lnTo>
                    <a:pt x="169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4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4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69" y="19"/>
                  </a:lnTo>
                  <a:lnTo>
                    <a:pt x="161" y="14"/>
                  </a:lnTo>
                  <a:lnTo>
                    <a:pt x="151" y="8"/>
                  </a:lnTo>
                  <a:lnTo>
                    <a:pt x="140" y="6"/>
                  </a:lnTo>
                  <a:lnTo>
                    <a:pt x="129" y="3"/>
                  </a:lnTo>
                  <a:lnTo>
                    <a:pt x="11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33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804" name="Rectangle 20"/>
            <p:cNvSpPr>
              <a:spLocks noChangeArrowheads="1"/>
            </p:cNvSpPr>
            <p:nvPr/>
          </p:nvSpPr>
          <p:spPr bwMode="auto">
            <a:xfrm>
              <a:off x="2653" y="1983"/>
              <a:ext cx="8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Y</a:t>
              </a:r>
            </a:p>
          </p:txBody>
        </p:sp>
        <p:sp>
          <p:nvSpPr>
            <p:cNvPr id="758805" name="Line 21"/>
            <p:cNvSpPr>
              <a:spLocks noChangeShapeType="1"/>
            </p:cNvSpPr>
            <p:nvPr/>
          </p:nvSpPr>
          <p:spPr bwMode="auto">
            <a:xfrm>
              <a:off x="674" y="1448"/>
              <a:ext cx="28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806" name="Line 22"/>
            <p:cNvSpPr>
              <a:spLocks noChangeShapeType="1"/>
            </p:cNvSpPr>
            <p:nvPr/>
          </p:nvSpPr>
          <p:spPr bwMode="auto">
            <a:xfrm>
              <a:off x="2165" y="1140"/>
              <a:ext cx="419" cy="1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807" name="Line 23"/>
            <p:cNvSpPr>
              <a:spLocks noChangeShapeType="1"/>
            </p:cNvSpPr>
            <p:nvPr/>
          </p:nvSpPr>
          <p:spPr bwMode="auto">
            <a:xfrm flipV="1">
              <a:off x="2192" y="1381"/>
              <a:ext cx="422" cy="35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808" name="Line 24"/>
            <p:cNvSpPr>
              <a:spLocks noChangeShapeType="1"/>
            </p:cNvSpPr>
            <p:nvPr/>
          </p:nvSpPr>
          <p:spPr bwMode="auto">
            <a:xfrm>
              <a:off x="2197" y="1821"/>
              <a:ext cx="387" cy="20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809" name="Line 25"/>
            <p:cNvSpPr>
              <a:spLocks noChangeShapeType="1"/>
            </p:cNvSpPr>
            <p:nvPr/>
          </p:nvSpPr>
          <p:spPr bwMode="auto">
            <a:xfrm flipV="1">
              <a:off x="1481" y="1228"/>
              <a:ext cx="183" cy="148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810" name="Line 26"/>
            <p:cNvSpPr>
              <a:spLocks noChangeShapeType="1"/>
            </p:cNvSpPr>
            <p:nvPr/>
          </p:nvSpPr>
          <p:spPr bwMode="auto">
            <a:xfrm flipV="1">
              <a:off x="2030" y="1309"/>
              <a:ext cx="1" cy="268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811" name="Line 27"/>
            <p:cNvSpPr>
              <a:spLocks noChangeShapeType="1"/>
            </p:cNvSpPr>
            <p:nvPr/>
          </p:nvSpPr>
          <p:spPr bwMode="auto">
            <a:xfrm>
              <a:off x="1497" y="1577"/>
              <a:ext cx="167" cy="104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812" name="Rectangle 28"/>
            <p:cNvSpPr>
              <a:spLocks noChangeArrowheads="1"/>
            </p:cNvSpPr>
            <p:nvPr/>
          </p:nvSpPr>
          <p:spPr bwMode="auto">
            <a:xfrm>
              <a:off x="3050" y="853"/>
              <a:ext cx="608" cy="28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813" name="Rectangle 29"/>
            <p:cNvSpPr>
              <a:spLocks noChangeArrowheads="1"/>
            </p:cNvSpPr>
            <p:nvPr/>
          </p:nvSpPr>
          <p:spPr bwMode="auto">
            <a:xfrm>
              <a:off x="3131" y="896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legend</a:t>
              </a:r>
              <a:r>
                <a:rPr lang="en-US" sz="1700" b="1">
                  <a:solidFill>
                    <a:srgbClr val="000000"/>
                  </a:solidFill>
                  <a:latin typeface="Times New Roman" pitchFamily="18" charset="0"/>
                </a:rPr>
                <a:t>:</a:t>
              </a:r>
              <a:endParaRPr lang="en-US"/>
            </a:p>
          </p:txBody>
        </p:sp>
        <p:sp>
          <p:nvSpPr>
            <p:cNvPr id="758814" name="Rectangle 30"/>
            <p:cNvSpPr>
              <a:spLocks noChangeArrowheads="1"/>
            </p:cNvSpPr>
            <p:nvPr/>
          </p:nvSpPr>
          <p:spPr bwMode="auto">
            <a:xfrm>
              <a:off x="3548" y="898"/>
              <a:ext cx="34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/>
            </a:p>
          </p:txBody>
        </p:sp>
        <p:sp>
          <p:nvSpPr>
            <p:cNvPr id="758815" name="Rectangle 31"/>
            <p:cNvSpPr>
              <a:spLocks noChangeArrowheads="1"/>
            </p:cNvSpPr>
            <p:nvPr/>
          </p:nvSpPr>
          <p:spPr bwMode="auto">
            <a:xfrm>
              <a:off x="4261" y="1432"/>
              <a:ext cx="731" cy="49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816" name="Rectangle 32"/>
            <p:cNvSpPr>
              <a:spLocks noChangeArrowheads="1"/>
            </p:cNvSpPr>
            <p:nvPr/>
          </p:nvSpPr>
          <p:spPr bwMode="auto">
            <a:xfrm>
              <a:off x="4341" y="1472"/>
              <a:ext cx="73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customer </a:t>
              </a:r>
              <a:endParaRPr lang="en-US" sz="2000"/>
            </a:p>
          </p:txBody>
        </p:sp>
        <p:sp>
          <p:nvSpPr>
            <p:cNvPr id="758817" name="Rectangle 33"/>
            <p:cNvSpPr>
              <a:spLocks noChangeArrowheads="1"/>
            </p:cNvSpPr>
            <p:nvPr/>
          </p:nvSpPr>
          <p:spPr bwMode="auto">
            <a:xfrm>
              <a:off x="4341" y="1630"/>
              <a:ext cx="65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network:</a:t>
              </a:r>
              <a:endParaRPr lang="en-US" sz="2000"/>
            </a:p>
          </p:txBody>
        </p:sp>
        <p:sp>
          <p:nvSpPr>
            <p:cNvPr id="758818" name="Rectangle 34"/>
            <p:cNvSpPr>
              <a:spLocks noChangeArrowheads="1"/>
            </p:cNvSpPr>
            <p:nvPr/>
          </p:nvSpPr>
          <p:spPr bwMode="auto">
            <a:xfrm>
              <a:off x="4823" y="1630"/>
              <a:ext cx="4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758819" name="Rectangle 35"/>
            <p:cNvSpPr>
              <a:spLocks noChangeArrowheads="1"/>
            </p:cNvSpPr>
            <p:nvPr/>
          </p:nvSpPr>
          <p:spPr bwMode="auto">
            <a:xfrm>
              <a:off x="4261" y="869"/>
              <a:ext cx="697" cy="42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820" name="Rectangle 36"/>
            <p:cNvSpPr>
              <a:spLocks noChangeArrowheads="1"/>
            </p:cNvSpPr>
            <p:nvPr/>
          </p:nvSpPr>
          <p:spPr bwMode="auto">
            <a:xfrm>
              <a:off x="4341" y="909"/>
              <a:ext cx="62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provider</a:t>
              </a:r>
              <a:endParaRPr lang="en-US" sz="2000"/>
            </a:p>
          </p:txBody>
        </p:sp>
        <p:sp>
          <p:nvSpPr>
            <p:cNvPr id="758821" name="Rectangle 37"/>
            <p:cNvSpPr>
              <a:spLocks noChangeArrowheads="1"/>
            </p:cNvSpPr>
            <p:nvPr/>
          </p:nvSpPr>
          <p:spPr bwMode="auto">
            <a:xfrm>
              <a:off x="4796" y="909"/>
              <a:ext cx="4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758822" name="Rectangle 38"/>
            <p:cNvSpPr>
              <a:spLocks noChangeArrowheads="1"/>
            </p:cNvSpPr>
            <p:nvPr/>
          </p:nvSpPr>
          <p:spPr bwMode="auto">
            <a:xfrm>
              <a:off x="4341" y="1064"/>
              <a:ext cx="60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network</a:t>
              </a:r>
              <a:endParaRPr lang="en-US" sz="2000"/>
            </a:p>
          </p:txBody>
        </p:sp>
        <p:sp>
          <p:nvSpPr>
            <p:cNvPr id="758823" name="Rectangle 39"/>
            <p:cNvSpPr>
              <a:spLocks noChangeArrowheads="1"/>
            </p:cNvSpPr>
            <p:nvPr/>
          </p:nvSpPr>
          <p:spPr bwMode="auto">
            <a:xfrm>
              <a:off x="4785" y="1064"/>
              <a:ext cx="4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758824" name="Freeform 40"/>
            <p:cNvSpPr>
              <a:spLocks/>
            </p:cNvSpPr>
            <p:nvPr/>
          </p:nvSpPr>
          <p:spPr bwMode="auto">
            <a:xfrm>
              <a:off x="3749" y="901"/>
              <a:ext cx="563" cy="362"/>
            </a:xfrm>
            <a:custGeom>
              <a:avLst/>
              <a:gdLst/>
              <a:ahLst/>
              <a:cxnLst>
                <a:cxn ang="0">
                  <a:pos x="162" y="0"/>
                </a:cxn>
                <a:cxn ang="0">
                  <a:pos x="132" y="5"/>
                </a:cxn>
                <a:cxn ang="0">
                  <a:pos x="108" y="13"/>
                </a:cxn>
                <a:cxn ang="0">
                  <a:pos x="81" y="30"/>
                </a:cxn>
                <a:cxn ang="0">
                  <a:pos x="60" y="48"/>
                </a:cxn>
                <a:cxn ang="0">
                  <a:pos x="35" y="72"/>
                </a:cxn>
                <a:cxn ang="0">
                  <a:pos x="14" y="102"/>
                </a:cxn>
                <a:cxn ang="0">
                  <a:pos x="3" y="126"/>
                </a:cxn>
                <a:cxn ang="0">
                  <a:pos x="0" y="140"/>
                </a:cxn>
                <a:cxn ang="0">
                  <a:pos x="0" y="156"/>
                </a:cxn>
                <a:cxn ang="0">
                  <a:pos x="3" y="180"/>
                </a:cxn>
                <a:cxn ang="0">
                  <a:pos x="17" y="212"/>
                </a:cxn>
                <a:cxn ang="0">
                  <a:pos x="35" y="241"/>
                </a:cxn>
                <a:cxn ang="0">
                  <a:pos x="60" y="268"/>
                </a:cxn>
                <a:cxn ang="0">
                  <a:pos x="81" y="292"/>
                </a:cxn>
                <a:cxn ang="0">
                  <a:pos x="103" y="316"/>
                </a:cxn>
                <a:cxn ang="0">
                  <a:pos x="119" y="327"/>
                </a:cxn>
                <a:cxn ang="0">
                  <a:pos x="135" y="335"/>
                </a:cxn>
                <a:cxn ang="0">
                  <a:pos x="156" y="341"/>
                </a:cxn>
                <a:cxn ang="0">
                  <a:pos x="183" y="346"/>
                </a:cxn>
                <a:cxn ang="0">
                  <a:pos x="200" y="349"/>
                </a:cxn>
                <a:cxn ang="0">
                  <a:pos x="240" y="354"/>
                </a:cxn>
                <a:cxn ang="0">
                  <a:pos x="286" y="357"/>
                </a:cxn>
                <a:cxn ang="0">
                  <a:pos x="334" y="359"/>
                </a:cxn>
                <a:cxn ang="0">
                  <a:pos x="385" y="362"/>
                </a:cxn>
                <a:cxn ang="0">
                  <a:pos x="434" y="359"/>
                </a:cxn>
                <a:cxn ang="0">
                  <a:pos x="477" y="351"/>
                </a:cxn>
                <a:cxn ang="0">
                  <a:pos x="504" y="343"/>
                </a:cxn>
                <a:cxn ang="0">
                  <a:pos x="517" y="335"/>
                </a:cxn>
                <a:cxn ang="0">
                  <a:pos x="528" y="325"/>
                </a:cxn>
                <a:cxn ang="0">
                  <a:pos x="541" y="306"/>
                </a:cxn>
                <a:cxn ang="0">
                  <a:pos x="555" y="274"/>
                </a:cxn>
                <a:cxn ang="0">
                  <a:pos x="560" y="236"/>
                </a:cxn>
                <a:cxn ang="0">
                  <a:pos x="563" y="193"/>
                </a:cxn>
                <a:cxn ang="0">
                  <a:pos x="560" y="153"/>
                </a:cxn>
                <a:cxn ang="0">
                  <a:pos x="557" y="113"/>
                </a:cxn>
                <a:cxn ang="0">
                  <a:pos x="552" y="78"/>
                </a:cxn>
                <a:cxn ang="0">
                  <a:pos x="547" y="59"/>
                </a:cxn>
                <a:cxn ang="0">
                  <a:pos x="544" y="46"/>
                </a:cxn>
                <a:cxn ang="0">
                  <a:pos x="539" y="30"/>
                </a:cxn>
                <a:cxn ang="0">
                  <a:pos x="533" y="22"/>
                </a:cxn>
                <a:cxn ang="0">
                  <a:pos x="522" y="19"/>
                </a:cxn>
                <a:cxn ang="0">
                  <a:pos x="506" y="16"/>
                </a:cxn>
                <a:cxn ang="0">
                  <a:pos x="479" y="16"/>
                </a:cxn>
                <a:cxn ang="0">
                  <a:pos x="466" y="13"/>
                </a:cxn>
                <a:cxn ang="0">
                  <a:pos x="450" y="11"/>
                </a:cxn>
                <a:cxn ang="0">
                  <a:pos x="409" y="11"/>
                </a:cxn>
                <a:cxn ang="0">
                  <a:pos x="364" y="13"/>
                </a:cxn>
                <a:cxn ang="0">
                  <a:pos x="321" y="13"/>
                </a:cxn>
                <a:cxn ang="0">
                  <a:pos x="283" y="11"/>
                </a:cxn>
                <a:cxn ang="0">
                  <a:pos x="248" y="5"/>
                </a:cxn>
                <a:cxn ang="0">
                  <a:pos x="213" y="0"/>
                </a:cxn>
                <a:cxn ang="0">
                  <a:pos x="186" y="0"/>
                </a:cxn>
                <a:cxn ang="0">
                  <a:pos x="175" y="0"/>
                </a:cxn>
              </a:cxnLst>
              <a:rect l="0" t="0" r="r" b="b"/>
              <a:pathLst>
                <a:path w="563" h="362">
                  <a:moveTo>
                    <a:pt x="175" y="0"/>
                  </a:moveTo>
                  <a:lnTo>
                    <a:pt x="162" y="0"/>
                  </a:lnTo>
                  <a:lnTo>
                    <a:pt x="148" y="3"/>
                  </a:lnTo>
                  <a:lnTo>
                    <a:pt x="132" y="5"/>
                  </a:lnTo>
                  <a:lnTo>
                    <a:pt x="119" y="11"/>
                  </a:lnTo>
                  <a:lnTo>
                    <a:pt x="108" y="13"/>
                  </a:lnTo>
                  <a:lnTo>
                    <a:pt x="95" y="22"/>
                  </a:lnTo>
                  <a:lnTo>
                    <a:pt x="81" y="30"/>
                  </a:lnTo>
                  <a:lnTo>
                    <a:pt x="70" y="38"/>
                  </a:lnTo>
                  <a:lnTo>
                    <a:pt x="60" y="48"/>
                  </a:lnTo>
                  <a:lnTo>
                    <a:pt x="46" y="59"/>
                  </a:lnTo>
                  <a:lnTo>
                    <a:pt x="35" y="72"/>
                  </a:lnTo>
                  <a:lnTo>
                    <a:pt x="25" y="89"/>
                  </a:lnTo>
                  <a:lnTo>
                    <a:pt x="14" y="102"/>
                  </a:lnTo>
                  <a:lnTo>
                    <a:pt x="8" y="118"/>
                  </a:lnTo>
                  <a:lnTo>
                    <a:pt x="3" y="126"/>
                  </a:lnTo>
                  <a:lnTo>
                    <a:pt x="3" y="134"/>
                  </a:lnTo>
                  <a:lnTo>
                    <a:pt x="0" y="140"/>
                  </a:lnTo>
                  <a:lnTo>
                    <a:pt x="0" y="148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3" y="180"/>
                  </a:lnTo>
                  <a:lnTo>
                    <a:pt x="8" y="196"/>
                  </a:lnTo>
                  <a:lnTo>
                    <a:pt x="17" y="212"/>
                  </a:lnTo>
                  <a:lnTo>
                    <a:pt x="27" y="225"/>
                  </a:lnTo>
                  <a:lnTo>
                    <a:pt x="35" y="241"/>
                  </a:lnTo>
                  <a:lnTo>
                    <a:pt x="49" y="255"/>
                  </a:lnTo>
                  <a:lnTo>
                    <a:pt x="60" y="268"/>
                  </a:lnTo>
                  <a:lnTo>
                    <a:pt x="70" y="282"/>
                  </a:lnTo>
                  <a:lnTo>
                    <a:pt x="81" y="292"/>
                  </a:lnTo>
                  <a:lnTo>
                    <a:pt x="92" y="306"/>
                  </a:lnTo>
                  <a:lnTo>
                    <a:pt x="103" y="316"/>
                  </a:lnTo>
                  <a:lnTo>
                    <a:pt x="111" y="322"/>
                  </a:lnTo>
                  <a:lnTo>
                    <a:pt x="119" y="327"/>
                  </a:lnTo>
                  <a:lnTo>
                    <a:pt x="127" y="330"/>
                  </a:lnTo>
                  <a:lnTo>
                    <a:pt x="135" y="335"/>
                  </a:lnTo>
                  <a:lnTo>
                    <a:pt x="146" y="338"/>
                  </a:lnTo>
                  <a:lnTo>
                    <a:pt x="156" y="341"/>
                  </a:lnTo>
                  <a:lnTo>
                    <a:pt x="170" y="343"/>
                  </a:lnTo>
                  <a:lnTo>
                    <a:pt x="183" y="346"/>
                  </a:lnTo>
                  <a:lnTo>
                    <a:pt x="191" y="346"/>
                  </a:lnTo>
                  <a:lnTo>
                    <a:pt x="200" y="349"/>
                  </a:lnTo>
                  <a:lnTo>
                    <a:pt x="218" y="351"/>
                  </a:lnTo>
                  <a:lnTo>
                    <a:pt x="240" y="354"/>
                  </a:lnTo>
                  <a:lnTo>
                    <a:pt x="261" y="354"/>
                  </a:lnTo>
                  <a:lnTo>
                    <a:pt x="286" y="357"/>
                  </a:lnTo>
                  <a:lnTo>
                    <a:pt x="310" y="359"/>
                  </a:lnTo>
                  <a:lnTo>
                    <a:pt x="334" y="359"/>
                  </a:lnTo>
                  <a:lnTo>
                    <a:pt x="361" y="362"/>
                  </a:lnTo>
                  <a:lnTo>
                    <a:pt x="385" y="362"/>
                  </a:lnTo>
                  <a:lnTo>
                    <a:pt x="409" y="359"/>
                  </a:lnTo>
                  <a:lnTo>
                    <a:pt x="434" y="359"/>
                  </a:lnTo>
                  <a:lnTo>
                    <a:pt x="455" y="357"/>
                  </a:lnTo>
                  <a:lnTo>
                    <a:pt x="477" y="351"/>
                  </a:lnTo>
                  <a:lnTo>
                    <a:pt x="493" y="346"/>
                  </a:lnTo>
                  <a:lnTo>
                    <a:pt x="504" y="343"/>
                  </a:lnTo>
                  <a:lnTo>
                    <a:pt x="509" y="338"/>
                  </a:lnTo>
                  <a:lnTo>
                    <a:pt x="517" y="335"/>
                  </a:lnTo>
                  <a:lnTo>
                    <a:pt x="522" y="330"/>
                  </a:lnTo>
                  <a:lnTo>
                    <a:pt x="528" y="325"/>
                  </a:lnTo>
                  <a:lnTo>
                    <a:pt x="533" y="319"/>
                  </a:lnTo>
                  <a:lnTo>
                    <a:pt x="541" y="306"/>
                  </a:lnTo>
                  <a:lnTo>
                    <a:pt x="549" y="292"/>
                  </a:lnTo>
                  <a:lnTo>
                    <a:pt x="555" y="274"/>
                  </a:lnTo>
                  <a:lnTo>
                    <a:pt x="557" y="255"/>
                  </a:lnTo>
                  <a:lnTo>
                    <a:pt x="560" y="236"/>
                  </a:lnTo>
                  <a:lnTo>
                    <a:pt x="563" y="215"/>
                  </a:lnTo>
                  <a:lnTo>
                    <a:pt x="563" y="193"/>
                  </a:lnTo>
                  <a:lnTo>
                    <a:pt x="560" y="172"/>
                  </a:lnTo>
                  <a:lnTo>
                    <a:pt x="560" y="153"/>
                  </a:lnTo>
                  <a:lnTo>
                    <a:pt x="557" y="131"/>
                  </a:lnTo>
                  <a:lnTo>
                    <a:pt x="557" y="113"/>
                  </a:lnTo>
                  <a:lnTo>
                    <a:pt x="555" y="94"/>
                  </a:lnTo>
                  <a:lnTo>
                    <a:pt x="552" y="78"/>
                  </a:lnTo>
                  <a:lnTo>
                    <a:pt x="549" y="64"/>
                  </a:lnTo>
                  <a:lnTo>
                    <a:pt x="547" y="59"/>
                  </a:lnTo>
                  <a:lnTo>
                    <a:pt x="547" y="54"/>
                  </a:lnTo>
                  <a:lnTo>
                    <a:pt x="544" y="46"/>
                  </a:lnTo>
                  <a:lnTo>
                    <a:pt x="541" y="38"/>
                  </a:lnTo>
                  <a:lnTo>
                    <a:pt x="539" y="30"/>
                  </a:lnTo>
                  <a:lnTo>
                    <a:pt x="536" y="27"/>
                  </a:lnTo>
                  <a:lnTo>
                    <a:pt x="533" y="22"/>
                  </a:lnTo>
                  <a:lnTo>
                    <a:pt x="528" y="19"/>
                  </a:lnTo>
                  <a:lnTo>
                    <a:pt x="522" y="19"/>
                  </a:lnTo>
                  <a:lnTo>
                    <a:pt x="520" y="16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74" y="13"/>
                  </a:lnTo>
                  <a:lnTo>
                    <a:pt x="466" y="13"/>
                  </a:lnTo>
                  <a:lnTo>
                    <a:pt x="458" y="13"/>
                  </a:lnTo>
                  <a:lnTo>
                    <a:pt x="450" y="11"/>
                  </a:lnTo>
                  <a:lnTo>
                    <a:pt x="431" y="11"/>
                  </a:lnTo>
                  <a:lnTo>
                    <a:pt x="409" y="11"/>
                  </a:lnTo>
                  <a:lnTo>
                    <a:pt x="388" y="13"/>
                  </a:lnTo>
                  <a:lnTo>
                    <a:pt x="364" y="13"/>
                  </a:lnTo>
                  <a:lnTo>
                    <a:pt x="342" y="13"/>
                  </a:lnTo>
                  <a:lnTo>
                    <a:pt x="321" y="13"/>
                  </a:lnTo>
                  <a:lnTo>
                    <a:pt x="302" y="13"/>
                  </a:lnTo>
                  <a:lnTo>
                    <a:pt x="283" y="11"/>
                  </a:lnTo>
                  <a:lnTo>
                    <a:pt x="264" y="11"/>
                  </a:lnTo>
                  <a:lnTo>
                    <a:pt x="248" y="5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825" name="Freeform 41"/>
            <p:cNvSpPr>
              <a:spLocks/>
            </p:cNvSpPr>
            <p:nvPr/>
          </p:nvSpPr>
          <p:spPr bwMode="auto">
            <a:xfrm>
              <a:off x="4064" y="1504"/>
              <a:ext cx="218" cy="212"/>
            </a:xfrm>
            <a:custGeom>
              <a:avLst/>
              <a:gdLst/>
              <a:ahLst/>
              <a:cxnLst>
                <a:cxn ang="0">
                  <a:pos x="100" y="0"/>
                </a:cxn>
                <a:cxn ang="0">
                  <a:pos x="78" y="6"/>
                </a:cxn>
                <a:cxn ang="0">
                  <a:pos x="57" y="14"/>
                </a:cxn>
                <a:cxn ang="0">
                  <a:pos x="41" y="25"/>
                </a:cxn>
                <a:cxn ang="0">
                  <a:pos x="24" y="38"/>
                </a:cxn>
                <a:cxn ang="0">
                  <a:pos x="14" y="57"/>
                </a:cxn>
                <a:cxn ang="0">
                  <a:pos x="6" y="76"/>
                </a:cxn>
                <a:cxn ang="0">
                  <a:pos x="0" y="94"/>
                </a:cxn>
                <a:cxn ang="0">
                  <a:pos x="0" y="116"/>
                </a:cxn>
                <a:cxn ang="0">
                  <a:pos x="6" y="137"/>
                </a:cxn>
                <a:cxn ang="0">
                  <a:pos x="14" y="156"/>
                </a:cxn>
                <a:cxn ang="0">
                  <a:pos x="24" y="172"/>
                </a:cxn>
                <a:cxn ang="0">
                  <a:pos x="41" y="188"/>
                </a:cxn>
                <a:cxn ang="0">
                  <a:pos x="57" y="199"/>
                </a:cxn>
                <a:cxn ang="0">
                  <a:pos x="78" y="207"/>
                </a:cxn>
                <a:cxn ang="0">
                  <a:pos x="100" y="212"/>
                </a:cxn>
                <a:cxn ang="0">
                  <a:pos x="121" y="212"/>
                </a:cxn>
                <a:cxn ang="0">
                  <a:pos x="143" y="207"/>
                </a:cxn>
                <a:cxn ang="0">
                  <a:pos x="162" y="199"/>
                </a:cxn>
                <a:cxn ang="0">
                  <a:pos x="178" y="188"/>
                </a:cxn>
                <a:cxn ang="0">
                  <a:pos x="194" y="172"/>
                </a:cxn>
                <a:cxn ang="0">
                  <a:pos x="205" y="156"/>
                </a:cxn>
                <a:cxn ang="0">
                  <a:pos x="213" y="137"/>
                </a:cxn>
                <a:cxn ang="0">
                  <a:pos x="218" y="116"/>
                </a:cxn>
                <a:cxn ang="0">
                  <a:pos x="218" y="94"/>
                </a:cxn>
                <a:cxn ang="0">
                  <a:pos x="213" y="76"/>
                </a:cxn>
                <a:cxn ang="0">
                  <a:pos x="205" y="57"/>
                </a:cxn>
                <a:cxn ang="0">
                  <a:pos x="194" y="38"/>
                </a:cxn>
                <a:cxn ang="0">
                  <a:pos x="178" y="25"/>
                </a:cxn>
                <a:cxn ang="0">
                  <a:pos x="162" y="14"/>
                </a:cxn>
                <a:cxn ang="0">
                  <a:pos x="143" y="6"/>
                </a:cxn>
                <a:cxn ang="0">
                  <a:pos x="121" y="0"/>
                </a:cxn>
              </a:cxnLst>
              <a:rect l="0" t="0" r="r" b="b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7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5"/>
                  </a:lnTo>
                  <a:lnTo>
                    <a:pt x="33" y="33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4" y="57"/>
                  </a:lnTo>
                  <a:lnTo>
                    <a:pt x="8" y="65"/>
                  </a:lnTo>
                  <a:lnTo>
                    <a:pt x="6" y="76"/>
                  </a:lnTo>
                  <a:lnTo>
                    <a:pt x="3" y="84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7" y="204"/>
                  </a:lnTo>
                  <a:lnTo>
                    <a:pt x="78" y="207"/>
                  </a:lnTo>
                  <a:lnTo>
                    <a:pt x="89" y="210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10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4"/>
                  </a:lnTo>
                  <a:lnTo>
                    <a:pt x="213" y="76"/>
                  </a:lnTo>
                  <a:lnTo>
                    <a:pt x="210" y="65"/>
                  </a:lnTo>
                  <a:lnTo>
                    <a:pt x="205" y="57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3"/>
                  </a:lnTo>
                  <a:lnTo>
                    <a:pt x="178" y="25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94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7FA1D-87BC-4B19-A4D1-A110564CCBF7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75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BGP routing policy (2)</a:t>
            </a:r>
          </a:p>
        </p:txBody>
      </p:sp>
      <p:sp>
        <p:nvSpPr>
          <p:cNvPr id="759811" name="Rectangle 3"/>
          <p:cNvSpPr>
            <a:spLocks noChangeArrowheads="1"/>
          </p:cNvSpPr>
          <p:nvPr/>
        </p:nvSpPr>
        <p:spPr bwMode="auto">
          <a:xfrm>
            <a:off x="355600" y="3529013"/>
            <a:ext cx="8229600" cy="278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 dirty="0">
                <a:cs typeface="Arial" charset="0"/>
              </a:rPr>
              <a:t>A advertises path AW  to B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 dirty="0">
                <a:cs typeface="Arial" charset="0"/>
              </a:rPr>
              <a:t>B advertises path BAW to X </a:t>
            </a:r>
            <a:endParaRPr lang="en-US" sz="2400" dirty="0">
              <a:solidFill>
                <a:srgbClr val="FF0000"/>
              </a:solidFill>
              <a:cs typeface="Arial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 dirty="0">
                <a:cs typeface="Arial" charset="0"/>
              </a:rPr>
              <a:t>Should B advertise path BAW to C?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000" dirty="0">
                <a:cs typeface="Arial" charset="0"/>
              </a:rPr>
              <a:t>No way! B gets no “revenue” for routing CBAW since neither W nor C are B’s customers 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000" dirty="0">
                <a:cs typeface="Arial" charset="0"/>
              </a:rPr>
              <a:t>B wants to force C to route to w via A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000" dirty="0">
                <a:cs typeface="Arial" charset="0"/>
              </a:rPr>
              <a:t>B wants to route </a:t>
            </a:r>
            <a:r>
              <a:rPr lang="en-US" sz="2000" i="1" dirty="0">
                <a:solidFill>
                  <a:srgbClr val="FF0000"/>
                </a:solidFill>
                <a:cs typeface="Arial" charset="0"/>
              </a:rPr>
              <a:t>only </a:t>
            </a:r>
            <a:r>
              <a:rPr lang="en-US" sz="2000" dirty="0">
                <a:cs typeface="Arial" charset="0"/>
              </a:rPr>
              <a:t>to/from its customers!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endParaRPr lang="en-US" sz="2000" dirty="0">
              <a:cs typeface="Arial" charset="0"/>
            </a:endParaRPr>
          </a:p>
        </p:txBody>
      </p:sp>
      <p:grpSp>
        <p:nvGrpSpPr>
          <p:cNvPr id="759812" name="Group 4"/>
          <p:cNvGrpSpPr>
            <a:grpSpLocks/>
          </p:cNvGrpSpPr>
          <p:nvPr/>
        </p:nvGrpSpPr>
        <p:grpSpPr bwMode="auto">
          <a:xfrm>
            <a:off x="476250" y="1123950"/>
            <a:ext cx="7588250" cy="3048000"/>
            <a:chOff x="300" y="708"/>
            <a:chExt cx="4780" cy="1920"/>
          </a:xfrm>
        </p:grpSpPr>
        <p:sp>
          <p:nvSpPr>
            <p:cNvPr id="759813" name="AutoShape 5"/>
            <p:cNvSpPr>
              <a:spLocks noChangeAspect="1" noChangeArrowheads="1" noTextEdit="1"/>
            </p:cNvSpPr>
            <p:nvPr/>
          </p:nvSpPr>
          <p:spPr bwMode="auto">
            <a:xfrm>
              <a:off x="300" y="708"/>
              <a:ext cx="4749" cy="1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9814" name="Freeform 6"/>
            <p:cNvSpPr>
              <a:spLocks/>
            </p:cNvSpPr>
            <p:nvPr/>
          </p:nvSpPr>
          <p:spPr bwMode="auto">
            <a:xfrm>
              <a:off x="1602" y="955"/>
              <a:ext cx="563" cy="364"/>
            </a:xfrm>
            <a:custGeom>
              <a:avLst/>
              <a:gdLst/>
              <a:ahLst/>
              <a:cxnLst>
                <a:cxn ang="0">
                  <a:pos x="148" y="5"/>
                </a:cxn>
                <a:cxn ang="0">
                  <a:pos x="119" y="10"/>
                </a:cxn>
                <a:cxn ang="0">
                  <a:pos x="94" y="21"/>
                </a:cxn>
                <a:cxn ang="0">
                  <a:pos x="70" y="37"/>
                </a:cxn>
                <a:cxn ang="0">
                  <a:pos x="46" y="61"/>
                </a:cxn>
                <a:cxn ang="0">
                  <a:pos x="24" y="91"/>
                </a:cxn>
                <a:cxn ang="0">
                  <a:pos x="8" y="120"/>
                </a:cxn>
                <a:cxn ang="0">
                  <a:pos x="3" y="136"/>
                </a:cxn>
                <a:cxn ang="0">
                  <a:pos x="0" y="150"/>
                </a:cxn>
                <a:cxn ang="0">
                  <a:pos x="0" y="166"/>
                </a:cxn>
                <a:cxn ang="0">
                  <a:pos x="8" y="195"/>
                </a:cxn>
                <a:cxn ang="0">
                  <a:pos x="27" y="228"/>
                </a:cxn>
                <a:cxn ang="0">
                  <a:pos x="49" y="257"/>
                </a:cxn>
                <a:cxn ang="0">
                  <a:pos x="70" y="284"/>
                </a:cxn>
                <a:cxn ang="0">
                  <a:pos x="92" y="305"/>
                </a:cxn>
                <a:cxn ang="0">
                  <a:pos x="111" y="321"/>
                </a:cxn>
                <a:cxn ang="0">
                  <a:pos x="127" y="332"/>
                </a:cxn>
                <a:cxn ang="0">
                  <a:pos x="146" y="340"/>
                </a:cxn>
                <a:cxn ang="0">
                  <a:pos x="170" y="346"/>
                </a:cxn>
                <a:cxn ang="0">
                  <a:pos x="191" y="348"/>
                </a:cxn>
                <a:cxn ang="0">
                  <a:pos x="218" y="354"/>
                </a:cxn>
                <a:cxn ang="0">
                  <a:pos x="261" y="356"/>
                </a:cxn>
                <a:cxn ang="0">
                  <a:pos x="310" y="362"/>
                </a:cxn>
                <a:cxn ang="0">
                  <a:pos x="361" y="364"/>
                </a:cxn>
                <a:cxn ang="0">
                  <a:pos x="409" y="362"/>
                </a:cxn>
                <a:cxn ang="0">
                  <a:pos x="458" y="359"/>
                </a:cxn>
                <a:cxn ang="0">
                  <a:pos x="495" y="348"/>
                </a:cxn>
                <a:cxn ang="0">
                  <a:pos x="511" y="340"/>
                </a:cxn>
                <a:cxn ang="0">
                  <a:pos x="525" y="332"/>
                </a:cxn>
                <a:cxn ang="0">
                  <a:pos x="536" y="321"/>
                </a:cxn>
                <a:cxn ang="0">
                  <a:pos x="549" y="295"/>
                </a:cxn>
                <a:cxn ang="0">
                  <a:pos x="557" y="257"/>
                </a:cxn>
                <a:cxn ang="0">
                  <a:pos x="563" y="217"/>
                </a:cxn>
                <a:cxn ang="0">
                  <a:pos x="563" y="174"/>
                </a:cxn>
                <a:cxn ang="0">
                  <a:pos x="557" y="134"/>
                </a:cxn>
                <a:cxn ang="0">
                  <a:pos x="555" y="96"/>
                </a:cxn>
                <a:cxn ang="0">
                  <a:pos x="549" y="67"/>
                </a:cxn>
                <a:cxn ang="0">
                  <a:pos x="546" y="56"/>
                </a:cxn>
                <a:cxn ang="0">
                  <a:pos x="541" y="40"/>
                </a:cxn>
                <a:cxn ang="0">
                  <a:pos x="536" y="29"/>
                </a:cxn>
                <a:cxn ang="0">
                  <a:pos x="528" y="21"/>
                </a:cxn>
                <a:cxn ang="0">
                  <a:pos x="520" y="18"/>
                </a:cxn>
                <a:cxn ang="0">
                  <a:pos x="495" y="16"/>
                </a:cxn>
                <a:cxn ang="0">
                  <a:pos x="466" y="16"/>
                </a:cxn>
                <a:cxn ang="0">
                  <a:pos x="450" y="13"/>
                </a:cxn>
                <a:cxn ang="0">
                  <a:pos x="409" y="13"/>
                </a:cxn>
                <a:cxn ang="0">
                  <a:pos x="364" y="16"/>
                </a:cxn>
                <a:cxn ang="0">
                  <a:pos x="320" y="16"/>
                </a:cxn>
                <a:cxn ang="0">
                  <a:pos x="283" y="13"/>
                </a:cxn>
                <a:cxn ang="0">
                  <a:pos x="248" y="8"/>
                </a:cxn>
                <a:cxn ang="0">
                  <a:pos x="213" y="2"/>
                </a:cxn>
                <a:cxn ang="0">
                  <a:pos x="186" y="0"/>
                </a:cxn>
                <a:cxn ang="0">
                  <a:pos x="175" y="0"/>
                </a:cxn>
              </a:cxnLst>
              <a:rect l="0" t="0" r="r" b="b"/>
              <a:pathLst>
                <a:path w="563" h="364">
                  <a:moveTo>
                    <a:pt x="175" y="0"/>
                  </a:moveTo>
                  <a:lnTo>
                    <a:pt x="148" y="5"/>
                  </a:lnTo>
                  <a:lnTo>
                    <a:pt x="132" y="8"/>
                  </a:lnTo>
                  <a:lnTo>
                    <a:pt x="119" y="10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1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4" y="104"/>
                  </a:lnTo>
                  <a:lnTo>
                    <a:pt x="8" y="120"/>
                  </a:lnTo>
                  <a:lnTo>
                    <a:pt x="3" y="128"/>
                  </a:lnTo>
                  <a:lnTo>
                    <a:pt x="3" y="136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82"/>
                  </a:lnTo>
                  <a:lnTo>
                    <a:pt x="8" y="195"/>
                  </a:lnTo>
                  <a:lnTo>
                    <a:pt x="16" y="212"/>
                  </a:lnTo>
                  <a:lnTo>
                    <a:pt x="27" y="228"/>
                  </a:lnTo>
                  <a:lnTo>
                    <a:pt x="35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5"/>
                  </a:lnTo>
                  <a:lnTo>
                    <a:pt x="103" y="319"/>
                  </a:lnTo>
                  <a:lnTo>
                    <a:pt x="111" y="321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5" y="335"/>
                  </a:lnTo>
                  <a:lnTo>
                    <a:pt x="146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8"/>
                  </a:lnTo>
                  <a:lnTo>
                    <a:pt x="191" y="348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6"/>
                  </a:lnTo>
                  <a:lnTo>
                    <a:pt x="261" y="356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4"/>
                  </a:lnTo>
                  <a:lnTo>
                    <a:pt x="385" y="364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7" y="354"/>
                  </a:lnTo>
                  <a:lnTo>
                    <a:pt x="495" y="348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20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1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5" y="276"/>
                  </a:lnTo>
                  <a:lnTo>
                    <a:pt x="557" y="257"/>
                  </a:lnTo>
                  <a:lnTo>
                    <a:pt x="560" y="238"/>
                  </a:lnTo>
                  <a:lnTo>
                    <a:pt x="563" y="217"/>
                  </a:lnTo>
                  <a:lnTo>
                    <a:pt x="563" y="195"/>
                  </a:lnTo>
                  <a:lnTo>
                    <a:pt x="563" y="174"/>
                  </a:lnTo>
                  <a:lnTo>
                    <a:pt x="560" y="155"/>
                  </a:lnTo>
                  <a:lnTo>
                    <a:pt x="557" y="134"/>
                  </a:lnTo>
                  <a:lnTo>
                    <a:pt x="557" y="115"/>
                  </a:lnTo>
                  <a:lnTo>
                    <a:pt x="555" y="96"/>
                  </a:lnTo>
                  <a:lnTo>
                    <a:pt x="552" y="80"/>
                  </a:lnTo>
                  <a:lnTo>
                    <a:pt x="549" y="67"/>
                  </a:lnTo>
                  <a:lnTo>
                    <a:pt x="546" y="61"/>
                  </a:lnTo>
                  <a:lnTo>
                    <a:pt x="546" y="56"/>
                  </a:lnTo>
                  <a:lnTo>
                    <a:pt x="544" y="48"/>
                  </a:lnTo>
                  <a:lnTo>
                    <a:pt x="541" y="40"/>
                  </a:lnTo>
                  <a:lnTo>
                    <a:pt x="538" y="32"/>
                  </a:lnTo>
                  <a:lnTo>
                    <a:pt x="536" y="29"/>
                  </a:lnTo>
                  <a:lnTo>
                    <a:pt x="533" y="24"/>
                  </a:lnTo>
                  <a:lnTo>
                    <a:pt x="528" y="21"/>
                  </a:lnTo>
                  <a:lnTo>
                    <a:pt x="522" y="18"/>
                  </a:lnTo>
                  <a:lnTo>
                    <a:pt x="520" y="18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50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4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2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2"/>
                  </a:lnTo>
                  <a:lnTo>
                    <a:pt x="199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9815" name="Freeform 7"/>
            <p:cNvSpPr>
              <a:spLocks/>
            </p:cNvSpPr>
            <p:nvPr/>
          </p:nvSpPr>
          <p:spPr bwMode="auto">
            <a:xfrm>
              <a:off x="951" y="1290"/>
              <a:ext cx="562" cy="365"/>
            </a:xfrm>
            <a:custGeom>
              <a:avLst/>
              <a:gdLst/>
              <a:ahLst/>
              <a:cxnLst>
                <a:cxn ang="0">
                  <a:pos x="148" y="5"/>
                </a:cxn>
                <a:cxn ang="0">
                  <a:pos x="121" y="11"/>
                </a:cxn>
                <a:cxn ang="0">
                  <a:pos x="94" y="21"/>
                </a:cxn>
                <a:cxn ang="0">
                  <a:pos x="70" y="37"/>
                </a:cxn>
                <a:cxn ang="0">
                  <a:pos x="46" y="62"/>
                </a:cxn>
                <a:cxn ang="0">
                  <a:pos x="24" y="91"/>
                </a:cxn>
                <a:cxn ang="0">
                  <a:pos x="8" y="121"/>
                </a:cxn>
                <a:cxn ang="0">
                  <a:pos x="3" y="137"/>
                </a:cxn>
                <a:cxn ang="0">
                  <a:pos x="0" y="150"/>
                </a:cxn>
                <a:cxn ang="0">
                  <a:pos x="0" y="166"/>
                </a:cxn>
                <a:cxn ang="0">
                  <a:pos x="3" y="182"/>
                </a:cxn>
                <a:cxn ang="0">
                  <a:pos x="19" y="212"/>
                </a:cxn>
                <a:cxn ang="0">
                  <a:pos x="38" y="244"/>
                </a:cxn>
                <a:cxn ang="0">
                  <a:pos x="59" y="271"/>
                </a:cxn>
                <a:cxn ang="0">
                  <a:pos x="81" y="295"/>
                </a:cxn>
                <a:cxn ang="0">
                  <a:pos x="105" y="319"/>
                </a:cxn>
                <a:cxn ang="0">
                  <a:pos x="119" y="327"/>
                </a:cxn>
                <a:cxn ang="0">
                  <a:pos x="137" y="335"/>
                </a:cxn>
                <a:cxn ang="0">
                  <a:pos x="156" y="343"/>
                </a:cxn>
                <a:cxn ang="0">
                  <a:pos x="183" y="349"/>
                </a:cxn>
                <a:cxn ang="0">
                  <a:pos x="199" y="351"/>
                </a:cxn>
                <a:cxn ang="0">
                  <a:pos x="240" y="357"/>
                </a:cxn>
                <a:cxn ang="0">
                  <a:pos x="285" y="359"/>
                </a:cxn>
                <a:cxn ang="0">
                  <a:pos x="334" y="362"/>
                </a:cxn>
                <a:cxn ang="0">
                  <a:pos x="385" y="365"/>
                </a:cxn>
                <a:cxn ang="0">
                  <a:pos x="433" y="362"/>
                </a:cxn>
                <a:cxn ang="0">
                  <a:pos x="476" y="354"/>
                </a:cxn>
                <a:cxn ang="0">
                  <a:pos x="503" y="346"/>
                </a:cxn>
                <a:cxn ang="0">
                  <a:pos x="519" y="338"/>
                </a:cxn>
                <a:cxn ang="0">
                  <a:pos x="530" y="327"/>
                </a:cxn>
                <a:cxn ang="0">
                  <a:pos x="544" y="308"/>
                </a:cxn>
                <a:cxn ang="0">
                  <a:pos x="554" y="276"/>
                </a:cxn>
                <a:cxn ang="0">
                  <a:pos x="560" y="239"/>
                </a:cxn>
                <a:cxn ang="0">
                  <a:pos x="562" y="196"/>
                </a:cxn>
                <a:cxn ang="0">
                  <a:pos x="560" y="155"/>
                </a:cxn>
                <a:cxn ang="0">
                  <a:pos x="557" y="115"/>
                </a:cxn>
                <a:cxn ang="0">
                  <a:pos x="552" y="80"/>
                </a:cxn>
                <a:cxn ang="0">
                  <a:pos x="549" y="62"/>
                </a:cxn>
                <a:cxn ang="0">
                  <a:pos x="546" y="48"/>
                </a:cxn>
                <a:cxn ang="0">
                  <a:pos x="541" y="32"/>
                </a:cxn>
                <a:cxn ang="0">
                  <a:pos x="533" y="24"/>
                </a:cxn>
                <a:cxn ang="0">
                  <a:pos x="525" y="19"/>
                </a:cxn>
                <a:cxn ang="0">
                  <a:pos x="509" y="16"/>
                </a:cxn>
                <a:cxn ang="0">
                  <a:pos x="482" y="16"/>
                </a:cxn>
                <a:cxn ang="0">
                  <a:pos x="458" y="16"/>
                </a:cxn>
                <a:cxn ang="0">
                  <a:pos x="431" y="13"/>
                </a:cxn>
                <a:cxn ang="0">
                  <a:pos x="388" y="13"/>
                </a:cxn>
                <a:cxn ang="0">
                  <a:pos x="342" y="16"/>
                </a:cxn>
                <a:cxn ang="0">
                  <a:pos x="301" y="16"/>
                </a:cxn>
                <a:cxn ang="0">
                  <a:pos x="264" y="13"/>
                </a:cxn>
                <a:cxn ang="0">
                  <a:pos x="229" y="5"/>
                </a:cxn>
                <a:cxn ang="0">
                  <a:pos x="199" y="0"/>
                </a:cxn>
                <a:cxn ang="0">
                  <a:pos x="183" y="0"/>
                </a:cxn>
              </a:cxnLst>
              <a:rect l="0" t="0" r="r" b="b"/>
              <a:pathLst>
                <a:path w="562" h="365">
                  <a:moveTo>
                    <a:pt x="178" y="0"/>
                  </a:moveTo>
                  <a:lnTo>
                    <a:pt x="148" y="5"/>
                  </a:lnTo>
                  <a:lnTo>
                    <a:pt x="135" y="8"/>
                  </a:lnTo>
                  <a:lnTo>
                    <a:pt x="121" y="11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2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6" y="104"/>
                  </a:lnTo>
                  <a:lnTo>
                    <a:pt x="8" y="121"/>
                  </a:lnTo>
                  <a:lnTo>
                    <a:pt x="6" y="129"/>
                  </a:lnTo>
                  <a:lnTo>
                    <a:pt x="3" y="137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74"/>
                  </a:lnTo>
                  <a:lnTo>
                    <a:pt x="3" y="182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6"/>
                  </a:lnTo>
                  <a:lnTo>
                    <a:pt x="105" y="319"/>
                  </a:lnTo>
                  <a:lnTo>
                    <a:pt x="110" y="322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7" y="335"/>
                  </a:lnTo>
                  <a:lnTo>
                    <a:pt x="145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9"/>
                  </a:lnTo>
                  <a:lnTo>
                    <a:pt x="191" y="349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7"/>
                  </a:lnTo>
                  <a:lnTo>
                    <a:pt x="261" y="357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5"/>
                  </a:lnTo>
                  <a:lnTo>
                    <a:pt x="385" y="365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19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2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4" y="276"/>
                  </a:lnTo>
                  <a:lnTo>
                    <a:pt x="557" y="257"/>
                  </a:lnTo>
                  <a:lnTo>
                    <a:pt x="560" y="239"/>
                  </a:lnTo>
                  <a:lnTo>
                    <a:pt x="562" y="217"/>
                  </a:lnTo>
                  <a:lnTo>
                    <a:pt x="562" y="196"/>
                  </a:lnTo>
                  <a:lnTo>
                    <a:pt x="562" y="174"/>
                  </a:lnTo>
                  <a:lnTo>
                    <a:pt x="560" y="155"/>
                  </a:lnTo>
                  <a:lnTo>
                    <a:pt x="560" y="134"/>
                  </a:lnTo>
                  <a:lnTo>
                    <a:pt x="557" y="115"/>
                  </a:lnTo>
                  <a:lnTo>
                    <a:pt x="554" y="96"/>
                  </a:lnTo>
                  <a:lnTo>
                    <a:pt x="552" y="80"/>
                  </a:lnTo>
                  <a:lnTo>
                    <a:pt x="552" y="67"/>
                  </a:lnTo>
                  <a:lnTo>
                    <a:pt x="549" y="62"/>
                  </a:lnTo>
                  <a:lnTo>
                    <a:pt x="549" y="56"/>
                  </a:lnTo>
                  <a:lnTo>
                    <a:pt x="546" y="48"/>
                  </a:lnTo>
                  <a:lnTo>
                    <a:pt x="544" y="40"/>
                  </a:lnTo>
                  <a:lnTo>
                    <a:pt x="541" y="32"/>
                  </a:lnTo>
                  <a:lnTo>
                    <a:pt x="538" y="29"/>
                  </a:lnTo>
                  <a:lnTo>
                    <a:pt x="533" y="24"/>
                  </a:lnTo>
                  <a:lnTo>
                    <a:pt x="530" y="21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9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49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3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1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3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9816" name="Rectangle 8"/>
            <p:cNvSpPr>
              <a:spLocks noChangeArrowheads="1"/>
            </p:cNvSpPr>
            <p:nvPr/>
          </p:nvSpPr>
          <p:spPr bwMode="auto">
            <a:xfrm flipH="1">
              <a:off x="1184" y="1385"/>
              <a:ext cx="7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759817" name="Rectangle 9"/>
            <p:cNvSpPr>
              <a:spLocks noChangeArrowheads="1"/>
            </p:cNvSpPr>
            <p:nvPr/>
          </p:nvSpPr>
          <p:spPr bwMode="auto">
            <a:xfrm>
              <a:off x="1867" y="1057"/>
              <a:ext cx="9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759818" name="Freeform 10"/>
            <p:cNvSpPr>
              <a:spLocks/>
            </p:cNvSpPr>
            <p:nvPr/>
          </p:nvSpPr>
          <p:spPr bwMode="auto">
            <a:xfrm>
              <a:off x="1640" y="1582"/>
              <a:ext cx="565" cy="362"/>
            </a:xfrm>
            <a:custGeom>
              <a:avLst/>
              <a:gdLst/>
              <a:ahLst/>
              <a:cxnLst>
                <a:cxn ang="0">
                  <a:pos x="164" y="0"/>
                </a:cxn>
                <a:cxn ang="0">
                  <a:pos x="134" y="6"/>
                </a:cxn>
                <a:cxn ang="0">
                  <a:pos x="108" y="14"/>
                </a:cxn>
                <a:cxn ang="0">
                  <a:pos x="83" y="30"/>
                </a:cxn>
                <a:cxn ang="0">
                  <a:pos x="62" y="48"/>
                </a:cxn>
                <a:cxn ang="0">
                  <a:pos x="38" y="73"/>
                </a:cxn>
                <a:cxn ang="0">
                  <a:pos x="16" y="105"/>
                </a:cxn>
                <a:cxn ang="0">
                  <a:pos x="5" y="126"/>
                </a:cxn>
                <a:cxn ang="0">
                  <a:pos x="0" y="142"/>
                </a:cxn>
                <a:cxn ang="0">
                  <a:pos x="0" y="158"/>
                </a:cxn>
                <a:cxn ang="0">
                  <a:pos x="5" y="180"/>
                </a:cxn>
                <a:cxn ang="0">
                  <a:pos x="19" y="212"/>
                </a:cxn>
                <a:cxn ang="0">
                  <a:pos x="38" y="242"/>
                </a:cxn>
                <a:cxn ang="0">
                  <a:pos x="59" y="268"/>
                </a:cxn>
                <a:cxn ang="0">
                  <a:pos x="81" y="295"/>
                </a:cxn>
                <a:cxn ang="0">
                  <a:pos x="105" y="317"/>
                </a:cxn>
                <a:cxn ang="0">
                  <a:pos x="121" y="327"/>
                </a:cxn>
                <a:cxn ang="0">
                  <a:pos x="137" y="335"/>
                </a:cxn>
                <a:cxn ang="0">
                  <a:pos x="159" y="343"/>
                </a:cxn>
                <a:cxn ang="0">
                  <a:pos x="186" y="349"/>
                </a:cxn>
                <a:cxn ang="0">
                  <a:pos x="202" y="351"/>
                </a:cxn>
                <a:cxn ang="0">
                  <a:pos x="239" y="354"/>
                </a:cxn>
                <a:cxn ang="0">
                  <a:pos x="285" y="360"/>
                </a:cxn>
                <a:cxn ang="0">
                  <a:pos x="334" y="362"/>
                </a:cxn>
                <a:cxn ang="0">
                  <a:pos x="385" y="362"/>
                </a:cxn>
                <a:cxn ang="0">
                  <a:pos x="433" y="360"/>
                </a:cxn>
                <a:cxn ang="0">
                  <a:pos x="476" y="354"/>
                </a:cxn>
                <a:cxn ang="0">
                  <a:pos x="503" y="343"/>
                </a:cxn>
                <a:cxn ang="0">
                  <a:pos x="519" y="338"/>
                </a:cxn>
                <a:cxn ang="0">
                  <a:pos x="530" y="327"/>
                </a:cxn>
                <a:cxn ang="0">
                  <a:pos x="543" y="309"/>
                </a:cxn>
                <a:cxn ang="0">
                  <a:pos x="557" y="276"/>
                </a:cxn>
                <a:cxn ang="0">
                  <a:pos x="562" y="236"/>
                </a:cxn>
                <a:cxn ang="0">
                  <a:pos x="565" y="196"/>
                </a:cxn>
                <a:cxn ang="0">
                  <a:pos x="562" y="153"/>
                </a:cxn>
                <a:cxn ang="0">
                  <a:pos x="560" y="113"/>
                </a:cxn>
                <a:cxn ang="0">
                  <a:pos x="554" y="78"/>
                </a:cxn>
                <a:cxn ang="0">
                  <a:pos x="549" y="59"/>
                </a:cxn>
                <a:cxn ang="0">
                  <a:pos x="546" y="46"/>
                </a:cxn>
                <a:cxn ang="0">
                  <a:pos x="541" y="32"/>
                </a:cxn>
                <a:cxn ang="0">
                  <a:pos x="533" y="24"/>
                </a:cxn>
                <a:cxn ang="0">
                  <a:pos x="525" y="19"/>
                </a:cxn>
                <a:cxn ang="0">
                  <a:pos x="508" y="16"/>
                </a:cxn>
                <a:cxn ang="0">
                  <a:pos x="482" y="16"/>
                </a:cxn>
                <a:cxn ang="0">
                  <a:pos x="460" y="14"/>
                </a:cxn>
                <a:cxn ang="0">
                  <a:pos x="430" y="11"/>
                </a:cxn>
                <a:cxn ang="0">
                  <a:pos x="387" y="14"/>
                </a:cxn>
                <a:cxn ang="0">
                  <a:pos x="342" y="14"/>
                </a:cxn>
                <a:cxn ang="0">
                  <a:pos x="301" y="14"/>
                </a:cxn>
                <a:cxn ang="0">
                  <a:pos x="264" y="11"/>
                </a:cxn>
                <a:cxn ang="0">
                  <a:pos x="229" y="3"/>
                </a:cxn>
                <a:cxn ang="0">
                  <a:pos x="199" y="0"/>
                </a:cxn>
                <a:cxn ang="0">
                  <a:pos x="183" y="0"/>
                </a:cxn>
              </a:cxnLst>
              <a:rect l="0" t="0" r="r" b="b"/>
              <a:pathLst>
                <a:path w="565" h="362">
                  <a:moveTo>
                    <a:pt x="178" y="0"/>
                  </a:moveTo>
                  <a:lnTo>
                    <a:pt x="164" y="0"/>
                  </a:lnTo>
                  <a:lnTo>
                    <a:pt x="148" y="3"/>
                  </a:lnTo>
                  <a:lnTo>
                    <a:pt x="134" y="6"/>
                  </a:lnTo>
                  <a:lnTo>
                    <a:pt x="121" y="11"/>
                  </a:lnTo>
                  <a:lnTo>
                    <a:pt x="108" y="14"/>
                  </a:lnTo>
                  <a:lnTo>
                    <a:pt x="94" y="22"/>
                  </a:lnTo>
                  <a:lnTo>
                    <a:pt x="83" y="30"/>
                  </a:lnTo>
                  <a:lnTo>
                    <a:pt x="73" y="38"/>
                  </a:lnTo>
                  <a:lnTo>
                    <a:pt x="62" y="48"/>
                  </a:lnTo>
                  <a:lnTo>
                    <a:pt x="48" y="59"/>
                  </a:lnTo>
                  <a:lnTo>
                    <a:pt x="38" y="73"/>
                  </a:lnTo>
                  <a:lnTo>
                    <a:pt x="27" y="89"/>
                  </a:lnTo>
                  <a:lnTo>
                    <a:pt x="16" y="105"/>
                  </a:lnTo>
                  <a:lnTo>
                    <a:pt x="8" y="118"/>
                  </a:lnTo>
                  <a:lnTo>
                    <a:pt x="5" y="126"/>
                  </a:lnTo>
                  <a:lnTo>
                    <a:pt x="3" y="134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3" y="164"/>
                  </a:lnTo>
                  <a:lnTo>
                    <a:pt x="5" y="180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2"/>
                  </a:lnTo>
                  <a:lnTo>
                    <a:pt x="48" y="255"/>
                  </a:lnTo>
                  <a:lnTo>
                    <a:pt x="59" y="268"/>
                  </a:lnTo>
                  <a:lnTo>
                    <a:pt x="70" y="282"/>
                  </a:lnTo>
                  <a:lnTo>
                    <a:pt x="81" y="295"/>
                  </a:lnTo>
                  <a:lnTo>
                    <a:pt x="94" y="306"/>
                  </a:lnTo>
                  <a:lnTo>
                    <a:pt x="105" y="317"/>
                  </a:lnTo>
                  <a:lnTo>
                    <a:pt x="113" y="322"/>
                  </a:lnTo>
                  <a:lnTo>
                    <a:pt x="121" y="327"/>
                  </a:lnTo>
                  <a:lnTo>
                    <a:pt x="129" y="333"/>
                  </a:lnTo>
                  <a:lnTo>
                    <a:pt x="137" y="335"/>
                  </a:lnTo>
                  <a:lnTo>
                    <a:pt x="148" y="341"/>
                  </a:lnTo>
                  <a:lnTo>
                    <a:pt x="159" y="343"/>
                  </a:lnTo>
                  <a:lnTo>
                    <a:pt x="172" y="346"/>
                  </a:lnTo>
                  <a:lnTo>
                    <a:pt x="186" y="349"/>
                  </a:lnTo>
                  <a:lnTo>
                    <a:pt x="194" y="349"/>
                  </a:lnTo>
                  <a:lnTo>
                    <a:pt x="202" y="351"/>
                  </a:lnTo>
                  <a:lnTo>
                    <a:pt x="221" y="354"/>
                  </a:lnTo>
                  <a:lnTo>
                    <a:pt x="239" y="354"/>
                  </a:lnTo>
                  <a:lnTo>
                    <a:pt x="261" y="357"/>
                  </a:lnTo>
                  <a:lnTo>
                    <a:pt x="285" y="360"/>
                  </a:lnTo>
                  <a:lnTo>
                    <a:pt x="309" y="362"/>
                  </a:lnTo>
                  <a:lnTo>
                    <a:pt x="334" y="362"/>
                  </a:lnTo>
                  <a:lnTo>
                    <a:pt x="360" y="362"/>
                  </a:lnTo>
                  <a:lnTo>
                    <a:pt x="385" y="362"/>
                  </a:lnTo>
                  <a:lnTo>
                    <a:pt x="409" y="362"/>
                  </a:lnTo>
                  <a:lnTo>
                    <a:pt x="433" y="360"/>
                  </a:lnTo>
                  <a:lnTo>
                    <a:pt x="457" y="357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3"/>
                  </a:lnTo>
                  <a:lnTo>
                    <a:pt x="511" y="341"/>
                  </a:lnTo>
                  <a:lnTo>
                    <a:pt x="519" y="338"/>
                  </a:lnTo>
                  <a:lnTo>
                    <a:pt x="525" y="333"/>
                  </a:lnTo>
                  <a:lnTo>
                    <a:pt x="530" y="327"/>
                  </a:lnTo>
                  <a:lnTo>
                    <a:pt x="535" y="322"/>
                  </a:lnTo>
                  <a:lnTo>
                    <a:pt x="543" y="309"/>
                  </a:lnTo>
                  <a:lnTo>
                    <a:pt x="552" y="292"/>
                  </a:lnTo>
                  <a:lnTo>
                    <a:pt x="557" y="276"/>
                  </a:lnTo>
                  <a:lnTo>
                    <a:pt x="560" y="258"/>
                  </a:lnTo>
                  <a:lnTo>
                    <a:pt x="562" y="236"/>
                  </a:lnTo>
                  <a:lnTo>
                    <a:pt x="565" y="217"/>
                  </a:lnTo>
                  <a:lnTo>
                    <a:pt x="565" y="196"/>
                  </a:lnTo>
                  <a:lnTo>
                    <a:pt x="562" y="174"/>
                  </a:lnTo>
                  <a:lnTo>
                    <a:pt x="562" y="153"/>
                  </a:lnTo>
                  <a:lnTo>
                    <a:pt x="560" y="132"/>
                  </a:lnTo>
                  <a:lnTo>
                    <a:pt x="560" y="113"/>
                  </a:lnTo>
                  <a:lnTo>
                    <a:pt x="557" y="97"/>
                  </a:lnTo>
                  <a:lnTo>
                    <a:pt x="554" y="78"/>
                  </a:lnTo>
                  <a:lnTo>
                    <a:pt x="552" y="65"/>
                  </a:lnTo>
                  <a:lnTo>
                    <a:pt x="549" y="59"/>
                  </a:lnTo>
                  <a:lnTo>
                    <a:pt x="549" y="54"/>
                  </a:lnTo>
                  <a:lnTo>
                    <a:pt x="546" y="46"/>
                  </a:lnTo>
                  <a:lnTo>
                    <a:pt x="543" y="38"/>
                  </a:lnTo>
                  <a:lnTo>
                    <a:pt x="541" y="32"/>
                  </a:lnTo>
                  <a:lnTo>
                    <a:pt x="538" y="27"/>
                  </a:lnTo>
                  <a:lnTo>
                    <a:pt x="533" y="24"/>
                  </a:lnTo>
                  <a:lnTo>
                    <a:pt x="530" y="22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8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8" y="14"/>
                  </a:lnTo>
                  <a:lnTo>
                    <a:pt x="460" y="14"/>
                  </a:lnTo>
                  <a:lnTo>
                    <a:pt x="452" y="11"/>
                  </a:lnTo>
                  <a:lnTo>
                    <a:pt x="430" y="11"/>
                  </a:lnTo>
                  <a:lnTo>
                    <a:pt x="409" y="11"/>
                  </a:lnTo>
                  <a:lnTo>
                    <a:pt x="387" y="14"/>
                  </a:lnTo>
                  <a:lnTo>
                    <a:pt x="363" y="14"/>
                  </a:lnTo>
                  <a:lnTo>
                    <a:pt x="342" y="14"/>
                  </a:lnTo>
                  <a:lnTo>
                    <a:pt x="320" y="14"/>
                  </a:lnTo>
                  <a:lnTo>
                    <a:pt x="301" y="14"/>
                  </a:lnTo>
                  <a:lnTo>
                    <a:pt x="282" y="11"/>
                  </a:lnTo>
                  <a:lnTo>
                    <a:pt x="264" y="11"/>
                  </a:lnTo>
                  <a:lnTo>
                    <a:pt x="247" y="6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9819" name="Rectangle 11"/>
            <p:cNvSpPr>
              <a:spLocks noChangeArrowheads="1"/>
            </p:cNvSpPr>
            <p:nvPr/>
          </p:nvSpPr>
          <p:spPr bwMode="auto">
            <a:xfrm>
              <a:off x="1896" y="1657"/>
              <a:ext cx="8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759820" name="Rectangle 12"/>
            <p:cNvSpPr>
              <a:spLocks noChangeArrowheads="1"/>
            </p:cNvSpPr>
            <p:nvPr/>
          </p:nvSpPr>
          <p:spPr bwMode="auto">
            <a:xfrm>
              <a:off x="1963" y="1657"/>
              <a:ext cx="33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759821" name="Freeform 13"/>
            <p:cNvSpPr>
              <a:spLocks/>
            </p:cNvSpPr>
            <p:nvPr/>
          </p:nvSpPr>
          <p:spPr bwMode="auto">
            <a:xfrm>
              <a:off x="443" y="1335"/>
              <a:ext cx="218" cy="215"/>
            </a:xfrm>
            <a:custGeom>
              <a:avLst/>
              <a:gdLst/>
              <a:ahLst/>
              <a:cxnLst>
                <a:cxn ang="0">
                  <a:pos x="99" y="0"/>
                </a:cxn>
                <a:cxn ang="0">
                  <a:pos x="78" y="6"/>
                </a:cxn>
                <a:cxn ang="0">
                  <a:pos x="56" y="14"/>
                </a:cxn>
                <a:cxn ang="0">
                  <a:pos x="40" y="25"/>
                </a:cxn>
                <a:cxn ang="0">
                  <a:pos x="24" y="41"/>
                </a:cxn>
                <a:cxn ang="0">
                  <a:pos x="13" y="57"/>
                </a:cxn>
                <a:cxn ang="0">
                  <a:pos x="5" y="76"/>
                </a:cxn>
                <a:cxn ang="0">
                  <a:pos x="0" y="97"/>
                </a:cxn>
                <a:cxn ang="0">
                  <a:pos x="0" y="118"/>
                </a:cxn>
                <a:cxn ang="0">
                  <a:pos x="5" y="140"/>
                </a:cxn>
                <a:cxn ang="0">
                  <a:pos x="13" y="159"/>
                </a:cxn>
                <a:cxn ang="0">
                  <a:pos x="24" y="175"/>
                </a:cxn>
                <a:cxn ang="0">
                  <a:pos x="40" y="191"/>
                </a:cxn>
                <a:cxn ang="0">
                  <a:pos x="56" y="202"/>
                </a:cxn>
                <a:cxn ang="0">
                  <a:pos x="78" y="210"/>
                </a:cxn>
                <a:cxn ang="0">
                  <a:pos x="99" y="215"/>
                </a:cxn>
                <a:cxn ang="0">
                  <a:pos x="121" y="215"/>
                </a:cxn>
                <a:cxn ang="0">
                  <a:pos x="142" y="210"/>
                </a:cxn>
                <a:cxn ang="0">
                  <a:pos x="161" y="202"/>
                </a:cxn>
                <a:cxn ang="0">
                  <a:pos x="177" y="191"/>
                </a:cxn>
                <a:cxn ang="0">
                  <a:pos x="193" y="175"/>
                </a:cxn>
                <a:cxn ang="0">
                  <a:pos x="204" y="159"/>
                </a:cxn>
                <a:cxn ang="0">
                  <a:pos x="212" y="140"/>
                </a:cxn>
                <a:cxn ang="0">
                  <a:pos x="218" y="118"/>
                </a:cxn>
                <a:cxn ang="0">
                  <a:pos x="218" y="97"/>
                </a:cxn>
                <a:cxn ang="0">
                  <a:pos x="212" y="76"/>
                </a:cxn>
                <a:cxn ang="0">
                  <a:pos x="204" y="57"/>
                </a:cxn>
                <a:cxn ang="0">
                  <a:pos x="193" y="41"/>
                </a:cxn>
                <a:cxn ang="0">
                  <a:pos x="177" y="25"/>
                </a:cxn>
                <a:cxn ang="0">
                  <a:pos x="161" y="14"/>
                </a:cxn>
                <a:cxn ang="0">
                  <a:pos x="142" y="6"/>
                </a:cxn>
                <a:cxn ang="0">
                  <a:pos x="121" y="0"/>
                </a:cxn>
              </a:cxnLst>
              <a:rect l="0" t="0" r="r" b="b"/>
              <a:pathLst>
                <a:path w="218" h="215">
                  <a:moveTo>
                    <a:pt x="110" y="0"/>
                  </a:moveTo>
                  <a:lnTo>
                    <a:pt x="99" y="0"/>
                  </a:lnTo>
                  <a:lnTo>
                    <a:pt x="88" y="3"/>
                  </a:lnTo>
                  <a:lnTo>
                    <a:pt x="78" y="6"/>
                  </a:lnTo>
                  <a:lnTo>
                    <a:pt x="67" y="9"/>
                  </a:lnTo>
                  <a:lnTo>
                    <a:pt x="56" y="14"/>
                  </a:lnTo>
                  <a:lnTo>
                    <a:pt x="48" y="19"/>
                  </a:lnTo>
                  <a:lnTo>
                    <a:pt x="40" y="25"/>
                  </a:lnTo>
                  <a:lnTo>
                    <a:pt x="32" y="33"/>
                  </a:lnTo>
                  <a:lnTo>
                    <a:pt x="24" y="41"/>
                  </a:lnTo>
                  <a:lnTo>
                    <a:pt x="18" y="49"/>
                  </a:lnTo>
                  <a:lnTo>
                    <a:pt x="13" y="57"/>
                  </a:lnTo>
                  <a:lnTo>
                    <a:pt x="8" y="65"/>
                  </a:lnTo>
                  <a:lnTo>
                    <a:pt x="5" y="76"/>
                  </a:lnTo>
                  <a:lnTo>
                    <a:pt x="2" y="86"/>
                  </a:lnTo>
                  <a:lnTo>
                    <a:pt x="0" y="97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9"/>
                  </a:lnTo>
                  <a:lnTo>
                    <a:pt x="5" y="140"/>
                  </a:lnTo>
                  <a:lnTo>
                    <a:pt x="8" y="151"/>
                  </a:lnTo>
                  <a:lnTo>
                    <a:pt x="13" y="159"/>
                  </a:lnTo>
                  <a:lnTo>
                    <a:pt x="18" y="167"/>
                  </a:lnTo>
                  <a:lnTo>
                    <a:pt x="24" y="175"/>
                  </a:lnTo>
                  <a:lnTo>
                    <a:pt x="32" y="183"/>
                  </a:lnTo>
                  <a:lnTo>
                    <a:pt x="40" y="191"/>
                  </a:lnTo>
                  <a:lnTo>
                    <a:pt x="48" y="196"/>
                  </a:lnTo>
                  <a:lnTo>
                    <a:pt x="56" y="202"/>
                  </a:lnTo>
                  <a:lnTo>
                    <a:pt x="67" y="207"/>
                  </a:lnTo>
                  <a:lnTo>
                    <a:pt x="78" y="210"/>
                  </a:lnTo>
                  <a:lnTo>
                    <a:pt x="88" y="212"/>
                  </a:lnTo>
                  <a:lnTo>
                    <a:pt x="99" y="215"/>
                  </a:lnTo>
                  <a:lnTo>
                    <a:pt x="110" y="215"/>
                  </a:lnTo>
                  <a:lnTo>
                    <a:pt x="121" y="215"/>
                  </a:lnTo>
                  <a:lnTo>
                    <a:pt x="131" y="212"/>
                  </a:lnTo>
                  <a:lnTo>
                    <a:pt x="142" y="210"/>
                  </a:lnTo>
                  <a:lnTo>
                    <a:pt x="153" y="207"/>
                  </a:lnTo>
                  <a:lnTo>
                    <a:pt x="161" y="202"/>
                  </a:lnTo>
                  <a:lnTo>
                    <a:pt x="169" y="196"/>
                  </a:lnTo>
                  <a:lnTo>
                    <a:pt x="177" y="191"/>
                  </a:lnTo>
                  <a:lnTo>
                    <a:pt x="185" y="183"/>
                  </a:lnTo>
                  <a:lnTo>
                    <a:pt x="193" y="175"/>
                  </a:lnTo>
                  <a:lnTo>
                    <a:pt x="199" y="167"/>
                  </a:lnTo>
                  <a:lnTo>
                    <a:pt x="204" y="159"/>
                  </a:lnTo>
                  <a:lnTo>
                    <a:pt x="209" y="151"/>
                  </a:lnTo>
                  <a:lnTo>
                    <a:pt x="212" y="140"/>
                  </a:lnTo>
                  <a:lnTo>
                    <a:pt x="215" y="129"/>
                  </a:lnTo>
                  <a:lnTo>
                    <a:pt x="218" y="118"/>
                  </a:lnTo>
                  <a:lnTo>
                    <a:pt x="218" y="108"/>
                  </a:lnTo>
                  <a:lnTo>
                    <a:pt x="218" y="97"/>
                  </a:lnTo>
                  <a:lnTo>
                    <a:pt x="215" y="86"/>
                  </a:lnTo>
                  <a:lnTo>
                    <a:pt x="212" y="76"/>
                  </a:lnTo>
                  <a:lnTo>
                    <a:pt x="209" y="65"/>
                  </a:lnTo>
                  <a:lnTo>
                    <a:pt x="204" y="57"/>
                  </a:lnTo>
                  <a:lnTo>
                    <a:pt x="199" y="49"/>
                  </a:lnTo>
                  <a:lnTo>
                    <a:pt x="193" y="41"/>
                  </a:lnTo>
                  <a:lnTo>
                    <a:pt x="185" y="33"/>
                  </a:lnTo>
                  <a:lnTo>
                    <a:pt x="177" y="25"/>
                  </a:lnTo>
                  <a:lnTo>
                    <a:pt x="169" y="19"/>
                  </a:lnTo>
                  <a:lnTo>
                    <a:pt x="161" y="14"/>
                  </a:lnTo>
                  <a:lnTo>
                    <a:pt x="153" y="9"/>
                  </a:lnTo>
                  <a:lnTo>
                    <a:pt x="142" y="6"/>
                  </a:lnTo>
                  <a:lnTo>
                    <a:pt x="131" y="3"/>
                  </a:lnTo>
                  <a:lnTo>
                    <a:pt x="121" y="0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33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9822" name="Rectangle 14"/>
            <p:cNvSpPr>
              <a:spLocks noChangeArrowheads="1"/>
            </p:cNvSpPr>
            <p:nvPr/>
          </p:nvSpPr>
          <p:spPr bwMode="auto">
            <a:xfrm>
              <a:off x="493" y="1378"/>
              <a:ext cx="13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W</a:t>
              </a:r>
            </a:p>
          </p:txBody>
        </p:sp>
        <p:sp>
          <p:nvSpPr>
            <p:cNvPr id="759823" name="Rectangle 15"/>
            <p:cNvSpPr>
              <a:spLocks noChangeArrowheads="1"/>
            </p:cNvSpPr>
            <p:nvPr/>
          </p:nvSpPr>
          <p:spPr bwMode="auto">
            <a:xfrm>
              <a:off x="617" y="1360"/>
              <a:ext cx="33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759824" name="Freeform 16"/>
            <p:cNvSpPr>
              <a:spLocks/>
            </p:cNvSpPr>
            <p:nvPr/>
          </p:nvSpPr>
          <p:spPr bwMode="auto">
            <a:xfrm>
              <a:off x="2584" y="1220"/>
              <a:ext cx="218" cy="212"/>
            </a:xfrm>
            <a:custGeom>
              <a:avLst/>
              <a:gdLst/>
              <a:ahLst/>
              <a:cxnLst>
                <a:cxn ang="0">
                  <a:pos x="100" y="0"/>
                </a:cxn>
                <a:cxn ang="0">
                  <a:pos x="78" y="6"/>
                </a:cxn>
                <a:cxn ang="0">
                  <a:pos x="57" y="14"/>
                </a:cxn>
                <a:cxn ang="0">
                  <a:pos x="41" y="24"/>
                </a:cxn>
                <a:cxn ang="0">
                  <a:pos x="25" y="38"/>
                </a:cxn>
                <a:cxn ang="0">
                  <a:pos x="14" y="54"/>
                </a:cxn>
                <a:cxn ang="0">
                  <a:pos x="6" y="73"/>
                </a:cxn>
                <a:cxn ang="0">
                  <a:pos x="0" y="94"/>
                </a:cxn>
                <a:cxn ang="0">
                  <a:pos x="0" y="115"/>
                </a:cxn>
                <a:cxn ang="0">
                  <a:pos x="6" y="137"/>
                </a:cxn>
                <a:cxn ang="0">
                  <a:pos x="14" y="156"/>
                </a:cxn>
                <a:cxn ang="0">
                  <a:pos x="25" y="172"/>
                </a:cxn>
                <a:cxn ang="0">
                  <a:pos x="41" y="188"/>
                </a:cxn>
                <a:cxn ang="0">
                  <a:pos x="57" y="199"/>
                </a:cxn>
                <a:cxn ang="0">
                  <a:pos x="78" y="207"/>
                </a:cxn>
                <a:cxn ang="0">
                  <a:pos x="100" y="212"/>
                </a:cxn>
                <a:cxn ang="0">
                  <a:pos x="121" y="212"/>
                </a:cxn>
                <a:cxn ang="0">
                  <a:pos x="143" y="207"/>
                </a:cxn>
                <a:cxn ang="0">
                  <a:pos x="162" y="199"/>
                </a:cxn>
                <a:cxn ang="0">
                  <a:pos x="178" y="188"/>
                </a:cxn>
                <a:cxn ang="0">
                  <a:pos x="194" y="172"/>
                </a:cxn>
                <a:cxn ang="0">
                  <a:pos x="205" y="156"/>
                </a:cxn>
                <a:cxn ang="0">
                  <a:pos x="213" y="137"/>
                </a:cxn>
                <a:cxn ang="0">
                  <a:pos x="218" y="115"/>
                </a:cxn>
                <a:cxn ang="0">
                  <a:pos x="218" y="94"/>
                </a:cxn>
                <a:cxn ang="0">
                  <a:pos x="213" y="73"/>
                </a:cxn>
                <a:cxn ang="0">
                  <a:pos x="205" y="54"/>
                </a:cxn>
                <a:cxn ang="0">
                  <a:pos x="194" y="38"/>
                </a:cxn>
                <a:cxn ang="0">
                  <a:pos x="178" y="24"/>
                </a:cxn>
                <a:cxn ang="0">
                  <a:pos x="162" y="14"/>
                </a:cxn>
                <a:cxn ang="0">
                  <a:pos x="143" y="6"/>
                </a:cxn>
                <a:cxn ang="0">
                  <a:pos x="121" y="0"/>
                </a:cxn>
              </a:cxnLst>
              <a:rect l="0" t="0" r="r" b="b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8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4"/>
                  </a:lnTo>
                  <a:lnTo>
                    <a:pt x="33" y="30"/>
                  </a:lnTo>
                  <a:lnTo>
                    <a:pt x="25" y="38"/>
                  </a:lnTo>
                  <a:lnTo>
                    <a:pt x="19" y="46"/>
                  </a:lnTo>
                  <a:lnTo>
                    <a:pt x="14" y="54"/>
                  </a:lnTo>
                  <a:lnTo>
                    <a:pt x="8" y="65"/>
                  </a:lnTo>
                  <a:lnTo>
                    <a:pt x="6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5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5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8" y="204"/>
                  </a:lnTo>
                  <a:lnTo>
                    <a:pt x="78" y="207"/>
                  </a:lnTo>
                  <a:lnTo>
                    <a:pt x="89" y="209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09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6" y="126"/>
                  </a:lnTo>
                  <a:lnTo>
                    <a:pt x="218" y="115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6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5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9825" name="Rectangle 17"/>
            <p:cNvSpPr>
              <a:spLocks noChangeArrowheads="1"/>
            </p:cNvSpPr>
            <p:nvPr/>
          </p:nvSpPr>
          <p:spPr bwMode="auto">
            <a:xfrm>
              <a:off x="2641" y="1262"/>
              <a:ext cx="9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759826" name="Freeform 18"/>
            <p:cNvSpPr>
              <a:spLocks/>
            </p:cNvSpPr>
            <p:nvPr/>
          </p:nvSpPr>
          <p:spPr bwMode="auto">
            <a:xfrm>
              <a:off x="2579" y="1952"/>
              <a:ext cx="218" cy="212"/>
            </a:xfrm>
            <a:custGeom>
              <a:avLst/>
              <a:gdLst/>
              <a:ahLst/>
              <a:cxnLst>
                <a:cxn ang="0">
                  <a:pos x="97" y="0"/>
                </a:cxn>
                <a:cxn ang="0">
                  <a:pos x="75" y="6"/>
                </a:cxn>
                <a:cxn ang="0">
                  <a:pos x="56" y="14"/>
                </a:cxn>
                <a:cxn ang="0">
                  <a:pos x="40" y="24"/>
                </a:cxn>
                <a:cxn ang="0">
                  <a:pos x="24" y="38"/>
                </a:cxn>
                <a:cxn ang="0">
                  <a:pos x="13" y="54"/>
                </a:cxn>
                <a:cxn ang="0">
                  <a:pos x="5" y="73"/>
                </a:cxn>
                <a:cxn ang="0">
                  <a:pos x="0" y="94"/>
                </a:cxn>
                <a:cxn ang="0">
                  <a:pos x="0" y="116"/>
                </a:cxn>
                <a:cxn ang="0">
                  <a:pos x="5" y="137"/>
                </a:cxn>
                <a:cxn ang="0">
                  <a:pos x="13" y="156"/>
                </a:cxn>
                <a:cxn ang="0">
                  <a:pos x="24" y="172"/>
                </a:cxn>
                <a:cxn ang="0">
                  <a:pos x="40" y="188"/>
                </a:cxn>
                <a:cxn ang="0">
                  <a:pos x="56" y="199"/>
                </a:cxn>
                <a:cxn ang="0">
                  <a:pos x="75" y="207"/>
                </a:cxn>
                <a:cxn ang="0">
                  <a:pos x="97" y="212"/>
                </a:cxn>
                <a:cxn ang="0">
                  <a:pos x="118" y="212"/>
                </a:cxn>
                <a:cxn ang="0">
                  <a:pos x="140" y="207"/>
                </a:cxn>
                <a:cxn ang="0">
                  <a:pos x="161" y="199"/>
                </a:cxn>
                <a:cxn ang="0">
                  <a:pos x="178" y="188"/>
                </a:cxn>
                <a:cxn ang="0">
                  <a:pos x="194" y="172"/>
                </a:cxn>
                <a:cxn ang="0">
                  <a:pos x="204" y="156"/>
                </a:cxn>
                <a:cxn ang="0">
                  <a:pos x="213" y="137"/>
                </a:cxn>
                <a:cxn ang="0">
                  <a:pos x="218" y="116"/>
                </a:cxn>
                <a:cxn ang="0">
                  <a:pos x="218" y="94"/>
                </a:cxn>
                <a:cxn ang="0">
                  <a:pos x="213" y="73"/>
                </a:cxn>
                <a:cxn ang="0">
                  <a:pos x="204" y="54"/>
                </a:cxn>
                <a:cxn ang="0">
                  <a:pos x="194" y="38"/>
                </a:cxn>
                <a:cxn ang="0">
                  <a:pos x="178" y="24"/>
                </a:cxn>
                <a:cxn ang="0">
                  <a:pos x="161" y="14"/>
                </a:cxn>
                <a:cxn ang="0">
                  <a:pos x="140" y="6"/>
                </a:cxn>
                <a:cxn ang="0">
                  <a:pos x="118" y="0"/>
                </a:cxn>
              </a:cxnLst>
              <a:rect l="0" t="0" r="r" b="b"/>
              <a:pathLst>
                <a:path w="218" h="212">
                  <a:moveTo>
                    <a:pt x="108" y="0"/>
                  </a:moveTo>
                  <a:lnTo>
                    <a:pt x="97" y="0"/>
                  </a:lnTo>
                  <a:lnTo>
                    <a:pt x="86" y="3"/>
                  </a:lnTo>
                  <a:lnTo>
                    <a:pt x="75" y="6"/>
                  </a:lnTo>
                  <a:lnTo>
                    <a:pt x="65" y="8"/>
                  </a:lnTo>
                  <a:lnTo>
                    <a:pt x="56" y="14"/>
                  </a:lnTo>
                  <a:lnTo>
                    <a:pt x="48" y="19"/>
                  </a:lnTo>
                  <a:lnTo>
                    <a:pt x="40" y="24"/>
                  </a:lnTo>
                  <a:lnTo>
                    <a:pt x="32" y="30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3" y="54"/>
                  </a:lnTo>
                  <a:lnTo>
                    <a:pt x="8" y="65"/>
                  </a:lnTo>
                  <a:lnTo>
                    <a:pt x="5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5" y="137"/>
                  </a:lnTo>
                  <a:lnTo>
                    <a:pt x="8" y="148"/>
                  </a:lnTo>
                  <a:lnTo>
                    <a:pt x="13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2" y="180"/>
                  </a:lnTo>
                  <a:lnTo>
                    <a:pt x="40" y="188"/>
                  </a:lnTo>
                  <a:lnTo>
                    <a:pt x="48" y="193"/>
                  </a:lnTo>
                  <a:lnTo>
                    <a:pt x="56" y="199"/>
                  </a:lnTo>
                  <a:lnTo>
                    <a:pt x="65" y="204"/>
                  </a:lnTo>
                  <a:lnTo>
                    <a:pt x="75" y="207"/>
                  </a:lnTo>
                  <a:lnTo>
                    <a:pt x="86" y="209"/>
                  </a:lnTo>
                  <a:lnTo>
                    <a:pt x="97" y="212"/>
                  </a:lnTo>
                  <a:lnTo>
                    <a:pt x="108" y="212"/>
                  </a:lnTo>
                  <a:lnTo>
                    <a:pt x="118" y="212"/>
                  </a:lnTo>
                  <a:lnTo>
                    <a:pt x="129" y="209"/>
                  </a:lnTo>
                  <a:lnTo>
                    <a:pt x="140" y="207"/>
                  </a:lnTo>
                  <a:lnTo>
                    <a:pt x="151" y="204"/>
                  </a:lnTo>
                  <a:lnTo>
                    <a:pt x="161" y="199"/>
                  </a:lnTo>
                  <a:lnTo>
                    <a:pt x="169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4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4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69" y="19"/>
                  </a:lnTo>
                  <a:lnTo>
                    <a:pt x="161" y="14"/>
                  </a:lnTo>
                  <a:lnTo>
                    <a:pt x="151" y="8"/>
                  </a:lnTo>
                  <a:lnTo>
                    <a:pt x="140" y="6"/>
                  </a:lnTo>
                  <a:lnTo>
                    <a:pt x="129" y="3"/>
                  </a:lnTo>
                  <a:lnTo>
                    <a:pt x="11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33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9827" name="Rectangle 19"/>
            <p:cNvSpPr>
              <a:spLocks noChangeArrowheads="1"/>
            </p:cNvSpPr>
            <p:nvPr/>
          </p:nvSpPr>
          <p:spPr bwMode="auto">
            <a:xfrm>
              <a:off x="2653" y="1983"/>
              <a:ext cx="8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Y</a:t>
              </a:r>
            </a:p>
          </p:txBody>
        </p:sp>
        <p:sp>
          <p:nvSpPr>
            <p:cNvPr id="759828" name="Line 20"/>
            <p:cNvSpPr>
              <a:spLocks noChangeShapeType="1"/>
            </p:cNvSpPr>
            <p:nvPr/>
          </p:nvSpPr>
          <p:spPr bwMode="auto">
            <a:xfrm>
              <a:off x="674" y="1448"/>
              <a:ext cx="28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9829" name="Line 21"/>
            <p:cNvSpPr>
              <a:spLocks noChangeShapeType="1"/>
            </p:cNvSpPr>
            <p:nvPr/>
          </p:nvSpPr>
          <p:spPr bwMode="auto">
            <a:xfrm>
              <a:off x="2165" y="1140"/>
              <a:ext cx="419" cy="1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9830" name="Line 22"/>
            <p:cNvSpPr>
              <a:spLocks noChangeShapeType="1"/>
            </p:cNvSpPr>
            <p:nvPr/>
          </p:nvSpPr>
          <p:spPr bwMode="auto">
            <a:xfrm flipV="1">
              <a:off x="2192" y="1381"/>
              <a:ext cx="422" cy="35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9831" name="Line 23"/>
            <p:cNvSpPr>
              <a:spLocks noChangeShapeType="1"/>
            </p:cNvSpPr>
            <p:nvPr/>
          </p:nvSpPr>
          <p:spPr bwMode="auto">
            <a:xfrm>
              <a:off x="2197" y="1821"/>
              <a:ext cx="387" cy="20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9832" name="Line 24"/>
            <p:cNvSpPr>
              <a:spLocks noChangeShapeType="1"/>
            </p:cNvSpPr>
            <p:nvPr/>
          </p:nvSpPr>
          <p:spPr bwMode="auto">
            <a:xfrm flipV="1">
              <a:off x="1481" y="1228"/>
              <a:ext cx="183" cy="148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9833" name="Line 25"/>
            <p:cNvSpPr>
              <a:spLocks noChangeShapeType="1"/>
            </p:cNvSpPr>
            <p:nvPr/>
          </p:nvSpPr>
          <p:spPr bwMode="auto">
            <a:xfrm flipV="1">
              <a:off x="2030" y="1309"/>
              <a:ext cx="1" cy="268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497" y="1577"/>
              <a:ext cx="167" cy="104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9835" name="Rectangle 27"/>
            <p:cNvSpPr>
              <a:spLocks noChangeArrowheads="1"/>
            </p:cNvSpPr>
            <p:nvPr/>
          </p:nvSpPr>
          <p:spPr bwMode="auto">
            <a:xfrm>
              <a:off x="3050" y="853"/>
              <a:ext cx="608" cy="28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9836" name="Rectangle 28"/>
            <p:cNvSpPr>
              <a:spLocks noChangeArrowheads="1"/>
            </p:cNvSpPr>
            <p:nvPr/>
          </p:nvSpPr>
          <p:spPr bwMode="auto">
            <a:xfrm>
              <a:off x="3131" y="896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legend</a:t>
              </a:r>
              <a:r>
                <a:rPr lang="en-US" sz="1700" b="1">
                  <a:solidFill>
                    <a:srgbClr val="000000"/>
                  </a:solidFill>
                  <a:latin typeface="Times New Roman" pitchFamily="18" charset="0"/>
                </a:rPr>
                <a:t>:</a:t>
              </a:r>
              <a:endParaRPr lang="en-US"/>
            </a:p>
          </p:txBody>
        </p:sp>
        <p:sp>
          <p:nvSpPr>
            <p:cNvPr id="759837" name="Rectangle 29"/>
            <p:cNvSpPr>
              <a:spLocks noChangeArrowheads="1"/>
            </p:cNvSpPr>
            <p:nvPr/>
          </p:nvSpPr>
          <p:spPr bwMode="auto">
            <a:xfrm>
              <a:off x="3548" y="898"/>
              <a:ext cx="34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/>
            </a:p>
          </p:txBody>
        </p:sp>
        <p:sp>
          <p:nvSpPr>
            <p:cNvPr id="759838" name="Rectangle 30"/>
            <p:cNvSpPr>
              <a:spLocks noChangeArrowheads="1"/>
            </p:cNvSpPr>
            <p:nvPr/>
          </p:nvSpPr>
          <p:spPr bwMode="auto">
            <a:xfrm>
              <a:off x="4261" y="1432"/>
              <a:ext cx="731" cy="49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9839" name="Rectangle 31"/>
            <p:cNvSpPr>
              <a:spLocks noChangeArrowheads="1"/>
            </p:cNvSpPr>
            <p:nvPr/>
          </p:nvSpPr>
          <p:spPr bwMode="auto">
            <a:xfrm>
              <a:off x="4341" y="1472"/>
              <a:ext cx="73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customer </a:t>
              </a:r>
              <a:endParaRPr lang="en-US" sz="2000"/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4341" y="1630"/>
              <a:ext cx="65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network:</a:t>
              </a:r>
              <a:endParaRPr lang="en-US" sz="2000"/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4823" y="1630"/>
              <a:ext cx="4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4261" y="869"/>
              <a:ext cx="697" cy="42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4341" y="909"/>
              <a:ext cx="62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provider</a:t>
              </a:r>
              <a:endParaRPr lang="en-US" sz="2000"/>
            </a:p>
          </p:txBody>
        </p:sp>
        <p:sp>
          <p:nvSpPr>
            <p:cNvPr id="759844" name="Rectangle 36"/>
            <p:cNvSpPr>
              <a:spLocks noChangeArrowheads="1"/>
            </p:cNvSpPr>
            <p:nvPr/>
          </p:nvSpPr>
          <p:spPr bwMode="auto">
            <a:xfrm>
              <a:off x="4796" y="909"/>
              <a:ext cx="4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759845" name="Rectangle 37"/>
            <p:cNvSpPr>
              <a:spLocks noChangeArrowheads="1"/>
            </p:cNvSpPr>
            <p:nvPr/>
          </p:nvSpPr>
          <p:spPr bwMode="auto">
            <a:xfrm>
              <a:off x="4341" y="1064"/>
              <a:ext cx="60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network</a:t>
              </a:r>
              <a:endParaRPr lang="en-US" sz="2000"/>
            </a:p>
          </p:txBody>
        </p:sp>
        <p:sp>
          <p:nvSpPr>
            <p:cNvPr id="759846" name="Rectangle 38"/>
            <p:cNvSpPr>
              <a:spLocks noChangeArrowheads="1"/>
            </p:cNvSpPr>
            <p:nvPr/>
          </p:nvSpPr>
          <p:spPr bwMode="auto">
            <a:xfrm>
              <a:off x="4785" y="1064"/>
              <a:ext cx="4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759847" name="Freeform 39"/>
            <p:cNvSpPr>
              <a:spLocks/>
            </p:cNvSpPr>
            <p:nvPr/>
          </p:nvSpPr>
          <p:spPr bwMode="auto">
            <a:xfrm>
              <a:off x="3749" y="901"/>
              <a:ext cx="563" cy="362"/>
            </a:xfrm>
            <a:custGeom>
              <a:avLst/>
              <a:gdLst/>
              <a:ahLst/>
              <a:cxnLst>
                <a:cxn ang="0">
                  <a:pos x="162" y="0"/>
                </a:cxn>
                <a:cxn ang="0">
                  <a:pos x="132" y="5"/>
                </a:cxn>
                <a:cxn ang="0">
                  <a:pos x="108" y="13"/>
                </a:cxn>
                <a:cxn ang="0">
                  <a:pos x="81" y="30"/>
                </a:cxn>
                <a:cxn ang="0">
                  <a:pos x="60" y="48"/>
                </a:cxn>
                <a:cxn ang="0">
                  <a:pos x="35" y="72"/>
                </a:cxn>
                <a:cxn ang="0">
                  <a:pos x="14" y="102"/>
                </a:cxn>
                <a:cxn ang="0">
                  <a:pos x="3" y="126"/>
                </a:cxn>
                <a:cxn ang="0">
                  <a:pos x="0" y="140"/>
                </a:cxn>
                <a:cxn ang="0">
                  <a:pos x="0" y="156"/>
                </a:cxn>
                <a:cxn ang="0">
                  <a:pos x="3" y="180"/>
                </a:cxn>
                <a:cxn ang="0">
                  <a:pos x="17" y="212"/>
                </a:cxn>
                <a:cxn ang="0">
                  <a:pos x="35" y="241"/>
                </a:cxn>
                <a:cxn ang="0">
                  <a:pos x="60" y="268"/>
                </a:cxn>
                <a:cxn ang="0">
                  <a:pos x="81" y="292"/>
                </a:cxn>
                <a:cxn ang="0">
                  <a:pos x="103" y="316"/>
                </a:cxn>
                <a:cxn ang="0">
                  <a:pos x="119" y="327"/>
                </a:cxn>
                <a:cxn ang="0">
                  <a:pos x="135" y="335"/>
                </a:cxn>
                <a:cxn ang="0">
                  <a:pos x="156" y="341"/>
                </a:cxn>
                <a:cxn ang="0">
                  <a:pos x="183" y="346"/>
                </a:cxn>
                <a:cxn ang="0">
                  <a:pos x="200" y="349"/>
                </a:cxn>
                <a:cxn ang="0">
                  <a:pos x="240" y="354"/>
                </a:cxn>
                <a:cxn ang="0">
                  <a:pos x="286" y="357"/>
                </a:cxn>
                <a:cxn ang="0">
                  <a:pos x="334" y="359"/>
                </a:cxn>
                <a:cxn ang="0">
                  <a:pos x="385" y="362"/>
                </a:cxn>
                <a:cxn ang="0">
                  <a:pos x="434" y="359"/>
                </a:cxn>
                <a:cxn ang="0">
                  <a:pos x="477" y="351"/>
                </a:cxn>
                <a:cxn ang="0">
                  <a:pos x="504" y="343"/>
                </a:cxn>
                <a:cxn ang="0">
                  <a:pos x="517" y="335"/>
                </a:cxn>
                <a:cxn ang="0">
                  <a:pos x="528" y="325"/>
                </a:cxn>
                <a:cxn ang="0">
                  <a:pos x="541" y="306"/>
                </a:cxn>
                <a:cxn ang="0">
                  <a:pos x="555" y="274"/>
                </a:cxn>
                <a:cxn ang="0">
                  <a:pos x="560" y="236"/>
                </a:cxn>
                <a:cxn ang="0">
                  <a:pos x="563" y="193"/>
                </a:cxn>
                <a:cxn ang="0">
                  <a:pos x="560" y="153"/>
                </a:cxn>
                <a:cxn ang="0">
                  <a:pos x="557" y="113"/>
                </a:cxn>
                <a:cxn ang="0">
                  <a:pos x="552" y="78"/>
                </a:cxn>
                <a:cxn ang="0">
                  <a:pos x="547" y="59"/>
                </a:cxn>
                <a:cxn ang="0">
                  <a:pos x="544" y="46"/>
                </a:cxn>
                <a:cxn ang="0">
                  <a:pos x="539" y="30"/>
                </a:cxn>
                <a:cxn ang="0">
                  <a:pos x="533" y="22"/>
                </a:cxn>
                <a:cxn ang="0">
                  <a:pos x="522" y="19"/>
                </a:cxn>
                <a:cxn ang="0">
                  <a:pos x="506" y="16"/>
                </a:cxn>
                <a:cxn ang="0">
                  <a:pos x="479" y="16"/>
                </a:cxn>
                <a:cxn ang="0">
                  <a:pos x="466" y="13"/>
                </a:cxn>
                <a:cxn ang="0">
                  <a:pos x="450" y="11"/>
                </a:cxn>
                <a:cxn ang="0">
                  <a:pos x="409" y="11"/>
                </a:cxn>
                <a:cxn ang="0">
                  <a:pos x="364" y="13"/>
                </a:cxn>
                <a:cxn ang="0">
                  <a:pos x="321" y="13"/>
                </a:cxn>
                <a:cxn ang="0">
                  <a:pos x="283" y="11"/>
                </a:cxn>
                <a:cxn ang="0">
                  <a:pos x="248" y="5"/>
                </a:cxn>
                <a:cxn ang="0">
                  <a:pos x="213" y="0"/>
                </a:cxn>
                <a:cxn ang="0">
                  <a:pos x="186" y="0"/>
                </a:cxn>
                <a:cxn ang="0">
                  <a:pos x="175" y="0"/>
                </a:cxn>
              </a:cxnLst>
              <a:rect l="0" t="0" r="r" b="b"/>
              <a:pathLst>
                <a:path w="563" h="362">
                  <a:moveTo>
                    <a:pt x="175" y="0"/>
                  </a:moveTo>
                  <a:lnTo>
                    <a:pt x="162" y="0"/>
                  </a:lnTo>
                  <a:lnTo>
                    <a:pt x="148" y="3"/>
                  </a:lnTo>
                  <a:lnTo>
                    <a:pt x="132" y="5"/>
                  </a:lnTo>
                  <a:lnTo>
                    <a:pt x="119" y="11"/>
                  </a:lnTo>
                  <a:lnTo>
                    <a:pt x="108" y="13"/>
                  </a:lnTo>
                  <a:lnTo>
                    <a:pt x="95" y="22"/>
                  </a:lnTo>
                  <a:lnTo>
                    <a:pt x="81" y="30"/>
                  </a:lnTo>
                  <a:lnTo>
                    <a:pt x="70" y="38"/>
                  </a:lnTo>
                  <a:lnTo>
                    <a:pt x="60" y="48"/>
                  </a:lnTo>
                  <a:lnTo>
                    <a:pt x="46" y="59"/>
                  </a:lnTo>
                  <a:lnTo>
                    <a:pt x="35" y="72"/>
                  </a:lnTo>
                  <a:lnTo>
                    <a:pt x="25" y="89"/>
                  </a:lnTo>
                  <a:lnTo>
                    <a:pt x="14" y="102"/>
                  </a:lnTo>
                  <a:lnTo>
                    <a:pt x="8" y="118"/>
                  </a:lnTo>
                  <a:lnTo>
                    <a:pt x="3" y="126"/>
                  </a:lnTo>
                  <a:lnTo>
                    <a:pt x="3" y="134"/>
                  </a:lnTo>
                  <a:lnTo>
                    <a:pt x="0" y="140"/>
                  </a:lnTo>
                  <a:lnTo>
                    <a:pt x="0" y="148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3" y="180"/>
                  </a:lnTo>
                  <a:lnTo>
                    <a:pt x="8" y="196"/>
                  </a:lnTo>
                  <a:lnTo>
                    <a:pt x="17" y="212"/>
                  </a:lnTo>
                  <a:lnTo>
                    <a:pt x="27" y="225"/>
                  </a:lnTo>
                  <a:lnTo>
                    <a:pt x="35" y="241"/>
                  </a:lnTo>
                  <a:lnTo>
                    <a:pt x="49" y="255"/>
                  </a:lnTo>
                  <a:lnTo>
                    <a:pt x="60" y="268"/>
                  </a:lnTo>
                  <a:lnTo>
                    <a:pt x="70" y="282"/>
                  </a:lnTo>
                  <a:lnTo>
                    <a:pt x="81" y="292"/>
                  </a:lnTo>
                  <a:lnTo>
                    <a:pt x="92" y="306"/>
                  </a:lnTo>
                  <a:lnTo>
                    <a:pt x="103" y="316"/>
                  </a:lnTo>
                  <a:lnTo>
                    <a:pt x="111" y="322"/>
                  </a:lnTo>
                  <a:lnTo>
                    <a:pt x="119" y="327"/>
                  </a:lnTo>
                  <a:lnTo>
                    <a:pt x="127" y="330"/>
                  </a:lnTo>
                  <a:lnTo>
                    <a:pt x="135" y="335"/>
                  </a:lnTo>
                  <a:lnTo>
                    <a:pt x="146" y="338"/>
                  </a:lnTo>
                  <a:lnTo>
                    <a:pt x="156" y="341"/>
                  </a:lnTo>
                  <a:lnTo>
                    <a:pt x="170" y="343"/>
                  </a:lnTo>
                  <a:lnTo>
                    <a:pt x="183" y="346"/>
                  </a:lnTo>
                  <a:lnTo>
                    <a:pt x="191" y="346"/>
                  </a:lnTo>
                  <a:lnTo>
                    <a:pt x="200" y="349"/>
                  </a:lnTo>
                  <a:lnTo>
                    <a:pt x="218" y="351"/>
                  </a:lnTo>
                  <a:lnTo>
                    <a:pt x="240" y="354"/>
                  </a:lnTo>
                  <a:lnTo>
                    <a:pt x="261" y="354"/>
                  </a:lnTo>
                  <a:lnTo>
                    <a:pt x="286" y="357"/>
                  </a:lnTo>
                  <a:lnTo>
                    <a:pt x="310" y="359"/>
                  </a:lnTo>
                  <a:lnTo>
                    <a:pt x="334" y="359"/>
                  </a:lnTo>
                  <a:lnTo>
                    <a:pt x="361" y="362"/>
                  </a:lnTo>
                  <a:lnTo>
                    <a:pt x="385" y="362"/>
                  </a:lnTo>
                  <a:lnTo>
                    <a:pt x="409" y="359"/>
                  </a:lnTo>
                  <a:lnTo>
                    <a:pt x="434" y="359"/>
                  </a:lnTo>
                  <a:lnTo>
                    <a:pt x="455" y="357"/>
                  </a:lnTo>
                  <a:lnTo>
                    <a:pt x="477" y="351"/>
                  </a:lnTo>
                  <a:lnTo>
                    <a:pt x="493" y="346"/>
                  </a:lnTo>
                  <a:lnTo>
                    <a:pt x="504" y="343"/>
                  </a:lnTo>
                  <a:lnTo>
                    <a:pt x="509" y="338"/>
                  </a:lnTo>
                  <a:lnTo>
                    <a:pt x="517" y="335"/>
                  </a:lnTo>
                  <a:lnTo>
                    <a:pt x="522" y="330"/>
                  </a:lnTo>
                  <a:lnTo>
                    <a:pt x="528" y="325"/>
                  </a:lnTo>
                  <a:lnTo>
                    <a:pt x="533" y="319"/>
                  </a:lnTo>
                  <a:lnTo>
                    <a:pt x="541" y="306"/>
                  </a:lnTo>
                  <a:lnTo>
                    <a:pt x="549" y="292"/>
                  </a:lnTo>
                  <a:lnTo>
                    <a:pt x="555" y="274"/>
                  </a:lnTo>
                  <a:lnTo>
                    <a:pt x="557" y="255"/>
                  </a:lnTo>
                  <a:lnTo>
                    <a:pt x="560" y="236"/>
                  </a:lnTo>
                  <a:lnTo>
                    <a:pt x="563" y="215"/>
                  </a:lnTo>
                  <a:lnTo>
                    <a:pt x="563" y="193"/>
                  </a:lnTo>
                  <a:lnTo>
                    <a:pt x="560" y="172"/>
                  </a:lnTo>
                  <a:lnTo>
                    <a:pt x="560" y="153"/>
                  </a:lnTo>
                  <a:lnTo>
                    <a:pt x="557" y="131"/>
                  </a:lnTo>
                  <a:lnTo>
                    <a:pt x="557" y="113"/>
                  </a:lnTo>
                  <a:lnTo>
                    <a:pt x="555" y="94"/>
                  </a:lnTo>
                  <a:lnTo>
                    <a:pt x="552" y="78"/>
                  </a:lnTo>
                  <a:lnTo>
                    <a:pt x="549" y="64"/>
                  </a:lnTo>
                  <a:lnTo>
                    <a:pt x="547" y="59"/>
                  </a:lnTo>
                  <a:lnTo>
                    <a:pt x="547" y="54"/>
                  </a:lnTo>
                  <a:lnTo>
                    <a:pt x="544" y="46"/>
                  </a:lnTo>
                  <a:lnTo>
                    <a:pt x="541" y="38"/>
                  </a:lnTo>
                  <a:lnTo>
                    <a:pt x="539" y="30"/>
                  </a:lnTo>
                  <a:lnTo>
                    <a:pt x="536" y="27"/>
                  </a:lnTo>
                  <a:lnTo>
                    <a:pt x="533" y="22"/>
                  </a:lnTo>
                  <a:lnTo>
                    <a:pt x="528" y="19"/>
                  </a:lnTo>
                  <a:lnTo>
                    <a:pt x="522" y="19"/>
                  </a:lnTo>
                  <a:lnTo>
                    <a:pt x="520" y="16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74" y="13"/>
                  </a:lnTo>
                  <a:lnTo>
                    <a:pt x="466" y="13"/>
                  </a:lnTo>
                  <a:lnTo>
                    <a:pt x="458" y="13"/>
                  </a:lnTo>
                  <a:lnTo>
                    <a:pt x="450" y="11"/>
                  </a:lnTo>
                  <a:lnTo>
                    <a:pt x="431" y="11"/>
                  </a:lnTo>
                  <a:lnTo>
                    <a:pt x="409" y="11"/>
                  </a:lnTo>
                  <a:lnTo>
                    <a:pt x="388" y="13"/>
                  </a:lnTo>
                  <a:lnTo>
                    <a:pt x="364" y="13"/>
                  </a:lnTo>
                  <a:lnTo>
                    <a:pt x="342" y="13"/>
                  </a:lnTo>
                  <a:lnTo>
                    <a:pt x="321" y="13"/>
                  </a:lnTo>
                  <a:lnTo>
                    <a:pt x="302" y="13"/>
                  </a:lnTo>
                  <a:lnTo>
                    <a:pt x="283" y="11"/>
                  </a:lnTo>
                  <a:lnTo>
                    <a:pt x="264" y="11"/>
                  </a:lnTo>
                  <a:lnTo>
                    <a:pt x="248" y="5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9848" name="Freeform 40"/>
            <p:cNvSpPr>
              <a:spLocks/>
            </p:cNvSpPr>
            <p:nvPr/>
          </p:nvSpPr>
          <p:spPr bwMode="auto">
            <a:xfrm>
              <a:off x="4064" y="1504"/>
              <a:ext cx="218" cy="212"/>
            </a:xfrm>
            <a:custGeom>
              <a:avLst/>
              <a:gdLst/>
              <a:ahLst/>
              <a:cxnLst>
                <a:cxn ang="0">
                  <a:pos x="100" y="0"/>
                </a:cxn>
                <a:cxn ang="0">
                  <a:pos x="78" y="6"/>
                </a:cxn>
                <a:cxn ang="0">
                  <a:pos x="57" y="14"/>
                </a:cxn>
                <a:cxn ang="0">
                  <a:pos x="41" y="25"/>
                </a:cxn>
                <a:cxn ang="0">
                  <a:pos x="24" y="38"/>
                </a:cxn>
                <a:cxn ang="0">
                  <a:pos x="14" y="57"/>
                </a:cxn>
                <a:cxn ang="0">
                  <a:pos x="6" y="76"/>
                </a:cxn>
                <a:cxn ang="0">
                  <a:pos x="0" y="94"/>
                </a:cxn>
                <a:cxn ang="0">
                  <a:pos x="0" y="116"/>
                </a:cxn>
                <a:cxn ang="0">
                  <a:pos x="6" y="137"/>
                </a:cxn>
                <a:cxn ang="0">
                  <a:pos x="14" y="156"/>
                </a:cxn>
                <a:cxn ang="0">
                  <a:pos x="24" y="172"/>
                </a:cxn>
                <a:cxn ang="0">
                  <a:pos x="41" y="188"/>
                </a:cxn>
                <a:cxn ang="0">
                  <a:pos x="57" y="199"/>
                </a:cxn>
                <a:cxn ang="0">
                  <a:pos x="78" y="207"/>
                </a:cxn>
                <a:cxn ang="0">
                  <a:pos x="100" y="212"/>
                </a:cxn>
                <a:cxn ang="0">
                  <a:pos x="121" y="212"/>
                </a:cxn>
                <a:cxn ang="0">
                  <a:pos x="143" y="207"/>
                </a:cxn>
                <a:cxn ang="0">
                  <a:pos x="162" y="199"/>
                </a:cxn>
                <a:cxn ang="0">
                  <a:pos x="178" y="188"/>
                </a:cxn>
                <a:cxn ang="0">
                  <a:pos x="194" y="172"/>
                </a:cxn>
                <a:cxn ang="0">
                  <a:pos x="205" y="156"/>
                </a:cxn>
                <a:cxn ang="0">
                  <a:pos x="213" y="137"/>
                </a:cxn>
                <a:cxn ang="0">
                  <a:pos x="218" y="116"/>
                </a:cxn>
                <a:cxn ang="0">
                  <a:pos x="218" y="94"/>
                </a:cxn>
                <a:cxn ang="0">
                  <a:pos x="213" y="76"/>
                </a:cxn>
                <a:cxn ang="0">
                  <a:pos x="205" y="57"/>
                </a:cxn>
                <a:cxn ang="0">
                  <a:pos x="194" y="38"/>
                </a:cxn>
                <a:cxn ang="0">
                  <a:pos x="178" y="25"/>
                </a:cxn>
                <a:cxn ang="0">
                  <a:pos x="162" y="14"/>
                </a:cxn>
                <a:cxn ang="0">
                  <a:pos x="143" y="6"/>
                </a:cxn>
                <a:cxn ang="0">
                  <a:pos x="121" y="0"/>
                </a:cxn>
              </a:cxnLst>
              <a:rect l="0" t="0" r="r" b="b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7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5"/>
                  </a:lnTo>
                  <a:lnTo>
                    <a:pt x="33" y="33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4" y="57"/>
                  </a:lnTo>
                  <a:lnTo>
                    <a:pt x="8" y="65"/>
                  </a:lnTo>
                  <a:lnTo>
                    <a:pt x="6" y="76"/>
                  </a:lnTo>
                  <a:lnTo>
                    <a:pt x="3" y="84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7" y="204"/>
                  </a:lnTo>
                  <a:lnTo>
                    <a:pt x="78" y="207"/>
                  </a:lnTo>
                  <a:lnTo>
                    <a:pt x="89" y="210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10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4"/>
                  </a:lnTo>
                  <a:lnTo>
                    <a:pt x="213" y="76"/>
                  </a:lnTo>
                  <a:lnTo>
                    <a:pt x="210" y="65"/>
                  </a:lnTo>
                  <a:lnTo>
                    <a:pt x="205" y="57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3"/>
                  </a:lnTo>
                  <a:lnTo>
                    <a:pt x="178" y="25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91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3037-8547-4DC6-9A33-0271832039DF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76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Why different Intra- and Inter-AS routing ?</a:t>
            </a:r>
            <a:r>
              <a:rPr lang="en-US"/>
              <a:t> </a:t>
            </a:r>
          </a:p>
        </p:txBody>
      </p:sp>
      <p:sp>
        <p:nvSpPr>
          <p:cNvPr id="76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7213" y="1393825"/>
            <a:ext cx="8229600" cy="4572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>
                <a:solidFill>
                  <a:srgbClr val="FF0000"/>
                </a:solidFill>
              </a:rPr>
              <a:t>Policy:</a:t>
            </a:r>
            <a:r>
              <a:rPr lang="en-US" sz="2400" dirty="0"/>
              <a:t> </a:t>
            </a:r>
          </a:p>
          <a:p>
            <a:r>
              <a:rPr lang="en-US" sz="2400" dirty="0"/>
              <a:t>Inter-AS: admin wants control over how its traffic routed, who routes through its net. </a:t>
            </a:r>
          </a:p>
          <a:p>
            <a:r>
              <a:rPr lang="en-US" sz="2400" dirty="0"/>
              <a:t>Intra-AS: single admin, so no policy decisions needed</a:t>
            </a:r>
          </a:p>
          <a:p>
            <a:pPr>
              <a:buFont typeface="Wingdings" pitchFamily="2" charset="2"/>
              <a:buNone/>
            </a:pPr>
            <a:r>
              <a:rPr lang="en-US" dirty="0">
                <a:solidFill>
                  <a:srgbClr val="FF0000"/>
                </a:solidFill>
              </a:rPr>
              <a:t>Scale:</a:t>
            </a:r>
            <a:endParaRPr lang="en-US" sz="2400" dirty="0"/>
          </a:p>
          <a:p>
            <a:r>
              <a:rPr lang="en-US" sz="2400" dirty="0"/>
              <a:t>hierarchical routing saves table size, reduced update traffic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solidFill>
                  <a:srgbClr val="FF0000"/>
                </a:solidFill>
              </a:rPr>
              <a:t>Performance:</a:t>
            </a:r>
            <a:r>
              <a:rPr lang="en-US" sz="2400" dirty="0"/>
              <a:t> </a:t>
            </a:r>
          </a:p>
          <a:p>
            <a:r>
              <a:rPr lang="en-US" sz="2400" dirty="0"/>
              <a:t>Intra-AS: can focus on performance</a:t>
            </a:r>
          </a:p>
          <a:p>
            <a:r>
              <a:rPr lang="en-US" sz="2400" dirty="0"/>
              <a:t>Inter-AS: policy may dominate over performance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59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37A1F-1FF1-4DC6-AEB8-BA9A8461049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35906" name="Rectangle 2"/>
          <p:cNvSpPr>
            <a:spLocks noGrp="1" noChangeArrowheads="1"/>
          </p:cNvSpPr>
          <p:nvPr>
            <p:ph type="title"/>
          </p:nvPr>
        </p:nvSpPr>
        <p:spPr>
          <a:xfrm>
            <a:off x="438150" y="388938"/>
            <a:ext cx="7772400" cy="1143000"/>
          </a:xfrm>
        </p:spPr>
        <p:txBody>
          <a:bodyPr/>
          <a:lstStyle/>
          <a:p>
            <a:r>
              <a:rPr lang="en-US" sz="3600"/>
              <a:t>DHCP client-server scenario</a:t>
            </a:r>
          </a:p>
        </p:txBody>
      </p:sp>
      <p:sp>
        <p:nvSpPr>
          <p:cNvPr id="635907" name="Rectangle 3"/>
          <p:cNvSpPr>
            <a:spLocks noChangeArrowheads="1"/>
          </p:cNvSpPr>
          <p:nvPr/>
        </p:nvSpPr>
        <p:spPr bwMode="auto">
          <a:xfrm>
            <a:off x="2408238" y="6037263"/>
            <a:ext cx="4978400" cy="3190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908" name="Freeform 4"/>
          <p:cNvSpPr>
            <a:spLocks/>
          </p:cNvSpPr>
          <p:nvPr/>
        </p:nvSpPr>
        <p:spPr bwMode="auto">
          <a:xfrm>
            <a:off x="1712913" y="2103438"/>
            <a:ext cx="1941512" cy="2049462"/>
          </a:xfrm>
          <a:custGeom>
            <a:avLst/>
            <a:gdLst/>
            <a:ahLst/>
            <a:cxnLst>
              <a:cxn ang="0">
                <a:pos x="1201" y="756"/>
              </a:cxn>
              <a:cxn ang="0">
                <a:pos x="702" y="670"/>
              </a:cxn>
              <a:cxn ang="0">
                <a:pos x="608" y="103"/>
              </a:cxn>
              <a:cxn ang="0">
                <a:pos x="335" y="52"/>
              </a:cxn>
              <a:cxn ang="0">
                <a:pos x="65" y="82"/>
              </a:cxn>
              <a:cxn ang="0">
                <a:pos x="41" y="544"/>
              </a:cxn>
              <a:cxn ang="0">
                <a:pos x="38" y="751"/>
              </a:cxn>
              <a:cxn ang="0">
                <a:pos x="23" y="940"/>
              </a:cxn>
              <a:cxn ang="0">
                <a:pos x="17" y="1114"/>
              </a:cxn>
              <a:cxn ang="0">
                <a:pos x="128" y="1219"/>
              </a:cxn>
              <a:cxn ang="0">
                <a:pos x="602" y="1243"/>
              </a:cxn>
              <a:cxn ang="0">
                <a:pos x="686" y="930"/>
              </a:cxn>
              <a:cxn ang="0">
                <a:pos x="1177" y="916"/>
              </a:cxn>
              <a:cxn ang="0">
                <a:pos x="1201" y="756"/>
              </a:cxn>
            </a:cxnLst>
            <a:rect l="0" t="0" r="r" b="b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909" name="Freeform 5"/>
          <p:cNvSpPr>
            <a:spLocks/>
          </p:cNvSpPr>
          <p:nvPr/>
        </p:nvSpPr>
        <p:spPr bwMode="auto">
          <a:xfrm>
            <a:off x="4229100" y="2390775"/>
            <a:ext cx="1906588" cy="1958975"/>
          </a:xfrm>
          <a:custGeom>
            <a:avLst/>
            <a:gdLst/>
            <a:ahLst/>
            <a:cxnLst>
              <a:cxn ang="0">
                <a:pos x="25" y="709"/>
              </a:cxn>
              <a:cxn ang="0">
                <a:pos x="526" y="780"/>
              </a:cxn>
              <a:cxn ang="0">
                <a:pos x="613" y="1134"/>
              </a:cxn>
              <a:cxn ang="0">
                <a:pos x="946" y="1230"/>
              </a:cxn>
              <a:cxn ang="0">
                <a:pos x="1171" y="1107"/>
              </a:cxn>
              <a:cxn ang="0">
                <a:pos x="1126" y="894"/>
              </a:cxn>
              <a:cxn ang="0">
                <a:pos x="1114" y="693"/>
              </a:cxn>
              <a:cxn ang="0">
                <a:pos x="1099" y="423"/>
              </a:cxn>
              <a:cxn ang="0">
                <a:pos x="1141" y="216"/>
              </a:cxn>
              <a:cxn ang="0">
                <a:pos x="1102" y="33"/>
              </a:cxn>
              <a:cxn ang="0">
                <a:pos x="646" y="81"/>
              </a:cxn>
              <a:cxn ang="0">
                <a:pos x="535" y="519"/>
              </a:cxn>
              <a:cxn ang="0">
                <a:pos x="44" y="548"/>
              </a:cxn>
              <a:cxn ang="0">
                <a:pos x="25" y="709"/>
              </a:cxn>
            </a:cxnLst>
            <a:rect l="0" t="0" r="r" b="b"/>
            <a:pathLst>
              <a:path w="1201" h="1234">
                <a:moveTo>
                  <a:pt x="25" y="709"/>
                </a:moveTo>
                <a:cubicBezTo>
                  <a:pt x="49" y="824"/>
                  <a:pt x="428" y="709"/>
                  <a:pt x="526" y="780"/>
                </a:cubicBezTo>
                <a:cubicBezTo>
                  <a:pt x="624" y="851"/>
                  <a:pt x="543" y="1059"/>
                  <a:pt x="613" y="1134"/>
                </a:cubicBezTo>
                <a:cubicBezTo>
                  <a:pt x="683" y="1209"/>
                  <a:pt x="853" y="1234"/>
                  <a:pt x="946" y="1230"/>
                </a:cubicBezTo>
                <a:cubicBezTo>
                  <a:pt x="1039" y="1226"/>
                  <a:pt x="1141" y="1163"/>
                  <a:pt x="1171" y="1107"/>
                </a:cubicBezTo>
                <a:cubicBezTo>
                  <a:pt x="1201" y="1051"/>
                  <a:pt x="1135" y="963"/>
                  <a:pt x="1126" y="894"/>
                </a:cubicBezTo>
                <a:cubicBezTo>
                  <a:pt x="1117" y="825"/>
                  <a:pt x="1119" y="772"/>
                  <a:pt x="1114" y="693"/>
                </a:cubicBezTo>
                <a:cubicBezTo>
                  <a:pt x="1109" y="614"/>
                  <a:pt x="1095" y="502"/>
                  <a:pt x="1099" y="423"/>
                </a:cubicBezTo>
                <a:cubicBezTo>
                  <a:pt x="1103" y="344"/>
                  <a:pt x="1141" y="281"/>
                  <a:pt x="1141" y="216"/>
                </a:cubicBezTo>
                <a:cubicBezTo>
                  <a:pt x="1141" y="151"/>
                  <a:pt x="1185" y="56"/>
                  <a:pt x="1102" y="33"/>
                </a:cubicBezTo>
                <a:cubicBezTo>
                  <a:pt x="1019" y="10"/>
                  <a:pt x="740" y="0"/>
                  <a:pt x="646" y="81"/>
                </a:cubicBezTo>
                <a:cubicBezTo>
                  <a:pt x="552" y="162"/>
                  <a:pt x="635" y="441"/>
                  <a:pt x="535" y="519"/>
                </a:cubicBezTo>
                <a:cubicBezTo>
                  <a:pt x="435" y="597"/>
                  <a:pt x="129" y="516"/>
                  <a:pt x="44" y="548"/>
                </a:cubicBezTo>
                <a:cubicBezTo>
                  <a:pt x="15" y="601"/>
                  <a:pt x="0" y="594"/>
                  <a:pt x="25" y="709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910" name="Freeform 6"/>
          <p:cNvSpPr>
            <a:spLocks/>
          </p:cNvSpPr>
          <p:nvPr/>
        </p:nvSpPr>
        <p:spPr bwMode="auto">
          <a:xfrm>
            <a:off x="2921000" y="3767138"/>
            <a:ext cx="2055813" cy="1490662"/>
          </a:xfrm>
          <a:custGeom>
            <a:avLst/>
            <a:gdLst/>
            <a:ahLst/>
            <a:cxnLst>
              <a:cxn ang="0">
                <a:pos x="600" y="30"/>
              </a:cxn>
              <a:cxn ang="0">
                <a:pos x="525" y="393"/>
              </a:cxn>
              <a:cxn ang="0">
                <a:pos x="81" y="471"/>
              </a:cxn>
              <a:cxn ang="0">
                <a:pos x="39" y="855"/>
              </a:cxn>
              <a:cxn ang="0">
                <a:pos x="207" y="927"/>
              </a:cxn>
              <a:cxn ang="0">
                <a:pos x="429" y="927"/>
              </a:cxn>
              <a:cxn ang="0">
                <a:pos x="705" y="891"/>
              </a:cxn>
              <a:cxn ang="0">
                <a:pos x="1227" y="849"/>
              </a:cxn>
              <a:cxn ang="0">
                <a:pos x="1113" y="459"/>
              </a:cxn>
              <a:cxn ang="0">
                <a:pos x="777" y="363"/>
              </a:cxn>
              <a:cxn ang="0">
                <a:pos x="762" y="42"/>
              </a:cxn>
              <a:cxn ang="0">
                <a:pos x="600" y="30"/>
              </a:cxn>
            </a:cxnLst>
            <a:rect l="0" t="0" r="r" b="b"/>
            <a:pathLst>
              <a:path w="1295" h="939">
                <a:moveTo>
                  <a:pt x="600" y="30"/>
                </a:moveTo>
                <a:cubicBezTo>
                  <a:pt x="486" y="60"/>
                  <a:pt x="610" y="247"/>
                  <a:pt x="525" y="393"/>
                </a:cubicBezTo>
                <a:cubicBezTo>
                  <a:pt x="439" y="467"/>
                  <a:pt x="162" y="394"/>
                  <a:pt x="81" y="471"/>
                </a:cubicBezTo>
                <a:cubicBezTo>
                  <a:pt x="0" y="548"/>
                  <a:pt x="18" y="779"/>
                  <a:pt x="39" y="855"/>
                </a:cubicBezTo>
                <a:cubicBezTo>
                  <a:pt x="60" y="931"/>
                  <a:pt x="142" y="915"/>
                  <a:pt x="207" y="927"/>
                </a:cubicBezTo>
                <a:cubicBezTo>
                  <a:pt x="272" y="939"/>
                  <a:pt x="346" y="933"/>
                  <a:pt x="429" y="927"/>
                </a:cubicBezTo>
                <a:cubicBezTo>
                  <a:pt x="512" y="921"/>
                  <a:pt x="572" y="904"/>
                  <a:pt x="705" y="891"/>
                </a:cubicBezTo>
                <a:cubicBezTo>
                  <a:pt x="838" y="878"/>
                  <a:pt x="1159" y="921"/>
                  <a:pt x="1227" y="849"/>
                </a:cubicBezTo>
                <a:cubicBezTo>
                  <a:pt x="1295" y="777"/>
                  <a:pt x="1188" y="540"/>
                  <a:pt x="1113" y="459"/>
                </a:cubicBezTo>
                <a:cubicBezTo>
                  <a:pt x="1038" y="378"/>
                  <a:pt x="835" y="432"/>
                  <a:pt x="777" y="363"/>
                </a:cubicBezTo>
                <a:cubicBezTo>
                  <a:pt x="719" y="294"/>
                  <a:pt x="791" y="97"/>
                  <a:pt x="762" y="42"/>
                </a:cubicBezTo>
                <a:cubicBezTo>
                  <a:pt x="708" y="15"/>
                  <a:pt x="714" y="0"/>
                  <a:pt x="600" y="30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35911" name="Object 7"/>
          <p:cNvGraphicFramePr>
            <a:graphicFrameLocks noChangeAspect="1"/>
          </p:cNvGraphicFramePr>
          <p:nvPr/>
        </p:nvGraphicFramePr>
        <p:xfrm>
          <a:off x="1790700" y="2208213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310" name="Clip" r:id="rId4" imgW="1305000" imgH="1085760" progId="">
                  <p:embed/>
                </p:oleObj>
              </mc:Choice>
              <mc:Fallback>
                <p:oleObj name="Clip" r:id="rId4" imgW="1305000" imgH="10857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2208213"/>
                        <a:ext cx="5842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912" name="Line 8"/>
          <p:cNvSpPr>
            <a:spLocks noChangeShapeType="1"/>
          </p:cNvSpPr>
          <p:nvPr/>
        </p:nvSpPr>
        <p:spPr bwMode="auto">
          <a:xfrm>
            <a:off x="2351088" y="2581275"/>
            <a:ext cx="277812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913" name="Line 9"/>
          <p:cNvSpPr>
            <a:spLocks noChangeShapeType="1"/>
          </p:cNvSpPr>
          <p:nvPr/>
        </p:nvSpPr>
        <p:spPr bwMode="auto">
          <a:xfrm flipH="1">
            <a:off x="2641600" y="2566988"/>
            <a:ext cx="0" cy="12906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914" name="Line 10"/>
          <p:cNvSpPr>
            <a:spLocks noChangeShapeType="1"/>
          </p:cNvSpPr>
          <p:nvPr/>
        </p:nvSpPr>
        <p:spPr bwMode="auto">
          <a:xfrm flipV="1">
            <a:off x="2351088" y="3225800"/>
            <a:ext cx="277812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915" name="Line 11"/>
          <p:cNvSpPr>
            <a:spLocks noChangeShapeType="1"/>
          </p:cNvSpPr>
          <p:nvPr/>
        </p:nvSpPr>
        <p:spPr bwMode="auto">
          <a:xfrm>
            <a:off x="2360613" y="3852863"/>
            <a:ext cx="27305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35916" name="Object 12"/>
          <p:cNvGraphicFramePr>
            <a:graphicFrameLocks noChangeAspect="1"/>
          </p:cNvGraphicFramePr>
          <p:nvPr/>
        </p:nvGraphicFramePr>
        <p:xfrm>
          <a:off x="1790700" y="2874963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311" name="Clip" r:id="rId6" imgW="1305000" imgH="1085760" progId="">
                  <p:embed/>
                </p:oleObj>
              </mc:Choice>
              <mc:Fallback>
                <p:oleObj name="Clip" r:id="rId6" imgW="1305000" imgH="10857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2874963"/>
                        <a:ext cx="5842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917" name="Object 13"/>
          <p:cNvGraphicFramePr>
            <a:graphicFrameLocks noChangeAspect="1"/>
          </p:cNvGraphicFramePr>
          <p:nvPr/>
        </p:nvGraphicFramePr>
        <p:xfrm>
          <a:off x="1790700" y="3484563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312" name="Clip" r:id="rId7" imgW="1305000" imgH="1085760" progId="">
                  <p:embed/>
                </p:oleObj>
              </mc:Choice>
              <mc:Fallback>
                <p:oleObj name="Clip" r:id="rId7" imgW="1305000" imgH="10857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3484563"/>
                        <a:ext cx="5842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918" name="Line 14"/>
          <p:cNvSpPr>
            <a:spLocks noChangeShapeType="1"/>
          </p:cNvSpPr>
          <p:nvPr/>
        </p:nvSpPr>
        <p:spPr bwMode="auto">
          <a:xfrm>
            <a:off x="2641600" y="3424238"/>
            <a:ext cx="10350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35919" name="Group 15"/>
          <p:cNvGrpSpPr>
            <a:grpSpLocks/>
          </p:cNvGrpSpPr>
          <p:nvPr/>
        </p:nvGrpSpPr>
        <p:grpSpPr bwMode="auto">
          <a:xfrm>
            <a:off x="3584575" y="3389313"/>
            <a:ext cx="711200" cy="381000"/>
            <a:chOff x="3600" y="219"/>
            <a:chExt cx="360" cy="175"/>
          </a:xfrm>
        </p:grpSpPr>
        <p:sp>
          <p:nvSpPr>
            <p:cNvPr id="635920" name="Oval 1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921" name="Line 1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922" name="Line 1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923" name="Rectangle 19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35924" name="Oval 2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35925" name="Group 2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35926" name="Line 2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5927" name="Line 2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5928" name="Line 2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35929" name="Group 2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35930" name="Line 2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5931" name="Line 2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5932" name="Line 2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35933" name="Text Box 29"/>
          <p:cNvSpPr txBox="1">
            <a:spLocks noChangeArrowheads="1"/>
          </p:cNvSpPr>
          <p:nvPr/>
        </p:nvSpPr>
        <p:spPr bwMode="auto">
          <a:xfrm>
            <a:off x="2309813" y="2255838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223.1.1.1</a:t>
            </a:r>
            <a:endParaRPr lang="en-US"/>
          </a:p>
        </p:txBody>
      </p:sp>
      <p:sp>
        <p:nvSpPr>
          <p:cNvPr id="635934" name="Rectangle 30"/>
          <p:cNvSpPr>
            <a:spLocks noChangeArrowheads="1"/>
          </p:cNvSpPr>
          <p:nvPr/>
        </p:nvSpPr>
        <p:spPr bwMode="auto">
          <a:xfrm>
            <a:off x="2397125" y="2976563"/>
            <a:ext cx="309563" cy="180975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935" name="Text Box 31"/>
          <p:cNvSpPr txBox="1">
            <a:spLocks noChangeArrowheads="1"/>
          </p:cNvSpPr>
          <p:nvPr/>
        </p:nvSpPr>
        <p:spPr bwMode="auto">
          <a:xfrm>
            <a:off x="2387600" y="2884488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223.1.1.2</a:t>
            </a:r>
            <a:endParaRPr lang="en-US"/>
          </a:p>
        </p:txBody>
      </p:sp>
      <p:sp>
        <p:nvSpPr>
          <p:cNvPr id="635936" name="Text Box 32"/>
          <p:cNvSpPr txBox="1">
            <a:spLocks noChangeArrowheads="1"/>
          </p:cNvSpPr>
          <p:nvPr/>
        </p:nvSpPr>
        <p:spPr bwMode="auto">
          <a:xfrm>
            <a:off x="2195513" y="3836988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223.1.1.3</a:t>
            </a:r>
            <a:endParaRPr lang="en-US"/>
          </a:p>
        </p:txBody>
      </p:sp>
      <p:sp>
        <p:nvSpPr>
          <p:cNvPr id="635937" name="Text Box 33"/>
          <p:cNvSpPr txBox="1">
            <a:spLocks noChangeArrowheads="1"/>
          </p:cNvSpPr>
          <p:nvPr/>
        </p:nvSpPr>
        <p:spPr bwMode="auto">
          <a:xfrm>
            <a:off x="2986088" y="3165475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223.1.1.4</a:t>
            </a:r>
            <a:endParaRPr lang="en-US"/>
          </a:p>
        </p:txBody>
      </p:sp>
      <p:sp>
        <p:nvSpPr>
          <p:cNvPr id="635938" name="Line 34"/>
          <p:cNvSpPr>
            <a:spLocks noChangeShapeType="1"/>
          </p:cNvSpPr>
          <p:nvPr/>
        </p:nvSpPr>
        <p:spPr bwMode="auto">
          <a:xfrm>
            <a:off x="4189413" y="3433763"/>
            <a:ext cx="10160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939" name="Text Box 35"/>
          <p:cNvSpPr txBox="1">
            <a:spLocks noChangeArrowheads="1"/>
          </p:cNvSpPr>
          <p:nvPr/>
        </p:nvSpPr>
        <p:spPr bwMode="auto">
          <a:xfrm>
            <a:off x="4062413" y="3155950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223.1.2.9</a:t>
            </a:r>
            <a:endParaRPr lang="en-US"/>
          </a:p>
        </p:txBody>
      </p:sp>
      <p:sp>
        <p:nvSpPr>
          <p:cNvPr id="635940" name="Line 36"/>
          <p:cNvSpPr>
            <a:spLocks noChangeShapeType="1"/>
          </p:cNvSpPr>
          <p:nvPr/>
        </p:nvSpPr>
        <p:spPr bwMode="auto">
          <a:xfrm flipH="1">
            <a:off x="5213350" y="2738438"/>
            <a:ext cx="0" cy="12906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35941" name="Object 37"/>
          <p:cNvGraphicFramePr>
            <a:graphicFrameLocks noChangeAspect="1"/>
          </p:cNvGraphicFramePr>
          <p:nvPr/>
        </p:nvGraphicFramePr>
        <p:xfrm>
          <a:off x="5391150" y="2446338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313" name="Clip" r:id="rId8" imgW="1305000" imgH="1085760" progId="">
                  <p:embed/>
                </p:oleObj>
              </mc:Choice>
              <mc:Fallback>
                <p:oleObj name="Clip" r:id="rId8" imgW="1305000" imgH="10857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1150" y="2446338"/>
                        <a:ext cx="5842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942" name="Line 38"/>
          <p:cNvSpPr>
            <a:spLocks noChangeShapeType="1"/>
          </p:cNvSpPr>
          <p:nvPr/>
        </p:nvSpPr>
        <p:spPr bwMode="auto">
          <a:xfrm>
            <a:off x="5213350" y="2743200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35943" name="Object 39"/>
          <p:cNvGraphicFramePr>
            <a:graphicFrameLocks noChangeAspect="1"/>
          </p:cNvGraphicFramePr>
          <p:nvPr/>
        </p:nvGraphicFramePr>
        <p:xfrm>
          <a:off x="5395913" y="3827463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314" name="Clip" r:id="rId9" imgW="1305000" imgH="1085760" progId="">
                  <p:embed/>
                </p:oleObj>
              </mc:Choice>
              <mc:Fallback>
                <p:oleObj name="Clip" r:id="rId9" imgW="1305000" imgH="10857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913" y="3827463"/>
                        <a:ext cx="5842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944" name="Line 40"/>
          <p:cNvSpPr>
            <a:spLocks noChangeShapeType="1"/>
          </p:cNvSpPr>
          <p:nvPr/>
        </p:nvSpPr>
        <p:spPr bwMode="auto">
          <a:xfrm>
            <a:off x="5213350" y="4014788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945" name="Rectangle 41"/>
          <p:cNvSpPr>
            <a:spLocks noChangeArrowheads="1"/>
          </p:cNvSpPr>
          <p:nvPr/>
        </p:nvSpPr>
        <p:spPr bwMode="auto">
          <a:xfrm>
            <a:off x="5159375" y="3749675"/>
            <a:ext cx="171450" cy="180975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946" name="Text Box 42"/>
          <p:cNvSpPr txBox="1">
            <a:spLocks noChangeArrowheads="1"/>
          </p:cNvSpPr>
          <p:nvPr/>
        </p:nvSpPr>
        <p:spPr bwMode="auto">
          <a:xfrm>
            <a:off x="4573588" y="3636963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223.1.2.2</a:t>
            </a:r>
            <a:endParaRPr lang="en-US"/>
          </a:p>
        </p:txBody>
      </p:sp>
      <p:sp>
        <p:nvSpPr>
          <p:cNvPr id="635947" name="Text Box 43"/>
          <p:cNvSpPr txBox="1">
            <a:spLocks noChangeArrowheads="1"/>
          </p:cNvSpPr>
          <p:nvPr/>
        </p:nvSpPr>
        <p:spPr bwMode="auto">
          <a:xfrm>
            <a:off x="5297488" y="2144713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223.1.2.1</a:t>
            </a:r>
            <a:endParaRPr lang="en-US"/>
          </a:p>
        </p:txBody>
      </p:sp>
      <p:sp>
        <p:nvSpPr>
          <p:cNvPr id="635948" name="Line 44"/>
          <p:cNvSpPr>
            <a:spLocks noChangeShapeType="1"/>
          </p:cNvSpPr>
          <p:nvPr/>
        </p:nvSpPr>
        <p:spPr bwMode="auto">
          <a:xfrm flipH="1">
            <a:off x="3951288" y="3771900"/>
            <a:ext cx="0" cy="7191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949" name="Line 45"/>
          <p:cNvSpPr>
            <a:spLocks noChangeShapeType="1"/>
          </p:cNvSpPr>
          <p:nvPr/>
        </p:nvSpPr>
        <p:spPr bwMode="auto">
          <a:xfrm flipH="1">
            <a:off x="3294063" y="4491038"/>
            <a:ext cx="11858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950" name="Line 46"/>
          <p:cNvSpPr>
            <a:spLocks noChangeShapeType="1"/>
          </p:cNvSpPr>
          <p:nvPr/>
        </p:nvSpPr>
        <p:spPr bwMode="auto">
          <a:xfrm flipH="1" flipV="1">
            <a:off x="3290888" y="4483100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951" name="Line 47"/>
          <p:cNvSpPr>
            <a:spLocks noChangeShapeType="1"/>
          </p:cNvSpPr>
          <p:nvPr/>
        </p:nvSpPr>
        <p:spPr bwMode="auto">
          <a:xfrm flipH="1" flipV="1">
            <a:off x="4467225" y="4487863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35952" name="Object 48"/>
          <p:cNvGraphicFramePr>
            <a:graphicFrameLocks noChangeAspect="1"/>
          </p:cNvGraphicFramePr>
          <p:nvPr/>
        </p:nvGraphicFramePr>
        <p:xfrm>
          <a:off x="4252913" y="4646613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315" name="Clip" r:id="rId10" imgW="1305000" imgH="1085760" progId="">
                  <p:embed/>
                </p:oleObj>
              </mc:Choice>
              <mc:Fallback>
                <p:oleObj name="Clip" r:id="rId10" imgW="1305000" imgH="10857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2913" y="4646613"/>
                        <a:ext cx="5842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953" name="Object 49"/>
          <p:cNvGraphicFramePr>
            <a:graphicFrameLocks noChangeAspect="1"/>
          </p:cNvGraphicFramePr>
          <p:nvPr/>
        </p:nvGraphicFramePr>
        <p:xfrm>
          <a:off x="2995613" y="4660900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316" name="Clip" r:id="rId11" imgW="1305000" imgH="1085760" progId="">
                  <p:embed/>
                </p:oleObj>
              </mc:Choice>
              <mc:Fallback>
                <p:oleObj name="Clip" r:id="rId11" imgW="1305000" imgH="10857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5613" y="4660900"/>
                        <a:ext cx="5842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954" name="Text Box 50"/>
          <p:cNvSpPr txBox="1">
            <a:spLocks noChangeArrowheads="1"/>
          </p:cNvSpPr>
          <p:nvPr/>
        </p:nvSpPr>
        <p:spPr bwMode="auto">
          <a:xfrm>
            <a:off x="4471988" y="4337050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223.1.3.2</a:t>
            </a:r>
            <a:endParaRPr lang="en-US"/>
          </a:p>
        </p:txBody>
      </p:sp>
      <p:sp>
        <p:nvSpPr>
          <p:cNvPr id="635955" name="Text Box 51"/>
          <p:cNvSpPr txBox="1">
            <a:spLocks noChangeArrowheads="1"/>
          </p:cNvSpPr>
          <p:nvPr/>
        </p:nvSpPr>
        <p:spPr bwMode="auto">
          <a:xfrm>
            <a:off x="2295525" y="4375150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223.1.3.1</a:t>
            </a:r>
            <a:endParaRPr lang="en-US"/>
          </a:p>
        </p:txBody>
      </p:sp>
      <p:sp>
        <p:nvSpPr>
          <p:cNvPr id="635956" name="Rectangle 52"/>
          <p:cNvSpPr>
            <a:spLocks noChangeArrowheads="1"/>
          </p:cNvSpPr>
          <p:nvPr/>
        </p:nvSpPr>
        <p:spPr bwMode="auto">
          <a:xfrm>
            <a:off x="3887788" y="3905250"/>
            <a:ext cx="128587" cy="180975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957" name="Text Box 53"/>
          <p:cNvSpPr txBox="1">
            <a:spLocks noChangeArrowheads="1"/>
          </p:cNvSpPr>
          <p:nvPr/>
        </p:nvSpPr>
        <p:spPr bwMode="auto">
          <a:xfrm>
            <a:off x="3322638" y="3840163"/>
            <a:ext cx="11445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223.1.3.27</a:t>
            </a:r>
            <a:endParaRPr lang="en-US"/>
          </a:p>
        </p:txBody>
      </p:sp>
      <p:grpSp>
        <p:nvGrpSpPr>
          <p:cNvPr id="635958" name="Group 54"/>
          <p:cNvGrpSpPr>
            <a:grpSpLocks/>
          </p:cNvGrpSpPr>
          <p:nvPr/>
        </p:nvGrpSpPr>
        <p:grpSpPr bwMode="auto">
          <a:xfrm>
            <a:off x="1890713" y="2170113"/>
            <a:ext cx="369887" cy="396875"/>
            <a:chOff x="2822" y="1181"/>
            <a:chExt cx="233" cy="250"/>
          </a:xfrm>
        </p:grpSpPr>
        <p:sp>
          <p:nvSpPr>
            <p:cNvPr id="635959" name="Rectangle 55"/>
            <p:cNvSpPr>
              <a:spLocks noChangeArrowheads="1"/>
            </p:cNvSpPr>
            <p:nvPr/>
          </p:nvSpPr>
          <p:spPr bwMode="auto">
            <a:xfrm>
              <a:off x="2886" y="1230"/>
              <a:ext cx="114" cy="16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960" name="Text Box 56"/>
            <p:cNvSpPr txBox="1">
              <a:spLocks noChangeArrowheads="1"/>
            </p:cNvSpPr>
            <p:nvPr/>
          </p:nvSpPr>
          <p:spPr bwMode="auto">
            <a:xfrm>
              <a:off x="2822" y="1181"/>
              <a:ext cx="23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A</a:t>
              </a:r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635961" name="Group 57"/>
          <p:cNvGrpSpPr>
            <a:grpSpLocks/>
          </p:cNvGrpSpPr>
          <p:nvPr/>
        </p:nvGrpSpPr>
        <p:grpSpPr bwMode="auto">
          <a:xfrm>
            <a:off x="1881188" y="3408363"/>
            <a:ext cx="344487" cy="396875"/>
            <a:chOff x="2822" y="1181"/>
            <a:chExt cx="217" cy="250"/>
          </a:xfrm>
        </p:grpSpPr>
        <p:sp>
          <p:nvSpPr>
            <p:cNvPr id="635962" name="Rectangle 58"/>
            <p:cNvSpPr>
              <a:spLocks noChangeArrowheads="1"/>
            </p:cNvSpPr>
            <p:nvPr/>
          </p:nvSpPr>
          <p:spPr bwMode="auto">
            <a:xfrm>
              <a:off x="2886" y="1230"/>
              <a:ext cx="114" cy="16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963" name="Text Box 59"/>
            <p:cNvSpPr txBox="1">
              <a:spLocks noChangeArrowheads="1"/>
            </p:cNvSpPr>
            <p:nvPr/>
          </p:nvSpPr>
          <p:spPr bwMode="auto">
            <a:xfrm>
              <a:off x="2822" y="1181"/>
              <a:ext cx="21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B</a:t>
              </a:r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635964" name="Group 60"/>
          <p:cNvGrpSpPr>
            <a:grpSpLocks/>
          </p:cNvGrpSpPr>
          <p:nvPr/>
        </p:nvGrpSpPr>
        <p:grpSpPr bwMode="auto">
          <a:xfrm>
            <a:off x="5491163" y="3770313"/>
            <a:ext cx="342900" cy="396875"/>
            <a:chOff x="2822" y="1181"/>
            <a:chExt cx="216" cy="250"/>
          </a:xfrm>
        </p:grpSpPr>
        <p:sp>
          <p:nvSpPr>
            <p:cNvPr id="635965" name="Rectangle 61"/>
            <p:cNvSpPr>
              <a:spLocks noChangeArrowheads="1"/>
            </p:cNvSpPr>
            <p:nvPr/>
          </p:nvSpPr>
          <p:spPr bwMode="auto">
            <a:xfrm>
              <a:off x="2886" y="1230"/>
              <a:ext cx="114" cy="16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966" name="Text Box 62"/>
            <p:cNvSpPr txBox="1">
              <a:spLocks noChangeArrowheads="1"/>
            </p:cNvSpPr>
            <p:nvPr/>
          </p:nvSpPr>
          <p:spPr bwMode="auto">
            <a:xfrm>
              <a:off x="2822" y="1181"/>
              <a:ext cx="2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E</a:t>
              </a:r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635967" name="Rectangle 63"/>
          <p:cNvSpPr>
            <a:spLocks noChangeArrowheads="1"/>
          </p:cNvSpPr>
          <p:nvPr/>
        </p:nvSpPr>
        <p:spPr bwMode="auto">
          <a:xfrm>
            <a:off x="6210300" y="6770688"/>
            <a:ext cx="85725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7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/>
          </a:p>
        </p:txBody>
      </p:sp>
      <p:sp>
        <p:nvSpPr>
          <p:cNvPr id="635968" name="Line 64"/>
          <p:cNvSpPr>
            <a:spLocks noChangeShapeType="1"/>
          </p:cNvSpPr>
          <p:nvPr/>
        </p:nvSpPr>
        <p:spPr bwMode="auto">
          <a:xfrm>
            <a:off x="4851400" y="2908300"/>
            <a:ext cx="334963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69" name="Freeform 65"/>
          <p:cNvSpPr>
            <a:spLocks/>
          </p:cNvSpPr>
          <p:nvPr/>
        </p:nvSpPr>
        <p:spPr bwMode="auto">
          <a:xfrm>
            <a:off x="4664075" y="2781300"/>
            <a:ext cx="361950" cy="180975"/>
          </a:xfrm>
          <a:custGeom>
            <a:avLst/>
            <a:gdLst/>
            <a:ahLst/>
            <a:cxnLst>
              <a:cxn ang="0">
                <a:pos x="88" y="0"/>
              </a:cxn>
              <a:cxn ang="0">
                <a:pos x="0" y="114"/>
              </a:cxn>
              <a:cxn ang="0">
                <a:pos x="139" y="114"/>
              </a:cxn>
              <a:cxn ang="0">
                <a:pos x="228" y="0"/>
              </a:cxn>
              <a:cxn ang="0">
                <a:pos x="88" y="0"/>
              </a:cxn>
            </a:cxnLst>
            <a:rect l="0" t="0" r="r" b="b"/>
            <a:pathLst>
              <a:path w="228" h="114">
                <a:moveTo>
                  <a:pt x="88" y="0"/>
                </a:moveTo>
                <a:lnTo>
                  <a:pt x="0" y="114"/>
                </a:lnTo>
                <a:lnTo>
                  <a:pt x="139" y="114"/>
                </a:lnTo>
                <a:lnTo>
                  <a:pt x="228" y="0"/>
                </a:lnTo>
                <a:lnTo>
                  <a:pt x="88" y="0"/>
                </a:lnTo>
                <a:close/>
              </a:path>
            </a:pathLst>
          </a:custGeom>
          <a:solidFill>
            <a:srgbClr val="33CCC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70" name="Rectangle 66"/>
          <p:cNvSpPr>
            <a:spLocks noChangeArrowheads="1"/>
          </p:cNvSpPr>
          <p:nvPr/>
        </p:nvSpPr>
        <p:spPr bwMode="auto">
          <a:xfrm>
            <a:off x="4848225" y="2189163"/>
            <a:ext cx="166688" cy="598487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71" name="Rectangle 67"/>
          <p:cNvSpPr>
            <a:spLocks noChangeArrowheads="1"/>
          </p:cNvSpPr>
          <p:nvPr/>
        </p:nvSpPr>
        <p:spPr bwMode="auto">
          <a:xfrm>
            <a:off x="4664075" y="2360613"/>
            <a:ext cx="231775" cy="598487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72" name="Rectangle 68"/>
          <p:cNvSpPr>
            <a:spLocks noChangeArrowheads="1"/>
          </p:cNvSpPr>
          <p:nvPr/>
        </p:nvSpPr>
        <p:spPr bwMode="auto">
          <a:xfrm>
            <a:off x="4652963" y="2360613"/>
            <a:ext cx="231775" cy="598487"/>
          </a:xfrm>
          <a:prstGeom prst="rect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73" name="Freeform 69"/>
          <p:cNvSpPr>
            <a:spLocks/>
          </p:cNvSpPr>
          <p:nvPr/>
        </p:nvSpPr>
        <p:spPr bwMode="auto">
          <a:xfrm>
            <a:off x="4664075" y="2181225"/>
            <a:ext cx="361950" cy="182563"/>
          </a:xfrm>
          <a:custGeom>
            <a:avLst/>
            <a:gdLst/>
            <a:ahLst/>
            <a:cxnLst>
              <a:cxn ang="0">
                <a:pos x="88" y="0"/>
              </a:cxn>
              <a:cxn ang="0">
                <a:pos x="0" y="115"/>
              </a:cxn>
              <a:cxn ang="0">
                <a:pos x="139" y="115"/>
              </a:cxn>
              <a:cxn ang="0">
                <a:pos x="228" y="0"/>
              </a:cxn>
              <a:cxn ang="0">
                <a:pos x="88" y="0"/>
              </a:cxn>
            </a:cxnLst>
            <a:rect l="0" t="0" r="r" b="b"/>
            <a:pathLst>
              <a:path w="228" h="115">
                <a:moveTo>
                  <a:pt x="88" y="0"/>
                </a:moveTo>
                <a:lnTo>
                  <a:pt x="0" y="115"/>
                </a:lnTo>
                <a:lnTo>
                  <a:pt x="139" y="115"/>
                </a:lnTo>
                <a:lnTo>
                  <a:pt x="228" y="0"/>
                </a:lnTo>
                <a:lnTo>
                  <a:pt x="88" y="0"/>
                </a:lnTo>
                <a:close/>
              </a:path>
            </a:pathLst>
          </a:custGeom>
          <a:solidFill>
            <a:srgbClr val="33CCC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74" name="Freeform 70"/>
          <p:cNvSpPr>
            <a:spLocks/>
          </p:cNvSpPr>
          <p:nvPr/>
        </p:nvSpPr>
        <p:spPr bwMode="auto">
          <a:xfrm>
            <a:off x="4664075" y="2181225"/>
            <a:ext cx="361950" cy="182563"/>
          </a:xfrm>
          <a:custGeom>
            <a:avLst/>
            <a:gdLst/>
            <a:ahLst/>
            <a:cxnLst>
              <a:cxn ang="0">
                <a:pos x="88" y="0"/>
              </a:cxn>
              <a:cxn ang="0">
                <a:pos x="0" y="115"/>
              </a:cxn>
              <a:cxn ang="0">
                <a:pos x="139" y="115"/>
              </a:cxn>
              <a:cxn ang="0">
                <a:pos x="228" y="0"/>
              </a:cxn>
              <a:cxn ang="0">
                <a:pos x="88" y="0"/>
              </a:cxn>
            </a:cxnLst>
            <a:rect l="0" t="0" r="r" b="b"/>
            <a:pathLst>
              <a:path w="228" h="115">
                <a:moveTo>
                  <a:pt x="88" y="0"/>
                </a:moveTo>
                <a:lnTo>
                  <a:pt x="0" y="115"/>
                </a:lnTo>
                <a:lnTo>
                  <a:pt x="139" y="115"/>
                </a:lnTo>
                <a:lnTo>
                  <a:pt x="228" y="0"/>
                </a:lnTo>
                <a:lnTo>
                  <a:pt x="88" y="0"/>
                </a:lnTo>
                <a:close/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75" name="Line 71"/>
          <p:cNvSpPr>
            <a:spLocks noChangeShapeType="1"/>
          </p:cNvSpPr>
          <p:nvPr/>
        </p:nvSpPr>
        <p:spPr bwMode="auto">
          <a:xfrm>
            <a:off x="5026025" y="2195513"/>
            <a:ext cx="1588" cy="5857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76" name="Line 72"/>
          <p:cNvSpPr>
            <a:spLocks noChangeShapeType="1"/>
          </p:cNvSpPr>
          <p:nvPr/>
        </p:nvSpPr>
        <p:spPr bwMode="auto">
          <a:xfrm flipH="1">
            <a:off x="4895850" y="2781300"/>
            <a:ext cx="130175" cy="17780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77" name="Rectangle 73"/>
          <p:cNvSpPr>
            <a:spLocks noChangeArrowheads="1"/>
          </p:cNvSpPr>
          <p:nvPr/>
        </p:nvSpPr>
        <p:spPr bwMode="auto">
          <a:xfrm>
            <a:off x="4694238" y="2438400"/>
            <a:ext cx="153987" cy="342900"/>
          </a:xfrm>
          <a:prstGeom prst="rect">
            <a:avLst/>
          </a:prstGeom>
          <a:solidFill>
            <a:srgbClr val="3333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78" name="Rectangle 74"/>
          <p:cNvSpPr>
            <a:spLocks noChangeArrowheads="1"/>
          </p:cNvSpPr>
          <p:nvPr/>
        </p:nvSpPr>
        <p:spPr bwMode="auto">
          <a:xfrm>
            <a:off x="4694238" y="2438400"/>
            <a:ext cx="153987" cy="342900"/>
          </a:xfrm>
          <a:prstGeom prst="rect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79" name="Rectangle 75"/>
          <p:cNvSpPr>
            <a:spLocks noChangeArrowheads="1"/>
          </p:cNvSpPr>
          <p:nvPr/>
        </p:nvSpPr>
        <p:spPr bwMode="auto">
          <a:xfrm>
            <a:off x="4714875" y="2541588"/>
            <a:ext cx="115888" cy="1238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80" name="Rectangle 76"/>
          <p:cNvSpPr>
            <a:spLocks noChangeArrowheads="1"/>
          </p:cNvSpPr>
          <p:nvPr/>
        </p:nvSpPr>
        <p:spPr bwMode="auto">
          <a:xfrm>
            <a:off x="3952875" y="2193925"/>
            <a:ext cx="711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Arial" charset="0"/>
              </a:rPr>
              <a:t>DHCP 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35981" name="Rectangle 77"/>
          <p:cNvSpPr>
            <a:spLocks noChangeArrowheads="1"/>
          </p:cNvSpPr>
          <p:nvPr/>
        </p:nvSpPr>
        <p:spPr bwMode="auto">
          <a:xfrm>
            <a:off x="4664075" y="2193925"/>
            <a:ext cx="635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Arial" charset="0"/>
              </a:rPr>
              <a:t> </a:t>
            </a:r>
            <a:endParaRPr lang="en-US"/>
          </a:p>
        </p:txBody>
      </p:sp>
      <p:sp>
        <p:nvSpPr>
          <p:cNvPr id="635982" name="Rectangle 78"/>
          <p:cNvSpPr>
            <a:spLocks noChangeArrowheads="1"/>
          </p:cNvSpPr>
          <p:nvPr/>
        </p:nvSpPr>
        <p:spPr bwMode="auto">
          <a:xfrm>
            <a:off x="3952875" y="2459038"/>
            <a:ext cx="635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Arial" charset="0"/>
              </a:rPr>
              <a:t>server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35983" name="Rectangle 79"/>
          <p:cNvSpPr>
            <a:spLocks noChangeArrowheads="1"/>
          </p:cNvSpPr>
          <p:nvPr/>
        </p:nvSpPr>
        <p:spPr bwMode="auto">
          <a:xfrm>
            <a:off x="4584700" y="2459038"/>
            <a:ext cx="635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Arial" charset="0"/>
              </a:rPr>
              <a:t> </a:t>
            </a:r>
            <a:endParaRPr lang="en-US"/>
          </a:p>
        </p:txBody>
      </p:sp>
      <p:sp>
        <p:nvSpPr>
          <p:cNvPr id="635984" name="Rectangle 80"/>
          <p:cNvSpPr>
            <a:spLocks noChangeArrowheads="1"/>
          </p:cNvSpPr>
          <p:nvPr/>
        </p:nvSpPr>
        <p:spPr bwMode="auto">
          <a:xfrm>
            <a:off x="4541838" y="4017963"/>
            <a:ext cx="635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Arial" charset="0"/>
              </a:rPr>
              <a:t> </a:t>
            </a:r>
            <a:endParaRPr lang="en-US"/>
          </a:p>
        </p:txBody>
      </p:sp>
      <p:sp>
        <p:nvSpPr>
          <p:cNvPr id="635985" name="Freeform 81"/>
          <p:cNvSpPr>
            <a:spLocks/>
          </p:cNvSpPr>
          <p:nvPr/>
        </p:nvSpPr>
        <p:spPr bwMode="auto">
          <a:xfrm>
            <a:off x="6142038" y="5005388"/>
            <a:ext cx="3175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2"/>
              </a:cxn>
              <a:cxn ang="0">
                <a:pos x="2" y="2"/>
              </a:cxn>
              <a:cxn ang="0">
                <a:pos x="2" y="2"/>
              </a:cxn>
              <a:cxn ang="0">
                <a:pos x="2" y="0"/>
              </a:cxn>
              <a:cxn ang="0">
                <a:pos x="2" y="0"/>
              </a:cxn>
              <a:cxn ang="0">
                <a:pos x="2" y="0"/>
              </a:cxn>
              <a:cxn ang="0">
                <a:pos x="2" y="0"/>
              </a:cxn>
              <a:cxn ang="0">
                <a:pos x="2" y="0"/>
              </a:cxn>
              <a:cxn ang="0">
                <a:pos x="2" y="0"/>
              </a:cxn>
              <a:cxn ang="0">
                <a:pos x="2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2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86" name="Freeform 82"/>
          <p:cNvSpPr>
            <a:spLocks/>
          </p:cNvSpPr>
          <p:nvPr/>
        </p:nvSpPr>
        <p:spPr bwMode="auto">
          <a:xfrm>
            <a:off x="6154738" y="4999038"/>
            <a:ext cx="3175" cy="3175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0" y="2"/>
              </a:cxn>
              <a:cxn ang="0">
                <a:pos x="0" y="2"/>
              </a:cxn>
              <a:cxn ang="0">
                <a:pos x="0" y="2"/>
              </a:cxn>
              <a:cxn ang="0">
                <a:pos x="2" y="2"/>
              </a:cxn>
              <a:cxn ang="0">
                <a:pos x="2" y="2"/>
              </a:cxn>
              <a:cxn ang="0">
                <a:pos x="2" y="2"/>
              </a:cxn>
              <a:cxn ang="0">
                <a:pos x="2" y="2"/>
              </a:cxn>
              <a:cxn ang="0">
                <a:pos x="2" y="2"/>
              </a:cxn>
              <a:cxn ang="0">
                <a:pos x="2" y="0"/>
              </a:cxn>
              <a:cxn ang="0">
                <a:pos x="2" y="0"/>
              </a:cxn>
              <a:cxn ang="0">
                <a:pos x="2" y="0"/>
              </a:cxn>
              <a:cxn ang="0">
                <a:pos x="2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2"/>
              </a:cxn>
              <a:cxn ang="0">
                <a:pos x="0" y="2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0" y="2"/>
                </a:lnTo>
                <a:lnTo>
                  <a:pt x="0" y="2"/>
                </a:lnTo>
                <a:lnTo>
                  <a:pt x="2" y="2"/>
                </a:lnTo>
                <a:lnTo>
                  <a:pt x="2" y="2"/>
                </a:lnTo>
                <a:lnTo>
                  <a:pt x="2" y="2"/>
                </a:lnTo>
                <a:lnTo>
                  <a:pt x="2" y="2"/>
                </a:lnTo>
                <a:lnTo>
                  <a:pt x="2" y="2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2"/>
                </a:lnTo>
                <a:lnTo>
                  <a:pt x="0" y="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87" name="Freeform 83"/>
          <p:cNvSpPr>
            <a:spLocks/>
          </p:cNvSpPr>
          <p:nvPr/>
        </p:nvSpPr>
        <p:spPr bwMode="auto">
          <a:xfrm>
            <a:off x="6172200" y="4995863"/>
            <a:ext cx="3175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2"/>
              </a:cxn>
              <a:cxn ang="0">
                <a:pos x="0" y="2"/>
              </a:cxn>
              <a:cxn ang="0">
                <a:pos x="0" y="2"/>
              </a:cxn>
              <a:cxn ang="0">
                <a:pos x="0" y="0"/>
              </a:cxn>
              <a:cxn ang="0">
                <a:pos x="2" y="0"/>
              </a:cxn>
              <a:cxn ang="0">
                <a:pos x="2" y="0"/>
              </a:cxn>
              <a:cxn ang="0">
                <a:pos x="2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2"/>
                </a:lnTo>
                <a:lnTo>
                  <a:pt x="0" y="2"/>
                </a:lnTo>
                <a:lnTo>
                  <a:pt x="0" y="2"/>
                </a:lnTo>
                <a:lnTo>
                  <a:pt x="0" y="0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88" name="Freeform 84"/>
          <p:cNvSpPr>
            <a:spLocks/>
          </p:cNvSpPr>
          <p:nvPr/>
        </p:nvSpPr>
        <p:spPr bwMode="auto">
          <a:xfrm>
            <a:off x="6165850" y="5008563"/>
            <a:ext cx="1588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89" name="Freeform 85"/>
          <p:cNvSpPr>
            <a:spLocks/>
          </p:cNvSpPr>
          <p:nvPr/>
        </p:nvSpPr>
        <p:spPr bwMode="auto">
          <a:xfrm>
            <a:off x="6151563" y="5013325"/>
            <a:ext cx="1587" cy="3175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0" y="2"/>
              </a:cxn>
              <a:cxn ang="0">
                <a:pos x="0" y="2"/>
              </a:cxn>
              <a:cxn ang="0">
                <a:pos x="0" y="2"/>
              </a:cxn>
              <a:cxn ang="0">
                <a:pos x="0" y="2"/>
              </a:cxn>
              <a:cxn ang="0">
                <a:pos x="0" y="2"/>
              </a:cxn>
              <a:cxn ang="0">
                <a:pos x="0" y="2"/>
              </a:cxn>
              <a:cxn ang="0">
                <a:pos x="0" y="2"/>
              </a:cxn>
              <a:cxn ang="0">
                <a:pos x="0" y="2"/>
              </a:cxn>
              <a:cxn ang="0">
                <a:pos x="0" y="2"/>
              </a:cxn>
              <a:cxn ang="0">
                <a:pos x="0" y="2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2"/>
              </a:cxn>
              <a:cxn ang="0">
                <a:pos x="0" y="2"/>
              </a:cxn>
              <a:cxn ang="0">
                <a:pos x="0" y="2"/>
              </a:cxn>
              <a:cxn ang="0">
                <a:pos x="0" y="2"/>
              </a:cxn>
            </a:cxnLst>
            <a:rect l="0" t="0" r="r" b="b"/>
            <a:pathLst>
              <a:path h="2">
                <a:moveTo>
                  <a:pt x="0" y="2"/>
                </a:moveTo>
                <a:lnTo>
                  <a:pt x="0" y="2"/>
                </a:lnTo>
                <a:lnTo>
                  <a:pt x="0" y="2"/>
                </a:lnTo>
                <a:lnTo>
                  <a:pt x="0" y="2"/>
                </a:lnTo>
                <a:lnTo>
                  <a:pt x="0" y="2"/>
                </a:lnTo>
                <a:lnTo>
                  <a:pt x="0" y="2"/>
                </a:lnTo>
                <a:lnTo>
                  <a:pt x="0" y="2"/>
                </a:lnTo>
                <a:lnTo>
                  <a:pt x="0" y="2"/>
                </a:lnTo>
                <a:lnTo>
                  <a:pt x="0" y="2"/>
                </a:lnTo>
                <a:lnTo>
                  <a:pt x="0" y="2"/>
                </a:lnTo>
                <a:lnTo>
                  <a:pt x="0" y="2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2"/>
                </a:lnTo>
                <a:lnTo>
                  <a:pt x="0" y="2"/>
                </a:lnTo>
                <a:lnTo>
                  <a:pt x="0" y="2"/>
                </a:lnTo>
                <a:lnTo>
                  <a:pt x="0" y="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90" name="Freeform 86"/>
          <p:cNvSpPr>
            <a:spLocks/>
          </p:cNvSpPr>
          <p:nvPr/>
        </p:nvSpPr>
        <p:spPr bwMode="auto">
          <a:xfrm>
            <a:off x="6059488" y="4883150"/>
            <a:ext cx="3175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"/>
              </a:cxn>
              <a:cxn ang="0">
                <a:pos x="0" y="2"/>
              </a:cxn>
              <a:cxn ang="0">
                <a:pos x="0" y="2"/>
              </a:cxn>
              <a:cxn ang="0">
                <a:pos x="0" y="2"/>
              </a:cxn>
              <a:cxn ang="0">
                <a:pos x="2" y="2"/>
              </a:cxn>
              <a:cxn ang="0">
                <a:pos x="2" y="2"/>
              </a:cxn>
              <a:cxn ang="0">
                <a:pos x="2" y="2"/>
              </a:cxn>
              <a:cxn ang="0">
                <a:pos x="2" y="0"/>
              </a:cxn>
              <a:cxn ang="0">
                <a:pos x="2" y="0"/>
              </a:cxn>
              <a:cxn ang="0">
                <a:pos x="2" y="0"/>
              </a:cxn>
              <a:cxn ang="0">
                <a:pos x="2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0" y="2"/>
                </a:lnTo>
                <a:lnTo>
                  <a:pt x="0" y="2"/>
                </a:lnTo>
                <a:lnTo>
                  <a:pt x="0" y="2"/>
                </a:lnTo>
                <a:lnTo>
                  <a:pt x="2" y="2"/>
                </a:lnTo>
                <a:lnTo>
                  <a:pt x="2" y="2"/>
                </a:lnTo>
                <a:lnTo>
                  <a:pt x="2" y="2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91" name="Freeform 87"/>
          <p:cNvSpPr>
            <a:spLocks/>
          </p:cNvSpPr>
          <p:nvPr/>
        </p:nvSpPr>
        <p:spPr bwMode="auto">
          <a:xfrm>
            <a:off x="6073775" y="4878388"/>
            <a:ext cx="3175" cy="4762"/>
          </a:xfrm>
          <a:custGeom>
            <a:avLst/>
            <a:gdLst/>
            <a:ahLst/>
            <a:cxnLst>
              <a:cxn ang="0">
                <a:pos x="0" y="3"/>
              </a:cxn>
              <a:cxn ang="0">
                <a:pos x="0" y="3"/>
              </a:cxn>
              <a:cxn ang="0">
                <a:pos x="0" y="3"/>
              </a:cxn>
              <a:cxn ang="0">
                <a:pos x="2" y="3"/>
              </a:cxn>
              <a:cxn ang="0">
                <a:pos x="2" y="3"/>
              </a:cxn>
              <a:cxn ang="0">
                <a:pos x="2" y="3"/>
              </a:cxn>
              <a:cxn ang="0">
                <a:pos x="2" y="3"/>
              </a:cxn>
              <a:cxn ang="0">
                <a:pos x="2" y="3"/>
              </a:cxn>
              <a:cxn ang="0">
                <a:pos x="2" y="3"/>
              </a:cxn>
              <a:cxn ang="0">
                <a:pos x="2" y="0"/>
              </a:cxn>
              <a:cxn ang="0">
                <a:pos x="2" y="0"/>
              </a:cxn>
              <a:cxn ang="0">
                <a:pos x="2" y="0"/>
              </a:cxn>
              <a:cxn ang="0">
                <a:pos x="2" y="0"/>
              </a:cxn>
              <a:cxn ang="0">
                <a:pos x="2" y="0"/>
              </a:cxn>
              <a:cxn ang="0">
                <a:pos x="0" y="0"/>
              </a:cxn>
              <a:cxn ang="0">
                <a:pos x="0" y="0"/>
              </a:cxn>
              <a:cxn ang="0">
                <a:pos x="0" y="3"/>
              </a:cxn>
              <a:cxn ang="0">
                <a:pos x="0" y="3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0" y="3"/>
                </a:lnTo>
                <a:lnTo>
                  <a:pt x="0" y="3"/>
                </a:lnTo>
                <a:lnTo>
                  <a:pt x="2" y="3"/>
                </a:lnTo>
                <a:lnTo>
                  <a:pt x="2" y="3"/>
                </a:lnTo>
                <a:lnTo>
                  <a:pt x="2" y="3"/>
                </a:lnTo>
                <a:lnTo>
                  <a:pt x="2" y="3"/>
                </a:lnTo>
                <a:lnTo>
                  <a:pt x="2" y="3"/>
                </a:lnTo>
                <a:lnTo>
                  <a:pt x="2" y="3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0" y="0"/>
                </a:lnTo>
                <a:lnTo>
                  <a:pt x="0" y="0"/>
                </a:lnTo>
                <a:lnTo>
                  <a:pt x="0" y="3"/>
                </a:lnTo>
                <a:lnTo>
                  <a:pt x="0" y="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92" name="Freeform 88"/>
          <p:cNvSpPr>
            <a:spLocks/>
          </p:cNvSpPr>
          <p:nvPr/>
        </p:nvSpPr>
        <p:spPr bwMode="auto">
          <a:xfrm>
            <a:off x="6086475" y="4875213"/>
            <a:ext cx="3175" cy="3175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0" y="2"/>
              </a:cxn>
              <a:cxn ang="0">
                <a:pos x="0" y="2"/>
              </a:cxn>
              <a:cxn ang="0">
                <a:pos x="0" y="2"/>
              </a:cxn>
              <a:cxn ang="0">
                <a:pos x="0" y="2"/>
              </a:cxn>
              <a:cxn ang="0">
                <a:pos x="2" y="2"/>
              </a:cxn>
              <a:cxn ang="0">
                <a:pos x="2" y="2"/>
              </a:cxn>
              <a:cxn ang="0">
                <a:pos x="2" y="2"/>
              </a:cxn>
              <a:cxn ang="0">
                <a:pos x="2" y="2"/>
              </a:cxn>
              <a:cxn ang="0">
                <a:pos x="2" y="2"/>
              </a:cxn>
              <a:cxn ang="0">
                <a:pos x="2" y="2"/>
              </a:cxn>
              <a:cxn ang="0">
                <a:pos x="2" y="0"/>
              </a:cxn>
              <a:cxn ang="0">
                <a:pos x="0" y="0"/>
              </a:cxn>
              <a:cxn ang="0">
                <a:pos x="0" y="0"/>
              </a:cxn>
              <a:cxn ang="0">
                <a:pos x="0" y="2"/>
              </a:cxn>
              <a:cxn ang="0">
                <a:pos x="0" y="2"/>
              </a:cxn>
              <a:cxn ang="0">
                <a:pos x="0" y="2"/>
              </a:cxn>
              <a:cxn ang="0">
                <a:pos x="0" y="2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0" y="2"/>
                </a:lnTo>
                <a:lnTo>
                  <a:pt x="0" y="2"/>
                </a:lnTo>
                <a:lnTo>
                  <a:pt x="0" y="2"/>
                </a:lnTo>
                <a:lnTo>
                  <a:pt x="2" y="2"/>
                </a:lnTo>
                <a:lnTo>
                  <a:pt x="2" y="2"/>
                </a:lnTo>
                <a:lnTo>
                  <a:pt x="2" y="2"/>
                </a:lnTo>
                <a:lnTo>
                  <a:pt x="2" y="2"/>
                </a:lnTo>
                <a:lnTo>
                  <a:pt x="2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0"/>
                </a:lnTo>
                <a:lnTo>
                  <a:pt x="0" y="2"/>
                </a:lnTo>
                <a:lnTo>
                  <a:pt x="0" y="2"/>
                </a:lnTo>
                <a:lnTo>
                  <a:pt x="0" y="2"/>
                </a:lnTo>
                <a:lnTo>
                  <a:pt x="0" y="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93" name="Freeform 89"/>
          <p:cNvSpPr>
            <a:spLocks/>
          </p:cNvSpPr>
          <p:nvPr/>
        </p:nvSpPr>
        <p:spPr bwMode="auto">
          <a:xfrm>
            <a:off x="6089650" y="4883150"/>
            <a:ext cx="7938" cy="3175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0" y="2"/>
              </a:cxn>
              <a:cxn ang="0">
                <a:pos x="0" y="2"/>
              </a:cxn>
              <a:cxn ang="0">
                <a:pos x="3" y="2"/>
              </a:cxn>
              <a:cxn ang="0">
                <a:pos x="3" y="2"/>
              </a:cxn>
              <a:cxn ang="0">
                <a:pos x="3" y="2"/>
              </a:cxn>
              <a:cxn ang="0">
                <a:pos x="3" y="2"/>
              </a:cxn>
              <a:cxn ang="0">
                <a:pos x="5" y="2"/>
              </a:cxn>
              <a:cxn ang="0">
                <a:pos x="5" y="2"/>
              </a:cxn>
              <a:cxn ang="0">
                <a:pos x="5" y="0"/>
              </a:cxn>
              <a:cxn ang="0">
                <a:pos x="3" y="0"/>
              </a:cxn>
              <a:cxn ang="0">
                <a:pos x="3" y="0"/>
              </a:cxn>
              <a:cxn ang="0">
                <a:pos x="3" y="0"/>
              </a:cxn>
              <a:cxn ang="0">
                <a:pos x="3" y="0"/>
              </a:cxn>
              <a:cxn ang="0">
                <a:pos x="0" y="0"/>
              </a:cxn>
              <a:cxn ang="0">
                <a:pos x="0" y="0"/>
              </a:cxn>
              <a:cxn ang="0">
                <a:pos x="0" y="2"/>
              </a:cxn>
              <a:cxn ang="0">
                <a:pos x="0" y="2"/>
              </a:cxn>
            </a:cxnLst>
            <a:rect l="0" t="0" r="r" b="b"/>
            <a:pathLst>
              <a:path w="5" h="2">
                <a:moveTo>
                  <a:pt x="0" y="2"/>
                </a:moveTo>
                <a:lnTo>
                  <a:pt x="0" y="2"/>
                </a:lnTo>
                <a:lnTo>
                  <a:pt x="0" y="2"/>
                </a:lnTo>
                <a:lnTo>
                  <a:pt x="3" y="2"/>
                </a:lnTo>
                <a:lnTo>
                  <a:pt x="3" y="2"/>
                </a:lnTo>
                <a:lnTo>
                  <a:pt x="3" y="2"/>
                </a:lnTo>
                <a:lnTo>
                  <a:pt x="3" y="2"/>
                </a:lnTo>
                <a:lnTo>
                  <a:pt x="5" y="2"/>
                </a:lnTo>
                <a:lnTo>
                  <a:pt x="5" y="2"/>
                </a:lnTo>
                <a:lnTo>
                  <a:pt x="5" y="0"/>
                </a:lnTo>
                <a:lnTo>
                  <a:pt x="3" y="0"/>
                </a:lnTo>
                <a:lnTo>
                  <a:pt x="3" y="0"/>
                </a:lnTo>
                <a:lnTo>
                  <a:pt x="3" y="0"/>
                </a:lnTo>
                <a:lnTo>
                  <a:pt x="3" y="0"/>
                </a:lnTo>
                <a:lnTo>
                  <a:pt x="0" y="0"/>
                </a:lnTo>
                <a:lnTo>
                  <a:pt x="0" y="0"/>
                </a:lnTo>
                <a:lnTo>
                  <a:pt x="0" y="2"/>
                </a:lnTo>
                <a:lnTo>
                  <a:pt x="0" y="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94" name="Freeform 90"/>
          <p:cNvSpPr>
            <a:spLocks/>
          </p:cNvSpPr>
          <p:nvPr/>
        </p:nvSpPr>
        <p:spPr bwMode="auto">
          <a:xfrm>
            <a:off x="6076950" y="4889500"/>
            <a:ext cx="3175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2" y="0"/>
              </a:cxn>
              <a:cxn ang="0">
                <a:pos x="2" y="0"/>
              </a:cxn>
              <a:cxn ang="0">
                <a:pos x="2" y="0"/>
              </a:cxn>
              <a:cxn ang="0">
                <a:pos x="2" y="0"/>
              </a:cxn>
              <a:cxn ang="0">
                <a:pos x="2" y="0"/>
              </a:cxn>
              <a:cxn ang="0">
                <a:pos x="2" y="0"/>
              </a:cxn>
              <a:cxn ang="0">
                <a:pos x="2" y="0"/>
              </a:cxn>
              <a:cxn ang="0">
                <a:pos x="2" y="0"/>
              </a:cxn>
              <a:cxn ang="0">
                <a:pos x="2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2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2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35995" name="Group 91"/>
          <p:cNvGrpSpPr>
            <a:grpSpLocks/>
          </p:cNvGrpSpPr>
          <p:nvPr/>
        </p:nvGrpSpPr>
        <p:grpSpPr bwMode="auto">
          <a:xfrm>
            <a:off x="6269038" y="2998788"/>
            <a:ext cx="676275" cy="674687"/>
            <a:chOff x="2870" y="1518"/>
            <a:chExt cx="292" cy="320"/>
          </a:xfrm>
        </p:grpSpPr>
        <p:graphicFrame>
          <p:nvGraphicFramePr>
            <p:cNvPr id="635996" name="Object 92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9317" name="Clip" r:id="rId12" imgW="819000" imgH="847800" progId="">
                    <p:embed/>
                  </p:oleObj>
                </mc:Choice>
                <mc:Fallback>
                  <p:oleObj name="Clip" r:id="rId12" imgW="819000" imgH="84780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5997" name="Object 93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9318" name="Clip" r:id="rId14" imgW="1266840" imgH="1200240" progId="">
                    <p:embed/>
                  </p:oleObj>
                </mc:Choice>
                <mc:Fallback>
                  <p:oleObj name="Clip" r:id="rId14" imgW="1266840" imgH="120024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35998" name="Rectangle 94"/>
          <p:cNvSpPr>
            <a:spLocks noChangeArrowheads="1"/>
          </p:cNvSpPr>
          <p:nvPr/>
        </p:nvSpPr>
        <p:spPr bwMode="auto">
          <a:xfrm>
            <a:off x="6457950" y="3670300"/>
            <a:ext cx="1524000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Arial" charset="0"/>
              </a:rPr>
              <a:t>arriving 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DHCP </a:t>
            </a:r>
          </a:p>
          <a:p>
            <a:r>
              <a:rPr lang="en-US">
                <a:solidFill>
                  <a:srgbClr val="FF0000"/>
                </a:solidFill>
                <a:latin typeface="Arial" charset="0"/>
              </a:rPr>
              <a:t>client</a:t>
            </a:r>
            <a:r>
              <a:rPr lang="en-US">
                <a:solidFill>
                  <a:srgbClr val="000000"/>
                </a:solidFill>
                <a:latin typeface="Arial" charset="0"/>
              </a:rPr>
              <a:t> needs</a:t>
            </a:r>
          </a:p>
          <a:p>
            <a:r>
              <a:rPr lang="en-US">
                <a:solidFill>
                  <a:srgbClr val="000000"/>
                </a:solidFill>
                <a:latin typeface="Arial" charset="0"/>
              </a:rPr>
              <a:t>address in this</a:t>
            </a:r>
          </a:p>
          <a:p>
            <a:r>
              <a:rPr lang="en-US">
                <a:solidFill>
                  <a:srgbClr val="000000"/>
                </a:solidFill>
                <a:latin typeface="Arial" charset="0"/>
              </a:rPr>
              <a:t>network</a:t>
            </a:r>
            <a:endParaRPr lang="en-US"/>
          </a:p>
        </p:txBody>
      </p:sp>
      <p:sp>
        <p:nvSpPr>
          <p:cNvPr id="635999" name="Freeform 95"/>
          <p:cNvSpPr>
            <a:spLocks noEditPoints="1"/>
          </p:cNvSpPr>
          <p:nvPr/>
        </p:nvSpPr>
        <p:spPr bwMode="auto">
          <a:xfrm>
            <a:off x="5629275" y="3259138"/>
            <a:ext cx="706438" cy="171450"/>
          </a:xfrm>
          <a:custGeom>
            <a:avLst/>
            <a:gdLst/>
            <a:ahLst/>
            <a:cxnLst>
              <a:cxn ang="0">
                <a:pos x="439" y="63"/>
              </a:cxn>
              <a:cxn ang="0">
                <a:pos x="88" y="63"/>
              </a:cxn>
              <a:cxn ang="0">
                <a:pos x="86" y="60"/>
              </a:cxn>
              <a:cxn ang="0">
                <a:pos x="84" y="60"/>
              </a:cxn>
              <a:cxn ang="0">
                <a:pos x="82" y="58"/>
              </a:cxn>
              <a:cxn ang="0">
                <a:pos x="82" y="54"/>
              </a:cxn>
              <a:cxn ang="0">
                <a:pos x="82" y="52"/>
              </a:cxn>
              <a:cxn ang="0">
                <a:pos x="84" y="50"/>
              </a:cxn>
              <a:cxn ang="0">
                <a:pos x="86" y="50"/>
              </a:cxn>
              <a:cxn ang="0">
                <a:pos x="88" y="48"/>
              </a:cxn>
              <a:cxn ang="0">
                <a:pos x="439" y="48"/>
              </a:cxn>
              <a:cxn ang="0">
                <a:pos x="441" y="50"/>
              </a:cxn>
              <a:cxn ang="0">
                <a:pos x="443" y="50"/>
              </a:cxn>
              <a:cxn ang="0">
                <a:pos x="445" y="52"/>
              </a:cxn>
              <a:cxn ang="0">
                <a:pos x="445" y="54"/>
              </a:cxn>
              <a:cxn ang="0">
                <a:pos x="445" y="58"/>
              </a:cxn>
              <a:cxn ang="0">
                <a:pos x="443" y="60"/>
              </a:cxn>
              <a:cxn ang="0">
                <a:pos x="441" y="60"/>
              </a:cxn>
              <a:cxn ang="0">
                <a:pos x="439" y="63"/>
              </a:cxn>
              <a:cxn ang="0">
                <a:pos x="439" y="63"/>
              </a:cxn>
              <a:cxn ang="0">
                <a:pos x="107" y="108"/>
              </a:cxn>
              <a:cxn ang="0">
                <a:pos x="0" y="54"/>
              </a:cxn>
              <a:cxn ang="0">
                <a:pos x="107" y="0"/>
              </a:cxn>
              <a:cxn ang="0">
                <a:pos x="107" y="108"/>
              </a:cxn>
            </a:cxnLst>
            <a:rect l="0" t="0" r="r" b="b"/>
            <a:pathLst>
              <a:path w="445" h="108">
                <a:moveTo>
                  <a:pt x="439" y="63"/>
                </a:moveTo>
                <a:lnTo>
                  <a:pt x="88" y="63"/>
                </a:lnTo>
                <a:lnTo>
                  <a:pt x="86" y="60"/>
                </a:lnTo>
                <a:lnTo>
                  <a:pt x="84" y="60"/>
                </a:lnTo>
                <a:lnTo>
                  <a:pt x="82" y="58"/>
                </a:lnTo>
                <a:lnTo>
                  <a:pt x="82" y="54"/>
                </a:lnTo>
                <a:lnTo>
                  <a:pt x="82" y="52"/>
                </a:lnTo>
                <a:lnTo>
                  <a:pt x="84" y="50"/>
                </a:lnTo>
                <a:lnTo>
                  <a:pt x="86" y="50"/>
                </a:lnTo>
                <a:lnTo>
                  <a:pt x="88" y="48"/>
                </a:lnTo>
                <a:lnTo>
                  <a:pt x="439" y="48"/>
                </a:lnTo>
                <a:lnTo>
                  <a:pt x="441" y="50"/>
                </a:lnTo>
                <a:lnTo>
                  <a:pt x="443" y="50"/>
                </a:lnTo>
                <a:lnTo>
                  <a:pt x="445" y="52"/>
                </a:lnTo>
                <a:lnTo>
                  <a:pt x="445" y="54"/>
                </a:lnTo>
                <a:lnTo>
                  <a:pt x="445" y="58"/>
                </a:lnTo>
                <a:lnTo>
                  <a:pt x="443" y="60"/>
                </a:lnTo>
                <a:lnTo>
                  <a:pt x="441" y="60"/>
                </a:lnTo>
                <a:lnTo>
                  <a:pt x="439" y="63"/>
                </a:lnTo>
                <a:lnTo>
                  <a:pt x="439" y="63"/>
                </a:lnTo>
                <a:close/>
                <a:moveTo>
                  <a:pt x="107" y="108"/>
                </a:moveTo>
                <a:lnTo>
                  <a:pt x="0" y="54"/>
                </a:lnTo>
                <a:lnTo>
                  <a:pt x="107" y="0"/>
                </a:lnTo>
                <a:lnTo>
                  <a:pt x="107" y="108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45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10282-B9BB-4E4E-B9C1-2DCCDBDD36D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8" y="274637"/>
            <a:ext cx="7772400" cy="1020763"/>
          </a:xfrm>
        </p:spPr>
        <p:txBody>
          <a:bodyPr/>
          <a:lstStyle/>
          <a:p>
            <a:r>
              <a:rPr lang="en-US" sz="3600" dirty="0"/>
              <a:t>DHCP client-server scenario</a:t>
            </a:r>
          </a:p>
        </p:txBody>
      </p:sp>
      <p:sp>
        <p:nvSpPr>
          <p:cNvPr id="637955" name="Rectangle 3"/>
          <p:cNvSpPr>
            <a:spLocks noChangeArrowheads="1"/>
          </p:cNvSpPr>
          <p:nvPr/>
        </p:nvSpPr>
        <p:spPr bwMode="auto">
          <a:xfrm>
            <a:off x="2111375" y="6343650"/>
            <a:ext cx="5630863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37956" name="Group 4"/>
          <p:cNvGrpSpPr>
            <a:grpSpLocks/>
          </p:cNvGrpSpPr>
          <p:nvPr/>
        </p:nvGrpSpPr>
        <p:grpSpPr bwMode="auto">
          <a:xfrm>
            <a:off x="6938963" y="1831975"/>
            <a:ext cx="460375" cy="492125"/>
            <a:chOff x="2870" y="1518"/>
            <a:chExt cx="292" cy="320"/>
          </a:xfrm>
        </p:grpSpPr>
        <p:graphicFrame>
          <p:nvGraphicFramePr>
            <p:cNvPr id="637957" name="Object 5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0250" r:id="rId4" imgW="819000" imgH="847800" progId="">
                    <p:embed/>
                  </p:oleObj>
                </mc:Choice>
                <mc:Fallback>
                  <p:oleObj r:id="rId4" imgW="819000" imgH="84780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7958" name="Object 6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0251" r:id="rId6" imgW="1266840" imgH="1200240" progId="">
                    <p:embed/>
                  </p:oleObj>
                </mc:Choice>
                <mc:Fallback>
                  <p:oleObj r:id="rId6" imgW="1266840" imgH="120024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37959" name="Text Box 7"/>
          <p:cNvSpPr txBox="1">
            <a:spLocks noChangeArrowheads="1"/>
          </p:cNvSpPr>
          <p:nvPr/>
        </p:nvSpPr>
        <p:spPr bwMode="auto">
          <a:xfrm>
            <a:off x="1387475" y="1298575"/>
            <a:ext cx="2374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DHCP server: 223.1.2.5</a:t>
            </a:r>
          </a:p>
        </p:txBody>
      </p:sp>
      <p:sp>
        <p:nvSpPr>
          <p:cNvPr id="637960" name="Text Box 8"/>
          <p:cNvSpPr txBox="1">
            <a:spLocks noChangeArrowheads="1"/>
          </p:cNvSpPr>
          <p:nvPr/>
        </p:nvSpPr>
        <p:spPr bwMode="auto">
          <a:xfrm>
            <a:off x="6750050" y="1276350"/>
            <a:ext cx="91281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/>
              <a:t>arriving</a:t>
            </a:r>
          </a:p>
          <a:p>
            <a:pPr algn="ctr"/>
            <a:r>
              <a:rPr lang="en-US" sz="1600"/>
              <a:t> client</a:t>
            </a:r>
            <a:endParaRPr lang="en-US"/>
          </a:p>
        </p:txBody>
      </p:sp>
      <p:sp>
        <p:nvSpPr>
          <p:cNvPr id="637961" name="Line 9"/>
          <p:cNvSpPr>
            <a:spLocks noChangeShapeType="1"/>
          </p:cNvSpPr>
          <p:nvPr/>
        </p:nvSpPr>
        <p:spPr bwMode="auto">
          <a:xfrm flipH="1">
            <a:off x="2562225" y="2300287"/>
            <a:ext cx="4395788" cy="536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37962" name="Line 10"/>
          <p:cNvSpPr>
            <a:spLocks noChangeShapeType="1"/>
          </p:cNvSpPr>
          <p:nvPr/>
        </p:nvSpPr>
        <p:spPr bwMode="auto">
          <a:xfrm>
            <a:off x="2528888" y="2255837"/>
            <a:ext cx="0" cy="3760788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7963" name="Line 11"/>
          <p:cNvSpPr>
            <a:spLocks noChangeShapeType="1"/>
          </p:cNvSpPr>
          <p:nvPr/>
        </p:nvSpPr>
        <p:spPr bwMode="auto">
          <a:xfrm>
            <a:off x="7054850" y="2332037"/>
            <a:ext cx="0" cy="376237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7964" name="Line 12"/>
          <p:cNvSpPr>
            <a:spLocks noChangeShapeType="1"/>
          </p:cNvSpPr>
          <p:nvPr/>
        </p:nvSpPr>
        <p:spPr bwMode="auto">
          <a:xfrm>
            <a:off x="2109788" y="3024187"/>
            <a:ext cx="0" cy="1906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37965" name="Text Box 13"/>
          <p:cNvSpPr txBox="1">
            <a:spLocks noChangeArrowheads="1"/>
          </p:cNvSpPr>
          <p:nvPr/>
        </p:nvSpPr>
        <p:spPr bwMode="auto">
          <a:xfrm>
            <a:off x="1851025" y="4899025"/>
            <a:ext cx="560388" cy="3937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100"/>
              <a:t>time</a:t>
            </a:r>
            <a:endParaRPr lang="en-US"/>
          </a:p>
        </p:txBody>
      </p:sp>
      <p:grpSp>
        <p:nvGrpSpPr>
          <p:cNvPr id="637966" name="Group 14"/>
          <p:cNvGrpSpPr>
            <a:grpSpLocks/>
          </p:cNvGrpSpPr>
          <p:nvPr/>
        </p:nvGrpSpPr>
        <p:grpSpPr bwMode="auto">
          <a:xfrm>
            <a:off x="2466975" y="1822450"/>
            <a:ext cx="182563" cy="400050"/>
            <a:chOff x="4180" y="783"/>
            <a:chExt cx="150" cy="307"/>
          </a:xfrm>
        </p:grpSpPr>
        <p:sp>
          <p:nvSpPr>
            <p:cNvPr id="637967" name="AutoShape 15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7968" name="Rectangle 16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7969" name="Rectangle 17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7970" name="AutoShape 18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7971" name="Line 19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7972" name="Line 20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7973" name="Rectangle 21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7974" name="Rectangle 22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37975" name="Group 23"/>
          <p:cNvGrpSpPr>
            <a:grpSpLocks/>
          </p:cNvGrpSpPr>
          <p:nvPr/>
        </p:nvGrpSpPr>
        <p:grpSpPr bwMode="auto">
          <a:xfrm>
            <a:off x="4090988" y="1435100"/>
            <a:ext cx="2673350" cy="1116012"/>
            <a:chOff x="11865" y="3885"/>
            <a:chExt cx="3720" cy="1260"/>
          </a:xfrm>
        </p:grpSpPr>
        <p:sp>
          <p:nvSpPr>
            <p:cNvPr id="637976" name="Text Box 24"/>
            <p:cNvSpPr txBox="1">
              <a:spLocks noChangeArrowheads="1"/>
            </p:cNvSpPr>
            <p:nvPr/>
          </p:nvSpPr>
          <p:spPr bwMode="auto">
            <a:xfrm>
              <a:off x="11865" y="3885"/>
              <a:ext cx="2062" cy="49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 b="1">
                  <a:latin typeface="Arial" charset="0"/>
                </a:rPr>
                <a:t>DHCP discover</a:t>
              </a:r>
              <a:endParaRPr lang="en-US" sz="1200" b="1"/>
            </a:p>
          </p:txBody>
        </p:sp>
        <p:sp>
          <p:nvSpPr>
            <p:cNvPr id="637977" name="Text Box 25"/>
            <p:cNvSpPr txBox="1">
              <a:spLocks noChangeArrowheads="1"/>
            </p:cNvSpPr>
            <p:nvPr/>
          </p:nvSpPr>
          <p:spPr bwMode="auto">
            <a:xfrm>
              <a:off x="12015" y="4231"/>
              <a:ext cx="3570" cy="91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>
                  <a:latin typeface="Arial" charset="0"/>
                </a:rPr>
                <a:t>src : 0.0.0.0, 68     </a:t>
              </a:r>
            </a:p>
            <a:p>
              <a:r>
                <a:rPr lang="en-US" sz="1200">
                  <a:latin typeface="Arial" charset="0"/>
                </a:rPr>
                <a:t>dest.: 255.255.255.255,67</a:t>
              </a:r>
            </a:p>
            <a:p>
              <a:r>
                <a:rPr lang="en-US" sz="1200">
                  <a:latin typeface="Arial" charset="0"/>
                </a:rPr>
                <a:t>yiaddr:    0.0.0.0</a:t>
              </a:r>
            </a:p>
            <a:p>
              <a:r>
                <a:rPr lang="en-US" sz="1200">
                  <a:latin typeface="Arial" charset="0"/>
                </a:rPr>
                <a:t>transaction ID: 654</a:t>
              </a:r>
              <a:endParaRPr lang="en-US"/>
            </a:p>
          </p:txBody>
        </p:sp>
      </p:grpSp>
      <p:sp>
        <p:nvSpPr>
          <p:cNvPr id="637978" name="Line 26"/>
          <p:cNvSpPr>
            <a:spLocks noChangeShapeType="1"/>
          </p:cNvSpPr>
          <p:nvPr/>
        </p:nvSpPr>
        <p:spPr bwMode="auto">
          <a:xfrm>
            <a:off x="2605088" y="3286125"/>
            <a:ext cx="4395787" cy="5381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37979" name="Text Box 27"/>
          <p:cNvSpPr txBox="1">
            <a:spLocks noChangeArrowheads="1"/>
          </p:cNvSpPr>
          <p:nvPr/>
        </p:nvSpPr>
        <p:spPr bwMode="auto">
          <a:xfrm>
            <a:off x="4264025" y="2671762"/>
            <a:ext cx="1379538" cy="330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200" b="1">
                <a:latin typeface="Arial" charset="0"/>
              </a:rPr>
              <a:t>DHCP offer</a:t>
            </a:r>
            <a:endParaRPr lang="en-US"/>
          </a:p>
        </p:txBody>
      </p:sp>
      <p:sp>
        <p:nvSpPr>
          <p:cNvPr id="637980" name="Text Box 28"/>
          <p:cNvSpPr txBox="1">
            <a:spLocks noChangeArrowheads="1"/>
          </p:cNvSpPr>
          <p:nvPr/>
        </p:nvSpPr>
        <p:spPr bwMode="auto">
          <a:xfrm>
            <a:off x="4360863" y="2924175"/>
            <a:ext cx="2424112" cy="965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200">
                <a:latin typeface="Arial" charset="0"/>
              </a:rPr>
              <a:t>src: 223.1.2.5, 67      </a:t>
            </a:r>
          </a:p>
          <a:p>
            <a:r>
              <a:rPr lang="en-US" sz="1200">
                <a:latin typeface="Arial" charset="0"/>
              </a:rPr>
              <a:t>dest:  255.255.255.255, 68</a:t>
            </a:r>
          </a:p>
          <a:p>
            <a:r>
              <a:rPr lang="en-US" sz="1200">
                <a:latin typeface="Arial" charset="0"/>
              </a:rPr>
              <a:t>yiaddrr: 223.1.2.4</a:t>
            </a:r>
          </a:p>
          <a:p>
            <a:r>
              <a:rPr lang="en-US" sz="1200">
                <a:latin typeface="Arial" charset="0"/>
              </a:rPr>
              <a:t>transaction ID: 654</a:t>
            </a:r>
          </a:p>
          <a:p>
            <a:r>
              <a:rPr lang="en-US" sz="1200">
                <a:latin typeface="Arial" charset="0"/>
              </a:rPr>
              <a:t>Lifetime: 3600 secs</a:t>
            </a:r>
            <a:endParaRPr lang="en-US" sz="800"/>
          </a:p>
        </p:txBody>
      </p:sp>
      <p:sp>
        <p:nvSpPr>
          <p:cNvPr id="637981" name="Line 29"/>
          <p:cNvSpPr>
            <a:spLocks noChangeShapeType="1"/>
          </p:cNvSpPr>
          <p:nvPr/>
        </p:nvSpPr>
        <p:spPr bwMode="auto">
          <a:xfrm flipH="1">
            <a:off x="2497138" y="4514850"/>
            <a:ext cx="4395787" cy="536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37982" name="Text Box 30"/>
          <p:cNvSpPr txBox="1">
            <a:spLocks noChangeArrowheads="1"/>
          </p:cNvSpPr>
          <p:nvPr/>
        </p:nvSpPr>
        <p:spPr bwMode="auto">
          <a:xfrm>
            <a:off x="2668588" y="3857625"/>
            <a:ext cx="1379537" cy="3286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200" b="1">
                <a:latin typeface="Arial" charset="0"/>
              </a:rPr>
              <a:t>DHCP request</a:t>
            </a:r>
            <a:endParaRPr lang="en-US"/>
          </a:p>
        </p:txBody>
      </p:sp>
      <p:sp>
        <p:nvSpPr>
          <p:cNvPr id="637983" name="Text Box 31"/>
          <p:cNvSpPr txBox="1">
            <a:spLocks noChangeArrowheads="1"/>
          </p:cNvSpPr>
          <p:nvPr/>
        </p:nvSpPr>
        <p:spPr bwMode="auto">
          <a:xfrm>
            <a:off x="2798763" y="4119562"/>
            <a:ext cx="2757487" cy="9429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200">
                <a:latin typeface="Arial" charset="0"/>
              </a:rPr>
              <a:t>src:  0.0.0.0, 68     </a:t>
            </a:r>
          </a:p>
          <a:p>
            <a:r>
              <a:rPr lang="en-US" sz="1200">
                <a:latin typeface="Arial" charset="0"/>
              </a:rPr>
              <a:t>dest::  255.255.255.255, 67</a:t>
            </a:r>
          </a:p>
          <a:p>
            <a:r>
              <a:rPr lang="en-US" sz="1200">
                <a:latin typeface="Arial" charset="0"/>
              </a:rPr>
              <a:t>yiaddrr: 223.1.2.4</a:t>
            </a:r>
          </a:p>
          <a:p>
            <a:r>
              <a:rPr lang="en-US" sz="1200">
                <a:latin typeface="Arial" charset="0"/>
              </a:rPr>
              <a:t>transaction ID: 655</a:t>
            </a:r>
          </a:p>
          <a:p>
            <a:r>
              <a:rPr lang="en-US" sz="1200">
                <a:latin typeface="Arial" charset="0"/>
              </a:rPr>
              <a:t>Lifetime: 3600 secs</a:t>
            </a:r>
            <a:endParaRPr lang="en-US"/>
          </a:p>
        </p:txBody>
      </p:sp>
      <p:sp>
        <p:nvSpPr>
          <p:cNvPr id="637984" name="Line 32"/>
          <p:cNvSpPr>
            <a:spLocks noChangeShapeType="1"/>
          </p:cNvSpPr>
          <p:nvPr/>
        </p:nvSpPr>
        <p:spPr bwMode="auto">
          <a:xfrm>
            <a:off x="2582863" y="5545137"/>
            <a:ext cx="4395787" cy="5381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37985" name="Text Box 33"/>
          <p:cNvSpPr txBox="1">
            <a:spLocks noChangeArrowheads="1"/>
          </p:cNvSpPr>
          <p:nvPr/>
        </p:nvSpPr>
        <p:spPr bwMode="auto">
          <a:xfrm>
            <a:off x="4221163" y="5260975"/>
            <a:ext cx="1379537" cy="3286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200" b="1">
                <a:latin typeface="Arial" charset="0"/>
              </a:rPr>
              <a:t>DHCP ACK</a:t>
            </a:r>
            <a:endParaRPr lang="en-US"/>
          </a:p>
        </p:txBody>
      </p:sp>
      <p:sp>
        <p:nvSpPr>
          <p:cNvPr id="637986" name="Text Box 34"/>
          <p:cNvSpPr txBox="1">
            <a:spLocks noChangeArrowheads="1"/>
          </p:cNvSpPr>
          <p:nvPr/>
        </p:nvSpPr>
        <p:spPr bwMode="auto">
          <a:xfrm>
            <a:off x="4318000" y="5513387"/>
            <a:ext cx="2413000" cy="9636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200">
                <a:latin typeface="Arial" charset="0"/>
              </a:rPr>
              <a:t>src: 223.1.2.5, 67      </a:t>
            </a:r>
          </a:p>
          <a:p>
            <a:r>
              <a:rPr lang="en-US" sz="1200">
                <a:latin typeface="Arial" charset="0"/>
              </a:rPr>
              <a:t>dest:  255.255.255.255, 68</a:t>
            </a:r>
          </a:p>
          <a:p>
            <a:r>
              <a:rPr lang="en-US" sz="1200">
                <a:latin typeface="Arial" charset="0"/>
              </a:rPr>
              <a:t>yiaddrr: 223.1.2.4</a:t>
            </a:r>
          </a:p>
          <a:p>
            <a:r>
              <a:rPr lang="en-US" sz="1200">
                <a:latin typeface="Arial" charset="0"/>
              </a:rPr>
              <a:t>transaction ID: 655</a:t>
            </a:r>
          </a:p>
          <a:p>
            <a:r>
              <a:rPr lang="en-US" sz="1200">
                <a:latin typeface="Arial" charset="0"/>
              </a:rPr>
              <a:t>Lifetime: 3600 secs</a:t>
            </a:r>
            <a:endParaRPr lang="en-US" sz="1000"/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Mayank</a:t>
            </a:r>
            <a:r>
              <a:rPr lang="en-US" dirty="0" smtClean="0"/>
              <a:t> </a:t>
            </a:r>
            <a:r>
              <a:rPr lang="en-US" dirty="0" err="1" smtClean="0"/>
              <a:t>Pandey</a:t>
            </a:r>
            <a:r>
              <a:rPr lang="en-US" dirty="0" smtClean="0"/>
              <a:t>, MNNIT, Allahabad,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91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12377</TotalTime>
  <Words>5909</Words>
  <Application>Microsoft Office PowerPoint</Application>
  <PresentationFormat>On-screen Show (4:3)</PresentationFormat>
  <Paragraphs>1619</Paragraphs>
  <Slides>73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73</vt:i4>
      </vt:variant>
    </vt:vector>
  </HeadingPairs>
  <TitlesOfParts>
    <vt:vector size="76" baseType="lpstr">
      <vt:lpstr>Office Theme</vt:lpstr>
      <vt:lpstr>ClipArt</vt:lpstr>
      <vt:lpstr>Clip</vt:lpstr>
      <vt:lpstr>Computer Networks</vt:lpstr>
      <vt:lpstr>Two Key Network-Layer Functions</vt:lpstr>
      <vt:lpstr>IP datagram format</vt:lpstr>
      <vt:lpstr>IP Fragmentation &amp; Reassembly</vt:lpstr>
      <vt:lpstr>IP Fragmentation and Reassembly</vt:lpstr>
      <vt:lpstr>IP addresses: how to get one?</vt:lpstr>
      <vt:lpstr>DHCP: Dynamic Host Configuration Protocol</vt:lpstr>
      <vt:lpstr>DHCP client-server scenario</vt:lpstr>
      <vt:lpstr>DHCP client-server scenario</vt:lpstr>
      <vt:lpstr>DHCP: more than IP address</vt:lpstr>
      <vt:lpstr>DHCP: example</vt:lpstr>
      <vt:lpstr>DHCP: example</vt:lpstr>
      <vt:lpstr>IP addresses: how to get one?</vt:lpstr>
      <vt:lpstr>Hierarchical addressing: route aggregation</vt:lpstr>
      <vt:lpstr>Hierarchical addressing: more specific routes</vt:lpstr>
      <vt:lpstr>IP addressing: the last word...</vt:lpstr>
      <vt:lpstr>NAT: Network Address Translation</vt:lpstr>
      <vt:lpstr>NAT: Network Address Translation</vt:lpstr>
      <vt:lpstr>NAT: Network Address Translation</vt:lpstr>
      <vt:lpstr>NAT: Network Address Translation</vt:lpstr>
      <vt:lpstr>NAT: Network Address Translation</vt:lpstr>
      <vt:lpstr>ICMP: Internet Control Message Protocol</vt:lpstr>
      <vt:lpstr>Traceroute and ICMP</vt:lpstr>
      <vt:lpstr>IPv6</vt:lpstr>
      <vt:lpstr>IPv6 Header (Cont)</vt:lpstr>
      <vt:lpstr>Other Changes from IPv4</vt:lpstr>
      <vt:lpstr>Transition From IPv4 To IPv6</vt:lpstr>
      <vt:lpstr>Tunneling</vt:lpstr>
      <vt:lpstr>Tunneling</vt:lpstr>
      <vt:lpstr>Graph abstraction</vt:lpstr>
      <vt:lpstr>Graph abstraction: costs</vt:lpstr>
      <vt:lpstr>Routing Algorithm classification</vt:lpstr>
      <vt:lpstr>A Link-State Routing Algorithm</vt:lpstr>
      <vt:lpstr>Dijsktra’s Algorithm</vt:lpstr>
      <vt:lpstr>PowerPoint Presentation</vt:lpstr>
      <vt:lpstr>Dijkstra’s algorithm: another example</vt:lpstr>
      <vt:lpstr>Dijkstra’s algorithm: example (2) </vt:lpstr>
      <vt:lpstr>Distance Vector Algorithm </vt:lpstr>
      <vt:lpstr>Bellman-Ford example </vt:lpstr>
      <vt:lpstr>Distance Vector Algorithm </vt:lpstr>
      <vt:lpstr>Distance vector algorithm (4)</vt:lpstr>
      <vt:lpstr>Distance Vector Algorithm (5)</vt:lpstr>
      <vt:lpstr>PowerPoint Presentation</vt:lpstr>
      <vt:lpstr>PowerPoint Presentation</vt:lpstr>
      <vt:lpstr>Distance Vector: link cost changes</vt:lpstr>
      <vt:lpstr>Distance Vector: link cost changes</vt:lpstr>
      <vt:lpstr>Comparison of LS and DV algorithms</vt:lpstr>
      <vt:lpstr>Hierarchical Routing</vt:lpstr>
      <vt:lpstr>Hierarchical Routing</vt:lpstr>
      <vt:lpstr>Interconnected ASes</vt:lpstr>
      <vt:lpstr>Inter-AS tasks</vt:lpstr>
      <vt:lpstr>Example: Setting forwarding table in router 1d</vt:lpstr>
      <vt:lpstr>Example: Choosing among multiple ASes</vt:lpstr>
      <vt:lpstr>Example: Choosing among multiple ASes</vt:lpstr>
      <vt:lpstr>Intra-AS Routing</vt:lpstr>
      <vt:lpstr>RIP ( Routing Information Protocol)</vt:lpstr>
      <vt:lpstr>RIP: Example </vt:lpstr>
      <vt:lpstr>RIP: Example </vt:lpstr>
      <vt:lpstr>RIP: Link Failure and Recovery </vt:lpstr>
      <vt:lpstr>RIP Table processing</vt:lpstr>
      <vt:lpstr>OSPF (Open Shortest Path First)</vt:lpstr>
      <vt:lpstr>OSPF “advanced” features (not in RIP)</vt:lpstr>
      <vt:lpstr>Hierarchical OSPF</vt:lpstr>
      <vt:lpstr>Hierarchical OSPF</vt:lpstr>
      <vt:lpstr>Internet inter-AS routing: BGP</vt:lpstr>
      <vt:lpstr>BGP basics</vt:lpstr>
      <vt:lpstr>BGP basics: distributing path information</vt:lpstr>
      <vt:lpstr>Path attributes &amp; BGP routes</vt:lpstr>
      <vt:lpstr>BGP route selection</vt:lpstr>
      <vt:lpstr>BGP messages</vt:lpstr>
      <vt:lpstr>BGP routing policy</vt:lpstr>
      <vt:lpstr>BGP routing policy (2)</vt:lpstr>
      <vt:lpstr>Why different Intra- and Inter-AS routing ?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 Based Publish Subscribe over 2-Tier DHT Utilizing Domain Ontology</dc:title>
  <dc:creator>MNNIT</dc:creator>
  <cp:lastModifiedBy>Mayank Pandey</cp:lastModifiedBy>
  <cp:revision>542</cp:revision>
  <dcterms:created xsi:type="dcterms:W3CDTF">2011-03-15T06:08:11Z</dcterms:created>
  <dcterms:modified xsi:type="dcterms:W3CDTF">2017-11-07T09:07:05Z</dcterms:modified>
</cp:coreProperties>
</file>