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9"/>
  </p:notesMasterIdLst>
  <p:sldIdLst>
    <p:sldId id="256" r:id="rId2"/>
    <p:sldId id="258" r:id="rId3"/>
    <p:sldId id="257" r:id="rId4"/>
    <p:sldId id="259" r:id="rId5"/>
    <p:sldId id="260" r:id="rId6"/>
    <p:sldId id="261" r:id="rId7"/>
    <p:sldId id="263" r:id="rId8"/>
    <p:sldId id="262" r:id="rId9"/>
    <p:sldId id="296" r:id="rId10"/>
    <p:sldId id="297"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311" r:id="rId36"/>
    <p:sldId id="288" r:id="rId37"/>
    <p:sldId id="289" r:id="rId38"/>
    <p:sldId id="290" r:id="rId39"/>
    <p:sldId id="291" r:id="rId40"/>
    <p:sldId id="319" r:id="rId41"/>
    <p:sldId id="317" r:id="rId42"/>
    <p:sldId id="299" r:id="rId43"/>
    <p:sldId id="300" r:id="rId44"/>
    <p:sldId id="301" r:id="rId45"/>
    <p:sldId id="302" r:id="rId46"/>
    <p:sldId id="304" r:id="rId47"/>
    <p:sldId id="306" r:id="rId48"/>
    <p:sldId id="308" r:id="rId49"/>
    <p:sldId id="320" r:id="rId50"/>
    <p:sldId id="310" r:id="rId51"/>
    <p:sldId id="321" r:id="rId52"/>
    <p:sldId id="314" r:id="rId53"/>
    <p:sldId id="322" r:id="rId54"/>
    <p:sldId id="315" r:id="rId55"/>
    <p:sldId id="312" r:id="rId56"/>
    <p:sldId id="318" r:id="rId57"/>
    <p:sldId id="313"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1358"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wmf"/><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4F2DDD-E023-4ADA-AA3C-6E2D04880E6B}" type="datetimeFigureOut">
              <a:rPr lang="en-US" smtClean="0"/>
              <a:t>12/7/2011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002E722-1F3D-4243-9E2D-1EB6D9281E14}" type="slidenum">
              <a:rPr lang="en-US" smtClean="0"/>
              <a:t>‹#›</a:t>
            </a:fld>
            <a:endParaRPr lang="en-US"/>
          </a:p>
        </p:txBody>
      </p:sp>
    </p:spTree>
    <p:extLst>
      <p:ext uri="{BB962C8B-B14F-4D97-AF65-F5344CB8AC3E}">
        <p14:creationId xmlns:p14="http://schemas.microsoft.com/office/powerpoint/2010/main" val="20211212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9176AA-5731-4E70-9820-7A74FC5B5435}" type="slidenum">
              <a:rPr lang="en-US" altLang="zh-CN"/>
              <a:pPr/>
              <a:t>26</a:t>
            </a:fld>
            <a:endParaRPr lang="en-US" altLang="zh-CN"/>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75FD4B-5628-42BB-A745-B39BB2CE11A5}" type="slidenum">
              <a:rPr lang="en-US" altLang="zh-CN"/>
              <a:pPr/>
              <a:t>27</a:t>
            </a:fld>
            <a:endParaRPr lang="en-US" altLang="zh-CN"/>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90FC64-229A-4588-94E1-1E25638551D7}" type="slidenum">
              <a:rPr lang="en-US" altLang="zh-CN"/>
              <a:pPr/>
              <a:t>28</a:t>
            </a:fld>
            <a:endParaRPr lang="en-US" altLang="zh-CN"/>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F85C86-DD52-4143-91F8-6EA4E07E8682}" type="slidenum">
              <a:rPr lang="en-US" altLang="zh-CN"/>
              <a:pPr/>
              <a:t>29</a:t>
            </a:fld>
            <a:endParaRPr lang="en-US" altLang="zh-CN"/>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437BE-8830-4736-BFD2-75886A5D3E38}" type="slidenum">
              <a:rPr lang="en-US" altLang="zh-CN"/>
              <a:pPr/>
              <a:t>30</a:t>
            </a:fld>
            <a:endParaRPr lang="en-US" altLang="zh-CN"/>
          </a:p>
        </p:txBody>
      </p:sp>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B3A47A-5A28-4E45-95DA-07D56F7D5F8B}" type="slidenum">
              <a:rPr lang="en-US" altLang="zh-CN"/>
              <a:pPr/>
              <a:t>31</a:t>
            </a:fld>
            <a:endParaRPr lang="en-US" altLang="zh-CN"/>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7EEE62-FEC2-4F98-8A5D-743263D57AFA}" type="slidenum">
              <a:rPr lang="en-US" altLang="zh-CN"/>
              <a:pPr/>
              <a:t>32</a:t>
            </a:fld>
            <a:endParaRPr lang="en-US" altLang="zh-CN"/>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8E06CF-3514-4F12-8D77-97B4352657C0}" type="slidenum">
              <a:rPr lang="en-US" altLang="zh-CN"/>
              <a:pPr/>
              <a:t>33</a:t>
            </a:fld>
            <a:endParaRPr lang="en-US" altLang="zh-CN"/>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1B9D52-C14E-437B-B001-B8E147F89568}" type="slidenum">
              <a:rPr lang="en-US" altLang="zh-CN"/>
              <a:pPr/>
              <a:t>34</a:t>
            </a:fld>
            <a:endParaRPr lang="en-US" altLang="zh-CN"/>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6086BED7-9F78-4D1A-B8DF-6A7E5F491E6F}" type="datetimeFigureOut">
              <a:rPr lang="en-US" smtClean="0"/>
              <a:t>12/7/2011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85D42597-4814-40D5-B508-A1974186D17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086BED7-9F78-4D1A-B8DF-6A7E5F491E6F}" type="datetimeFigureOut">
              <a:rPr lang="en-US" smtClean="0"/>
              <a:t>12/7/2011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5D42597-4814-40D5-B508-A1974186D17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086BED7-9F78-4D1A-B8DF-6A7E5F491E6F}" type="datetimeFigureOut">
              <a:rPr lang="en-US" smtClean="0"/>
              <a:t>12/7/2011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5D42597-4814-40D5-B508-A1974186D17B}"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066800" y="381000"/>
            <a:ext cx="76200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66800" y="1752600"/>
            <a:ext cx="3733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953000" y="1752600"/>
            <a:ext cx="3733800" cy="4114800"/>
          </a:xfrm>
        </p:spPr>
        <p:txBody>
          <a:bodyPr/>
          <a:lstStyle/>
          <a:p>
            <a:endParaRPr lang="en-US"/>
          </a:p>
        </p:txBody>
      </p:sp>
      <p:sp>
        <p:nvSpPr>
          <p:cNvPr id="5" name="Date Placeholder 4"/>
          <p:cNvSpPr>
            <a:spLocks noGrp="1"/>
          </p:cNvSpPr>
          <p:nvPr>
            <p:ph type="dt" sz="half" idx="10"/>
          </p:nvPr>
        </p:nvSpPr>
        <p:spPr>
          <a:xfrm>
            <a:off x="1014413" y="6107113"/>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3452813" y="6107113"/>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881813" y="6107113"/>
            <a:ext cx="1905000" cy="457200"/>
          </a:xfrm>
        </p:spPr>
        <p:txBody>
          <a:bodyPr/>
          <a:lstStyle>
            <a:lvl1pPr>
              <a:defRPr/>
            </a:lvl1pPr>
          </a:lstStyle>
          <a:p>
            <a:fld id="{A5E845C0-1292-4AC4-A868-26CB7D7B8B3E}" type="slidenum">
              <a:rPr lang="en-US"/>
              <a:pPr/>
              <a:t>‹#›</a:t>
            </a:fld>
            <a:endParaRPr lang="en-US"/>
          </a:p>
        </p:txBody>
      </p:sp>
    </p:spTree>
    <p:extLst>
      <p:ext uri="{BB962C8B-B14F-4D97-AF65-F5344CB8AC3E}">
        <p14:creationId xmlns:p14="http://schemas.microsoft.com/office/powerpoint/2010/main" val="23781107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5145088" y="2017713"/>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5145088" y="4151313"/>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1162050" y="6243638"/>
            <a:ext cx="1905000" cy="457200"/>
          </a:xfrm>
        </p:spPr>
        <p:txBody>
          <a:bodyPr/>
          <a:lstStyle>
            <a:lvl1pPr>
              <a:defRPr/>
            </a:lvl1pPr>
          </a:lstStyle>
          <a:p>
            <a:endParaRPr lang="en-US" altLang="zh-CN"/>
          </a:p>
        </p:txBody>
      </p:sp>
      <p:sp>
        <p:nvSpPr>
          <p:cNvPr id="7" name="Footer Placeholder 6"/>
          <p:cNvSpPr>
            <a:spLocks noGrp="1"/>
          </p:cNvSpPr>
          <p:nvPr>
            <p:ph type="ftr" sz="quarter" idx="11"/>
          </p:nvPr>
        </p:nvSpPr>
        <p:spPr>
          <a:xfrm>
            <a:off x="3657600" y="6243638"/>
            <a:ext cx="2895600" cy="457200"/>
          </a:xfrm>
        </p:spPr>
        <p:txBody>
          <a:bodyPr/>
          <a:lstStyle>
            <a:lvl1pPr>
              <a:defRPr/>
            </a:lvl1pPr>
          </a:lstStyle>
          <a:p>
            <a:endParaRPr lang="en-US" altLang="zh-CN"/>
          </a:p>
        </p:txBody>
      </p:sp>
      <p:sp>
        <p:nvSpPr>
          <p:cNvPr id="8" name="Slide Number Placeholder 7"/>
          <p:cNvSpPr>
            <a:spLocks noGrp="1"/>
          </p:cNvSpPr>
          <p:nvPr>
            <p:ph type="sldNum" sz="quarter" idx="12"/>
          </p:nvPr>
        </p:nvSpPr>
        <p:spPr>
          <a:xfrm>
            <a:off x="7042150" y="6243638"/>
            <a:ext cx="1905000" cy="457200"/>
          </a:xfrm>
        </p:spPr>
        <p:txBody>
          <a:bodyPr/>
          <a:lstStyle>
            <a:lvl1pPr>
              <a:defRPr/>
            </a:lvl1pPr>
          </a:lstStyle>
          <a:p>
            <a:fld id="{503E8258-F4A4-4BBD-B081-8827FACAED73}" type="slidenum">
              <a:rPr lang="en-US" altLang="zh-CN"/>
              <a:pPr/>
              <a:t>‹#›</a:t>
            </a:fld>
            <a:endParaRPr lang="en-US" altLang="zh-CN"/>
          </a:p>
        </p:txBody>
      </p:sp>
    </p:spTree>
    <p:extLst>
      <p:ext uri="{BB962C8B-B14F-4D97-AF65-F5344CB8AC3E}">
        <p14:creationId xmlns:p14="http://schemas.microsoft.com/office/powerpoint/2010/main" val="2622090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086BED7-9F78-4D1A-B8DF-6A7E5F491E6F}" type="datetimeFigureOut">
              <a:rPr lang="en-US" smtClean="0"/>
              <a:t>12/7/2011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5D42597-4814-40D5-B508-A1974186D17B}"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086BED7-9F78-4D1A-B8DF-6A7E5F491E6F}" type="datetimeFigureOut">
              <a:rPr lang="en-US" smtClean="0"/>
              <a:t>12/7/2011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5D42597-4814-40D5-B508-A1974186D17B}"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086BED7-9F78-4D1A-B8DF-6A7E5F491E6F}" type="datetimeFigureOut">
              <a:rPr lang="en-US" smtClean="0"/>
              <a:t>12/7/2011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5D42597-4814-40D5-B508-A1974186D17B}"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086BED7-9F78-4D1A-B8DF-6A7E5F491E6F}" type="datetimeFigureOut">
              <a:rPr lang="en-US" smtClean="0"/>
              <a:t>12/7/2011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85D42597-4814-40D5-B508-A1974186D17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6086BED7-9F78-4D1A-B8DF-6A7E5F491E6F}" type="datetimeFigureOut">
              <a:rPr lang="en-US" smtClean="0"/>
              <a:t>12/7/2011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85D42597-4814-40D5-B508-A1974186D17B}"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6086BED7-9F78-4D1A-B8DF-6A7E5F491E6F}" type="datetimeFigureOut">
              <a:rPr lang="en-US" smtClean="0"/>
              <a:t>12/7/2011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85D42597-4814-40D5-B508-A1974186D17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6086BED7-9F78-4D1A-B8DF-6A7E5F491E6F}" type="datetimeFigureOut">
              <a:rPr lang="en-US" smtClean="0"/>
              <a:t>12/7/2011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5D42597-4814-40D5-B508-A1974186D17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6086BED7-9F78-4D1A-B8DF-6A7E5F491E6F}" type="datetimeFigureOut">
              <a:rPr lang="en-US" smtClean="0"/>
              <a:t>12/7/2011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85D42597-4814-40D5-B508-A1974186D17B}"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48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5">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6086BED7-9F78-4D1A-B8DF-6A7E5F491E6F}" type="datetimeFigureOut">
              <a:rPr lang="en-US" smtClean="0"/>
              <a:t>12/7/2011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85D42597-4814-40D5-B508-A1974186D17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oleObject" Target="../embeddings/oleObject20.bin"/><Relationship Id="rId4" Type="http://schemas.openxmlformats.org/officeDocument/2006/relationships/image" Target="../media/image7.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oleObject" Target="../embeddings/oleObject7.bin"/><Relationship Id="rId18" Type="http://schemas.openxmlformats.org/officeDocument/2006/relationships/oleObject" Target="../embeddings/oleObject12.bin"/><Relationship Id="rId3" Type="http://schemas.openxmlformats.org/officeDocument/2006/relationships/image" Target="../media/image5.wmf"/><Relationship Id="rId21" Type="http://schemas.openxmlformats.org/officeDocument/2006/relationships/oleObject" Target="../embeddings/oleObject15.bin"/><Relationship Id="rId7" Type="http://schemas.openxmlformats.org/officeDocument/2006/relationships/image" Target="../media/image3.wmf"/><Relationship Id="rId12" Type="http://schemas.openxmlformats.org/officeDocument/2006/relationships/oleObject" Target="../embeddings/oleObject6.bin"/><Relationship Id="rId17" Type="http://schemas.openxmlformats.org/officeDocument/2006/relationships/oleObject" Target="../embeddings/oleObject11.bin"/><Relationship Id="rId2" Type="http://schemas.openxmlformats.org/officeDocument/2006/relationships/slideLayout" Target="../slideLayouts/slideLayout2.xml"/><Relationship Id="rId16" Type="http://schemas.openxmlformats.org/officeDocument/2006/relationships/oleObject" Target="../embeddings/oleObject10.bin"/><Relationship Id="rId20" Type="http://schemas.openxmlformats.org/officeDocument/2006/relationships/oleObject" Target="../embeddings/oleObject14.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oleObject" Target="../embeddings/oleObject5.bin"/><Relationship Id="rId5" Type="http://schemas.openxmlformats.org/officeDocument/2006/relationships/image" Target="../media/image2.wmf"/><Relationship Id="rId15" Type="http://schemas.openxmlformats.org/officeDocument/2006/relationships/oleObject" Target="../embeddings/oleObject9.bin"/><Relationship Id="rId23" Type="http://schemas.openxmlformats.org/officeDocument/2006/relationships/oleObject" Target="../embeddings/oleObject17.bin"/><Relationship Id="rId10" Type="http://schemas.openxmlformats.org/officeDocument/2006/relationships/oleObject" Target="../embeddings/oleObject4.bin"/><Relationship Id="rId19" Type="http://schemas.openxmlformats.org/officeDocument/2006/relationships/oleObject" Target="../embeddings/oleObject13.bin"/><Relationship Id="rId4" Type="http://schemas.openxmlformats.org/officeDocument/2006/relationships/oleObject" Target="../embeddings/oleObject1.bin"/><Relationship Id="rId9" Type="http://schemas.openxmlformats.org/officeDocument/2006/relationships/image" Target="../media/image4.wmf"/><Relationship Id="rId14" Type="http://schemas.openxmlformats.org/officeDocument/2006/relationships/oleObject" Target="../embeddings/oleObject8.bin"/><Relationship Id="rId22" Type="http://schemas.openxmlformats.org/officeDocument/2006/relationships/oleObject" Target="../embeddings/oleObject16.bin"/></Relationships>
</file>

<file path=ppt/slides/_rels/slide3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04800"/>
            <a:ext cx="7772400" cy="1829761"/>
          </a:xfrm>
        </p:spPr>
        <p:txBody>
          <a:bodyPr>
            <a:normAutofit/>
          </a:bodyPr>
          <a:lstStyle/>
          <a:p>
            <a:pPr algn="ctr"/>
            <a:r>
              <a:rPr lang="en-US" sz="3600" dirty="0" smtClean="0">
                <a:latin typeface="Candara" pitchFamily="34" charset="0"/>
              </a:rPr>
              <a:t>Solving Travelling Salesman Problem using Particle Swarm Optimization (PSO)</a:t>
            </a:r>
            <a:endParaRPr lang="en-US" sz="3600" dirty="0">
              <a:latin typeface="Candara" pitchFamily="34" charset="0"/>
            </a:endParaRPr>
          </a:p>
        </p:txBody>
      </p:sp>
      <p:sp>
        <p:nvSpPr>
          <p:cNvPr id="3" name="Subtitle 2"/>
          <p:cNvSpPr>
            <a:spLocks noGrp="1"/>
          </p:cNvSpPr>
          <p:nvPr>
            <p:ph type="subTitle" idx="1"/>
          </p:nvPr>
        </p:nvSpPr>
        <p:spPr>
          <a:xfrm>
            <a:off x="838200" y="2209800"/>
            <a:ext cx="7772400" cy="2743200"/>
          </a:xfrm>
        </p:spPr>
        <p:txBody>
          <a:bodyPr>
            <a:normAutofit/>
          </a:bodyPr>
          <a:lstStyle/>
          <a:p>
            <a:pPr algn="ctr"/>
            <a:r>
              <a:rPr lang="en-US" sz="2000" b="1" dirty="0" smtClean="0">
                <a:latin typeface="Centaur" pitchFamily="18" charset="0"/>
              </a:rPr>
              <a:t>By </a:t>
            </a:r>
          </a:p>
          <a:p>
            <a:pPr algn="ctr"/>
            <a:r>
              <a:rPr lang="en-US" sz="2000" b="1" dirty="0" err="1" smtClean="0">
                <a:latin typeface="Centaur" pitchFamily="18" charset="0"/>
              </a:rPr>
              <a:t>Amit</a:t>
            </a:r>
            <a:r>
              <a:rPr lang="en-US" sz="2000" b="1" dirty="0" smtClean="0">
                <a:latin typeface="Centaur" pitchFamily="18" charset="0"/>
              </a:rPr>
              <a:t> Kumar </a:t>
            </a:r>
            <a:r>
              <a:rPr lang="en-US" sz="2000" b="1" dirty="0" err="1" smtClean="0">
                <a:latin typeface="Centaur" pitchFamily="18" charset="0"/>
              </a:rPr>
              <a:t>Mondal</a:t>
            </a:r>
            <a:r>
              <a:rPr lang="en-US" sz="2000" b="1" dirty="0" smtClean="0">
                <a:latin typeface="Centaur" pitchFamily="18" charset="0"/>
              </a:rPr>
              <a:t> (08/IT/18)</a:t>
            </a:r>
          </a:p>
          <a:p>
            <a:pPr algn="ctr"/>
            <a:r>
              <a:rPr lang="en-US" sz="2000" b="1" dirty="0" err="1" smtClean="0">
                <a:latin typeface="Centaur" pitchFamily="18" charset="0"/>
              </a:rPr>
              <a:t>Prithwish</a:t>
            </a:r>
            <a:r>
              <a:rPr lang="en-US" sz="2000" b="1" dirty="0" smtClean="0">
                <a:latin typeface="Centaur" pitchFamily="18" charset="0"/>
              </a:rPr>
              <a:t> Kumar </a:t>
            </a:r>
            <a:r>
              <a:rPr lang="en-US" sz="2000" b="1" dirty="0" err="1" smtClean="0">
                <a:latin typeface="Centaur" pitchFamily="18" charset="0"/>
              </a:rPr>
              <a:t>Samanta</a:t>
            </a:r>
            <a:r>
              <a:rPr lang="en-US" sz="2000" b="1" dirty="0" smtClean="0">
                <a:latin typeface="Centaur" pitchFamily="18" charset="0"/>
              </a:rPr>
              <a:t> (08/IT/29)</a:t>
            </a:r>
          </a:p>
          <a:p>
            <a:pPr algn="ctr"/>
            <a:r>
              <a:rPr lang="en-US" sz="2000" b="1" dirty="0" err="1" smtClean="0">
                <a:latin typeface="Centaur" pitchFamily="18" charset="0"/>
              </a:rPr>
              <a:t>Arvind</a:t>
            </a:r>
            <a:r>
              <a:rPr lang="en-US" sz="2000" b="1" dirty="0" smtClean="0">
                <a:latin typeface="Centaur" pitchFamily="18" charset="0"/>
              </a:rPr>
              <a:t> </a:t>
            </a:r>
            <a:r>
              <a:rPr lang="en-US" sz="2000" b="1" dirty="0" err="1" smtClean="0">
                <a:latin typeface="Centaur" pitchFamily="18" charset="0"/>
              </a:rPr>
              <a:t>Yadav</a:t>
            </a:r>
            <a:r>
              <a:rPr lang="en-US" sz="2000" b="1" dirty="0" smtClean="0">
                <a:latin typeface="Centaur" pitchFamily="18" charset="0"/>
              </a:rPr>
              <a:t> (08/IT/64)</a:t>
            </a:r>
          </a:p>
          <a:p>
            <a:pPr algn="ctr"/>
            <a:r>
              <a:rPr lang="en-US" sz="2000" b="1" dirty="0" err="1" smtClean="0">
                <a:latin typeface="Centaur" pitchFamily="18" charset="0"/>
              </a:rPr>
              <a:t>Subhadeep</a:t>
            </a:r>
            <a:r>
              <a:rPr lang="en-US" sz="2000" b="1" dirty="0" smtClean="0">
                <a:latin typeface="Centaur" pitchFamily="18" charset="0"/>
              </a:rPr>
              <a:t> Das (07/IT/42)</a:t>
            </a:r>
          </a:p>
          <a:p>
            <a:pPr algn="ctr"/>
            <a:endParaRPr lang="en-US" sz="2000" b="1" dirty="0">
              <a:latin typeface="Centaur" pitchFamily="18" charset="0"/>
            </a:endParaRPr>
          </a:p>
          <a:p>
            <a:pPr algn="ctr"/>
            <a:r>
              <a:rPr lang="en-US" sz="2000" b="1" dirty="0" smtClean="0">
                <a:latin typeface="Centaur" pitchFamily="18" charset="0"/>
              </a:rPr>
              <a:t>Under Supervision of </a:t>
            </a:r>
            <a:r>
              <a:rPr lang="en-US" sz="2000" b="1" u="sng" dirty="0" smtClean="0">
                <a:latin typeface="Centaur" pitchFamily="18" charset="0"/>
              </a:rPr>
              <a:t>Asst. Prof. Nanda </a:t>
            </a:r>
            <a:r>
              <a:rPr lang="en-US" sz="2000" b="1" u="sng" dirty="0" err="1" smtClean="0">
                <a:latin typeface="Centaur" pitchFamily="18" charset="0"/>
              </a:rPr>
              <a:t>Dulal</a:t>
            </a:r>
            <a:r>
              <a:rPr lang="en-US" sz="2000" b="1" u="sng" dirty="0" smtClean="0">
                <a:latin typeface="Centaur" pitchFamily="18" charset="0"/>
              </a:rPr>
              <a:t> Jana</a:t>
            </a:r>
          </a:p>
          <a:p>
            <a:pPr algn="ctr"/>
            <a:endParaRPr lang="en-US" sz="2000" b="1" dirty="0">
              <a:latin typeface="Centaur" pitchFamily="18" charset="0"/>
            </a:endParaRPr>
          </a:p>
          <a:p>
            <a:pPr algn="ctr"/>
            <a:endParaRPr lang="en-US" sz="2000" b="1" dirty="0">
              <a:latin typeface="Centaur" pitchFamily="18" charset="0"/>
            </a:endParaRPr>
          </a:p>
        </p:txBody>
      </p:sp>
      <p:sp>
        <p:nvSpPr>
          <p:cNvPr id="4" name="Rectangle 3"/>
          <p:cNvSpPr/>
          <p:nvPr/>
        </p:nvSpPr>
        <p:spPr>
          <a:xfrm>
            <a:off x="956823" y="6096000"/>
            <a:ext cx="7380547" cy="523220"/>
          </a:xfrm>
          <a:prstGeom prst="rect">
            <a:avLst/>
          </a:prstGeom>
          <a:noFill/>
        </p:spPr>
        <p:txBody>
          <a:bodyPr wrap="none" lIns="91440" tIns="45720" rIns="91440" bIns="45720">
            <a:spAutoFit/>
          </a:bodyPr>
          <a:lstStyle/>
          <a:p>
            <a:pPr algn="ctr"/>
            <a:r>
              <a:rPr 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National </a:t>
            </a:r>
            <a:r>
              <a:rPr lang="en-US" sz="2800" b="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Institute of  </a:t>
            </a:r>
            <a:r>
              <a:rPr 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Technology, Durgapur</a:t>
            </a:r>
            <a:endParaRPr lang="en-US" sz="2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23727392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a:xfrm>
            <a:off x="1143000" y="152400"/>
            <a:ext cx="7793037" cy="1462087"/>
          </a:xfrm>
        </p:spPr>
        <p:txBody>
          <a:bodyPr/>
          <a:lstStyle/>
          <a:p>
            <a:r>
              <a:rPr lang="en-US" altLang="zh-CN" sz="3600" dirty="0"/>
              <a:t>Classical PSO</a:t>
            </a:r>
          </a:p>
        </p:txBody>
      </p:sp>
      <p:sp>
        <p:nvSpPr>
          <p:cNvPr id="189443" name="Rectangle 3"/>
          <p:cNvSpPr>
            <a:spLocks noGrp="1" noChangeArrowheads="1"/>
          </p:cNvSpPr>
          <p:nvPr>
            <p:ph type="body" sz="half" idx="1"/>
          </p:nvPr>
        </p:nvSpPr>
        <p:spPr>
          <a:xfrm>
            <a:off x="1066800" y="1219200"/>
            <a:ext cx="3810000" cy="4114800"/>
          </a:xfrm>
        </p:spPr>
        <p:txBody>
          <a:bodyPr/>
          <a:lstStyle/>
          <a:p>
            <a:r>
              <a:rPr lang="en-US" altLang="zh-CN" sz="2800" dirty="0"/>
              <a:t>Implementation</a:t>
            </a:r>
          </a:p>
        </p:txBody>
      </p:sp>
      <p:graphicFrame>
        <p:nvGraphicFramePr>
          <p:cNvPr id="189444" name="Object 4"/>
          <p:cNvGraphicFramePr>
            <a:graphicFrameLocks noGrp="1" noChangeAspect="1"/>
          </p:cNvGraphicFramePr>
          <p:nvPr>
            <p:ph sz="quarter" idx="2"/>
            <p:extLst>
              <p:ext uri="{D42A27DB-BD31-4B8C-83A1-F6EECF244321}">
                <p14:modId xmlns:p14="http://schemas.microsoft.com/office/powerpoint/2010/main" val="59239420"/>
              </p:ext>
            </p:extLst>
          </p:nvPr>
        </p:nvGraphicFramePr>
        <p:xfrm>
          <a:off x="1524000" y="1752600"/>
          <a:ext cx="5257800" cy="1470025"/>
        </p:xfrm>
        <a:graphic>
          <a:graphicData uri="http://schemas.openxmlformats.org/presentationml/2006/ole">
            <mc:AlternateContent xmlns:mc="http://schemas.openxmlformats.org/markup-compatibility/2006">
              <mc:Choice xmlns:v="urn:schemas-microsoft-com:vml" Requires="v">
                <p:oleObj spid="_x0000_s5617" name="Visio" r:id="rId3" imgW="7382491" imgH="2063067" progId="Visio.Drawing.11">
                  <p:embed/>
                </p:oleObj>
              </mc:Choice>
              <mc:Fallback>
                <p:oleObj name="Visio" r:id="rId3" imgW="7382491" imgH="2063067"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752600"/>
                        <a:ext cx="5257800" cy="1470025"/>
                      </a:xfrm>
                      <a:prstGeom prst="rect">
                        <a:avLst/>
                      </a:prstGeom>
                    </p:spPr>
                  </p:pic>
                </p:oleObj>
              </mc:Fallback>
            </mc:AlternateContent>
          </a:graphicData>
        </a:graphic>
      </p:graphicFrame>
      <p:graphicFrame>
        <p:nvGraphicFramePr>
          <p:cNvPr id="189445" name="Object 5"/>
          <p:cNvGraphicFramePr>
            <a:graphicFrameLocks noChangeAspect="1"/>
          </p:cNvGraphicFramePr>
          <p:nvPr>
            <p:extLst>
              <p:ext uri="{D42A27DB-BD31-4B8C-83A1-F6EECF244321}">
                <p14:modId xmlns:p14="http://schemas.microsoft.com/office/powerpoint/2010/main" val="3751946465"/>
              </p:ext>
            </p:extLst>
          </p:nvPr>
        </p:nvGraphicFramePr>
        <p:xfrm>
          <a:off x="2743200" y="5486400"/>
          <a:ext cx="6038850" cy="652463"/>
        </p:xfrm>
        <a:graphic>
          <a:graphicData uri="http://schemas.openxmlformats.org/presentationml/2006/ole">
            <mc:AlternateContent xmlns:mc="http://schemas.openxmlformats.org/markup-compatibility/2006">
              <mc:Choice xmlns:v="urn:schemas-microsoft-com:vml" Requires="v">
                <p:oleObj spid="_x0000_s5618" name="Equation" r:id="rId5" imgW="4076640" imgH="457200" progId="Equation.DSMT4">
                  <p:embed/>
                </p:oleObj>
              </mc:Choice>
              <mc:Fallback>
                <p:oleObj name="Equation" r:id="rId5" imgW="4076640" imgH="4572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3200" y="5486400"/>
                        <a:ext cx="6038850" cy="652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9446" name="Object 6"/>
          <p:cNvGraphicFramePr>
            <a:graphicFrameLocks noGrp="1" noChangeAspect="1"/>
          </p:cNvGraphicFramePr>
          <p:nvPr>
            <p:ph sz="quarter" idx="3"/>
            <p:extLst>
              <p:ext uri="{D42A27DB-BD31-4B8C-83A1-F6EECF244321}">
                <p14:modId xmlns:p14="http://schemas.microsoft.com/office/powerpoint/2010/main" val="3284468143"/>
              </p:ext>
            </p:extLst>
          </p:nvPr>
        </p:nvGraphicFramePr>
        <p:xfrm>
          <a:off x="1371600" y="3505200"/>
          <a:ext cx="5791200" cy="1373188"/>
        </p:xfrm>
        <a:graphic>
          <a:graphicData uri="http://schemas.openxmlformats.org/presentationml/2006/ole">
            <mc:AlternateContent xmlns:mc="http://schemas.openxmlformats.org/markup-compatibility/2006">
              <mc:Choice xmlns:v="urn:schemas-microsoft-com:vml" Requires="v">
                <p:oleObj spid="_x0000_s5619" name="Visio" r:id="rId7" imgW="9291245" imgH="2202869" progId="Visio.Drawing.11">
                  <p:embed/>
                </p:oleObj>
              </mc:Choice>
              <mc:Fallback>
                <p:oleObj name="Visio" r:id="rId7" imgW="9291245" imgH="2202869" progId="Visio.Drawing.11">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71600" y="3505200"/>
                        <a:ext cx="5791200" cy="1373188"/>
                      </a:xfrm>
                      <a:prstGeom prst="rect">
                        <a:avLst/>
                      </a:prstGeom>
                    </p:spPr>
                  </p:pic>
                </p:oleObj>
              </mc:Fallback>
            </mc:AlternateContent>
          </a:graphicData>
        </a:graphic>
      </p:graphicFrame>
    </p:spTree>
    <p:extLst>
      <p:ext uri="{BB962C8B-B14F-4D97-AF65-F5344CB8AC3E}">
        <p14:creationId xmlns:p14="http://schemas.microsoft.com/office/powerpoint/2010/main" val="2753008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89443">
                                            <p:txEl>
                                              <p:pRg st="0" end="0"/>
                                            </p:txEl>
                                          </p:spTgt>
                                        </p:tgtEl>
                                        <p:attrNameLst>
                                          <p:attrName>style.visibility</p:attrName>
                                        </p:attrNameLst>
                                      </p:cBhvr>
                                      <p:to>
                                        <p:strVal val="visible"/>
                                      </p:to>
                                    </p:set>
                                    <p:animEffect transition="in" filter="barn(inVertical)">
                                      <p:cBhvr>
                                        <p:cTn id="7" dur="500"/>
                                        <p:tgtEl>
                                          <p:spTgt spid="1894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89444"/>
                                        </p:tgtEl>
                                        <p:attrNameLst>
                                          <p:attrName>style.visibility</p:attrName>
                                        </p:attrNameLst>
                                      </p:cBhvr>
                                      <p:to>
                                        <p:strVal val="visible"/>
                                      </p:to>
                                    </p:set>
                                    <p:animEffect transition="in" filter="barn(inVertical)">
                                      <p:cBhvr>
                                        <p:cTn id="12" dur="500"/>
                                        <p:tgtEl>
                                          <p:spTgt spid="18944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89446"/>
                                        </p:tgtEl>
                                        <p:attrNameLst>
                                          <p:attrName>style.visibility</p:attrName>
                                        </p:attrNameLst>
                                      </p:cBhvr>
                                      <p:to>
                                        <p:strVal val="visible"/>
                                      </p:to>
                                    </p:set>
                                    <p:animEffect transition="in" filter="wipe(down)">
                                      <p:cBhvr>
                                        <p:cTn id="17" dur="500"/>
                                        <p:tgtEl>
                                          <p:spTgt spid="18944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89445"/>
                                        </p:tgtEl>
                                        <p:attrNameLst>
                                          <p:attrName>style.visibility</p:attrName>
                                        </p:attrNameLst>
                                      </p:cBhvr>
                                      <p:to>
                                        <p:strVal val="visible"/>
                                      </p:to>
                                    </p:set>
                                    <p:animEffect transition="in" filter="wipe(down)">
                                      <p:cBhvr>
                                        <p:cTn id="22" dur="500"/>
                                        <p:tgtEl>
                                          <p:spTgt spid="1894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z="2800"/>
              <a:t>Particle Swarm Optimization:</a:t>
            </a:r>
            <a:br>
              <a:rPr lang="en-US" sz="2800"/>
            </a:br>
            <a:r>
              <a:rPr lang="en-US" sz="2800"/>
              <a:t>Swarm Types</a:t>
            </a:r>
          </a:p>
        </p:txBody>
      </p:sp>
      <p:sp>
        <p:nvSpPr>
          <p:cNvPr id="15363" name="Rectangle 3"/>
          <p:cNvSpPr>
            <a:spLocks noGrp="1" noChangeArrowheads="1"/>
          </p:cNvSpPr>
          <p:nvPr>
            <p:ph type="body" idx="1"/>
          </p:nvPr>
        </p:nvSpPr>
        <p:spPr>
          <a:xfrm>
            <a:off x="1066800" y="1752600"/>
            <a:ext cx="7620000" cy="4343400"/>
          </a:xfrm>
        </p:spPr>
        <p:txBody>
          <a:bodyPr/>
          <a:lstStyle/>
          <a:p>
            <a:pPr>
              <a:lnSpc>
                <a:spcPct val="90000"/>
              </a:lnSpc>
            </a:pPr>
            <a:r>
              <a:rPr lang="en-US" sz="2400" dirty="0" smtClean="0"/>
              <a:t>Kennedy </a:t>
            </a:r>
            <a:r>
              <a:rPr lang="en-US" sz="2400" dirty="0"/>
              <a:t>identifies </a:t>
            </a:r>
            <a:r>
              <a:rPr lang="en-US" sz="2400" dirty="0" smtClean="0"/>
              <a:t>3 </a:t>
            </a:r>
            <a:r>
              <a:rPr lang="en-US" sz="2400" dirty="0"/>
              <a:t>types of PSO based on </a:t>
            </a:r>
            <a:r>
              <a:rPr lang="en-US" sz="2400" dirty="0">
                <a:sym typeface="Symbol" pitchFamily="18" charset="2"/>
              </a:rPr>
              <a:t>1 and 2 .</a:t>
            </a:r>
          </a:p>
          <a:p>
            <a:pPr>
              <a:lnSpc>
                <a:spcPct val="90000"/>
              </a:lnSpc>
            </a:pPr>
            <a:r>
              <a:rPr lang="en-US" sz="2400" dirty="0">
                <a:sym typeface="Symbol" pitchFamily="18" charset="2"/>
              </a:rPr>
              <a:t>Given: </a:t>
            </a:r>
            <a:r>
              <a:rPr lang="en-US" sz="2800" dirty="0">
                <a:latin typeface="Courier New" pitchFamily="49" charset="0"/>
              </a:rPr>
              <a:t>v</a:t>
            </a:r>
            <a:r>
              <a:rPr lang="en-US" sz="2800" baseline="-25000" dirty="0">
                <a:latin typeface="Courier New" pitchFamily="49" charset="0"/>
              </a:rPr>
              <a:t>id</a:t>
            </a:r>
            <a:r>
              <a:rPr lang="en-US" sz="2800" dirty="0">
                <a:latin typeface="Courier New" pitchFamily="49" charset="0"/>
              </a:rPr>
              <a:t> = v</a:t>
            </a:r>
            <a:r>
              <a:rPr lang="en-US" sz="2800" baseline="-25000" dirty="0">
                <a:latin typeface="Courier New" pitchFamily="49" charset="0"/>
              </a:rPr>
              <a:t>id</a:t>
            </a:r>
            <a:r>
              <a:rPr lang="en-US" sz="2800" dirty="0">
                <a:latin typeface="Courier New" pitchFamily="49" charset="0"/>
              </a:rPr>
              <a:t> + </a:t>
            </a:r>
            <a:r>
              <a:rPr lang="en-US" sz="2800" dirty="0">
                <a:latin typeface="Courier New" pitchFamily="49" charset="0"/>
                <a:sym typeface="Symbol" pitchFamily="18" charset="2"/>
              </a:rPr>
              <a:t>1*</a:t>
            </a:r>
            <a:r>
              <a:rPr lang="en-US" sz="2800" dirty="0" err="1">
                <a:latin typeface="Courier New" pitchFamily="49" charset="0"/>
                <a:sym typeface="Symbol" pitchFamily="18" charset="2"/>
              </a:rPr>
              <a:t>rnd</a:t>
            </a:r>
            <a:r>
              <a:rPr lang="en-US" sz="2800" dirty="0">
                <a:latin typeface="Courier New" pitchFamily="49" charset="0"/>
                <a:sym typeface="Symbol" pitchFamily="18" charset="2"/>
              </a:rPr>
              <a:t>()*(</a:t>
            </a:r>
            <a:r>
              <a:rPr lang="en-US" sz="2800" dirty="0" err="1">
                <a:latin typeface="Courier New" pitchFamily="49" charset="0"/>
                <a:sym typeface="Symbol" pitchFamily="18" charset="2"/>
              </a:rPr>
              <a:t>p</a:t>
            </a:r>
            <a:r>
              <a:rPr lang="en-US" sz="2800" baseline="-25000" dirty="0" err="1">
                <a:latin typeface="Courier New" pitchFamily="49" charset="0"/>
                <a:sym typeface="Symbol" pitchFamily="18" charset="2"/>
              </a:rPr>
              <a:t>id</a:t>
            </a:r>
            <a:r>
              <a:rPr lang="en-US" sz="2800" dirty="0" err="1">
                <a:latin typeface="Courier New" pitchFamily="49" charset="0"/>
                <a:sym typeface="Symbol" pitchFamily="18" charset="2"/>
              </a:rPr>
              <a:t>-x</a:t>
            </a:r>
            <a:r>
              <a:rPr lang="en-US" sz="2800" baseline="-25000" dirty="0" err="1">
                <a:latin typeface="Courier New" pitchFamily="49" charset="0"/>
                <a:sym typeface="Symbol" pitchFamily="18" charset="2"/>
              </a:rPr>
              <a:t>id</a:t>
            </a:r>
            <a:r>
              <a:rPr lang="en-US" sz="2800" dirty="0">
                <a:latin typeface="Courier New" pitchFamily="49" charset="0"/>
                <a:sym typeface="Symbol" pitchFamily="18" charset="2"/>
              </a:rPr>
              <a:t>)	            	          + 2*</a:t>
            </a:r>
            <a:r>
              <a:rPr lang="en-US" sz="2800" dirty="0" err="1">
                <a:latin typeface="Courier New" pitchFamily="49" charset="0"/>
                <a:sym typeface="Symbol" pitchFamily="18" charset="2"/>
              </a:rPr>
              <a:t>rnd</a:t>
            </a:r>
            <a:r>
              <a:rPr lang="en-US" sz="2800" dirty="0">
                <a:latin typeface="Courier New" pitchFamily="49" charset="0"/>
                <a:sym typeface="Symbol" pitchFamily="18" charset="2"/>
              </a:rPr>
              <a:t>()*(</a:t>
            </a:r>
            <a:r>
              <a:rPr lang="en-US" sz="2800" dirty="0" err="1">
                <a:latin typeface="Courier New" pitchFamily="49" charset="0"/>
                <a:sym typeface="Symbol" pitchFamily="18" charset="2"/>
              </a:rPr>
              <a:t>p</a:t>
            </a:r>
            <a:r>
              <a:rPr lang="en-US" sz="2800" baseline="-25000" dirty="0" err="1">
                <a:latin typeface="Courier New" pitchFamily="49" charset="0"/>
                <a:sym typeface="Symbol" pitchFamily="18" charset="2"/>
              </a:rPr>
              <a:t>gd</a:t>
            </a:r>
            <a:r>
              <a:rPr lang="en-US" sz="2800" dirty="0" err="1">
                <a:latin typeface="Courier New" pitchFamily="49" charset="0"/>
                <a:sym typeface="Symbol" pitchFamily="18" charset="2"/>
              </a:rPr>
              <a:t>-x</a:t>
            </a:r>
            <a:r>
              <a:rPr lang="en-US" sz="2800" baseline="-25000" dirty="0" err="1">
                <a:latin typeface="Courier New" pitchFamily="49" charset="0"/>
                <a:sym typeface="Symbol" pitchFamily="18" charset="2"/>
              </a:rPr>
              <a:t>id</a:t>
            </a:r>
            <a:r>
              <a:rPr lang="en-US" sz="2800" dirty="0">
                <a:latin typeface="Courier New" pitchFamily="49" charset="0"/>
                <a:sym typeface="Symbol" pitchFamily="18" charset="2"/>
              </a:rPr>
              <a:t>);</a:t>
            </a:r>
          </a:p>
          <a:p>
            <a:pPr lvl="1">
              <a:lnSpc>
                <a:spcPct val="90000"/>
              </a:lnSpc>
              <a:buFontTx/>
              <a:buNone/>
            </a:pPr>
            <a:r>
              <a:rPr lang="en-US" sz="2400" dirty="0">
                <a:latin typeface="Courier New" pitchFamily="49" charset="0"/>
                <a:sym typeface="Symbol" pitchFamily="18" charset="2"/>
              </a:rPr>
              <a:t>		 </a:t>
            </a:r>
            <a:r>
              <a:rPr lang="en-US" sz="2400" dirty="0" err="1">
                <a:latin typeface="Courier New" pitchFamily="49" charset="0"/>
                <a:sym typeface="Symbol" pitchFamily="18" charset="2"/>
              </a:rPr>
              <a:t>x</a:t>
            </a:r>
            <a:r>
              <a:rPr lang="en-US" sz="2400" baseline="-25000" dirty="0" err="1">
                <a:latin typeface="Courier New" pitchFamily="49" charset="0"/>
                <a:sym typeface="Symbol" pitchFamily="18" charset="2"/>
              </a:rPr>
              <a:t>id</a:t>
            </a:r>
            <a:r>
              <a:rPr lang="en-US" sz="2400" dirty="0">
                <a:latin typeface="Courier New" pitchFamily="49" charset="0"/>
                <a:sym typeface="Symbol" pitchFamily="18" charset="2"/>
              </a:rPr>
              <a:t> = </a:t>
            </a:r>
            <a:r>
              <a:rPr lang="en-US" sz="2400" dirty="0" err="1">
                <a:latin typeface="Courier New" pitchFamily="49" charset="0"/>
                <a:sym typeface="Symbol" pitchFamily="18" charset="2"/>
              </a:rPr>
              <a:t>x</a:t>
            </a:r>
            <a:r>
              <a:rPr lang="en-US" sz="2400" baseline="-25000" dirty="0" err="1">
                <a:latin typeface="Courier New" pitchFamily="49" charset="0"/>
                <a:sym typeface="Symbol" pitchFamily="18" charset="2"/>
              </a:rPr>
              <a:t>id</a:t>
            </a:r>
            <a:r>
              <a:rPr lang="en-US" sz="2400" dirty="0">
                <a:latin typeface="Courier New" pitchFamily="49" charset="0"/>
                <a:sym typeface="Symbol" pitchFamily="18" charset="2"/>
              </a:rPr>
              <a:t> + v</a:t>
            </a:r>
            <a:r>
              <a:rPr lang="en-US" sz="2400" baseline="-25000" dirty="0">
                <a:latin typeface="Courier New" pitchFamily="49" charset="0"/>
                <a:sym typeface="Symbol" pitchFamily="18" charset="2"/>
              </a:rPr>
              <a:t>id</a:t>
            </a:r>
            <a:r>
              <a:rPr lang="en-US" sz="2400" dirty="0">
                <a:latin typeface="Courier New" pitchFamily="49" charset="0"/>
                <a:sym typeface="Symbol" pitchFamily="18" charset="2"/>
              </a:rPr>
              <a:t>;</a:t>
            </a:r>
          </a:p>
          <a:p>
            <a:pPr lvl="1">
              <a:lnSpc>
                <a:spcPct val="90000"/>
              </a:lnSpc>
              <a:buFontTx/>
              <a:buNone/>
            </a:pPr>
            <a:endParaRPr lang="en-US" sz="2000" dirty="0">
              <a:sym typeface="Symbol" pitchFamily="18" charset="2"/>
            </a:endParaRPr>
          </a:p>
          <a:p>
            <a:pPr lvl="1">
              <a:lnSpc>
                <a:spcPct val="90000"/>
              </a:lnSpc>
            </a:pPr>
            <a:r>
              <a:rPr lang="en-US" sz="2000" dirty="0">
                <a:sym typeface="Symbol" pitchFamily="18" charset="2"/>
              </a:rPr>
              <a:t>Full Model 	(1, 2 &gt; 0)</a:t>
            </a:r>
          </a:p>
          <a:p>
            <a:pPr lvl="1">
              <a:lnSpc>
                <a:spcPct val="90000"/>
              </a:lnSpc>
            </a:pPr>
            <a:r>
              <a:rPr lang="en-US" sz="2000" dirty="0">
                <a:sym typeface="Symbol" pitchFamily="18" charset="2"/>
              </a:rPr>
              <a:t>Cognition Only 	(1 &gt; 0 and 2 = 0),</a:t>
            </a:r>
          </a:p>
          <a:p>
            <a:pPr lvl="1">
              <a:lnSpc>
                <a:spcPct val="90000"/>
              </a:lnSpc>
            </a:pPr>
            <a:r>
              <a:rPr lang="en-US" sz="2000" dirty="0">
                <a:sym typeface="Symbol" pitchFamily="18" charset="2"/>
              </a:rPr>
              <a:t>Social Only 	(1 = 0 and 2 &gt; 0</a:t>
            </a:r>
            <a:r>
              <a:rPr lang="en-US" sz="2000" dirty="0" smtClean="0">
                <a:sym typeface="Symbol" pitchFamily="18" charset="2"/>
              </a:rPr>
              <a:t>)</a:t>
            </a:r>
            <a:endParaRPr lang="en-US" sz="2000" dirty="0">
              <a:sym typeface="Symbol" pitchFamily="18" charset="2"/>
            </a:endParaRPr>
          </a:p>
        </p:txBody>
      </p:sp>
    </p:spTree>
    <p:extLst>
      <p:ext uri="{BB962C8B-B14F-4D97-AF65-F5344CB8AC3E}">
        <p14:creationId xmlns:p14="http://schemas.microsoft.com/office/powerpoint/2010/main" val="1274644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fade">
                                      <p:cBhvr>
                                        <p:cTn id="7" dur="1000"/>
                                        <p:tgtEl>
                                          <p:spTgt spid="15363">
                                            <p:txEl>
                                              <p:pRg st="0" end="0"/>
                                            </p:txEl>
                                          </p:spTgt>
                                        </p:tgtEl>
                                      </p:cBhvr>
                                    </p:animEffect>
                                    <p:anim calcmode="lin" valueType="num">
                                      <p:cBhvr>
                                        <p:cTn id="8" dur="1000" fill="hold"/>
                                        <p:tgtEl>
                                          <p:spTgt spid="1536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536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363">
                                            <p:txEl>
                                              <p:pRg st="1" end="1"/>
                                            </p:txEl>
                                          </p:spTgt>
                                        </p:tgtEl>
                                        <p:attrNameLst>
                                          <p:attrName>style.visibility</p:attrName>
                                        </p:attrNameLst>
                                      </p:cBhvr>
                                      <p:to>
                                        <p:strVal val="visible"/>
                                      </p:to>
                                    </p:set>
                                    <p:animEffect transition="in" filter="fade">
                                      <p:cBhvr>
                                        <p:cTn id="14" dur="1000"/>
                                        <p:tgtEl>
                                          <p:spTgt spid="15363">
                                            <p:txEl>
                                              <p:pRg st="1" end="1"/>
                                            </p:txEl>
                                          </p:spTgt>
                                        </p:tgtEl>
                                      </p:cBhvr>
                                    </p:animEffect>
                                    <p:anim calcmode="lin" valueType="num">
                                      <p:cBhvr>
                                        <p:cTn id="15" dur="1000" fill="hold"/>
                                        <p:tgtEl>
                                          <p:spTgt spid="1536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536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5363">
                                            <p:txEl>
                                              <p:pRg st="2" end="2"/>
                                            </p:txEl>
                                          </p:spTgt>
                                        </p:tgtEl>
                                        <p:attrNameLst>
                                          <p:attrName>style.visibility</p:attrName>
                                        </p:attrNameLst>
                                      </p:cBhvr>
                                      <p:to>
                                        <p:strVal val="visible"/>
                                      </p:to>
                                    </p:set>
                                    <p:animEffect transition="in" filter="fade">
                                      <p:cBhvr>
                                        <p:cTn id="19" dur="1000"/>
                                        <p:tgtEl>
                                          <p:spTgt spid="15363">
                                            <p:txEl>
                                              <p:pRg st="2" end="2"/>
                                            </p:txEl>
                                          </p:spTgt>
                                        </p:tgtEl>
                                      </p:cBhvr>
                                    </p:animEffect>
                                    <p:anim calcmode="lin" valueType="num">
                                      <p:cBhvr>
                                        <p:cTn id="20" dur="1000" fill="hold"/>
                                        <p:tgtEl>
                                          <p:spTgt spid="1536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5363">
                                            <p:txEl>
                                              <p:pRg st="2" end="2"/>
                                            </p:txEl>
                                          </p:spTgt>
                                        </p:tgtEl>
                                        <p:attrNameLst>
                                          <p:attrName>ppt_y</p:attrName>
                                        </p:attrNameLst>
                                      </p:cBhvr>
                                      <p:tavLst>
                                        <p:tav tm="0">
                                          <p:val>
                                            <p:strVal val="#ppt_y+.1"/>
                                          </p:val>
                                        </p:tav>
                                        <p:tav tm="100000">
                                          <p:val>
                                            <p:strVal val="#ppt_y"/>
                                          </p:val>
                                        </p:tav>
                                      </p:tavLst>
                                    </p:anim>
                                  </p:childTnLst>
                                </p:cTn>
                              </p:par>
                              <p:par>
                                <p:cTn id="22" presetID="16" presetClass="entr" presetSubtype="21" fill="hold" grpId="0" nodeType="withEffect">
                                  <p:stCondLst>
                                    <p:cond delay="0"/>
                                  </p:stCondLst>
                                  <p:childTnLst>
                                    <p:set>
                                      <p:cBhvr>
                                        <p:cTn id="23" dur="1" fill="hold">
                                          <p:stCondLst>
                                            <p:cond delay="0"/>
                                          </p:stCondLst>
                                        </p:cTn>
                                        <p:tgtEl>
                                          <p:spTgt spid="15363">
                                            <p:txEl>
                                              <p:pRg st="4" end="4"/>
                                            </p:txEl>
                                          </p:spTgt>
                                        </p:tgtEl>
                                        <p:attrNameLst>
                                          <p:attrName>style.visibility</p:attrName>
                                        </p:attrNameLst>
                                      </p:cBhvr>
                                      <p:to>
                                        <p:strVal val="visible"/>
                                      </p:to>
                                    </p:set>
                                    <p:animEffect transition="in" filter="barn(inVertical)">
                                      <p:cBhvr>
                                        <p:cTn id="24" dur="500"/>
                                        <p:tgtEl>
                                          <p:spTgt spid="15363">
                                            <p:txEl>
                                              <p:pRg st="4" end="4"/>
                                            </p:txEl>
                                          </p:spTgt>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15363">
                                            <p:txEl>
                                              <p:pRg st="5" end="5"/>
                                            </p:txEl>
                                          </p:spTgt>
                                        </p:tgtEl>
                                        <p:attrNameLst>
                                          <p:attrName>style.visibility</p:attrName>
                                        </p:attrNameLst>
                                      </p:cBhvr>
                                      <p:to>
                                        <p:strVal val="visible"/>
                                      </p:to>
                                    </p:set>
                                    <p:animEffect transition="in" filter="barn(inVertical)">
                                      <p:cBhvr>
                                        <p:cTn id="27" dur="500"/>
                                        <p:tgtEl>
                                          <p:spTgt spid="15363">
                                            <p:txEl>
                                              <p:pRg st="5" end="5"/>
                                            </p:txEl>
                                          </p:spTgt>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5363">
                                            <p:txEl>
                                              <p:pRg st="6" end="6"/>
                                            </p:txEl>
                                          </p:spTgt>
                                        </p:tgtEl>
                                        <p:attrNameLst>
                                          <p:attrName>style.visibility</p:attrName>
                                        </p:attrNameLst>
                                      </p:cBhvr>
                                      <p:to>
                                        <p:strVal val="visible"/>
                                      </p:to>
                                    </p:set>
                                    <p:animEffect transition="in" filter="wipe(down)">
                                      <p:cBhvr>
                                        <p:cTn id="30" dur="500"/>
                                        <p:tgtEl>
                                          <p:spTgt spid="153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sz="2800" dirty="0"/>
              <a:t>Particle Swarm Optimization:</a:t>
            </a:r>
            <a:br>
              <a:rPr lang="en-US" sz="2800" dirty="0"/>
            </a:br>
            <a:r>
              <a:rPr lang="en-US" sz="2800" dirty="0"/>
              <a:t>Related Issues</a:t>
            </a:r>
          </a:p>
        </p:txBody>
      </p:sp>
      <p:sp>
        <p:nvSpPr>
          <p:cNvPr id="14339" name="Rectangle 3"/>
          <p:cNvSpPr>
            <a:spLocks noGrp="1" noChangeArrowheads="1"/>
          </p:cNvSpPr>
          <p:nvPr>
            <p:ph type="body" idx="1"/>
          </p:nvPr>
        </p:nvSpPr>
        <p:spPr/>
        <p:txBody>
          <a:bodyPr/>
          <a:lstStyle/>
          <a:p>
            <a:r>
              <a:rPr lang="en-US" sz="2400" dirty="0"/>
              <a:t>There are a number of </a:t>
            </a:r>
            <a:r>
              <a:rPr lang="en-US" sz="2400" b="1" dirty="0">
                <a:solidFill>
                  <a:srgbClr val="FF0000"/>
                </a:solidFill>
              </a:rPr>
              <a:t>related issues </a:t>
            </a:r>
            <a:r>
              <a:rPr lang="en-US" sz="2400" dirty="0"/>
              <a:t>concerning PSO:</a:t>
            </a:r>
          </a:p>
          <a:p>
            <a:pPr lvl="1">
              <a:buFont typeface="Wingdings" pitchFamily="2" charset="2"/>
              <a:buChar char="§"/>
            </a:pPr>
            <a:r>
              <a:rPr lang="en-US" sz="2000" dirty="0"/>
              <a:t>Controlling velocities (determining the best value for </a:t>
            </a:r>
            <a:r>
              <a:rPr lang="en-US" sz="2000" dirty="0" err="1"/>
              <a:t>Vmax</a:t>
            </a:r>
            <a:r>
              <a:rPr lang="en-US" sz="2000" dirty="0"/>
              <a:t>),</a:t>
            </a:r>
          </a:p>
          <a:p>
            <a:pPr lvl="1">
              <a:buFont typeface="Wingdings" pitchFamily="2" charset="2"/>
              <a:buChar char="§"/>
            </a:pPr>
            <a:r>
              <a:rPr lang="en-US" sz="2000" dirty="0"/>
              <a:t>Swarm Size,</a:t>
            </a:r>
          </a:p>
          <a:p>
            <a:pPr lvl="1">
              <a:buFont typeface="Wingdings" pitchFamily="2" charset="2"/>
              <a:buChar char="§"/>
            </a:pPr>
            <a:r>
              <a:rPr lang="en-US" sz="2000" dirty="0"/>
              <a:t>Neighborhood Size,</a:t>
            </a:r>
          </a:p>
          <a:p>
            <a:pPr lvl="1">
              <a:buFont typeface="Wingdings" pitchFamily="2" charset="2"/>
              <a:buChar char="§"/>
            </a:pPr>
            <a:r>
              <a:rPr lang="en-US" sz="2000" dirty="0"/>
              <a:t>Updating X and Velocity Vectors,</a:t>
            </a:r>
          </a:p>
          <a:p>
            <a:pPr lvl="1">
              <a:buFont typeface="Wingdings" pitchFamily="2" charset="2"/>
              <a:buChar char="§"/>
            </a:pPr>
            <a:r>
              <a:rPr lang="en-US" sz="2000" dirty="0"/>
              <a:t>Robust Settings for (</a:t>
            </a:r>
            <a:r>
              <a:rPr lang="en-US" sz="2000" dirty="0">
                <a:latin typeface="Courier New" pitchFamily="49" charset="0"/>
                <a:sym typeface="Symbol" pitchFamily="18" charset="2"/>
              </a:rPr>
              <a:t>1 </a:t>
            </a:r>
            <a:r>
              <a:rPr lang="en-US" sz="2000" dirty="0">
                <a:sym typeface="Symbol" pitchFamily="18" charset="2"/>
              </a:rPr>
              <a:t>and</a:t>
            </a:r>
            <a:r>
              <a:rPr lang="en-US" sz="2000" dirty="0">
                <a:latin typeface="Courier New" pitchFamily="49" charset="0"/>
                <a:sym typeface="Symbol" pitchFamily="18" charset="2"/>
              </a:rPr>
              <a:t> 2</a:t>
            </a:r>
            <a:r>
              <a:rPr lang="en-US" sz="2000" dirty="0">
                <a:sym typeface="Symbol" pitchFamily="18" charset="2"/>
              </a:rPr>
              <a:t>),</a:t>
            </a:r>
          </a:p>
          <a:p>
            <a:pPr lvl="1">
              <a:buFont typeface="Wingdings" pitchFamily="2" charset="2"/>
              <a:buChar char="§"/>
            </a:pPr>
            <a:r>
              <a:rPr lang="en-US" sz="2000" dirty="0">
                <a:sym typeface="Symbol" pitchFamily="18" charset="2"/>
              </a:rPr>
              <a:t>An Off-The-Shelf </a:t>
            </a:r>
            <a:r>
              <a:rPr lang="en-US" sz="2000" dirty="0" smtClean="0">
                <a:sym typeface="Symbol" pitchFamily="18" charset="2"/>
              </a:rPr>
              <a:t>PSO</a:t>
            </a:r>
            <a:r>
              <a:rPr lang="en-US" sz="1400" dirty="0" smtClean="0">
                <a:sym typeface="Symbol" pitchFamily="18" charset="2"/>
              </a:rPr>
              <a:t>  </a:t>
            </a:r>
            <a:endParaRPr lang="en-US" sz="1400" dirty="0"/>
          </a:p>
          <a:p>
            <a:pPr lvl="1"/>
            <a:endParaRPr lang="en-US" sz="1400" dirty="0"/>
          </a:p>
        </p:txBody>
      </p:sp>
    </p:spTree>
    <p:extLst>
      <p:ext uri="{BB962C8B-B14F-4D97-AF65-F5344CB8AC3E}">
        <p14:creationId xmlns:p14="http://schemas.microsoft.com/office/powerpoint/2010/main" val="17739161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fade">
                                      <p:cBhvr>
                                        <p:cTn id="7" dur="1000"/>
                                        <p:tgtEl>
                                          <p:spTgt spid="14339">
                                            <p:txEl>
                                              <p:pRg st="0" end="0"/>
                                            </p:txEl>
                                          </p:spTgt>
                                        </p:tgtEl>
                                      </p:cBhvr>
                                    </p:animEffect>
                                    <p:anim calcmode="lin" valueType="num">
                                      <p:cBhvr>
                                        <p:cTn id="8" dur="1000" fill="hold"/>
                                        <p:tgtEl>
                                          <p:spTgt spid="1433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33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4339">
                                            <p:txEl>
                                              <p:pRg st="1" end="1"/>
                                            </p:txEl>
                                          </p:spTgt>
                                        </p:tgtEl>
                                        <p:attrNameLst>
                                          <p:attrName>style.visibility</p:attrName>
                                        </p:attrNameLst>
                                      </p:cBhvr>
                                      <p:to>
                                        <p:strVal val="visible"/>
                                      </p:to>
                                    </p:set>
                                    <p:animEffect transition="in" filter="fade">
                                      <p:cBhvr>
                                        <p:cTn id="12" dur="1000"/>
                                        <p:tgtEl>
                                          <p:spTgt spid="14339">
                                            <p:txEl>
                                              <p:pRg st="1" end="1"/>
                                            </p:txEl>
                                          </p:spTgt>
                                        </p:tgtEl>
                                      </p:cBhvr>
                                    </p:animEffect>
                                    <p:anim calcmode="lin" valueType="num">
                                      <p:cBhvr>
                                        <p:cTn id="13" dur="1000" fill="hold"/>
                                        <p:tgtEl>
                                          <p:spTgt spid="14339">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4339">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4339">
                                            <p:txEl>
                                              <p:pRg st="2" end="2"/>
                                            </p:txEl>
                                          </p:spTgt>
                                        </p:tgtEl>
                                        <p:attrNameLst>
                                          <p:attrName>style.visibility</p:attrName>
                                        </p:attrNameLst>
                                      </p:cBhvr>
                                      <p:to>
                                        <p:strVal val="visible"/>
                                      </p:to>
                                    </p:set>
                                    <p:animEffect transition="in" filter="fade">
                                      <p:cBhvr>
                                        <p:cTn id="17" dur="1000"/>
                                        <p:tgtEl>
                                          <p:spTgt spid="14339">
                                            <p:txEl>
                                              <p:pRg st="2" end="2"/>
                                            </p:txEl>
                                          </p:spTgt>
                                        </p:tgtEl>
                                      </p:cBhvr>
                                    </p:animEffect>
                                    <p:anim calcmode="lin" valueType="num">
                                      <p:cBhvr>
                                        <p:cTn id="18" dur="1000" fill="hold"/>
                                        <p:tgtEl>
                                          <p:spTgt spid="14339">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4339">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4339">
                                            <p:txEl>
                                              <p:pRg st="3" end="3"/>
                                            </p:txEl>
                                          </p:spTgt>
                                        </p:tgtEl>
                                        <p:attrNameLst>
                                          <p:attrName>style.visibility</p:attrName>
                                        </p:attrNameLst>
                                      </p:cBhvr>
                                      <p:to>
                                        <p:strVal val="visible"/>
                                      </p:to>
                                    </p:set>
                                    <p:animEffect transition="in" filter="fade">
                                      <p:cBhvr>
                                        <p:cTn id="22" dur="1000"/>
                                        <p:tgtEl>
                                          <p:spTgt spid="14339">
                                            <p:txEl>
                                              <p:pRg st="3" end="3"/>
                                            </p:txEl>
                                          </p:spTgt>
                                        </p:tgtEl>
                                      </p:cBhvr>
                                    </p:animEffect>
                                    <p:anim calcmode="lin" valueType="num">
                                      <p:cBhvr>
                                        <p:cTn id="23" dur="1000" fill="hold"/>
                                        <p:tgtEl>
                                          <p:spTgt spid="14339">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14339">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4339">
                                            <p:txEl>
                                              <p:pRg st="4" end="4"/>
                                            </p:txEl>
                                          </p:spTgt>
                                        </p:tgtEl>
                                        <p:attrNameLst>
                                          <p:attrName>style.visibility</p:attrName>
                                        </p:attrNameLst>
                                      </p:cBhvr>
                                      <p:to>
                                        <p:strVal val="visible"/>
                                      </p:to>
                                    </p:set>
                                    <p:animEffect transition="in" filter="fade">
                                      <p:cBhvr>
                                        <p:cTn id="27" dur="1000"/>
                                        <p:tgtEl>
                                          <p:spTgt spid="14339">
                                            <p:txEl>
                                              <p:pRg st="4" end="4"/>
                                            </p:txEl>
                                          </p:spTgt>
                                        </p:tgtEl>
                                      </p:cBhvr>
                                    </p:animEffect>
                                    <p:anim calcmode="lin" valueType="num">
                                      <p:cBhvr>
                                        <p:cTn id="28" dur="1000" fill="hold"/>
                                        <p:tgtEl>
                                          <p:spTgt spid="14339">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14339">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4339">
                                            <p:txEl>
                                              <p:pRg st="5" end="5"/>
                                            </p:txEl>
                                          </p:spTgt>
                                        </p:tgtEl>
                                        <p:attrNameLst>
                                          <p:attrName>style.visibility</p:attrName>
                                        </p:attrNameLst>
                                      </p:cBhvr>
                                      <p:to>
                                        <p:strVal val="visible"/>
                                      </p:to>
                                    </p:set>
                                    <p:animEffect transition="in" filter="fade">
                                      <p:cBhvr>
                                        <p:cTn id="32" dur="1000"/>
                                        <p:tgtEl>
                                          <p:spTgt spid="14339">
                                            <p:txEl>
                                              <p:pRg st="5" end="5"/>
                                            </p:txEl>
                                          </p:spTgt>
                                        </p:tgtEl>
                                      </p:cBhvr>
                                    </p:animEffect>
                                    <p:anim calcmode="lin" valueType="num">
                                      <p:cBhvr>
                                        <p:cTn id="33" dur="1000" fill="hold"/>
                                        <p:tgtEl>
                                          <p:spTgt spid="14339">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14339">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4339">
                                            <p:txEl>
                                              <p:pRg st="6" end="6"/>
                                            </p:txEl>
                                          </p:spTgt>
                                        </p:tgtEl>
                                        <p:attrNameLst>
                                          <p:attrName>style.visibility</p:attrName>
                                        </p:attrNameLst>
                                      </p:cBhvr>
                                      <p:to>
                                        <p:strVal val="visible"/>
                                      </p:to>
                                    </p:set>
                                    <p:animEffect transition="in" filter="fade">
                                      <p:cBhvr>
                                        <p:cTn id="37" dur="1000"/>
                                        <p:tgtEl>
                                          <p:spTgt spid="14339">
                                            <p:txEl>
                                              <p:pRg st="6" end="6"/>
                                            </p:txEl>
                                          </p:spTgt>
                                        </p:tgtEl>
                                      </p:cBhvr>
                                    </p:animEffect>
                                    <p:anim calcmode="lin" valueType="num">
                                      <p:cBhvr>
                                        <p:cTn id="38" dur="1000" fill="hold"/>
                                        <p:tgtEl>
                                          <p:spTgt spid="14339">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14339">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z="2800"/>
              <a:t>Particle Swarm:</a:t>
            </a:r>
            <a:br>
              <a:rPr lang="en-US" sz="2800"/>
            </a:br>
            <a:r>
              <a:rPr lang="en-US" sz="2800"/>
              <a:t>Controlling Velocities</a:t>
            </a:r>
          </a:p>
        </p:txBody>
      </p:sp>
      <p:sp>
        <p:nvSpPr>
          <p:cNvPr id="16387" name="Rectangle 3"/>
          <p:cNvSpPr>
            <a:spLocks noGrp="1" noChangeArrowheads="1"/>
          </p:cNvSpPr>
          <p:nvPr>
            <p:ph type="body" idx="1"/>
          </p:nvPr>
        </p:nvSpPr>
        <p:spPr/>
        <p:txBody>
          <a:bodyPr/>
          <a:lstStyle/>
          <a:p>
            <a:r>
              <a:rPr lang="en-US" sz="2400" dirty="0"/>
              <a:t>When using PSO, it is possible for the magnitude of the velocities to become very large.</a:t>
            </a:r>
          </a:p>
          <a:p>
            <a:r>
              <a:rPr lang="en-US" sz="2400" dirty="0"/>
              <a:t>Performance can suffer if </a:t>
            </a:r>
            <a:r>
              <a:rPr lang="en-US" sz="2400" dirty="0" smtClean="0"/>
              <a:t> </a:t>
            </a:r>
            <a:r>
              <a:rPr lang="en-US" sz="2400" dirty="0" err="1" smtClean="0"/>
              <a:t>Vmax</a:t>
            </a:r>
            <a:r>
              <a:rPr lang="en-US" sz="2400" dirty="0" smtClean="0"/>
              <a:t> </a:t>
            </a:r>
            <a:r>
              <a:rPr lang="en-US" sz="2400" dirty="0"/>
              <a:t>is inappropriately set.</a:t>
            </a:r>
          </a:p>
          <a:p>
            <a:r>
              <a:rPr lang="en-US" sz="2400" dirty="0"/>
              <a:t>Two methods were developed for controlling the growth of velocities:</a:t>
            </a:r>
          </a:p>
          <a:p>
            <a:pPr lvl="1"/>
            <a:r>
              <a:rPr lang="en-US" sz="2000" dirty="0"/>
              <a:t>A dynamically adjusted inertia factor, and </a:t>
            </a:r>
          </a:p>
          <a:p>
            <a:pPr lvl="1"/>
            <a:r>
              <a:rPr lang="en-US" sz="2000" dirty="0"/>
              <a:t>A constriction coefficient.</a:t>
            </a:r>
          </a:p>
          <a:p>
            <a:pPr lvl="1"/>
            <a:endParaRPr lang="en-US" sz="2000" dirty="0"/>
          </a:p>
        </p:txBody>
      </p:sp>
    </p:spTree>
    <p:extLst>
      <p:ext uri="{BB962C8B-B14F-4D97-AF65-F5344CB8AC3E}">
        <p14:creationId xmlns:p14="http://schemas.microsoft.com/office/powerpoint/2010/main" val="1837426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fade">
                                      <p:cBhvr>
                                        <p:cTn id="7" dur="1000"/>
                                        <p:tgtEl>
                                          <p:spTgt spid="16387">
                                            <p:txEl>
                                              <p:pRg st="0" end="0"/>
                                            </p:txEl>
                                          </p:spTgt>
                                        </p:tgtEl>
                                      </p:cBhvr>
                                    </p:animEffect>
                                    <p:anim calcmode="lin" valueType="num">
                                      <p:cBhvr>
                                        <p:cTn id="8" dur="1000" fill="hold"/>
                                        <p:tgtEl>
                                          <p:spTgt spid="1638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38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6387">
                                            <p:txEl>
                                              <p:pRg st="1" end="1"/>
                                            </p:txEl>
                                          </p:spTgt>
                                        </p:tgtEl>
                                        <p:attrNameLst>
                                          <p:attrName>style.visibility</p:attrName>
                                        </p:attrNameLst>
                                      </p:cBhvr>
                                      <p:to>
                                        <p:strVal val="visible"/>
                                      </p:to>
                                    </p:set>
                                    <p:animEffect transition="in" filter="fade">
                                      <p:cBhvr>
                                        <p:cTn id="14" dur="1000"/>
                                        <p:tgtEl>
                                          <p:spTgt spid="16387">
                                            <p:txEl>
                                              <p:pRg st="1" end="1"/>
                                            </p:txEl>
                                          </p:spTgt>
                                        </p:tgtEl>
                                      </p:cBhvr>
                                    </p:animEffect>
                                    <p:anim calcmode="lin" valueType="num">
                                      <p:cBhvr>
                                        <p:cTn id="15" dur="1000" fill="hold"/>
                                        <p:tgtEl>
                                          <p:spTgt spid="1638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638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6387">
                                            <p:txEl>
                                              <p:pRg st="2" end="2"/>
                                            </p:txEl>
                                          </p:spTgt>
                                        </p:tgtEl>
                                        <p:attrNameLst>
                                          <p:attrName>style.visibility</p:attrName>
                                        </p:attrNameLst>
                                      </p:cBhvr>
                                      <p:to>
                                        <p:strVal val="visible"/>
                                      </p:to>
                                    </p:set>
                                    <p:animEffect transition="in" filter="fade">
                                      <p:cBhvr>
                                        <p:cTn id="21" dur="1000"/>
                                        <p:tgtEl>
                                          <p:spTgt spid="16387">
                                            <p:txEl>
                                              <p:pRg st="2" end="2"/>
                                            </p:txEl>
                                          </p:spTgt>
                                        </p:tgtEl>
                                      </p:cBhvr>
                                    </p:animEffect>
                                    <p:anim calcmode="lin" valueType="num">
                                      <p:cBhvr>
                                        <p:cTn id="22" dur="1000" fill="hold"/>
                                        <p:tgtEl>
                                          <p:spTgt spid="1638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6387">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16387">
                                            <p:txEl>
                                              <p:pRg st="3" end="3"/>
                                            </p:txEl>
                                          </p:spTgt>
                                        </p:tgtEl>
                                        <p:attrNameLst>
                                          <p:attrName>style.visibility</p:attrName>
                                        </p:attrNameLst>
                                      </p:cBhvr>
                                      <p:to>
                                        <p:strVal val="visible"/>
                                      </p:to>
                                    </p:set>
                                    <p:animEffect transition="in" filter="fade">
                                      <p:cBhvr>
                                        <p:cTn id="26" dur="1000"/>
                                        <p:tgtEl>
                                          <p:spTgt spid="16387">
                                            <p:txEl>
                                              <p:pRg st="3" end="3"/>
                                            </p:txEl>
                                          </p:spTgt>
                                        </p:tgtEl>
                                      </p:cBhvr>
                                    </p:animEffect>
                                    <p:anim calcmode="lin" valueType="num">
                                      <p:cBhvr>
                                        <p:cTn id="27" dur="1000" fill="hold"/>
                                        <p:tgtEl>
                                          <p:spTgt spid="16387">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16387">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6387">
                                            <p:txEl>
                                              <p:pRg st="4" end="4"/>
                                            </p:txEl>
                                          </p:spTgt>
                                        </p:tgtEl>
                                        <p:attrNameLst>
                                          <p:attrName>style.visibility</p:attrName>
                                        </p:attrNameLst>
                                      </p:cBhvr>
                                      <p:to>
                                        <p:strVal val="visible"/>
                                      </p:to>
                                    </p:set>
                                    <p:animEffect transition="in" filter="fade">
                                      <p:cBhvr>
                                        <p:cTn id="31" dur="1000"/>
                                        <p:tgtEl>
                                          <p:spTgt spid="16387">
                                            <p:txEl>
                                              <p:pRg st="4" end="4"/>
                                            </p:txEl>
                                          </p:spTgt>
                                        </p:tgtEl>
                                      </p:cBhvr>
                                    </p:animEffect>
                                    <p:anim calcmode="lin" valueType="num">
                                      <p:cBhvr>
                                        <p:cTn id="32" dur="1000" fill="hold"/>
                                        <p:tgtEl>
                                          <p:spTgt spid="16387">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1638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sz="2800"/>
              <a:t>Particle Swarm Optimization:</a:t>
            </a:r>
            <a:br>
              <a:rPr lang="en-US" sz="2800"/>
            </a:br>
            <a:r>
              <a:rPr lang="en-US" sz="2800"/>
              <a:t>The Inertia Factor</a:t>
            </a:r>
          </a:p>
        </p:txBody>
      </p:sp>
      <p:sp>
        <p:nvSpPr>
          <p:cNvPr id="17411" name="Rectangle 3"/>
          <p:cNvSpPr>
            <a:spLocks noGrp="1" noChangeArrowheads="1"/>
          </p:cNvSpPr>
          <p:nvPr>
            <p:ph type="body" idx="1"/>
          </p:nvPr>
        </p:nvSpPr>
        <p:spPr/>
        <p:txBody>
          <a:bodyPr/>
          <a:lstStyle/>
          <a:p>
            <a:r>
              <a:rPr lang="en-US" sz="2400" dirty="0"/>
              <a:t>When the inertia factor is used, the equation for updating velocities is changed to:</a:t>
            </a:r>
          </a:p>
          <a:p>
            <a:pPr lvl="1"/>
            <a:r>
              <a:rPr lang="en-US" sz="2400" dirty="0">
                <a:latin typeface="Courier New" pitchFamily="49" charset="0"/>
              </a:rPr>
              <a:t>v</a:t>
            </a:r>
            <a:r>
              <a:rPr lang="en-US" sz="2400" baseline="-25000" dirty="0">
                <a:latin typeface="Courier New" pitchFamily="49" charset="0"/>
              </a:rPr>
              <a:t>id</a:t>
            </a:r>
            <a:r>
              <a:rPr lang="en-US" sz="2400" dirty="0">
                <a:latin typeface="Courier New" pitchFamily="49" charset="0"/>
              </a:rPr>
              <a:t> = </a:t>
            </a:r>
            <a:r>
              <a:rPr lang="en-US" sz="2400" dirty="0">
                <a:latin typeface="Courier New" pitchFamily="49" charset="0"/>
                <a:sym typeface="Symbol" pitchFamily="18" charset="2"/>
              </a:rPr>
              <a:t>*</a:t>
            </a:r>
            <a:r>
              <a:rPr lang="en-US" sz="2400" dirty="0">
                <a:latin typeface="Courier New" pitchFamily="49" charset="0"/>
              </a:rPr>
              <a:t>v</a:t>
            </a:r>
            <a:r>
              <a:rPr lang="en-US" sz="2400" baseline="-25000" dirty="0">
                <a:latin typeface="Courier New" pitchFamily="49" charset="0"/>
              </a:rPr>
              <a:t>id</a:t>
            </a:r>
            <a:r>
              <a:rPr lang="en-US" sz="2400" dirty="0">
                <a:latin typeface="Courier New" pitchFamily="49" charset="0"/>
              </a:rPr>
              <a:t> + </a:t>
            </a:r>
            <a:r>
              <a:rPr lang="en-US" sz="2400" dirty="0">
                <a:latin typeface="Courier New" pitchFamily="49" charset="0"/>
                <a:sym typeface="Symbol" pitchFamily="18" charset="2"/>
              </a:rPr>
              <a:t>1*</a:t>
            </a:r>
            <a:r>
              <a:rPr lang="en-US" sz="2400" dirty="0" err="1">
                <a:latin typeface="Courier New" pitchFamily="49" charset="0"/>
                <a:sym typeface="Symbol" pitchFamily="18" charset="2"/>
              </a:rPr>
              <a:t>rnd</a:t>
            </a:r>
            <a:r>
              <a:rPr lang="en-US" sz="2400" dirty="0">
                <a:latin typeface="Courier New" pitchFamily="49" charset="0"/>
                <a:sym typeface="Symbol" pitchFamily="18" charset="2"/>
              </a:rPr>
              <a:t>()*(</a:t>
            </a:r>
            <a:r>
              <a:rPr lang="en-US" sz="2400" dirty="0" err="1">
                <a:latin typeface="Courier New" pitchFamily="49" charset="0"/>
                <a:sym typeface="Symbol" pitchFamily="18" charset="2"/>
              </a:rPr>
              <a:t>p</a:t>
            </a:r>
            <a:r>
              <a:rPr lang="en-US" sz="2400" baseline="-25000" dirty="0" err="1">
                <a:latin typeface="Courier New" pitchFamily="49" charset="0"/>
                <a:sym typeface="Symbol" pitchFamily="18" charset="2"/>
              </a:rPr>
              <a:t>id</a:t>
            </a:r>
            <a:r>
              <a:rPr lang="en-US" sz="2400" dirty="0" err="1">
                <a:latin typeface="Courier New" pitchFamily="49" charset="0"/>
                <a:sym typeface="Symbol" pitchFamily="18" charset="2"/>
              </a:rPr>
              <a:t>-x</a:t>
            </a:r>
            <a:r>
              <a:rPr lang="en-US" sz="2400" baseline="-25000" dirty="0" err="1">
                <a:latin typeface="Courier New" pitchFamily="49" charset="0"/>
                <a:sym typeface="Symbol" pitchFamily="18" charset="2"/>
              </a:rPr>
              <a:t>id</a:t>
            </a:r>
            <a:r>
              <a:rPr lang="en-US" sz="2400" dirty="0">
                <a:latin typeface="Courier New" pitchFamily="49" charset="0"/>
                <a:sym typeface="Symbol" pitchFamily="18" charset="2"/>
              </a:rPr>
              <a:t>)	            	          + 2*</a:t>
            </a:r>
            <a:r>
              <a:rPr lang="en-US" sz="2400" dirty="0" err="1">
                <a:latin typeface="Courier New" pitchFamily="49" charset="0"/>
                <a:sym typeface="Symbol" pitchFamily="18" charset="2"/>
              </a:rPr>
              <a:t>rnd</a:t>
            </a:r>
            <a:r>
              <a:rPr lang="en-US" sz="2400" dirty="0">
                <a:latin typeface="Courier New" pitchFamily="49" charset="0"/>
                <a:sym typeface="Symbol" pitchFamily="18" charset="2"/>
              </a:rPr>
              <a:t>()*(</a:t>
            </a:r>
            <a:r>
              <a:rPr lang="en-US" sz="2400" dirty="0" err="1">
                <a:latin typeface="Courier New" pitchFamily="49" charset="0"/>
                <a:sym typeface="Symbol" pitchFamily="18" charset="2"/>
              </a:rPr>
              <a:t>p</a:t>
            </a:r>
            <a:r>
              <a:rPr lang="en-US" sz="2400" baseline="-25000" dirty="0" err="1">
                <a:latin typeface="Courier New" pitchFamily="49" charset="0"/>
                <a:sym typeface="Symbol" pitchFamily="18" charset="2"/>
              </a:rPr>
              <a:t>gd</a:t>
            </a:r>
            <a:r>
              <a:rPr lang="en-US" sz="2400" dirty="0" err="1">
                <a:latin typeface="Courier New" pitchFamily="49" charset="0"/>
                <a:sym typeface="Symbol" pitchFamily="18" charset="2"/>
              </a:rPr>
              <a:t>-x</a:t>
            </a:r>
            <a:r>
              <a:rPr lang="en-US" sz="2400" baseline="-25000" dirty="0" err="1">
                <a:latin typeface="Courier New" pitchFamily="49" charset="0"/>
                <a:sym typeface="Symbol" pitchFamily="18" charset="2"/>
              </a:rPr>
              <a:t>id</a:t>
            </a:r>
            <a:r>
              <a:rPr lang="en-US" sz="2400" dirty="0">
                <a:latin typeface="Courier New" pitchFamily="49" charset="0"/>
                <a:sym typeface="Symbol" pitchFamily="18" charset="2"/>
              </a:rPr>
              <a:t>);</a:t>
            </a:r>
          </a:p>
          <a:p>
            <a:r>
              <a:rPr lang="en-US" sz="2400" dirty="0">
                <a:sym typeface="Symbol" pitchFamily="18" charset="2"/>
              </a:rPr>
              <a:t>Where </a:t>
            </a:r>
            <a:r>
              <a:rPr lang="en-US" sz="2400" dirty="0">
                <a:latin typeface="Courier New" pitchFamily="49" charset="0"/>
                <a:sym typeface="Symbol" pitchFamily="18" charset="2"/>
              </a:rPr>
              <a:t></a:t>
            </a:r>
            <a:r>
              <a:rPr lang="en-US" sz="2400" dirty="0">
                <a:sym typeface="Symbol" pitchFamily="18" charset="2"/>
              </a:rPr>
              <a:t> is initialized to 1.0 and is gradually reduced over time (measured by cycles through the algorithm).</a:t>
            </a:r>
            <a:endParaRPr lang="en-US" sz="2400" dirty="0">
              <a:latin typeface="Courier New" pitchFamily="49" charset="0"/>
              <a:sym typeface="Symbol" pitchFamily="18" charset="2"/>
            </a:endParaRPr>
          </a:p>
        </p:txBody>
      </p:sp>
    </p:spTree>
    <p:extLst>
      <p:ext uri="{BB962C8B-B14F-4D97-AF65-F5344CB8AC3E}">
        <p14:creationId xmlns:p14="http://schemas.microsoft.com/office/powerpoint/2010/main" val="34156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fade">
                                      <p:cBhvr>
                                        <p:cTn id="7" dur="1000"/>
                                        <p:tgtEl>
                                          <p:spTgt spid="17411">
                                            <p:txEl>
                                              <p:pRg st="0" end="0"/>
                                            </p:txEl>
                                          </p:spTgt>
                                        </p:tgtEl>
                                      </p:cBhvr>
                                    </p:animEffect>
                                    <p:anim calcmode="lin" valueType="num">
                                      <p:cBhvr>
                                        <p:cTn id="8" dur="1000" fill="hold"/>
                                        <p:tgtEl>
                                          <p:spTgt spid="174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7411">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7411">
                                            <p:txEl>
                                              <p:pRg st="1" end="1"/>
                                            </p:txEl>
                                          </p:spTgt>
                                        </p:tgtEl>
                                        <p:attrNameLst>
                                          <p:attrName>style.visibility</p:attrName>
                                        </p:attrNameLst>
                                      </p:cBhvr>
                                      <p:to>
                                        <p:strVal val="visible"/>
                                      </p:to>
                                    </p:set>
                                    <p:animEffect transition="in" filter="fade">
                                      <p:cBhvr>
                                        <p:cTn id="12" dur="1000"/>
                                        <p:tgtEl>
                                          <p:spTgt spid="17411">
                                            <p:txEl>
                                              <p:pRg st="1" end="1"/>
                                            </p:txEl>
                                          </p:spTgt>
                                        </p:tgtEl>
                                      </p:cBhvr>
                                    </p:animEffect>
                                    <p:anim calcmode="lin" valueType="num">
                                      <p:cBhvr>
                                        <p:cTn id="13" dur="1000" fill="hold"/>
                                        <p:tgtEl>
                                          <p:spTgt spid="17411">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74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7411">
                                            <p:txEl>
                                              <p:pRg st="2" end="2"/>
                                            </p:txEl>
                                          </p:spTgt>
                                        </p:tgtEl>
                                        <p:attrNameLst>
                                          <p:attrName>style.visibility</p:attrName>
                                        </p:attrNameLst>
                                      </p:cBhvr>
                                      <p:to>
                                        <p:strVal val="visible"/>
                                      </p:to>
                                    </p:set>
                                    <p:animEffect transition="in" filter="fade">
                                      <p:cBhvr>
                                        <p:cTn id="19" dur="1000"/>
                                        <p:tgtEl>
                                          <p:spTgt spid="17411">
                                            <p:txEl>
                                              <p:pRg st="2" end="2"/>
                                            </p:txEl>
                                          </p:spTgt>
                                        </p:tgtEl>
                                      </p:cBhvr>
                                    </p:animEffect>
                                    <p:anim calcmode="lin" valueType="num">
                                      <p:cBhvr>
                                        <p:cTn id="20" dur="1000" fill="hold"/>
                                        <p:tgtEl>
                                          <p:spTgt spid="17411">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7411">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sz="2800"/>
              <a:t>Particle Swarm Optimization:</a:t>
            </a:r>
            <a:br>
              <a:rPr lang="en-US" sz="2800"/>
            </a:br>
            <a:r>
              <a:rPr lang="en-US" sz="2800"/>
              <a:t>The Constriction Coefficient</a:t>
            </a:r>
          </a:p>
        </p:txBody>
      </p:sp>
      <p:sp>
        <p:nvSpPr>
          <p:cNvPr id="18435" name="Rectangle 3"/>
          <p:cNvSpPr>
            <a:spLocks noGrp="1" noChangeArrowheads="1"/>
          </p:cNvSpPr>
          <p:nvPr>
            <p:ph type="body" idx="1"/>
          </p:nvPr>
        </p:nvSpPr>
        <p:spPr/>
        <p:txBody>
          <a:bodyPr/>
          <a:lstStyle/>
          <a:p>
            <a:r>
              <a:rPr lang="en-US" sz="2400" dirty="0"/>
              <a:t>In 1999, Maurice </a:t>
            </a:r>
            <a:r>
              <a:rPr lang="en-US" sz="2400" dirty="0" err="1"/>
              <a:t>Clerc</a:t>
            </a:r>
            <a:r>
              <a:rPr lang="en-US" sz="2400" dirty="0"/>
              <a:t> developed a constriction Coefficient for PSO.</a:t>
            </a:r>
          </a:p>
          <a:p>
            <a:pPr lvl="1"/>
            <a:r>
              <a:rPr lang="en-US" sz="2400" dirty="0">
                <a:latin typeface="Courier New" pitchFamily="49" charset="0"/>
              </a:rPr>
              <a:t>v</a:t>
            </a:r>
            <a:r>
              <a:rPr lang="en-US" sz="2400" baseline="-25000" dirty="0">
                <a:latin typeface="Courier New" pitchFamily="49" charset="0"/>
              </a:rPr>
              <a:t>id</a:t>
            </a:r>
            <a:r>
              <a:rPr lang="en-US" sz="2400" dirty="0">
                <a:latin typeface="Courier New" pitchFamily="49" charset="0"/>
              </a:rPr>
              <a:t> = </a:t>
            </a:r>
            <a:r>
              <a:rPr lang="en-US" sz="2400" dirty="0">
                <a:latin typeface="Courier New" pitchFamily="49" charset="0"/>
                <a:sym typeface="Symbol" pitchFamily="18" charset="2"/>
              </a:rPr>
              <a:t>K[</a:t>
            </a:r>
            <a:r>
              <a:rPr lang="en-US" sz="2400" dirty="0">
                <a:latin typeface="Courier New" pitchFamily="49" charset="0"/>
              </a:rPr>
              <a:t>v</a:t>
            </a:r>
            <a:r>
              <a:rPr lang="en-US" sz="2400" baseline="-25000" dirty="0">
                <a:latin typeface="Courier New" pitchFamily="49" charset="0"/>
              </a:rPr>
              <a:t>id</a:t>
            </a:r>
            <a:r>
              <a:rPr lang="en-US" sz="2400" dirty="0">
                <a:latin typeface="Courier New" pitchFamily="49" charset="0"/>
              </a:rPr>
              <a:t> + </a:t>
            </a:r>
            <a:r>
              <a:rPr lang="en-US" sz="2400" dirty="0">
                <a:latin typeface="Courier New" pitchFamily="49" charset="0"/>
                <a:sym typeface="Symbol" pitchFamily="18" charset="2"/>
              </a:rPr>
              <a:t>1*</a:t>
            </a:r>
            <a:r>
              <a:rPr lang="en-US" sz="2400" dirty="0" err="1">
                <a:latin typeface="Courier New" pitchFamily="49" charset="0"/>
                <a:sym typeface="Symbol" pitchFamily="18" charset="2"/>
              </a:rPr>
              <a:t>rnd</a:t>
            </a:r>
            <a:r>
              <a:rPr lang="en-US" sz="2400" dirty="0">
                <a:latin typeface="Courier New" pitchFamily="49" charset="0"/>
                <a:sym typeface="Symbol" pitchFamily="18" charset="2"/>
              </a:rPr>
              <a:t>()*(</a:t>
            </a:r>
            <a:r>
              <a:rPr lang="en-US" sz="2400" dirty="0" err="1">
                <a:latin typeface="Courier New" pitchFamily="49" charset="0"/>
                <a:sym typeface="Symbol" pitchFamily="18" charset="2"/>
              </a:rPr>
              <a:t>p</a:t>
            </a:r>
            <a:r>
              <a:rPr lang="en-US" sz="2400" baseline="-25000" dirty="0" err="1">
                <a:latin typeface="Courier New" pitchFamily="49" charset="0"/>
                <a:sym typeface="Symbol" pitchFamily="18" charset="2"/>
              </a:rPr>
              <a:t>id</a:t>
            </a:r>
            <a:r>
              <a:rPr lang="en-US" sz="2400" dirty="0" err="1">
                <a:latin typeface="Courier New" pitchFamily="49" charset="0"/>
                <a:sym typeface="Symbol" pitchFamily="18" charset="2"/>
              </a:rPr>
              <a:t>-x</a:t>
            </a:r>
            <a:r>
              <a:rPr lang="en-US" sz="2400" baseline="-25000" dirty="0" err="1">
                <a:latin typeface="Courier New" pitchFamily="49" charset="0"/>
                <a:sym typeface="Symbol" pitchFamily="18" charset="2"/>
              </a:rPr>
              <a:t>id</a:t>
            </a:r>
            <a:r>
              <a:rPr lang="en-US" sz="2400" dirty="0">
                <a:latin typeface="Courier New" pitchFamily="49" charset="0"/>
                <a:sym typeface="Symbol" pitchFamily="18" charset="2"/>
              </a:rPr>
              <a:t>)	            	          + 2*</a:t>
            </a:r>
            <a:r>
              <a:rPr lang="en-US" sz="2400" dirty="0" err="1">
                <a:latin typeface="Courier New" pitchFamily="49" charset="0"/>
                <a:sym typeface="Symbol" pitchFamily="18" charset="2"/>
              </a:rPr>
              <a:t>rnd</a:t>
            </a:r>
            <a:r>
              <a:rPr lang="en-US" sz="2400" dirty="0">
                <a:latin typeface="Courier New" pitchFamily="49" charset="0"/>
                <a:sym typeface="Symbol" pitchFamily="18" charset="2"/>
              </a:rPr>
              <a:t>()*(</a:t>
            </a:r>
            <a:r>
              <a:rPr lang="en-US" sz="2400" dirty="0" err="1">
                <a:latin typeface="Courier New" pitchFamily="49" charset="0"/>
                <a:sym typeface="Symbol" pitchFamily="18" charset="2"/>
              </a:rPr>
              <a:t>p</a:t>
            </a:r>
            <a:r>
              <a:rPr lang="en-US" sz="2400" baseline="-25000" dirty="0" err="1">
                <a:latin typeface="Courier New" pitchFamily="49" charset="0"/>
                <a:sym typeface="Symbol" pitchFamily="18" charset="2"/>
              </a:rPr>
              <a:t>gd</a:t>
            </a:r>
            <a:r>
              <a:rPr lang="en-US" sz="2400" dirty="0" err="1">
                <a:latin typeface="Courier New" pitchFamily="49" charset="0"/>
                <a:sym typeface="Symbol" pitchFamily="18" charset="2"/>
              </a:rPr>
              <a:t>-x</a:t>
            </a:r>
            <a:r>
              <a:rPr lang="en-US" sz="2400" baseline="-25000" dirty="0" err="1">
                <a:latin typeface="Courier New" pitchFamily="49" charset="0"/>
                <a:sym typeface="Symbol" pitchFamily="18" charset="2"/>
              </a:rPr>
              <a:t>id</a:t>
            </a:r>
            <a:r>
              <a:rPr lang="en-US" sz="2400" dirty="0">
                <a:latin typeface="Courier New" pitchFamily="49" charset="0"/>
                <a:sym typeface="Symbol" pitchFamily="18" charset="2"/>
              </a:rPr>
              <a:t>)];</a:t>
            </a:r>
          </a:p>
          <a:p>
            <a:pPr lvl="1"/>
            <a:r>
              <a:rPr lang="en-US" sz="2400" dirty="0">
                <a:sym typeface="Symbol" pitchFamily="18" charset="2"/>
              </a:rPr>
              <a:t>Where K = 2/|2 -  - </a:t>
            </a:r>
            <a:r>
              <a:rPr lang="en-US" sz="2400" dirty="0" err="1">
                <a:sym typeface="Symbol" pitchFamily="18" charset="2"/>
              </a:rPr>
              <a:t>sqrt</a:t>
            </a:r>
            <a:r>
              <a:rPr lang="en-US" sz="2400" dirty="0">
                <a:sym typeface="Symbol" pitchFamily="18" charset="2"/>
              </a:rPr>
              <a:t>(</a:t>
            </a:r>
            <a:r>
              <a:rPr lang="en-US" sz="2400" baseline="30000" dirty="0">
                <a:sym typeface="Symbol" pitchFamily="18" charset="2"/>
              </a:rPr>
              <a:t>2</a:t>
            </a:r>
            <a:r>
              <a:rPr lang="en-US" sz="2400" dirty="0">
                <a:sym typeface="Symbol" pitchFamily="18" charset="2"/>
              </a:rPr>
              <a:t> - 4)|, </a:t>
            </a:r>
          </a:p>
          <a:p>
            <a:pPr lvl="1"/>
            <a:r>
              <a:rPr lang="en-US" sz="2400" dirty="0">
                <a:sym typeface="Symbol" pitchFamily="18" charset="2"/>
              </a:rPr>
              <a:t> = 1 + 2, and</a:t>
            </a:r>
          </a:p>
          <a:p>
            <a:pPr lvl="1"/>
            <a:r>
              <a:rPr lang="en-US" sz="2400" dirty="0" smtClean="0">
                <a:sym typeface="Symbol" pitchFamily="18" charset="2"/>
              </a:rPr>
              <a:t>4.0 &lt; &lt;4.1</a:t>
            </a:r>
            <a:endParaRPr lang="en-US" sz="2400" dirty="0">
              <a:sym typeface="Symbol" pitchFamily="18" charset="2"/>
            </a:endParaRPr>
          </a:p>
        </p:txBody>
      </p:sp>
    </p:spTree>
    <p:extLst>
      <p:ext uri="{BB962C8B-B14F-4D97-AF65-F5344CB8AC3E}">
        <p14:creationId xmlns:p14="http://schemas.microsoft.com/office/powerpoint/2010/main" val="1534301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fade">
                                      <p:cBhvr>
                                        <p:cTn id="7" dur="1000"/>
                                        <p:tgtEl>
                                          <p:spTgt spid="18435">
                                            <p:txEl>
                                              <p:pRg st="0" end="0"/>
                                            </p:txEl>
                                          </p:spTgt>
                                        </p:tgtEl>
                                      </p:cBhvr>
                                    </p:animEffect>
                                    <p:anim calcmode="lin" valueType="num">
                                      <p:cBhvr>
                                        <p:cTn id="8" dur="1000" fill="hold"/>
                                        <p:tgtEl>
                                          <p:spTgt spid="1843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843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8435">
                                            <p:txEl>
                                              <p:pRg st="1" end="1"/>
                                            </p:txEl>
                                          </p:spTgt>
                                        </p:tgtEl>
                                        <p:attrNameLst>
                                          <p:attrName>style.visibility</p:attrName>
                                        </p:attrNameLst>
                                      </p:cBhvr>
                                      <p:to>
                                        <p:strVal val="visible"/>
                                      </p:to>
                                    </p:set>
                                    <p:animEffect transition="in" filter="fade">
                                      <p:cBhvr>
                                        <p:cTn id="12" dur="1000"/>
                                        <p:tgtEl>
                                          <p:spTgt spid="18435">
                                            <p:txEl>
                                              <p:pRg st="1" end="1"/>
                                            </p:txEl>
                                          </p:spTgt>
                                        </p:tgtEl>
                                      </p:cBhvr>
                                    </p:animEffect>
                                    <p:anim calcmode="lin" valueType="num">
                                      <p:cBhvr>
                                        <p:cTn id="13" dur="1000" fill="hold"/>
                                        <p:tgtEl>
                                          <p:spTgt spid="1843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843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8435">
                                            <p:txEl>
                                              <p:pRg st="2" end="2"/>
                                            </p:txEl>
                                          </p:spTgt>
                                        </p:tgtEl>
                                        <p:attrNameLst>
                                          <p:attrName>style.visibility</p:attrName>
                                        </p:attrNameLst>
                                      </p:cBhvr>
                                      <p:to>
                                        <p:strVal val="visible"/>
                                      </p:to>
                                    </p:set>
                                    <p:animEffect transition="in" filter="fade">
                                      <p:cBhvr>
                                        <p:cTn id="17" dur="1000"/>
                                        <p:tgtEl>
                                          <p:spTgt spid="18435">
                                            <p:txEl>
                                              <p:pRg st="2" end="2"/>
                                            </p:txEl>
                                          </p:spTgt>
                                        </p:tgtEl>
                                      </p:cBhvr>
                                    </p:animEffect>
                                    <p:anim calcmode="lin" valueType="num">
                                      <p:cBhvr>
                                        <p:cTn id="18" dur="1000" fill="hold"/>
                                        <p:tgtEl>
                                          <p:spTgt spid="1843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8435">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8435">
                                            <p:txEl>
                                              <p:pRg st="3" end="3"/>
                                            </p:txEl>
                                          </p:spTgt>
                                        </p:tgtEl>
                                        <p:attrNameLst>
                                          <p:attrName>style.visibility</p:attrName>
                                        </p:attrNameLst>
                                      </p:cBhvr>
                                      <p:to>
                                        <p:strVal val="visible"/>
                                      </p:to>
                                    </p:set>
                                    <p:animEffect transition="in" filter="fade">
                                      <p:cBhvr>
                                        <p:cTn id="22" dur="1000"/>
                                        <p:tgtEl>
                                          <p:spTgt spid="18435">
                                            <p:txEl>
                                              <p:pRg st="3" end="3"/>
                                            </p:txEl>
                                          </p:spTgt>
                                        </p:tgtEl>
                                      </p:cBhvr>
                                    </p:animEffect>
                                    <p:anim calcmode="lin" valueType="num">
                                      <p:cBhvr>
                                        <p:cTn id="23" dur="1000" fill="hold"/>
                                        <p:tgtEl>
                                          <p:spTgt spid="18435">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18435">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8435">
                                            <p:txEl>
                                              <p:pRg st="4" end="4"/>
                                            </p:txEl>
                                          </p:spTgt>
                                        </p:tgtEl>
                                        <p:attrNameLst>
                                          <p:attrName>style.visibility</p:attrName>
                                        </p:attrNameLst>
                                      </p:cBhvr>
                                      <p:to>
                                        <p:strVal val="visible"/>
                                      </p:to>
                                    </p:set>
                                    <p:animEffect transition="in" filter="fade">
                                      <p:cBhvr>
                                        <p:cTn id="27" dur="1000"/>
                                        <p:tgtEl>
                                          <p:spTgt spid="18435">
                                            <p:txEl>
                                              <p:pRg st="4" end="4"/>
                                            </p:txEl>
                                          </p:spTgt>
                                        </p:tgtEl>
                                      </p:cBhvr>
                                    </p:animEffect>
                                    <p:anim calcmode="lin" valueType="num">
                                      <p:cBhvr>
                                        <p:cTn id="28" dur="1000" fill="hold"/>
                                        <p:tgtEl>
                                          <p:spTgt spid="18435">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1843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sz="2800"/>
              <a:t>Particle Swarm Optimization:</a:t>
            </a:r>
            <a:br>
              <a:rPr lang="en-US" sz="2800"/>
            </a:br>
            <a:r>
              <a:rPr lang="en-US" sz="2800"/>
              <a:t>Swarm and Neighborhood Size</a:t>
            </a:r>
          </a:p>
        </p:txBody>
      </p:sp>
      <p:sp>
        <p:nvSpPr>
          <p:cNvPr id="19459" name="Rectangle 3"/>
          <p:cNvSpPr>
            <a:spLocks noGrp="1" noChangeArrowheads="1"/>
          </p:cNvSpPr>
          <p:nvPr>
            <p:ph type="body" idx="1"/>
          </p:nvPr>
        </p:nvSpPr>
        <p:spPr/>
        <p:txBody>
          <a:bodyPr/>
          <a:lstStyle/>
          <a:p>
            <a:r>
              <a:rPr lang="en-US" sz="2400" dirty="0"/>
              <a:t>Concerning the swarm size for PSO, as with other ECs there is a trade-off between solution quality and cost (in terms of function evaluations).</a:t>
            </a:r>
          </a:p>
          <a:p>
            <a:r>
              <a:rPr lang="en-US" sz="2400" dirty="0"/>
              <a:t>Global neighborhoods seem to be better in terms of computational costs. The performance is similar to the ring </a:t>
            </a:r>
            <a:r>
              <a:rPr lang="en-US" sz="2400" dirty="0" smtClean="0"/>
              <a:t>topology.</a:t>
            </a:r>
            <a:endParaRPr lang="en-US" sz="2400" dirty="0"/>
          </a:p>
          <a:p>
            <a:r>
              <a:rPr lang="en-US" sz="2400" dirty="0"/>
              <a:t>There has been little research on the effects of swarm topology on the search behavior of PSO.</a:t>
            </a:r>
          </a:p>
          <a:p>
            <a:endParaRPr lang="en-US" sz="2400" dirty="0">
              <a:solidFill>
                <a:srgbClr val="FF0000"/>
              </a:solidFill>
            </a:endParaRPr>
          </a:p>
        </p:txBody>
      </p:sp>
    </p:spTree>
    <p:extLst>
      <p:ext uri="{BB962C8B-B14F-4D97-AF65-F5344CB8AC3E}">
        <p14:creationId xmlns:p14="http://schemas.microsoft.com/office/powerpoint/2010/main" val="4119956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barn(inVertical)">
                                      <p:cBhvr>
                                        <p:cTn id="7" dur="500"/>
                                        <p:tgtEl>
                                          <p:spTgt spid="194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9459">
                                            <p:txEl>
                                              <p:pRg st="1" end="1"/>
                                            </p:txEl>
                                          </p:spTgt>
                                        </p:tgtEl>
                                        <p:attrNameLst>
                                          <p:attrName>style.visibility</p:attrName>
                                        </p:attrNameLst>
                                      </p:cBhvr>
                                      <p:to>
                                        <p:strVal val="visible"/>
                                      </p:to>
                                    </p:set>
                                    <p:animEffect transition="in" filter="barn(inVertical)">
                                      <p:cBhvr>
                                        <p:cTn id="12" dur="500"/>
                                        <p:tgtEl>
                                          <p:spTgt spid="194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9459">
                                            <p:txEl>
                                              <p:pRg st="2" end="2"/>
                                            </p:txEl>
                                          </p:spTgt>
                                        </p:tgtEl>
                                        <p:attrNameLst>
                                          <p:attrName>style.visibility</p:attrName>
                                        </p:attrNameLst>
                                      </p:cBhvr>
                                      <p:to>
                                        <p:strVal val="visible"/>
                                      </p:to>
                                    </p:set>
                                    <p:animEffect transition="in" filter="barn(inVertical)">
                                      <p:cBhvr>
                                        <p:cTn id="17" dur="500"/>
                                        <p:tgtEl>
                                          <p:spTgt spid="194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z="2800"/>
              <a:t>Particle Swarm Optimization:</a:t>
            </a:r>
            <a:br>
              <a:rPr lang="en-US" sz="2800"/>
            </a:br>
            <a:r>
              <a:rPr lang="en-US" sz="2800"/>
              <a:t>Particle Update Methods</a:t>
            </a:r>
          </a:p>
        </p:txBody>
      </p:sp>
      <p:sp>
        <p:nvSpPr>
          <p:cNvPr id="20483" name="Rectangle 3"/>
          <p:cNvSpPr>
            <a:spLocks noGrp="1" noChangeArrowheads="1"/>
          </p:cNvSpPr>
          <p:nvPr>
            <p:ph type="body" sz="half" idx="1"/>
          </p:nvPr>
        </p:nvSpPr>
        <p:spPr>
          <a:xfrm>
            <a:off x="1066800" y="1562100"/>
            <a:ext cx="3733800" cy="4114800"/>
          </a:xfrm>
        </p:spPr>
        <p:txBody>
          <a:bodyPr>
            <a:normAutofit/>
          </a:bodyPr>
          <a:lstStyle/>
          <a:p>
            <a:r>
              <a:rPr lang="en-US" sz="2400" dirty="0"/>
              <a:t>There are two ways that particles can be updated:</a:t>
            </a:r>
          </a:p>
          <a:p>
            <a:pPr lvl="1"/>
            <a:r>
              <a:rPr lang="en-US" sz="2000" dirty="0"/>
              <a:t>Synchronously</a:t>
            </a:r>
          </a:p>
          <a:p>
            <a:pPr lvl="1"/>
            <a:r>
              <a:rPr lang="en-US" sz="2000" dirty="0"/>
              <a:t>Asynchronously</a:t>
            </a:r>
          </a:p>
          <a:p>
            <a:r>
              <a:rPr lang="en-US" sz="2400" dirty="0"/>
              <a:t>Asynchronous update allows for newly discovered solutions to be used more </a:t>
            </a:r>
            <a:r>
              <a:rPr lang="en-US" sz="2400" dirty="0" smtClean="0"/>
              <a:t>quickly</a:t>
            </a:r>
            <a:endParaRPr lang="en-US" sz="2400" dirty="0"/>
          </a:p>
        </p:txBody>
      </p:sp>
      <p:sp>
        <p:nvSpPr>
          <p:cNvPr id="20485" name="Oval 5"/>
          <p:cNvSpPr>
            <a:spLocks noChangeArrowheads="1"/>
          </p:cNvSpPr>
          <p:nvPr/>
        </p:nvSpPr>
        <p:spPr bwMode="auto">
          <a:xfrm>
            <a:off x="5181600" y="32385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 I</a:t>
            </a:r>
            <a:r>
              <a:rPr lang="en-US" baseline="-25000"/>
              <a:t>4</a:t>
            </a:r>
          </a:p>
        </p:txBody>
      </p:sp>
      <p:sp>
        <p:nvSpPr>
          <p:cNvPr id="20486" name="Oval 6"/>
          <p:cNvSpPr>
            <a:spLocks noChangeArrowheads="1"/>
          </p:cNvSpPr>
          <p:nvPr/>
        </p:nvSpPr>
        <p:spPr bwMode="auto">
          <a:xfrm>
            <a:off x="6400800" y="2362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 I</a:t>
            </a:r>
            <a:r>
              <a:rPr lang="en-US" baseline="-25000"/>
              <a:t>0</a:t>
            </a:r>
          </a:p>
        </p:txBody>
      </p:sp>
      <p:sp>
        <p:nvSpPr>
          <p:cNvPr id="20487" name="Oval 7"/>
          <p:cNvSpPr>
            <a:spLocks noChangeArrowheads="1"/>
          </p:cNvSpPr>
          <p:nvPr/>
        </p:nvSpPr>
        <p:spPr bwMode="auto">
          <a:xfrm>
            <a:off x="7696200" y="30861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 I</a:t>
            </a:r>
            <a:r>
              <a:rPr lang="en-US" baseline="-25000"/>
              <a:t>1</a:t>
            </a:r>
          </a:p>
        </p:txBody>
      </p:sp>
      <p:sp>
        <p:nvSpPr>
          <p:cNvPr id="20488" name="Oval 8"/>
          <p:cNvSpPr>
            <a:spLocks noChangeArrowheads="1"/>
          </p:cNvSpPr>
          <p:nvPr/>
        </p:nvSpPr>
        <p:spPr bwMode="auto">
          <a:xfrm>
            <a:off x="7467600" y="45339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 I</a:t>
            </a:r>
            <a:r>
              <a:rPr lang="en-US" baseline="-25000"/>
              <a:t>2</a:t>
            </a:r>
          </a:p>
        </p:txBody>
      </p:sp>
      <p:sp>
        <p:nvSpPr>
          <p:cNvPr id="20489" name="Oval 9"/>
          <p:cNvSpPr>
            <a:spLocks noChangeArrowheads="1"/>
          </p:cNvSpPr>
          <p:nvPr/>
        </p:nvSpPr>
        <p:spPr bwMode="auto">
          <a:xfrm>
            <a:off x="5486400" y="45339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 I</a:t>
            </a:r>
            <a:r>
              <a:rPr lang="en-US" baseline="-25000"/>
              <a:t>3</a:t>
            </a:r>
          </a:p>
        </p:txBody>
      </p:sp>
      <p:cxnSp>
        <p:nvCxnSpPr>
          <p:cNvPr id="20490" name="AutoShape 10"/>
          <p:cNvCxnSpPr>
            <a:cxnSpLocks noChangeShapeType="1"/>
            <a:stCxn id="20486" idx="2"/>
            <a:endCxn id="20485" idx="0"/>
          </p:cNvCxnSpPr>
          <p:nvPr/>
        </p:nvCxnSpPr>
        <p:spPr bwMode="auto">
          <a:xfrm flipH="1">
            <a:off x="5448300" y="2628900"/>
            <a:ext cx="952500" cy="609600"/>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91" name="AutoShape 11"/>
          <p:cNvCxnSpPr>
            <a:cxnSpLocks noChangeShapeType="1"/>
            <a:stCxn id="20489" idx="6"/>
            <a:endCxn id="20488" idx="2"/>
          </p:cNvCxnSpPr>
          <p:nvPr/>
        </p:nvCxnSpPr>
        <p:spPr bwMode="auto">
          <a:xfrm>
            <a:off x="6019800" y="4800600"/>
            <a:ext cx="1447800" cy="0"/>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92" name="AutoShape 12"/>
          <p:cNvCxnSpPr>
            <a:cxnSpLocks noChangeShapeType="1"/>
            <a:stCxn id="20488" idx="0"/>
            <a:endCxn id="20487" idx="4"/>
          </p:cNvCxnSpPr>
          <p:nvPr/>
        </p:nvCxnSpPr>
        <p:spPr bwMode="auto">
          <a:xfrm flipV="1">
            <a:off x="7734300" y="3619500"/>
            <a:ext cx="228600" cy="914400"/>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93" name="AutoShape 13"/>
          <p:cNvCxnSpPr>
            <a:cxnSpLocks noChangeShapeType="1"/>
            <a:stCxn id="20487" idx="0"/>
            <a:endCxn id="20486" idx="6"/>
          </p:cNvCxnSpPr>
          <p:nvPr/>
        </p:nvCxnSpPr>
        <p:spPr bwMode="auto">
          <a:xfrm flipH="1" flipV="1">
            <a:off x="6934200" y="2628900"/>
            <a:ext cx="1028700" cy="457200"/>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94" name="AutoShape 14"/>
          <p:cNvCxnSpPr>
            <a:cxnSpLocks noChangeShapeType="1"/>
            <a:stCxn id="20485" idx="4"/>
            <a:endCxn id="20489" idx="0"/>
          </p:cNvCxnSpPr>
          <p:nvPr/>
        </p:nvCxnSpPr>
        <p:spPr bwMode="auto">
          <a:xfrm>
            <a:off x="5448300" y="3771900"/>
            <a:ext cx="304800" cy="762000"/>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495" name="Rectangle 15"/>
          <p:cNvSpPr>
            <a:spLocks noChangeArrowheads="1"/>
          </p:cNvSpPr>
          <p:nvPr/>
        </p:nvSpPr>
        <p:spPr bwMode="auto">
          <a:xfrm>
            <a:off x="5029200" y="2209800"/>
            <a:ext cx="3429000" cy="3048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675332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Effect transition="in" filter="fade">
                                      <p:cBhvr>
                                        <p:cTn id="7" dur="1000"/>
                                        <p:tgtEl>
                                          <p:spTgt spid="20483">
                                            <p:txEl>
                                              <p:pRg st="0" end="0"/>
                                            </p:txEl>
                                          </p:spTgt>
                                        </p:tgtEl>
                                      </p:cBhvr>
                                    </p:animEffect>
                                    <p:anim calcmode="lin" valueType="num">
                                      <p:cBhvr>
                                        <p:cTn id="8" dur="1000" fill="hold"/>
                                        <p:tgtEl>
                                          <p:spTgt spid="2048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048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0483">
                                            <p:txEl>
                                              <p:pRg st="1" end="1"/>
                                            </p:txEl>
                                          </p:spTgt>
                                        </p:tgtEl>
                                        <p:attrNameLst>
                                          <p:attrName>style.visibility</p:attrName>
                                        </p:attrNameLst>
                                      </p:cBhvr>
                                      <p:to>
                                        <p:strVal val="visible"/>
                                      </p:to>
                                    </p:set>
                                    <p:animEffect transition="in" filter="fade">
                                      <p:cBhvr>
                                        <p:cTn id="12" dur="1000"/>
                                        <p:tgtEl>
                                          <p:spTgt spid="20483">
                                            <p:txEl>
                                              <p:pRg st="1" end="1"/>
                                            </p:txEl>
                                          </p:spTgt>
                                        </p:tgtEl>
                                      </p:cBhvr>
                                    </p:animEffect>
                                    <p:anim calcmode="lin" valueType="num">
                                      <p:cBhvr>
                                        <p:cTn id="13" dur="1000" fill="hold"/>
                                        <p:tgtEl>
                                          <p:spTgt spid="2048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048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0483">
                                            <p:txEl>
                                              <p:pRg st="2" end="2"/>
                                            </p:txEl>
                                          </p:spTgt>
                                        </p:tgtEl>
                                        <p:attrNameLst>
                                          <p:attrName>style.visibility</p:attrName>
                                        </p:attrNameLst>
                                      </p:cBhvr>
                                      <p:to>
                                        <p:strVal val="visible"/>
                                      </p:to>
                                    </p:set>
                                    <p:animEffect transition="in" filter="fade">
                                      <p:cBhvr>
                                        <p:cTn id="17" dur="1000"/>
                                        <p:tgtEl>
                                          <p:spTgt spid="20483">
                                            <p:txEl>
                                              <p:pRg st="2" end="2"/>
                                            </p:txEl>
                                          </p:spTgt>
                                        </p:tgtEl>
                                      </p:cBhvr>
                                    </p:animEffect>
                                    <p:anim calcmode="lin" valueType="num">
                                      <p:cBhvr>
                                        <p:cTn id="18" dur="1000" fill="hold"/>
                                        <p:tgtEl>
                                          <p:spTgt spid="2048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048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20483">
                                            <p:txEl>
                                              <p:pRg st="3" end="3"/>
                                            </p:txEl>
                                          </p:spTgt>
                                        </p:tgtEl>
                                        <p:attrNameLst>
                                          <p:attrName>style.visibility</p:attrName>
                                        </p:attrNameLst>
                                      </p:cBhvr>
                                      <p:to>
                                        <p:strVal val="visible"/>
                                      </p:to>
                                    </p:set>
                                    <p:animEffect transition="in" filter="fade">
                                      <p:cBhvr>
                                        <p:cTn id="24" dur="1000"/>
                                        <p:tgtEl>
                                          <p:spTgt spid="20483">
                                            <p:txEl>
                                              <p:pRg st="3" end="3"/>
                                            </p:txEl>
                                          </p:spTgt>
                                        </p:tgtEl>
                                      </p:cBhvr>
                                    </p:animEffect>
                                    <p:anim calcmode="lin" valueType="num">
                                      <p:cBhvr>
                                        <p:cTn id="25" dur="1000" fill="hold"/>
                                        <p:tgtEl>
                                          <p:spTgt spid="2048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2048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zh-CN" dirty="0" smtClean="0">
                <a:solidFill>
                  <a:schemeClr val="accent3">
                    <a:lumMod val="75000"/>
                  </a:schemeClr>
                </a:solidFill>
              </a:rPr>
              <a:t>Visual Representation</a:t>
            </a:r>
            <a:endParaRPr lang="en-US" altLang="zh-CN" dirty="0">
              <a:solidFill>
                <a:schemeClr val="accent3">
                  <a:lumMod val="75000"/>
                </a:schemeClr>
              </a:solidFill>
            </a:endParaRPr>
          </a:p>
        </p:txBody>
      </p:sp>
      <p:sp>
        <p:nvSpPr>
          <p:cNvPr id="15363" name="Rectangle 3"/>
          <p:cNvSpPr>
            <a:spLocks noChangeArrowheads="1"/>
          </p:cNvSpPr>
          <p:nvPr/>
        </p:nvSpPr>
        <p:spPr bwMode="auto">
          <a:xfrm>
            <a:off x="838200" y="2438400"/>
            <a:ext cx="80010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a:spcBef>
                <a:spcPct val="20000"/>
              </a:spcBef>
              <a:buClr>
                <a:schemeClr val="folHlink"/>
              </a:buClr>
              <a:buSzPct val="60000"/>
              <a:buFont typeface="Wingdings" pitchFamily="2" charset="2"/>
              <a:buNone/>
            </a:pPr>
            <a:r>
              <a:rPr lang="da-DK" sz="3200" b="0"/>
              <a:t> </a:t>
            </a:r>
            <a:endParaRPr lang="en-US" altLang="zh-CN" sz="3200" b="0"/>
          </a:p>
        </p:txBody>
      </p:sp>
      <p:grpSp>
        <p:nvGrpSpPr>
          <p:cNvPr id="15364" name="Group 4"/>
          <p:cNvGrpSpPr>
            <a:grpSpLocks/>
          </p:cNvGrpSpPr>
          <p:nvPr/>
        </p:nvGrpSpPr>
        <p:grpSpPr bwMode="auto">
          <a:xfrm>
            <a:off x="1828800" y="2362200"/>
            <a:ext cx="5257800" cy="3946525"/>
            <a:chOff x="1104" y="1306"/>
            <a:chExt cx="3312" cy="2486"/>
          </a:xfrm>
        </p:grpSpPr>
        <p:sp>
          <p:nvSpPr>
            <p:cNvPr id="15365" name="Rectangle 5"/>
            <p:cNvSpPr>
              <a:spLocks noChangeArrowheads="1"/>
            </p:cNvSpPr>
            <p:nvPr/>
          </p:nvSpPr>
          <p:spPr bwMode="auto">
            <a:xfrm>
              <a:off x="1440" y="1450"/>
              <a:ext cx="2832" cy="201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grpSp>
          <p:nvGrpSpPr>
            <p:cNvPr id="15366" name="Group 6"/>
            <p:cNvGrpSpPr>
              <a:grpSpLocks/>
            </p:cNvGrpSpPr>
            <p:nvPr/>
          </p:nvGrpSpPr>
          <p:grpSpPr bwMode="auto">
            <a:xfrm>
              <a:off x="3646" y="2450"/>
              <a:ext cx="530" cy="584"/>
              <a:chOff x="3646" y="2450"/>
              <a:chExt cx="530" cy="584"/>
            </a:xfrm>
          </p:grpSpPr>
          <p:sp>
            <p:nvSpPr>
              <p:cNvPr id="15367" name="Oval 7"/>
              <p:cNvSpPr>
                <a:spLocks noChangeArrowheads="1"/>
              </p:cNvSpPr>
              <p:nvPr/>
            </p:nvSpPr>
            <p:spPr bwMode="auto">
              <a:xfrm>
                <a:off x="3646" y="2450"/>
                <a:ext cx="530" cy="584"/>
              </a:xfrm>
              <a:prstGeom prst="ellipse">
                <a:avLst/>
              </a:prstGeom>
              <a:solidFill>
                <a:srgbClr val="FF9999"/>
              </a:solidFill>
              <a:ln>
                <a:noFill/>
              </a:ln>
              <a:effectLst/>
              <a:extLst>
                <a:ext uri="{91240B29-F687-4F45-9708-019B960494DF}">
                  <a14:hiddenLine xmlns:a14="http://schemas.microsoft.com/office/drawing/2010/main" w="9525">
                    <a:solidFill>
                      <a:srgbClr val="FF7C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15368" name="Oval 8"/>
              <p:cNvSpPr>
                <a:spLocks noChangeArrowheads="1"/>
              </p:cNvSpPr>
              <p:nvPr/>
            </p:nvSpPr>
            <p:spPr bwMode="auto">
              <a:xfrm>
                <a:off x="3742" y="2546"/>
                <a:ext cx="358" cy="390"/>
              </a:xfrm>
              <a:prstGeom prst="ellipse">
                <a:avLst/>
              </a:prstGeom>
              <a:solidFill>
                <a:srgbClr val="FF7C80"/>
              </a:solidFill>
              <a:ln>
                <a:noFill/>
              </a:ln>
              <a:effectLst/>
              <a:extLst>
                <a:ext uri="{91240B29-F687-4F45-9708-019B960494DF}">
                  <a14:hiddenLine xmlns:a14="http://schemas.microsoft.com/office/drawing/2010/main" w="9525">
                    <a:solidFill>
                      <a:srgbClr val="FF505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15369" name="Oval 9"/>
              <p:cNvSpPr>
                <a:spLocks noChangeArrowheads="1"/>
              </p:cNvSpPr>
              <p:nvPr/>
            </p:nvSpPr>
            <p:spPr bwMode="auto">
              <a:xfrm>
                <a:off x="3825" y="2633"/>
                <a:ext cx="193" cy="188"/>
              </a:xfrm>
              <a:prstGeom prst="ellipse">
                <a:avLst/>
              </a:prstGeom>
              <a:solidFill>
                <a:srgbClr val="FF5050"/>
              </a:solidFill>
              <a:ln>
                <a:noFill/>
              </a:ln>
              <a:effectLst/>
              <a:extLst>
                <a:ext uri="{91240B29-F687-4F45-9708-019B960494DF}">
                  <a14:hiddenLine xmlns:a14="http://schemas.microsoft.com/office/drawing/2010/main" w="9525">
                    <a:solidFill>
                      <a:srgbClr val="FF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15370" name="Oval 10"/>
              <p:cNvSpPr>
                <a:spLocks noChangeArrowheads="1"/>
              </p:cNvSpPr>
              <p:nvPr/>
            </p:nvSpPr>
            <p:spPr bwMode="auto">
              <a:xfrm>
                <a:off x="3873" y="2662"/>
                <a:ext cx="111" cy="98"/>
              </a:xfrm>
              <a:prstGeom prst="ellipse">
                <a:avLst/>
              </a:prstGeom>
              <a:solidFill>
                <a:srgbClr val="FF0000"/>
              </a:solidFill>
              <a:ln>
                <a:noFill/>
              </a:ln>
              <a:effectLst/>
              <a:extLst>
                <a:ext uri="{91240B29-F687-4F45-9708-019B960494DF}">
                  <a14:hiddenLine xmlns:a14="http://schemas.microsoft.com/office/drawing/2010/main" w="9525">
                    <a:solidFill>
                      <a:srgbClr val="8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grpSp>
        <p:sp>
          <p:nvSpPr>
            <p:cNvPr id="15371" name="Line 11"/>
            <p:cNvSpPr>
              <a:spLocks noChangeShapeType="1"/>
            </p:cNvSpPr>
            <p:nvPr/>
          </p:nvSpPr>
          <p:spPr bwMode="auto">
            <a:xfrm flipV="1">
              <a:off x="1440" y="1306"/>
              <a:ext cx="0" cy="216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15372" name="Line 12"/>
            <p:cNvSpPr>
              <a:spLocks noChangeShapeType="1"/>
            </p:cNvSpPr>
            <p:nvPr/>
          </p:nvSpPr>
          <p:spPr bwMode="auto">
            <a:xfrm flipV="1">
              <a:off x="1440" y="3466"/>
              <a:ext cx="2976"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15373" name="Text Box 13"/>
            <p:cNvSpPr txBox="1">
              <a:spLocks noChangeArrowheads="1"/>
            </p:cNvSpPr>
            <p:nvPr/>
          </p:nvSpPr>
          <p:spPr bwMode="auto">
            <a:xfrm>
              <a:off x="2796" y="350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da-DK" sz="2400" b="0">
                  <a:solidFill>
                    <a:srgbClr val="FF0000"/>
                  </a:solidFill>
                  <a:latin typeface="Times"/>
                </a:rPr>
                <a:t>x</a:t>
              </a:r>
            </a:p>
          </p:txBody>
        </p:sp>
        <p:sp>
          <p:nvSpPr>
            <p:cNvPr id="15374" name="Text Box 14"/>
            <p:cNvSpPr txBox="1">
              <a:spLocks noChangeArrowheads="1"/>
            </p:cNvSpPr>
            <p:nvPr/>
          </p:nvSpPr>
          <p:spPr bwMode="auto">
            <a:xfrm>
              <a:off x="1104" y="217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da-DK" altLang="da-DK" sz="2400" b="0">
                  <a:solidFill>
                    <a:srgbClr val="FF0000"/>
                  </a:solidFill>
                  <a:latin typeface="Times"/>
                </a:rPr>
                <a:t>y</a:t>
              </a:r>
              <a:endParaRPr lang="en-US" altLang="da-DK" sz="2400" b="0">
                <a:solidFill>
                  <a:srgbClr val="FF0000"/>
                </a:solidFill>
                <a:latin typeface="Times"/>
              </a:endParaRPr>
            </a:p>
          </p:txBody>
        </p:sp>
        <p:grpSp>
          <p:nvGrpSpPr>
            <p:cNvPr id="15375" name="Group 15"/>
            <p:cNvGrpSpPr>
              <a:grpSpLocks/>
            </p:cNvGrpSpPr>
            <p:nvPr/>
          </p:nvGrpSpPr>
          <p:grpSpPr bwMode="auto">
            <a:xfrm>
              <a:off x="3264" y="1546"/>
              <a:ext cx="336" cy="288"/>
              <a:chOff x="3264" y="1546"/>
              <a:chExt cx="336" cy="288"/>
            </a:xfrm>
          </p:grpSpPr>
          <p:sp>
            <p:nvSpPr>
              <p:cNvPr id="15376" name="Oval 16"/>
              <p:cNvSpPr>
                <a:spLocks noChangeArrowheads="1"/>
              </p:cNvSpPr>
              <p:nvPr/>
            </p:nvSpPr>
            <p:spPr bwMode="auto">
              <a:xfrm>
                <a:off x="3264" y="1546"/>
                <a:ext cx="336" cy="288"/>
              </a:xfrm>
              <a:prstGeom prst="ellipse">
                <a:avLst/>
              </a:prstGeom>
              <a:solidFill>
                <a:srgbClr val="FF9999"/>
              </a:solidFill>
              <a:ln w="9525">
                <a:solidFill>
                  <a:srgbClr val="FF99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15377" name="Oval 17"/>
              <p:cNvSpPr>
                <a:spLocks noChangeArrowheads="1"/>
              </p:cNvSpPr>
              <p:nvPr/>
            </p:nvSpPr>
            <p:spPr bwMode="auto">
              <a:xfrm>
                <a:off x="3312" y="1594"/>
                <a:ext cx="240" cy="192"/>
              </a:xfrm>
              <a:prstGeom prst="ellipse">
                <a:avLst/>
              </a:prstGeom>
              <a:solidFill>
                <a:srgbClr val="FF7C80"/>
              </a:solidFill>
              <a:ln w="9525">
                <a:solidFill>
                  <a:srgbClr val="FF7C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grpSp>
        <p:grpSp>
          <p:nvGrpSpPr>
            <p:cNvPr id="15378" name="Group 18"/>
            <p:cNvGrpSpPr>
              <a:grpSpLocks/>
            </p:cNvGrpSpPr>
            <p:nvPr/>
          </p:nvGrpSpPr>
          <p:grpSpPr bwMode="auto">
            <a:xfrm>
              <a:off x="1525" y="2635"/>
              <a:ext cx="2495" cy="807"/>
              <a:chOff x="1525" y="2635"/>
              <a:chExt cx="2495" cy="807"/>
            </a:xfrm>
          </p:grpSpPr>
          <p:sp>
            <p:nvSpPr>
              <p:cNvPr id="15379" name="Freeform 19"/>
              <p:cNvSpPr>
                <a:spLocks/>
              </p:cNvSpPr>
              <p:nvPr/>
            </p:nvSpPr>
            <p:spPr bwMode="auto">
              <a:xfrm>
                <a:off x="1525" y="2635"/>
                <a:ext cx="2495" cy="807"/>
              </a:xfrm>
              <a:custGeom>
                <a:avLst/>
                <a:gdLst>
                  <a:gd name="T0" fmla="*/ 203 w 2495"/>
                  <a:gd name="T1" fmla="*/ 591 h 807"/>
                  <a:gd name="T2" fmla="*/ 827 w 2495"/>
                  <a:gd name="T3" fmla="*/ 783 h 807"/>
                  <a:gd name="T4" fmla="*/ 1499 w 2495"/>
                  <a:gd name="T5" fmla="*/ 735 h 807"/>
                  <a:gd name="T6" fmla="*/ 2027 w 2495"/>
                  <a:gd name="T7" fmla="*/ 639 h 807"/>
                  <a:gd name="T8" fmla="*/ 2320 w 2495"/>
                  <a:gd name="T9" fmla="*/ 692 h 807"/>
                  <a:gd name="T10" fmla="*/ 2462 w 2495"/>
                  <a:gd name="T11" fmla="*/ 580 h 807"/>
                  <a:gd name="T12" fmla="*/ 2447 w 2495"/>
                  <a:gd name="T13" fmla="*/ 498 h 807"/>
                  <a:gd name="T14" fmla="*/ 2171 w 2495"/>
                  <a:gd name="T15" fmla="*/ 423 h 807"/>
                  <a:gd name="T16" fmla="*/ 1999 w 2495"/>
                  <a:gd name="T17" fmla="*/ 244 h 807"/>
                  <a:gd name="T18" fmla="*/ 1789 w 2495"/>
                  <a:gd name="T19" fmla="*/ 109 h 807"/>
                  <a:gd name="T20" fmla="*/ 1513 w 2495"/>
                  <a:gd name="T21" fmla="*/ 139 h 807"/>
                  <a:gd name="T22" fmla="*/ 1146 w 2495"/>
                  <a:gd name="T23" fmla="*/ 266 h 807"/>
                  <a:gd name="T24" fmla="*/ 585 w 2495"/>
                  <a:gd name="T25" fmla="*/ 266 h 807"/>
                  <a:gd name="T26" fmla="*/ 391 w 2495"/>
                  <a:gd name="T27" fmla="*/ 79 h 807"/>
                  <a:gd name="T28" fmla="*/ 174 w 2495"/>
                  <a:gd name="T29" fmla="*/ 19 h 807"/>
                  <a:gd name="T30" fmla="*/ 32 w 2495"/>
                  <a:gd name="T31" fmla="*/ 191 h 807"/>
                  <a:gd name="T32" fmla="*/ 10 w 2495"/>
                  <a:gd name="T33" fmla="*/ 475 h 807"/>
                  <a:gd name="T34" fmla="*/ 92 w 2495"/>
                  <a:gd name="T35" fmla="*/ 535 h 807"/>
                  <a:gd name="T36" fmla="*/ 203 w 2495"/>
                  <a:gd name="T37" fmla="*/ 591 h 8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95" h="807">
                    <a:moveTo>
                      <a:pt x="203" y="591"/>
                    </a:moveTo>
                    <a:cubicBezTo>
                      <a:pt x="325" y="632"/>
                      <a:pt x="611" y="759"/>
                      <a:pt x="827" y="783"/>
                    </a:cubicBezTo>
                    <a:cubicBezTo>
                      <a:pt x="1043" y="807"/>
                      <a:pt x="1299" y="759"/>
                      <a:pt x="1499" y="735"/>
                    </a:cubicBezTo>
                    <a:cubicBezTo>
                      <a:pt x="1699" y="711"/>
                      <a:pt x="1890" y="646"/>
                      <a:pt x="2027" y="639"/>
                    </a:cubicBezTo>
                    <a:cubicBezTo>
                      <a:pt x="2163" y="631"/>
                      <a:pt x="2247" y="701"/>
                      <a:pt x="2320" y="692"/>
                    </a:cubicBezTo>
                    <a:cubicBezTo>
                      <a:pt x="2392" y="682"/>
                      <a:pt x="2440" y="612"/>
                      <a:pt x="2462" y="580"/>
                    </a:cubicBezTo>
                    <a:cubicBezTo>
                      <a:pt x="2483" y="547"/>
                      <a:pt x="2495" y="524"/>
                      <a:pt x="2447" y="498"/>
                    </a:cubicBezTo>
                    <a:cubicBezTo>
                      <a:pt x="2398" y="471"/>
                      <a:pt x="2245" y="465"/>
                      <a:pt x="2171" y="423"/>
                    </a:cubicBezTo>
                    <a:cubicBezTo>
                      <a:pt x="2096" y="380"/>
                      <a:pt x="2062" y="296"/>
                      <a:pt x="1999" y="244"/>
                    </a:cubicBezTo>
                    <a:cubicBezTo>
                      <a:pt x="1935" y="191"/>
                      <a:pt x="1869" y="126"/>
                      <a:pt x="1789" y="109"/>
                    </a:cubicBezTo>
                    <a:cubicBezTo>
                      <a:pt x="1708" y="91"/>
                      <a:pt x="1619" y="112"/>
                      <a:pt x="1513" y="139"/>
                    </a:cubicBezTo>
                    <a:cubicBezTo>
                      <a:pt x="1406" y="165"/>
                      <a:pt x="1300" y="244"/>
                      <a:pt x="1146" y="266"/>
                    </a:cubicBezTo>
                    <a:cubicBezTo>
                      <a:pt x="991" y="287"/>
                      <a:pt x="710" y="297"/>
                      <a:pt x="585" y="266"/>
                    </a:cubicBezTo>
                    <a:cubicBezTo>
                      <a:pt x="459" y="234"/>
                      <a:pt x="459" y="120"/>
                      <a:pt x="391" y="79"/>
                    </a:cubicBezTo>
                    <a:cubicBezTo>
                      <a:pt x="322" y="37"/>
                      <a:pt x="233" y="0"/>
                      <a:pt x="174" y="19"/>
                    </a:cubicBezTo>
                    <a:cubicBezTo>
                      <a:pt x="114" y="37"/>
                      <a:pt x="59" y="115"/>
                      <a:pt x="32" y="191"/>
                    </a:cubicBezTo>
                    <a:cubicBezTo>
                      <a:pt x="4" y="266"/>
                      <a:pt x="0" y="417"/>
                      <a:pt x="10" y="475"/>
                    </a:cubicBezTo>
                    <a:cubicBezTo>
                      <a:pt x="19" y="532"/>
                      <a:pt x="59" y="515"/>
                      <a:pt x="92" y="535"/>
                    </a:cubicBezTo>
                    <a:cubicBezTo>
                      <a:pt x="124" y="554"/>
                      <a:pt x="80" y="549"/>
                      <a:pt x="203" y="591"/>
                    </a:cubicBezTo>
                    <a:close/>
                  </a:path>
                </a:pathLst>
              </a:custGeom>
              <a:solidFill>
                <a:srgbClr val="FF9999"/>
              </a:solidFill>
              <a:ln w="9525">
                <a:solidFill>
                  <a:srgbClr val="FF99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15380" name="Freeform 20"/>
              <p:cNvSpPr>
                <a:spLocks/>
              </p:cNvSpPr>
              <p:nvPr/>
            </p:nvSpPr>
            <p:spPr bwMode="auto">
              <a:xfrm>
                <a:off x="1621" y="2835"/>
                <a:ext cx="2123" cy="484"/>
              </a:xfrm>
              <a:custGeom>
                <a:avLst/>
                <a:gdLst>
                  <a:gd name="T0" fmla="*/ 203 w 2495"/>
                  <a:gd name="T1" fmla="*/ 591 h 807"/>
                  <a:gd name="T2" fmla="*/ 827 w 2495"/>
                  <a:gd name="T3" fmla="*/ 783 h 807"/>
                  <a:gd name="T4" fmla="*/ 1499 w 2495"/>
                  <a:gd name="T5" fmla="*/ 735 h 807"/>
                  <a:gd name="T6" fmla="*/ 2027 w 2495"/>
                  <a:gd name="T7" fmla="*/ 639 h 807"/>
                  <a:gd name="T8" fmla="*/ 2320 w 2495"/>
                  <a:gd name="T9" fmla="*/ 692 h 807"/>
                  <a:gd name="T10" fmla="*/ 2462 w 2495"/>
                  <a:gd name="T11" fmla="*/ 580 h 807"/>
                  <a:gd name="T12" fmla="*/ 2447 w 2495"/>
                  <a:gd name="T13" fmla="*/ 498 h 807"/>
                  <a:gd name="T14" fmla="*/ 2171 w 2495"/>
                  <a:gd name="T15" fmla="*/ 423 h 807"/>
                  <a:gd name="T16" fmla="*/ 1999 w 2495"/>
                  <a:gd name="T17" fmla="*/ 244 h 807"/>
                  <a:gd name="T18" fmla="*/ 1789 w 2495"/>
                  <a:gd name="T19" fmla="*/ 109 h 807"/>
                  <a:gd name="T20" fmla="*/ 1513 w 2495"/>
                  <a:gd name="T21" fmla="*/ 139 h 807"/>
                  <a:gd name="T22" fmla="*/ 1146 w 2495"/>
                  <a:gd name="T23" fmla="*/ 266 h 807"/>
                  <a:gd name="T24" fmla="*/ 585 w 2495"/>
                  <a:gd name="T25" fmla="*/ 266 h 807"/>
                  <a:gd name="T26" fmla="*/ 391 w 2495"/>
                  <a:gd name="T27" fmla="*/ 79 h 807"/>
                  <a:gd name="T28" fmla="*/ 174 w 2495"/>
                  <a:gd name="T29" fmla="*/ 19 h 807"/>
                  <a:gd name="T30" fmla="*/ 32 w 2495"/>
                  <a:gd name="T31" fmla="*/ 191 h 807"/>
                  <a:gd name="T32" fmla="*/ 10 w 2495"/>
                  <a:gd name="T33" fmla="*/ 475 h 807"/>
                  <a:gd name="T34" fmla="*/ 92 w 2495"/>
                  <a:gd name="T35" fmla="*/ 535 h 807"/>
                  <a:gd name="T36" fmla="*/ 203 w 2495"/>
                  <a:gd name="T37" fmla="*/ 591 h 8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95" h="807">
                    <a:moveTo>
                      <a:pt x="203" y="591"/>
                    </a:moveTo>
                    <a:cubicBezTo>
                      <a:pt x="325" y="632"/>
                      <a:pt x="611" y="759"/>
                      <a:pt x="827" y="783"/>
                    </a:cubicBezTo>
                    <a:cubicBezTo>
                      <a:pt x="1043" y="807"/>
                      <a:pt x="1299" y="759"/>
                      <a:pt x="1499" y="735"/>
                    </a:cubicBezTo>
                    <a:cubicBezTo>
                      <a:pt x="1699" y="711"/>
                      <a:pt x="1890" y="646"/>
                      <a:pt x="2027" y="639"/>
                    </a:cubicBezTo>
                    <a:cubicBezTo>
                      <a:pt x="2163" y="631"/>
                      <a:pt x="2247" y="701"/>
                      <a:pt x="2320" y="692"/>
                    </a:cubicBezTo>
                    <a:cubicBezTo>
                      <a:pt x="2392" y="682"/>
                      <a:pt x="2440" y="612"/>
                      <a:pt x="2462" y="580"/>
                    </a:cubicBezTo>
                    <a:cubicBezTo>
                      <a:pt x="2483" y="547"/>
                      <a:pt x="2495" y="524"/>
                      <a:pt x="2447" y="498"/>
                    </a:cubicBezTo>
                    <a:cubicBezTo>
                      <a:pt x="2398" y="471"/>
                      <a:pt x="2245" y="465"/>
                      <a:pt x="2171" y="423"/>
                    </a:cubicBezTo>
                    <a:cubicBezTo>
                      <a:pt x="2096" y="380"/>
                      <a:pt x="2062" y="296"/>
                      <a:pt x="1999" y="244"/>
                    </a:cubicBezTo>
                    <a:cubicBezTo>
                      <a:pt x="1935" y="191"/>
                      <a:pt x="1869" y="126"/>
                      <a:pt x="1789" y="109"/>
                    </a:cubicBezTo>
                    <a:cubicBezTo>
                      <a:pt x="1708" y="91"/>
                      <a:pt x="1619" y="112"/>
                      <a:pt x="1513" y="139"/>
                    </a:cubicBezTo>
                    <a:cubicBezTo>
                      <a:pt x="1406" y="165"/>
                      <a:pt x="1300" y="244"/>
                      <a:pt x="1146" y="266"/>
                    </a:cubicBezTo>
                    <a:cubicBezTo>
                      <a:pt x="991" y="287"/>
                      <a:pt x="710" y="297"/>
                      <a:pt x="585" y="266"/>
                    </a:cubicBezTo>
                    <a:cubicBezTo>
                      <a:pt x="459" y="234"/>
                      <a:pt x="459" y="120"/>
                      <a:pt x="391" y="79"/>
                    </a:cubicBezTo>
                    <a:cubicBezTo>
                      <a:pt x="322" y="37"/>
                      <a:pt x="233" y="0"/>
                      <a:pt x="174" y="19"/>
                    </a:cubicBezTo>
                    <a:cubicBezTo>
                      <a:pt x="114" y="37"/>
                      <a:pt x="59" y="115"/>
                      <a:pt x="32" y="191"/>
                    </a:cubicBezTo>
                    <a:cubicBezTo>
                      <a:pt x="4" y="266"/>
                      <a:pt x="0" y="417"/>
                      <a:pt x="10" y="475"/>
                    </a:cubicBezTo>
                    <a:cubicBezTo>
                      <a:pt x="19" y="532"/>
                      <a:pt x="59" y="515"/>
                      <a:pt x="92" y="535"/>
                    </a:cubicBezTo>
                    <a:cubicBezTo>
                      <a:pt x="124" y="554"/>
                      <a:pt x="80" y="549"/>
                      <a:pt x="203" y="591"/>
                    </a:cubicBezTo>
                    <a:close/>
                  </a:path>
                </a:pathLst>
              </a:custGeom>
              <a:solidFill>
                <a:srgbClr val="FF7C80"/>
              </a:solidFill>
              <a:ln w="9525">
                <a:solidFill>
                  <a:srgbClr val="FF99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15381" name="Freeform 21"/>
              <p:cNvSpPr>
                <a:spLocks/>
              </p:cNvSpPr>
              <p:nvPr/>
            </p:nvSpPr>
            <p:spPr bwMode="auto">
              <a:xfrm>
                <a:off x="2144" y="2995"/>
                <a:ext cx="1073" cy="250"/>
              </a:xfrm>
              <a:custGeom>
                <a:avLst/>
                <a:gdLst>
                  <a:gd name="T0" fmla="*/ 71 w 1073"/>
                  <a:gd name="T1" fmla="*/ 220 h 250"/>
                  <a:gd name="T2" fmla="*/ 437 w 1073"/>
                  <a:gd name="T3" fmla="*/ 250 h 250"/>
                  <a:gd name="T4" fmla="*/ 684 w 1073"/>
                  <a:gd name="T5" fmla="*/ 220 h 250"/>
                  <a:gd name="T6" fmla="*/ 968 w 1073"/>
                  <a:gd name="T7" fmla="*/ 190 h 250"/>
                  <a:gd name="T8" fmla="*/ 1036 w 1073"/>
                  <a:gd name="T9" fmla="*/ 153 h 250"/>
                  <a:gd name="T10" fmla="*/ 1073 w 1073"/>
                  <a:gd name="T11" fmla="*/ 93 h 250"/>
                  <a:gd name="T12" fmla="*/ 1036 w 1073"/>
                  <a:gd name="T13" fmla="*/ 33 h 250"/>
                  <a:gd name="T14" fmla="*/ 976 w 1073"/>
                  <a:gd name="T15" fmla="*/ 3 h 250"/>
                  <a:gd name="T16" fmla="*/ 886 w 1073"/>
                  <a:gd name="T17" fmla="*/ 18 h 250"/>
                  <a:gd name="T18" fmla="*/ 804 w 1073"/>
                  <a:gd name="T19" fmla="*/ 41 h 250"/>
                  <a:gd name="T20" fmla="*/ 684 w 1073"/>
                  <a:gd name="T21" fmla="*/ 63 h 250"/>
                  <a:gd name="T22" fmla="*/ 565 w 1073"/>
                  <a:gd name="T23" fmla="*/ 86 h 250"/>
                  <a:gd name="T24" fmla="*/ 445 w 1073"/>
                  <a:gd name="T25" fmla="*/ 93 h 250"/>
                  <a:gd name="T26" fmla="*/ 340 w 1073"/>
                  <a:gd name="T27" fmla="*/ 100 h 250"/>
                  <a:gd name="T28" fmla="*/ 243 w 1073"/>
                  <a:gd name="T29" fmla="*/ 108 h 250"/>
                  <a:gd name="T30" fmla="*/ 79 w 1073"/>
                  <a:gd name="T31" fmla="*/ 100 h 250"/>
                  <a:gd name="T32" fmla="*/ 26 w 1073"/>
                  <a:gd name="T33" fmla="*/ 123 h 250"/>
                  <a:gd name="T34" fmla="*/ 11 w 1073"/>
                  <a:gd name="T35" fmla="*/ 168 h 250"/>
                  <a:gd name="T36" fmla="*/ 71 w 1073"/>
                  <a:gd name="T37" fmla="*/ 22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73" h="250">
                    <a:moveTo>
                      <a:pt x="71" y="220"/>
                    </a:moveTo>
                    <a:cubicBezTo>
                      <a:pt x="141" y="233"/>
                      <a:pt x="335" y="250"/>
                      <a:pt x="437" y="250"/>
                    </a:cubicBezTo>
                    <a:cubicBezTo>
                      <a:pt x="539" y="250"/>
                      <a:pt x="595" y="229"/>
                      <a:pt x="684" y="220"/>
                    </a:cubicBezTo>
                    <a:cubicBezTo>
                      <a:pt x="772" y="210"/>
                      <a:pt x="909" y="201"/>
                      <a:pt x="968" y="190"/>
                    </a:cubicBezTo>
                    <a:cubicBezTo>
                      <a:pt x="1026" y="178"/>
                      <a:pt x="1018" y="169"/>
                      <a:pt x="1036" y="153"/>
                    </a:cubicBezTo>
                    <a:cubicBezTo>
                      <a:pt x="1053" y="136"/>
                      <a:pt x="1073" y="113"/>
                      <a:pt x="1073" y="93"/>
                    </a:cubicBezTo>
                    <a:cubicBezTo>
                      <a:pt x="1073" y="73"/>
                      <a:pt x="1052" y="48"/>
                      <a:pt x="1036" y="33"/>
                    </a:cubicBezTo>
                    <a:cubicBezTo>
                      <a:pt x="1019" y="18"/>
                      <a:pt x="1000" y="5"/>
                      <a:pt x="976" y="3"/>
                    </a:cubicBezTo>
                    <a:cubicBezTo>
                      <a:pt x="951" y="0"/>
                      <a:pt x="914" y="11"/>
                      <a:pt x="886" y="18"/>
                    </a:cubicBezTo>
                    <a:cubicBezTo>
                      <a:pt x="857" y="24"/>
                      <a:pt x="837" y="33"/>
                      <a:pt x="804" y="41"/>
                    </a:cubicBezTo>
                    <a:cubicBezTo>
                      <a:pt x="770" y="48"/>
                      <a:pt x="723" y="55"/>
                      <a:pt x="684" y="63"/>
                    </a:cubicBezTo>
                    <a:cubicBezTo>
                      <a:pt x="644" y="70"/>
                      <a:pt x="604" y="81"/>
                      <a:pt x="565" y="86"/>
                    </a:cubicBezTo>
                    <a:cubicBezTo>
                      <a:pt x="525" y="90"/>
                      <a:pt x="482" y="90"/>
                      <a:pt x="445" y="93"/>
                    </a:cubicBezTo>
                    <a:cubicBezTo>
                      <a:pt x="407" y="95"/>
                      <a:pt x="373" y="97"/>
                      <a:pt x="340" y="100"/>
                    </a:cubicBezTo>
                    <a:cubicBezTo>
                      <a:pt x="306" y="102"/>
                      <a:pt x="286" y="108"/>
                      <a:pt x="243" y="108"/>
                    </a:cubicBezTo>
                    <a:cubicBezTo>
                      <a:pt x="199" y="108"/>
                      <a:pt x="115" y="97"/>
                      <a:pt x="79" y="100"/>
                    </a:cubicBezTo>
                    <a:cubicBezTo>
                      <a:pt x="43" y="102"/>
                      <a:pt x="37" y="111"/>
                      <a:pt x="26" y="123"/>
                    </a:cubicBezTo>
                    <a:cubicBezTo>
                      <a:pt x="14" y="134"/>
                      <a:pt x="6" y="154"/>
                      <a:pt x="11" y="168"/>
                    </a:cubicBezTo>
                    <a:cubicBezTo>
                      <a:pt x="15" y="181"/>
                      <a:pt x="0" y="206"/>
                      <a:pt x="71" y="220"/>
                    </a:cubicBezTo>
                    <a:close/>
                  </a:path>
                </a:pathLst>
              </a:custGeom>
              <a:solidFill>
                <a:srgbClr val="FF5050"/>
              </a:solidFill>
              <a:ln w="9525">
                <a:solidFill>
                  <a:srgbClr val="FF505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grpSp>
        <p:grpSp>
          <p:nvGrpSpPr>
            <p:cNvPr id="15382" name="Group 22"/>
            <p:cNvGrpSpPr>
              <a:grpSpLocks/>
            </p:cNvGrpSpPr>
            <p:nvPr/>
          </p:nvGrpSpPr>
          <p:grpSpPr bwMode="auto">
            <a:xfrm>
              <a:off x="1968" y="2026"/>
              <a:ext cx="1150" cy="756"/>
              <a:chOff x="1968" y="2026"/>
              <a:chExt cx="1150" cy="756"/>
            </a:xfrm>
          </p:grpSpPr>
          <p:sp>
            <p:nvSpPr>
              <p:cNvPr id="15383" name="Oval 23"/>
              <p:cNvSpPr>
                <a:spLocks noChangeArrowheads="1"/>
              </p:cNvSpPr>
              <p:nvPr/>
            </p:nvSpPr>
            <p:spPr bwMode="auto">
              <a:xfrm>
                <a:off x="1968" y="2026"/>
                <a:ext cx="1150" cy="756"/>
              </a:xfrm>
              <a:prstGeom prst="ellipse">
                <a:avLst/>
              </a:prstGeom>
              <a:solidFill>
                <a:srgbClr val="FF9999"/>
              </a:solidFill>
              <a:ln w="9525">
                <a:solidFill>
                  <a:srgbClr val="FF99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15384" name="Oval 24"/>
              <p:cNvSpPr>
                <a:spLocks noChangeArrowheads="1"/>
              </p:cNvSpPr>
              <p:nvPr/>
            </p:nvSpPr>
            <p:spPr bwMode="auto">
              <a:xfrm>
                <a:off x="2064" y="2122"/>
                <a:ext cx="1008" cy="576"/>
              </a:xfrm>
              <a:prstGeom prst="ellipse">
                <a:avLst/>
              </a:prstGeom>
              <a:solidFill>
                <a:srgbClr val="FF7C80"/>
              </a:solidFill>
              <a:ln w="9525">
                <a:solidFill>
                  <a:srgbClr val="FF7C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15385" name="Oval 25"/>
              <p:cNvSpPr>
                <a:spLocks noChangeArrowheads="1"/>
              </p:cNvSpPr>
              <p:nvPr/>
            </p:nvSpPr>
            <p:spPr bwMode="auto">
              <a:xfrm>
                <a:off x="2386" y="2317"/>
                <a:ext cx="604" cy="292"/>
              </a:xfrm>
              <a:prstGeom prst="ellipse">
                <a:avLst/>
              </a:prstGeom>
              <a:solidFill>
                <a:srgbClr val="FF5050"/>
              </a:solidFill>
              <a:ln w="9525">
                <a:solidFill>
                  <a:srgbClr val="FF505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15386" name="Oval 26"/>
              <p:cNvSpPr>
                <a:spLocks noChangeArrowheads="1"/>
              </p:cNvSpPr>
              <p:nvPr/>
            </p:nvSpPr>
            <p:spPr bwMode="auto">
              <a:xfrm>
                <a:off x="2482" y="2359"/>
                <a:ext cx="446" cy="216"/>
              </a:xfrm>
              <a:prstGeom prst="ellipse">
                <a:avLst/>
              </a:prstGeom>
              <a:solidFill>
                <a:srgbClr val="FF0000"/>
              </a:solidFill>
              <a:ln w="9525">
                <a:solidFill>
                  <a:srgbClr val="FF505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15387" name="Oval 27"/>
              <p:cNvSpPr>
                <a:spLocks noChangeArrowheads="1"/>
              </p:cNvSpPr>
              <p:nvPr/>
            </p:nvSpPr>
            <p:spPr bwMode="auto">
              <a:xfrm>
                <a:off x="2662" y="2410"/>
                <a:ext cx="164" cy="98"/>
              </a:xfrm>
              <a:prstGeom prst="ellipse">
                <a:avLst/>
              </a:prstGeom>
              <a:solidFill>
                <a:srgbClr val="800000"/>
              </a:solidFill>
              <a:ln w="9525">
                <a:solidFill>
                  <a:srgbClr val="8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grpSp>
      </p:grpSp>
      <p:sp>
        <p:nvSpPr>
          <p:cNvPr id="15388" name="Oval 28"/>
          <p:cNvSpPr>
            <a:spLocks noChangeArrowheads="1"/>
          </p:cNvSpPr>
          <p:nvPr/>
        </p:nvSpPr>
        <p:spPr bwMode="auto">
          <a:xfrm>
            <a:off x="3352800" y="4495800"/>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5389" name="Group 29"/>
          <p:cNvGrpSpPr>
            <a:grpSpLocks/>
          </p:cNvGrpSpPr>
          <p:nvPr/>
        </p:nvGrpSpPr>
        <p:grpSpPr bwMode="auto">
          <a:xfrm>
            <a:off x="3200400" y="3063875"/>
            <a:ext cx="182563" cy="212725"/>
            <a:chOff x="1968" y="1700"/>
            <a:chExt cx="115" cy="134"/>
          </a:xfrm>
        </p:grpSpPr>
        <p:sp>
          <p:nvSpPr>
            <p:cNvPr id="15390" name="Oval 30"/>
            <p:cNvSpPr>
              <a:spLocks noChangeArrowheads="1"/>
            </p:cNvSpPr>
            <p:nvPr/>
          </p:nvSpPr>
          <p:spPr bwMode="auto">
            <a:xfrm>
              <a:off x="1968" y="178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91" name="Line 31"/>
            <p:cNvSpPr>
              <a:spLocks noChangeShapeType="1"/>
            </p:cNvSpPr>
            <p:nvPr/>
          </p:nvSpPr>
          <p:spPr bwMode="auto">
            <a:xfrm flipV="1">
              <a:off x="2016" y="1700"/>
              <a:ext cx="67" cy="8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5392" name="Group 32"/>
          <p:cNvGrpSpPr>
            <a:grpSpLocks/>
          </p:cNvGrpSpPr>
          <p:nvPr/>
        </p:nvGrpSpPr>
        <p:grpSpPr bwMode="auto">
          <a:xfrm>
            <a:off x="3817938" y="3503613"/>
            <a:ext cx="220662" cy="153987"/>
            <a:chOff x="2357" y="1977"/>
            <a:chExt cx="139" cy="97"/>
          </a:xfrm>
        </p:grpSpPr>
        <p:sp>
          <p:nvSpPr>
            <p:cNvPr id="15393" name="Oval 33"/>
            <p:cNvSpPr>
              <a:spLocks noChangeArrowheads="1"/>
            </p:cNvSpPr>
            <p:nvPr/>
          </p:nvSpPr>
          <p:spPr bwMode="auto">
            <a:xfrm>
              <a:off x="2448" y="202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94" name="Line 34"/>
            <p:cNvSpPr>
              <a:spLocks noChangeShapeType="1"/>
            </p:cNvSpPr>
            <p:nvPr/>
          </p:nvSpPr>
          <p:spPr bwMode="auto">
            <a:xfrm flipH="1" flipV="1">
              <a:off x="2357" y="1977"/>
              <a:ext cx="119" cy="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5395" name="Group 35"/>
          <p:cNvGrpSpPr>
            <a:grpSpLocks/>
          </p:cNvGrpSpPr>
          <p:nvPr/>
        </p:nvGrpSpPr>
        <p:grpSpPr bwMode="auto">
          <a:xfrm>
            <a:off x="4956175" y="3252788"/>
            <a:ext cx="149225" cy="176212"/>
            <a:chOff x="3074" y="1819"/>
            <a:chExt cx="94" cy="111"/>
          </a:xfrm>
        </p:grpSpPr>
        <p:sp>
          <p:nvSpPr>
            <p:cNvPr id="15396" name="Oval 36"/>
            <p:cNvSpPr>
              <a:spLocks noChangeArrowheads="1"/>
            </p:cNvSpPr>
            <p:nvPr/>
          </p:nvSpPr>
          <p:spPr bwMode="auto">
            <a:xfrm>
              <a:off x="3120" y="188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97" name="Line 37"/>
            <p:cNvSpPr>
              <a:spLocks noChangeShapeType="1"/>
            </p:cNvSpPr>
            <p:nvPr/>
          </p:nvSpPr>
          <p:spPr bwMode="auto">
            <a:xfrm flipH="1" flipV="1">
              <a:off x="3074" y="1819"/>
              <a:ext cx="69" cy="7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5398" name="Line 38"/>
          <p:cNvSpPr>
            <a:spLocks noChangeShapeType="1"/>
          </p:cNvSpPr>
          <p:nvPr/>
        </p:nvSpPr>
        <p:spPr bwMode="auto">
          <a:xfrm flipH="1">
            <a:off x="3282950" y="4519613"/>
            <a:ext cx="106363" cy="1254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5399" name="Group 39"/>
          <p:cNvGrpSpPr>
            <a:grpSpLocks/>
          </p:cNvGrpSpPr>
          <p:nvPr/>
        </p:nvGrpSpPr>
        <p:grpSpPr bwMode="auto">
          <a:xfrm>
            <a:off x="3998913" y="5143500"/>
            <a:ext cx="115887" cy="190500"/>
            <a:chOff x="2471" y="3010"/>
            <a:chExt cx="73" cy="120"/>
          </a:xfrm>
        </p:grpSpPr>
        <p:sp>
          <p:nvSpPr>
            <p:cNvPr id="15400" name="Oval 40"/>
            <p:cNvSpPr>
              <a:spLocks noChangeArrowheads="1"/>
            </p:cNvSpPr>
            <p:nvPr/>
          </p:nvSpPr>
          <p:spPr bwMode="auto">
            <a:xfrm>
              <a:off x="2496" y="308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01" name="Line 41"/>
            <p:cNvSpPr>
              <a:spLocks noChangeShapeType="1"/>
            </p:cNvSpPr>
            <p:nvPr/>
          </p:nvSpPr>
          <p:spPr bwMode="auto">
            <a:xfrm flipH="1" flipV="1">
              <a:off x="2471" y="3010"/>
              <a:ext cx="59" cy="9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5402" name="Group 42"/>
          <p:cNvGrpSpPr>
            <a:grpSpLocks/>
          </p:cNvGrpSpPr>
          <p:nvPr/>
        </p:nvGrpSpPr>
        <p:grpSpPr bwMode="auto">
          <a:xfrm>
            <a:off x="5316538" y="5168900"/>
            <a:ext cx="93662" cy="241300"/>
            <a:chOff x="3301" y="3026"/>
            <a:chExt cx="59" cy="152"/>
          </a:xfrm>
        </p:grpSpPr>
        <p:sp>
          <p:nvSpPr>
            <p:cNvPr id="15403" name="Oval 43"/>
            <p:cNvSpPr>
              <a:spLocks noChangeArrowheads="1"/>
            </p:cNvSpPr>
            <p:nvPr/>
          </p:nvSpPr>
          <p:spPr bwMode="auto">
            <a:xfrm>
              <a:off x="3312" y="313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04" name="Line 44"/>
            <p:cNvSpPr>
              <a:spLocks noChangeShapeType="1"/>
            </p:cNvSpPr>
            <p:nvPr/>
          </p:nvSpPr>
          <p:spPr bwMode="auto">
            <a:xfrm flipH="1" flipV="1">
              <a:off x="3301" y="3026"/>
              <a:ext cx="37" cy="13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5405" name="Group 45"/>
          <p:cNvGrpSpPr>
            <a:grpSpLocks/>
          </p:cNvGrpSpPr>
          <p:nvPr/>
        </p:nvGrpSpPr>
        <p:grpSpPr bwMode="auto">
          <a:xfrm>
            <a:off x="5486400" y="4343400"/>
            <a:ext cx="215900" cy="112713"/>
            <a:chOff x="3408" y="2506"/>
            <a:chExt cx="136" cy="71"/>
          </a:xfrm>
        </p:grpSpPr>
        <p:sp>
          <p:nvSpPr>
            <p:cNvPr id="15406" name="Oval 46"/>
            <p:cNvSpPr>
              <a:spLocks noChangeArrowheads="1"/>
            </p:cNvSpPr>
            <p:nvPr/>
          </p:nvSpPr>
          <p:spPr bwMode="auto">
            <a:xfrm>
              <a:off x="3408" y="250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07" name="Line 47"/>
            <p:cNvSpPr>
              <a:spLocks noChangeShapeType="1"/>
            </p:cNvSpPr>
            <p:nvPr/>
          </p:nvSpPr>
          <p:spPr bwMode="auto">
            <a:xfrm>
              <a:off x="3431" y="2535"/>
              <a:ext cx="113" cy="4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5408" name="Group 48"/>
          <p:cNvGrpSpPr>
            <a:grpSpLocks/>
          </p:cNvGrpSpPr>
          <p:nvPr/>
        </p:nvGrpSpPr>
        <p:grpSpPr bwMode="auto">
          <a:xfrm>
            <a:off x="5943600" y="3159125"/>
            <a:ext cx="203200" cy="117475"/>
            <a:chOff x="3696" y="1760"/>
            <a:chExt cx="128" cy="74"/>
          </a:xfrm>
        </p:grpSpPr>
        <p:sp>
          <p:nvSpPr>
            <p:cNvPr id="15409" name="Oval 49"/>
            <p:cNvSpPr>
              <a:spLocks noChangeArrowheads="1"/>
            </p:cNvSpPr>
            <p:nvPr/>
          </p:nvSpPr>
          <p:spPr bwMode="auto">
            <a:xfrm>
              <a:off x="3696" y="178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10" name="Line 50"/>
            <p:cNvSpPr>
              <a:spLocks noChangeShapeType="1"/>
            </p:cNvSpPr>
            <p:nvPr/>
          </p:nvSpPr>
          <p:spPr bwMode="auto">
            <a:xfrm flipV="1">
              <a:off x="3719" y="1760"/>
              <a:ext cx="105" cy="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5411" name="Group 51"/>
          <p:cNvGrpSpPr>
            <a:grpSpLocks/>
          </p:cNvGrpSpPr>
          <p:nvPr/>
        </p:nvGrpSpPr>
        <p:grpSpPr bwMode="auto">
          <a:xfrm>
            <a:off x="5489575" y="5462588"/>
            <a:ext cx="149225" cy="176212"/>
            <a:chOff x="3410" y="3211"/>
            <a:chExt cx="94" cy="111"/>
          </a:xfrm>
        </p:grpSpPr>
        <p:sp>
          <p:nvSpPr>
            <p:cNvPr id="15412" name="Oval 52"/>
            <p:cNvSpPr>
              <a:spLocks noChangeArrowheads="1"/>
            </p:cNvSpPr>
            <p:nvPr/>
          </p:nvSpPr>
          <p:spPr bwMode="auto">
            <a:xfrm>
              <a:off x="3456" y="327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13" name="Line 53"/>
            <p:cNvSpPr>
              <a:spLocks noChangeShapeType="1"/>
            </p:cNvSpPr>
            <p:nvPr/>
          </p:nvSpPr>
          <p:spPr bwMode="auto">
            <a:xfrm flipH="1" flipV="1">
              <a:off x="3410" y="3211"/>
              <a:ext cx="69" cy="7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5414" name="Group 54"/>
          <p:cNvGrpSpPr>
            <a:grpSpLocks/>
          </p:cNvGrpSpPr>
          <p:nvPr/>
        </p:nvGrpSpPr>
        <p:grpSpPr bwMode="auto">
          <a:xfrm rot="7705364">
            <a:off x="2974181" y="5387182"/>
            <a:ext cx="149225" cy="176212"/>
            <a:chOff x="1682" y="3537"/>
            <a:chExt cx="94" cy="111"/>
          </a:xfrm>
        </p:grpSpPr>
        <p:sp>
          <p:nvSpPr>
            <p:cNvPr id="15415" name="Oval 55"/>
            <p:cNvSpPr>
              <a:spLocks noChangeArrowheads="1"/>
            </p:cNvSpPr>
            <p:nvPr/>
          </p:nvSpPr>
          <p:spPr bwMode="auto">
            <a:xfrm>
              <a:off x="1728" y="360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16" name="Line 56"/>
            <p:cNvSpPr>
              <a:spLocks noChangeShapeType="1"/>
            </p:cNvSpPr>
            <p:nvPr/>
          </p:nvSpPr>
          <p:spPr bwMode="auto">
            <a:xfrm flipH="1" flipV="1">
              <a:off x="1682" y="3537"/>
              <a:ext cx="69" cy="7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5417" name="Group 57"/>
          <p:cNvGrpSpPr>
            <a:grpSpLocks/>
          </p:cNvGrpSpPr>
          <p:nvPr/>
        </p:nvGrpSpPr>
        <p:grpSpPr bwMode="auto">
          <a:xfrm>
            <a:off x="4648200" y="3878263"/>
            <a:ext cx="76200" cy="254000"/>
            <a:chOff x="2880" y="2266"/>
            <a:chExt cx="48" cy="160"/>
          </a:xfrm>
        </p:grpSpPr>
        <p:sp>
          <p:nvSpPr>
            <p:cNvPr id="15418" name="Oval 58"/>
            <p:cNvSpPr>
              <a:spLocks noChangeArrowheads="1"/>
            </p:cNvSpPr>
            <p:nvPr/>
          </p:nvSpPr>
          <p:spPr bwMode="auto">
            <a:xfrm>
              <a:off x="2880" y="226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19" name="Line 59"/>
            <p:cNvSpPr>
              <a:spLocks noChangeShapeType="1"/>
            </p:cNvSpPr>
            <p:nvPr/>
          </p:nvSpPr>
          <p:spPr bwMode="auto">
            <a:xfrm>
              <a:off x="2903" y="2286"/>
              <a:ext cx="1" cy="1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5420" name="Group 60"/>
          <p:cNvGrpSpPr>
            <a:grpSpLocks/>
          </p:cNvGrpSpPr>
          <p:nvPr/>
        </p:nvGrpSpPr>
        <p:grpSpPr bwMode="auto">
          <a:xfrm>
            <a:off x="7467603" y="3505200"/>
            <a:ext cx="1427163" cy="2014538"/>
            <a:chOff x="4692" y="2715"/>
            <a:chExt cx="899" cy="1269"/>
          </a:xfrm>
        </p:grpSpPr>
        <p:sp>
          <p:nvSpPr>
            <p:cNvPr id="15421" name="Rectangle 61"/>
            <p:cNvSpPr>
              <a:spLocks noChangeArrowheads="1"/>
            </p:cNvSpPr>
            <p:nvPr/>
          </p:nvSpPr>
          <p:spPr bwMode="auto">
            <a:xfrm>
              <a:off x="4752" y="2832"/>
              <a:ext cx="336" cy="144"/>
            </a:xfrm>
            <a:prstGeom prst="rect">
              <a:avLst/>
            </a:prstGeom>
            <a:solidFill>
              <a:srgbClr val="8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15422" name="Rectangle 62"/>
            <p:cNvSpPr>
              <a:spLocks noChangeArrowheads="1"/>
            </p:cNvSpPr>
            <p:nvPr/>
          </p:nvSpPr>
          <p:spPr bwMode="auto">
            <a:xfrm>
              <a:off x="4752" y="2976"/>
              <a:ext cx="336" cy="144"/>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15423" name="Rectangle 63"/>
            <p:cNvSpPr>
              <a:spLocks noChangeArrowheads="1"/>
            </p:cNvSpPr>
            <p:nvPr/>
          </p:nvSpPr>
          <p:spPr bwMode="auto">
            <a:xfrm>
              <a:off x="4752" y="3120"/>
              <a:ext cx="336" cy="144"/>
            </a:xfrm>
            <a:prstGeom prst="rect">
              <a:avLst/>
            </a:prstGeom>
            <a:solidFill>
              <a:srgbClr val="FF505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15424" name="Rectangle 64"/>
            <p:cNvSpPr>
              <a:spLocks noChangeArrowheads="1"/>
            </p:cNvSpPr>
            <p:nvPr/>
          </p:nvSpPr>
          <p:spPr bwMode="auto">
            <a:xfrm>
              <a:off x="4752" y="3264"/>
              <a:ext cx="336" cy="144"/>
            </a:xfrm>
            <a:prstGeom prst="rect">
              <a:avLst/>
            </a:prstGeom>
            <a:solidFill>
              <a:srgbClr val="FF7C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15425" name="Rectangle 65"/>
            <p:cNvSpPr>
              <a:spLocks noChangeArrowheads="1"/>
            </p:cNvSpPr>
            <p:nvPr/>
          </p:nvSpPr>
          <p:spPr bwMode="auto">
            <a:xfrm>
              <a:off x="4752" y="3408"/>
              <a:ext cx="336" cy="144"/>
            </a:xfrm>
            <a:prstGeom prst="rect">
              <a:avLst/>
            </a:prstGeom>
            <a:solidFill>
              <a:srgbClr val="FF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15426" name="Rectangle 66"/>
            <p:cNvSpPr>
              <a:spLocks noChangeArrowheads="1"/>
            </p:cNvSpPr>
            <p:nvPr/>
          </p:nvSpPr>
          <p:spPr bwMode="auto">
            <a:xfrm>
              <a:off x="4752" y="3552"/>
              <a:ext cx="336" cy="14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15427" name="Rectangle 67"/>
            <p:cNvSpPr>
              <a:spLocks noChangeArrowheads="1"/>
            </p:cNvSpPr>
            <p:nvPr/>
          </p:nvSpPr>
          <p:spPr bwMode="auto">
            <a:xfrm>
              <a:off x="4752" y="2832"/>
              <a:ext cx="336"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15428" name="Text Box 68"/>
            <p:cNvSpPr txBox="1">
              <a:spLocks noChangeArrowheads="1"/>
            </p:cNvSpPr>
            <p:nvPr/>
          </p:nvSpPr>
          <p:spPr bwMode="auto">
            <a:xfrm>
              <a:off x="4692" y="3753"/>
              <a:ext cx="4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da-DK" b="0">
                  <a:solidFill>
                    <a:srgbClr val="FF0000"/>
                  </a:solidFill>
                  <a:latin typeface="Times"/>
                </a:rPr>
                <a:t>fitness</a:t>
              </a:r>
            </a:p>
          </p:txBody>
        </p:sp>
        <p:sp>
          <p:nvSpPr>
            <p:cNvPr id="15429" name="Text Box 69"/>
            <p:cNvSpPr txBox="1">
              <a:spLocks noChangeArrowheads="1"/>
            </p:cNvSpPr>
            <p:nvPr/>
          </p:nvSpPr>
          <p:spPr bwMode="auto">
            <a:xfrm>
              <a:off x="5220" y="3581"/>
              <a:ext cx="34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da-DK" b="0">
                  <a:solidFill>
                    <a:srgbClr val="FF0000"/>
                  </a:solidFill>
                  <a:latin typeface="Times"/>
                </a:rPr>
                <a:t>min</a:t>
              </a:r>
            </a:p>
          </p:txBody>
        </p:sp>
        <p:sp>
          <p:nvSpPr>
            <p:cNvPr id="15430" name="Text Box 70"/>
            <p:cNvSpPr txBox="1">
              <a:spLocks noChangeArrowheads="1"/>
            </p:cNvSpPr>
            <p:nvPr/>
          </p:nvSpPr>
          <p:spPr bwMode="auto">
            <a:xfrm>
              <a:off x="5224" y="2715"/>
              <a:ext cx="36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da-DK" b="0">
                  <a:solidFill>
                    <a:srgbClr val="FF0000"/>
                  </a:solidFill>
                  <a:latin typeface="Times"/>
                </a:rPr>
                <a:t>max</a:t>
              </a:r>
            </a:p>
          </p:txBody>
        </p:sp>
        <p:sp>
          <p:nvSpPr>
            <p:cNvPr id="15431" name="Line 71"/>
            <p:cNvSpPr>
              <a:spLocks noChangeShapeType="1"/>
            </p:cNvSpPr>
            <p:nvPr/>
          </p:nvSpPr>
          <p:spPr bwMode="auto">
            <a:xfrm flipV="1">
              <a:off x="5184" y="2832"/>
              <a:ext cx="0" cy="849"/>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grpSp>
      <p:sp>
        <p:nvSpPr>
          <p:cNvPr id="15432" name="Line 72"/>
          <p:cNvSpPr>
            <a:spLocks noChangeShapeType="1"/>
          </p:cNvSpPr>
          <p:nvPr/>
        </p:nvSpPr>
        <p:spPr bwMode="auto">
          <a:xfrm flipH="1">
            <a:off x="2286000" y="5791200"/>
            <a:ext cx="228600" cy="7477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33" name="Text Box 73"/>
          <p:cNvSpPr txBox="1">
            <a:spLocks noChangeArrowheads="1"/>
          </p:cNvSpPr>
          <p:nvPr/>
        </p:nvSpPr>
        <p:spPr bwMode="auto">
          <a:xfrm>
            <a:off x="1524000" y="6491288"/>
            <a:ext cx="1409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da-DK">
                <a:latin typeface="Times"/>
              </a:rPr>
              <a:t>search space</a:t>
            </a:r>
          </a:p>
        </p:txBody>
      </p:sp>
    </p:spTree>
    <p:extLst>
      <p:ext uri="{BB962C8B-B14F-4D97-AF65-F5344CB8AC3E}">
        <p14:creationId xmlns:p14="http://schemas.microsoft.com/office/powerpoint/2010/main" val="9724373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ChangeArrowheads="1"/>
          </p:cNvSpPr>
          <p:nvPr/>
        </p:nvSpPr>
        <p:spPr bwMode="auto">
          <a:xfrm>
            <a:off x="914400" y="2362200"/>
            <a:ext cx="80010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folHlink"/>
              </a:buClr>
              <a:buSzPct val="60000"/>
              <a:buFont typeface="Wingdings" pitchFamily="2" charset="2"/>
              <a:buNone/>
            </a:pPr>
            <a:r>
              <a:rPr lang="da-DK" sz="3200" b="0"/>
              <a:t>  </a:t>
            </a:r>
            <a:endParaRPr lang="en-US" altLang="zh-CN" sz="3200" b="0"/>
          </a:p>
        </p:txBody>
      </p:sp>
      <p:grpSp>
        <p:nvGrpSpPr>
          <p:cNvPr id="16388" name="Group 4"/>
          <p:cNvGrpSpPr>
            <a:grpSpLocks/>
          </p:cNvGrpSpPr>
          <p:nvPr/>
        </p:nvGrpSpPr>
        <p:grpSpPr bwMode="auto">
          <a:xfrm>
            <a:off x="1828800" y="2362200"/>
            <a:ext cx="5257800" cy="3946525"/>
            <a:chOff x="1104" y="1306"/>
            <a:chExt cx="3312" cy="2486"/>
          </a:xfrm>
        </p:grpSpPr>
        <p:sp>
          <p:nvSpPr>
            <p:cNvPr id="16389" name="Rectangle 5"/>
            <p:cNvSpPr>
              <a:spLocks noChangeArrowheads="1"/>
            </p:cNvSpPr>
            <p:nvPr/>
          </p:nvSpPr>
          <p:spPr bwMode="auto">
            <a:xfrm>
              <a:off x="1440" y="1450"/>
              <a:ext cx="2832" cy="201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grpSp>
          <p:nvGrpSpPr>
            <p:cNvPr id="16390" name="Group 6"/>
            <p:cNvGrpSpPr>
              <a:grpSpLocks/>
            </p:cNvGrpSpPr>
            <p:nvPr/>
          </p:nvGrpSpPr>
          <p:grpSpPr bwMode="auto">
            <a:xfrm>
              <a:off x="3646" y="2450"/>
              <a:ext cx="530" cy="584"/>
              <a:chOff x="3646" y="2450"/>
              <a:chExt cx="530" cy="584"/>
            </a:xfrm>
          </p:grpSpPr>
          <p:sp>
            <p:nvSpPr>
              <p:cNvPr id="16391" name="Oval 7"/>
              <p:cNvSpPr>
                <a:spLocks noChangeArrowheads="1"/>
              </p:cNvSpPr>
              <p:nvPr/>
            </p:nvSpPr>
            <p:spPr bwMode="auto">
              <a:xfrm>
                <a:off x="3646" y="2450"/>
                <a:ext cx="530" cy="584"/>
              </a:xfrm>
              <a:prstGeom prst="ellipse">
                <a:avLst/>
              </a:prstGeom>
              <a:solidFill>
                <a:srgbClr val="FF9999"/>
              </a:solidFill>
              <a:ln>
                <a:noFill/>
              </a:ln>
              <a:effectLst/>
              <a:extLst>
                <a:ext uri="{91240B29-F687-4F45-9708-019B960494DF}">
                  <a14:hiddenLine xmlns:a14="http://schemas.microsoft.com/office/drawing/2010/main" w="9525">
                    <a:solidFill>
                      <a:srgbClr val="FF7C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16392" name="Oval 8"/>
              <p:cNvSpPr>
                <a:spLocks noChangeArrowheads="1"/>
              </p:cNvSpPr>
              <p:nvPr/>
            </p:nvSpPr>
            <p:spPr bwMode="auto">
              <a:xfrm>
                <a:off x="3742" y="2546"/>
                <a:ext cx="358" cy="390"/>
              </a:xfrm>
              <a:prstGeom prst="ellipse">
                <a:avLst/>
              </a:prstGeom>
              <a:solidFill>
                <a:srgbClr val="FF7C80"/>
              </a:solidFill>
              <a:ln>
                <a:noFill/>
              </a:ln>
              <a:effectLst/>
              <a:extLst>
                <a:ext uri="{91240B29-F687-4F45-9708-019B960494DF}">
                  <a14:hiddenLine xmlns:a14="http://schemas.microsoft.com/office/drawing/2010/main" w="9525">
                    <a:solidFill>
                      <a:srgbClr val="FF505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16393" name="Oval 9"/>
              <p:cNvSpPr>
                <a:spLocks noChangeArrowheads="1"/>
              </p:cNvSpPr>
              <p:nvPr/>
            </p:nvSpPr>
            <p:spPr bwMode="auto">
              <a:xfrm>
                <a:off x="3825" y="2633"/>
                <a:ext cx="193" cy="188"/>
              </a:xfrm>
              <a:prstGeom prst="ellipse">
                <a:avLst/>
              </a:prstGeom>
              <a:solidFill>
                <a:srgbClr val="FF5050"/>
              </a:solidFill>
              <a:ln>
                <a:noFill/>
              </a:ln>
              <a:effectLst/>
              <a:extLst>
                <a:ext uri="{91240B29-F687-4F45-9708-019B960494DF}">
                  <a14:hiddenLine xmlns:a14="http://schemas.microsoft.com/office/drawing/2010/main" w="9525">
                    <a:solidFill>
                      <a:srgbClr val="FF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16394" name="Oval 10"/>
              <p:cNvSpPr>
                <a:spLocks noChangeArrowheads="1"/>
              </p:cNvSpPr>
              <p:nvPr/>
            </p:nvSpPr>
            <p:spPr bwMode="auto">
              <a:xfrm>
                <a:off x="3873" y="2662"/>
                <a:ext cx="111" cy="98"/>
              </a:xfrm>
              <a:prstGeom prst="ellipse">
                <a:avLst/>
              </a:prstGeom>
              <a:solidFill>
                <a:srgbClr val="FF0000"/>
              </a:solidFill>
              <a:ln>
                <a:noFill/>
              </a:ln>
              <a:effectLst/>
              <a:extLst>
                <a:ext uri="{91240B29-F687-4F45-9708-019B960494DF}">
                  <a14:hiddenLine xmlns:a14="http://schemas.microsoft.com/office/drawing/2010/main" w="9525">
                    <a:solidFill>
                      <a:srgbClr val="8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grpSp>
        <p:sp>
          <p:nvSpPr>
            <p:cNvPr id="16395" name="Line 11"/>
            <p:cNvSpPr>
              <a:spLocks noChangeShapeType="1"/>
            </p:cNvSpPr>
            <p:nvPr/>
          </p:nvSpPr>
          <p:spPr bwMode="auto">
            <a:xfrm flipV="1">
              <a:off x="1440" y="1306"/>
              <a:ext cx="0" cy="216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16396" name="Line 12"/>
            <p:cNvSpPr>
              <a:spLocks noChangeShapeType="1"/>
            </p:cNvSpPr>
            <p:nvPr/>
          </p:nvSpPr>
          <p:spPr bwMode="auto">
            <a:xfrm flipV="1">
              <a:off x="1440" y="3466"/>
              <a:ext cx="2976"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16397" name="Text Box 13"/>
            <p:cNvSpPr txBox="1">
              <a:spLocks noChangeArrowheads="1"/>
            </p:cNvSpPr>
            <p:nvPr/>
          </p:nvSpPr>
          <p:spPr bwMode="auto">
            <a:xfrm>
              <a:off x="2796" y="350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da-DK" altLang="da-DK" sz="2400" b="0">
                  <a:solidFill>
                    <a:srgbClr val="FF0000"/>
                  </a:solidFill>
                  <a:latin typeface="Times"/>
                </a:rPr>
                <a:t>x</a:t>
              </a:r>
              <a:endParaRPr lang="en-US" altLang="da-DK" sz="2400" b="0">
                <a:solidFill>
                  <a:srgbClr val="FF0000"/>
                </a:solidFill>
                <a:latin typeface="Times"/>
              </a:endParaRPr>
            </a:p>
          </p:txBody>
        </p:sp>
        <p:sp>
          <p:nvSpPr>
            <p:cNvPr id="16398" name="Text Box 14"/>
            <p:cNvSpPr txBox="1">
              <a:spLocks noChangeArrowheads="1"/>
            </p:cNvSpPr>
            <p:nvPr/>
          </p:nvSpPr>
          <p:spPr bwMode="auto">
            <a:xfrm>
              <a:off x="1104" y="217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da-DK" altLang="da-DK" sz="2400" b="0">
                  <a:solidFill>
                    <a:srgbClr val="FF0000"/>
                  </a:solidFill>
                  <a:latin typeface="Times"/>
                </a:rPr>
                <a:t>y</a:t>
              </a:r>
              <a:endParaRPr lang="en-US" altLang="da-DK" sz="2400" b="0">
                <a:solidFill>
                  <a:srgbClr val="FF0000"/>
                </a:solidFill>
                <a:latin typeface="Times"/>
              </a:endParaRPr>
            </a:p>
          </p:txBody>
        </p:sp>
        <p:grpSp>
          <p:nvGrpSpPr>
            <p:cNvPr id="16399" name="Group 15"/>
            <p:cNvGrpSpPr>
              <a:grpSpLocks/>
            </p:cNvGrpSpPr>
            <p:nvPr/>
          </p:nvGrpSpPr>
          <p:grpSpPr bwMode="auto">
            <a:xfrm>
              <a:off x="3264" y="1546"/>
              <a:ext cx="336" cy="288"/>
              <a:chOff x="3264" y="1546"/>
              <a:chExt cx="336" cy="288"/>
            </a:xfrm>
          </p:grpSpPr>
          <p:sp>
            <p:nvSpPr>
              <p:cNvPr id="16400" name="Oval 16"/>
              <p:cNvSpPr>
                <a:spLocks noChangeArrowheads="1"/>
              </p:cNvSpPr>
              <p:nvPr/>
            </p:nvSpPr>
            <p:spPr bwMode="auto">
              <a:xfrm>
                <a:off x="3264" y="1546"/>
                <a:ext cx="336" cy="288"/>
              </a:xfrm>
              <a:prstGeom prst="ellipse">
                <a:avLst/>
              </a:prstGeom>
              <a:solidFill>
                <a:srgbClr val="FF9999"/>
              </a:solidFill>
              <a:ln w="9525">
                <a:solidFill>
                  <a:srgbClr val="FF99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16401" name="Oval 17"/>
              <p:cNvSpPr>
                <a:spLocks noChangeArrowheads="1"/>
              </p:cNvSpPr>
              <p:nvPr/>
            </p:nvSpPr>
            <p:spPr bwMode="auto">
              <a:xfrm>
                <a:off x="3312" y="1594"/>
                <a:ext cx="240" cy="192"/>
              </a:xfrm>
              <a:prstGeom prst="ellipse">
                <a:avLst/>
              </a:prstGeom>
              <a:solidFill>
                <a:srgbClr val="FF7C80"/>
              </a:solidFill>
              <a:ln w="9525">
                <a:solidFill>
                  <a:srgbClr val="FF7C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grpSp>
        <p:grpSp>
          <p:nvGrpSpPr>
            <p:cNvPr id="16402" name="Group 18"/>
            <p:cNvGrpSpPr>
              <a:grpSpLocks/>
            </p:cNvGrpSpPr>
            <p:nvPr/>
          </p:nvGrpSpPr>
          <p:grpSpPr bwMode="auto">
            <a:xfrm>
              <a:off x="1525" y="2635"/>
              <a:ext cx="2495" cy="807"/>
              <a:chOff x="1525" y="2635"/>
              <a:chExt cx="2495" cy="807"/>
            </a:xfrm>
          </p:grpSpPr>
          <p:sp>
            <p:nvSpPr>
              <p:cNvPr id="16403" name="Freeform 19"/>
              <p:cNvSpPr>
                <a:spLocks/>
              </p:cNvSpPr>
              <p:nvPr/>
            </p:nvSpPr>
            <p:spPr bwMode="auto">
              <a:xfrm>
                <a:off x="1525" y="2635"/>
                <a:ext cx="2495" cy="807"/>
              </a:xfrm>
              <a:custGeom>
                <a:avLst/>
                <a:gdLst>
                  <a:gd name="T0" fmla="*/ 203 w 2495"/>
                  <a:gd name="T1" fmla="*/ 591 h 807"/>
                  <a:gd name="T2" fmla="*/ 827 w 2495"/>
                  <a:gd name="T3" fmla="*/ 783 h 807"/>
                  <a:gd name="T4" fmla="*/ 1499 w 2495"/>
                  <a:gd name="T5" fmla="*/ 735 h 807"/>
                  <a:gd name="T6" fmla="*/ 2027 w 2495"/>
                  <a:gd name="T7" fmla="*/ 639 h 807"/>
                  <a:gd name="T8" fmla="*/ 2320 w 2495"/>
                  <a:gd name="T9" fmla="*/ 692 h 807"/>
                  <a:gd name="T10" fmla="*/ 2462 w 2495"/>
                  <a:gd name="T11" fmla="*/ 580 h 807"/>
                  <a:gd name="T12" fmla="*/ 2447 w 2495"/>
                  <a:gd name="T13" fmla="*/ 498 h 807"/>
                  <a:gd name="T14" fmla="*/ 2171 w 2495"/>
                  <a:gd name="T15" fmla="*/ 423 h 807"/>
                  <a:gd name="T16" fmla="*/ 1999 w 2495"/>
                  <a:gd name="T17" fmla="*/ 244 h 807"/>
                  <a:gd name="T18" fmla="*/ 1789 w 2495"/>
                  <a:gd name="T19" fmla="*/ 109 h 807"/>
                  <a:gd name="T20" fmla="*/ 1513 w 2495"/>
                  <a:gd name="T21" fmla="*/ 139 h 807"/>
                  <a:gd name="T22" fmla="*/ 1146 w 2495"/>
                  <a:gd name="T23" fmla="*/ 266 h 807"/>
                  <a:gd name="T24" fmla="*/ 585 w 2495"/>
                  <a:gd name="T25" fmla="*/ 266 h 807"/>
                  <a:gd name="T26" fmla="*/ 391 w 2495"/>
                  <a:gd name="T27" fmla="*/ 79 h 807"/>
                  <a:gd name="T28" fmla="*/ 174 w 2495"/>
                  <a:gd name="T29" fmla="*/ 19 h 807"/>
                  <a:gd name="T30" fmla="*/ 32 w 2495"/>
                  <a:gd name="T31" fmla="*/ 191 h 807"/>
                  <a:gd name="T32" fmla="*/ 10 w 2495"/>
                  <a:gd name="T33" fmla="*/ 475 h 807"/>
                  <a:gd name="T34" fmla="*/ 92 w 2495"/>
                  <a:gd name="T35" fmla="*/ 535 h 807"/>
                  <a:gd name="T36" fmla="*/ 203 w 2495"/>
                  <a:gd name="T37" fmla="*/ 591 h 8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95" h="807">
                    <a:moveTo>
                      <a:pt x="203" y="591"/>
                    </a:moveTo>
                    <a:cubicBezTo>
                      <a:pt x="325" y="632"/>
                      <a:pt x="611" y="759"/>
                      <a:pt x="827" y="783"/>
                    </a:cubicBezTo>
                    <a:cubicBezTo>
                      <a:pt x="1043" y="807"/>
                      <a:pt x="1299" y="759"/>
                      <a:pt x="1499" y="735"/>
                    </a:cubicBezTo>
                    <a:cubicBezTo>
                      <a:pt x="1699" y="711"/>
                      <a:pt x="1890" y="646"/>
                      <a:pt x="2027" y="639"/>
                    </a:cubicBezTo>
                    <a:cubicBezTo>
                      <a:pt x="2163" y="631"/>
                      <a:pt x="2247" y="701"/>
                      <a:pt x="2320" y="692"/>
                    </a:cubicBezTo>
                    <a:cubicBezTo>
                      <a:pt x="2392" y="682"/>
                      <a:pt x="2440" y="612"/>
                      <a:pt x="2462" y="580"/>
                    </a:cubicBezTo>
                    <a:cubicBezTo>
                      <a:pt x="2483" y="547"/>
                      <a:pt x="2495" y="524"/>
                      <a:pt x="2447" y="498"/>
                    </a:cubicBezTo>
                    <a:cubicBezTo>
                      <a:pt x="2398" y="471"/>
                      <a:pt x="2245" y="465"/>
                      <a:pt x="2171" y="423"/>
                    </a:cubicBezTo>
                    <a:cubicBezTo>
                      <a:pt x="2096" y="380"/>
                      <a:pt x="2062" y="296"/>
                      <a:pt x="1999" y="244"/>
                    </a:cubicBezTo>
                    <a:cubicBezTo>
                      <a:pt x="1935" y="191"/>
                      <a:pt x="1869" y="126"/>
                      <a:pt x="1789" y="109"/>
                    </a:cubicBezTo>
                    <a:cubicBezTo>
                      <a:pt x="1708" y="91"/>
                      <a:pt x="1619" y="112"/>
                      <a:pt x="1513" y="139"/>
                    </a:cubicBezTo>
                    <a:cubicBezTo>
                      <a:pt x="1406" y="165"/>
                      <a:pt x="1300" y="244"/>
                      <a:pt x="1146" y="266"/>
                    </a:cubicBezTo>
                    <a:cubicBezTo>
                      <a:pt x="991" y="287"/>
                      <a:pt x="710" y="297"/>
                      <a:pt x="585" y="266"/>
                    </a:cubicBezTo>
                    <a:cubicBezTo>
                      <a:pt x="459" y="234"/>
                      <a:pt x="459" y="120"/>
                      <a:pt x="391" y="79"/>
                    </a:cubicBezTo>
                    <a:cubicBezTo>
                      <a:pt x="322" y="37"/>
                      <a:pt x="233" y="0"/>
                      <a:pt x="174" y="19"/>
                    </a:cubicBezTo>
                    <a:cubicBezTo>
                      <a:pt x="114" y="37"/>
                      <a:pt x="59" y="115"/>
                      <a:pt x="32" y="191"/>
                    </a:cubicBezTo>
                    <a:cubicBezTo>
                      <a:pt x="4" y="266"/>
                      <a:pt x="0" y="417"/>
                      <a:pt x="10" y="475"/>
                    </a:cubicBezTo>
                    <a:cubicBezTo>
                      <a:pt x="19" y="532"/>
                      <a:pt x="59" y="515"/>
                      <a:pt x="92" y="535"/>
                    </a:cubicBezTo>
                    <a:cubicBezTo>
                      <a:pt x="124" y="554"/>
                      <a:pt x="80" y="549"/>
                      <a:pt x="203" y="591"/>
                    </a:cubicBezTo>
                    <a:close/>
                  </a:path>
                </a:pathLst>
              </a:custGeom>
              <a:solidFill>
                <a:srgbClr val="FF9999"/>
              </a:solidFill>
              <a:ln w="9525">
                <a:solidFill>
                  <a:srgbClr val="FF99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16404" name="Freeform 20"/>
              <p:cNvSpPr>
                <a:spLocks/>
              </p:cNvSpPr>
              <p:nvPr/>
            </p:nvSpPr>
            <p:spPr bwMode="auto">
              <a:xfrm>
                <a:off x="1621" y="2835"/>
                <a:ext cx="2123" cy="484"/>
              </a:xfrm>
              <a:custGeom>
                <a:avLst/>
                <a:gdLst>
                  <a:gd name="T0" fmla="*/ 203 w 2495"/>
                  <a:gd name="T1" fmla="*/ 591 h 807"/>
                  <a:gd name="T2" fmla="*/ 827 w 2495"/>
                  <a:gd name="T3" fmla="*/ 783 h 807"/>
                  <a:gd name="T4" fmla="*/ 1499 w 2495"/>
                  <a:gd name="T5" fmla="*/ 735 h 807"/>
                  <a:gd name="T6" fmla="*/ 2027 w 2495"/>
                  <a:gd name="T7" fmla="*/ 639 h 807"/>
                  <a:gd name="T8" fmla="*/ 2320 w 2495"/>
                  <a:gd name="T9" fmla="*/ 692 h 807"/>
                  <a:gd name="T10" fmla="*/ 2462 w 2495"/>
                  <a:gd name="T11" fmla="*/ 580 h 807"/>
                  <a:gd name="T12" fmla="*/ 2447 w 2495"/>
                  <a:gd name="T13" fmla="*/ 498 h 807"/>
                  <a:gd name="T14" fmla="*/ 2171 w 2495"/>
                  <a:gd name="T15" fmla="*/ 423 h 807"/>
                  <a:gd name="T16" fmla="*/ 1999 w 2495"/>
                  <a:gd name="T17" fmla="*/ 244 h 807"/>
                  <a:gd name="T18" fmla="*/ 1789 w 2495"/>
                  <a:gd name="T19" fmla="*/ 109 h 807"/>
                  <a:gd name="T20" fmla="*/ 1513 w 2495"/>
                  <a:gd name="T21" fmla="*/ 139 h 807"/>
                  <a:gd name="T22" fmla="*/ 1146 w 2495"/>
                  <a:gd name="T23" fmla="*/ 266 h 807"/>
                  <a:gd name="T24" fmla="*/ 585 w 2495"/>
                  <a:gd name="T25" fmla="*/ 266 h 807"/>
                  <a:gd name="T26" fmla="*/ 391 w 2495"/>
                  <a:gd name="T27" fmla="*/ 79 h 807"/>
                  <a:gd name="T28" fmla="*/ 174 w 2495"/>
                  <a:gd name="T29" fmla="*/ 19 h 807"/>
                  <a:gd name="T30" fmla="*/ 32 w 2495"/>
                  <a:gd name="T31" fmla="*/ 191 h 807"/>
                  <a:gd name="T32" fmla="*/ 10 w 2495"/>
                  <a:gd name="T33" fmla="*/ 475 h 807"/>
                  <a:gd name="T34" fmla="*/ 92 w 2495"/>
                  <a:gd name="T35" fmla="*/ 535 h 807"/>
                  <a:gd name="T36" fmla="*/ 203 w 2495"/>
                  <a:gd name="T37" fmla="*/ 591 h 8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95" h="807">
                    <a:moveTo>
                      <a:pt x="203" y="591"/>
                    </a:moveTo>
                    <a:cubicBezTo>
                      <a:pt x="325" y="632"/>
                      <a:pt x="611" y="759"/>
                      <a:pt x="827" y="783"/>
                    </a:cubicBezTo>
                    <a:cubicBezTo>
                      <a:pt x="1043" y="807"/>
                      <a:pt x="1299" y="759"/>
                      <a:pt x="1499" y="735"/>
                    </a:cubicBezTo>
                    <a:cubicBezTo>
                      <a:pt x="1699" y="711"/>
                      <a:pt x="1890" y="646"/>
                      <a:pt x="2027" y="639"/>
                    </a:cubicBezTo>
                    <a:cubicBezTo>
                      <a:pt x="2163" y="631"/>
                      <a:pt x="2247" y="701"/>
                      <a:pt x="2320" y="692"/>
                    </a:cubicBezTo>
                    <a:cubicBezTo>
                      <a:pt x="2392" y="682"/>
                      <a:pt x="2440" y="612"/>
                      <a:pt x="2462" y="580"/>
                    </a:cubicBezTo>
                    <a:cubicBezTo>
                      <a:pt x="2483" y="547"/>
                      <a:pt x="2495" y="524"/>
                      <a:pt x="2447" y="498"/>
                    </a:cubicBezTo>
                    <a:cubicBezTo>
                      <a:pt x="2398" y="471"/>
                      <a:pt x="2245" y="465"/>
                      <a:pt x="2171" y="423"/>
                    </a:cubicBezTo>
                    <a:cubicBezTo>
                      <a:pt x="2096" y="380"/>
                      <a:pt x="2062" y="296"/>
                      <a:pt x="1999" y="244"/>
                    </a:cubicBezTo>
                    <a:cubicBezTo>
                      <a:pt x="1935" y="191"/>
                      <a:pt x="1869" y="126"/>
                      <a:pt x="1789" y="109"/>
                    </a:cubicBezTo>
                    <a:cubicBezTo>
                      <a:pt x="1708" y="91"/>
                      <a:pt x="1619" y="112"/>
                      <a:pt x="1513" y="139"/>
                    </a:cubicBezTo>
                    <a:cubicBezTo>
                      <a:pt x="1406" y="165"/>
                      <a:pt x="1300" y="244"/>
                      <a:pt x="1146" y="266"/>
                    </a:cubicBezTo>
                    <a:cubicBezTo>
                      <a:pt x="991" y="287"/>
                      <a:pt x="710" y="297"/>
                      <a:pt x="585" y="266"/>
                    </a:cubicBezTo>
                    <a:cubicBezTo>
                      <a:pt x="459" y="234"/>
                      <a:pt x="459" y="120"/>
                      <a:pt x="391" y="79"/>
                    </a:cubicBezTo>
                    <a:cubicBezTo>
                      <a:pt x="322" y="37"/>
                      <a:pt x="233" y="0"/>
                      <a:pt x="174" y="19"/>
                    </a:cubicBezTo>
                    <a:cubicBezTo>
                      <a:pt x="114" y="37"/>
                      <a:pt x="59" y="115"/>
                      <a:pt x="32" y="191"/>
                    </a:cubicBezTo>
                    <a:cubicBezTo>
                      <a:pt x="4" y="266"/>
                      <a:pt x="0" y="417"/>
                      <a:pt x="10" y="475"/>
                    </a:cubicBezTo>
                    <a:cubicBezTo>
                      <a:pt x="19" y="532"/>
                      <a:pt x="59" y="515"/>
                      <a:pt x="92" y="535"/>
                    </a:cubicBezTo>
                    <a:cubicBezTo>
                      <a:pt x="124" y="554"/>
                      <a:pt x="80" y="549"/>
                      <a:pt x="203" y="591"/>
                    </a:cubicBezTo>
                    <a:close/>
                  </a:path>
                </a:pathLst>
              </a:custGeom>
              <a:solidFill>
                <a:srgbClr val="FF7C80"/>
              </a:solidFill>
              <a:ln w="9525">
                <a:solidFill>
                  <a:srgbClr val="FF99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16405" name="Freeform 21"/>
              <p:cNvSpPr>
                <a:spLocks/>
              </p:cNvSpPr>
              <p:nvPr/>
            </p:nvSpPr>
            <p:spPr bwMode="auto">
              <a:xfrm>
                <a:off x="2144" y="2995"/>
                <a:ext cx="1073" cy="250"/>
              </a:xfrm>
              <a:custGeom>
                <a:avLst/>
                <a:gdLst>
                  <a:gd name="T0" fmla="*/ 71 w 1073"/>
                  <a:gd name="T1" fmla="*/ 220 h 250"/>
                  <a:gd name="T2" fmla="*/ 437 w 1073"/>
                  <a:gd name="T3" fmla="*/ 250 h 250"/>
                  <a:gd name="T4" fmla="*/ 684 w 1073"/>
                  <a:gd name="T5" fmla="*/ 220 h 250"/>
                  <a:gd name="T6" fmla="*/ 968 w 1073"/>
                  <a:gd name="T7" fmla="*/ 190 h 250"/>
                  <a:gd name="T8" fmla="*/ 1036 w 1073"/>
                  <a:gd name="T9" fmla="*/ 153 h 250"/>
                  <a:gd name="T10" fmla="*/ 1073 w 1073"/>
                  <a:gd name="T11" fmla="*/ 93 h 250"/>
                  <a:gd name="T12" fmla="*/ 1036 w 1073"/>
                  <a:gd name="T13" fmla="*/ 33 h 250"/>
                  <a:gd name="T14" fmla="*/ 976 w 1073"/>
                  <a:gd name="T15" fmla="*/ 3 h 250"/>
                  <a:gd name="T16" fmla="*/ 886 w 1073"/>
                  <a:gd name="T17" fmla="*/ 18 h 250"/>
                  <a:gd name="T18" fmla="*/ 804 w 1073"/>
                  <a:gd name="T19" fmla="*/ 41 h 250"/>
                  <a:gd name="T20" fmla="*/ 684 w 1073"/>
                  <a:gd name="T21" fmla="*/ 63 h 250"/>
                  <a:gd name="T22" fmla="*/ 565 w 1073"/>
                  <a:gd name="T23" fmla="*/ 86 h 250"/>
                  <a:gd name="T24" fmla="*/ 445 w 1073"/>
                  <a:gd name="T25" fmla="*/ 93 h 250"/>
                  <a:gd name="T26" fmla="*/ 340 w 1073"/>
                  <a:gd name="T27" fmla="*/ 100 h 250"/>
                  <a:gd name="T28" fmla="*/ 243 w 1073"/>
                  <a:gd name="T29" fmla="*/ 108 h 250"/>
                  <a:gd name="T30" fmla="*/ 79 w 1073"/>
                  <a:gd name="T31" fmla="*/ 100 h 250"/>
                  <a:gd name="T32" fmla="*/ 26 w 1073"/>
                  <a:gd name="T33" fmla="*/ 123 h 250"/>
                  <a:gd name="T34" fmla="*/ 11 w 1073"/>
                  <a:gd name="T35" fmla="*/ 168 h 250"/>
                  <a:gd name="T36" fmla="*/ 71 w 1073"/>
                  <a:gd name="T37" fmla="*/ 22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73" h="250">
                    <a:moveTo>
                      <a:pt x="71" y="220"/>
                    </a:moveTo>
                    <a:cubicBezTo>
                      <a:pt x="141" y="233"/>
                      <a:pt x="335" y="250"/>
                      <a:pt x="437" y="250"/>
                    </a:cubicBezTo>
                    <a:cubicBezTo>
                      <a:pt x="539" y="250"/>
                      <a:pt x="595" y="229"/>
                      <a:pt x="684" y="220"/>
                    </a:cubicBezTo>
                    <a:cubicBezTo>
                      <a:pt x="772" y="210"/>
                      <a:pt x="909" y="201"/>
                      <a:pt x="968" y="190"/>
                    </a:cubicBezTo>
                    <a:cubicBezTo>
                      <a:pt x="1026" y="178"/>
                      <a:pt x="1018" y="169"/>
                      <a:pt x="1036" y="153"/>
                    </a:cubicBezTo>
                    <a:cubicBezTo>
                      <a:pt x="1053" y="136"/>
                      <a:pt x="1073" y="113"/>
                      <a:pt x="1073" y="93"/>
                    </a:cubicBezTo>
                    <a:cubicBezTo>
                      <a:pt x="1073" y="73"/>
                      <a:pt x="1052" y="48"/>
                      <a:pt x="1036" y="33"/>
                    </a:cubicBezTo>
                    <a:cubicBezTo>
                      <a:pt x="1019" y="18"/>
                      <a:pt x="1000" y="5"/>
                      <a:pt x="976" y="3"/>
                    </a:cubicBezTo>
                    <a:cubicBezTo>
                      <a:pt x="951" y="0"/>
                      <a:pt x="914" y="11"/>
                      <a:pt x="886" y="18"/>
                    </a:cubicBezTo>
                    <a:cubicBezTo>
                      <a:pt x="857" y="24"/>
                      <a:pt x="837" y="33"/>
                      <a:pt x="804" y="41"/>
                    </a:cubicBezTo>
                    <a:cubicBezTo>
                      <a:pt x="770" y="48"/>
                      <a:pt x="723" y="55"/>
                      <a:pt x="684" y="63"/>
                    </a:cubicBezTo>
                    <a:cubicBezTo>
                      <a:pt x="644" y="70"/>
                      <a:pt x="604" y="81"/>
                      <a:pt x="565" y="86"/>
                    </a:cubicBezTo>
                    <a:cubicBezTo>
                      <a:pt x="525" y="90"/>
                      <a:pt x="482" y="90"/>
                      <a:pt x="445" y="93"/>
                    </a:cubicBezTo>
                    <a:cubicBezTo>
                      <a:pt x="407" y="95"/>
                      <a:pt x="373" y="97"/>
                      <a:pt x="340" y="100"/>
                    </a:cubicBezTo>
                    <a:cubicBezTo>
                      <a:pt x="306" y="102"/>
                      <a:pt x="286" y="108"/>
                      <a:pt x="243" y="108"/>
                    </a:cubicBezTo>
                    <a:cubicBezTo>
                      <a:pt x="199" y="108"/>
                      <a:pt x="115" y="97"/>
                      <a:pt x="79" y="100"/>
                    </a:cubicBezTo>
                    <a:cubicBezTo>
                      <a:pt x="43" y="102"/>
                      <a:pt x="37" y="111"/>
                      <a:pt x="26" y="123"/>
                    </a:cubicBezTo>
                    <a:cubicBezTo>
                      <a:pt x="14" y="134"/>
                      <a:pt x="6" y="154"/>
                      <a:pt x="11" y="168"/>
                    </a:cubicBezTo>
                    <a:cubicBezTo>
                      <a:pt x="15" y="181"/>
                      <a:pt x="0" y="206"/>
                      <a:pt x="71" y="220"/>
                    </a:cubicBezTo>
                    <a:close/>
                  </a:path>
                </a:pathLst>
              </a:custGeom>
              <a:solidFill>
                <a:srgbClr val="FF5050"/>
              </a:solidFill>
              <a:ln w="9525">
                <a:solidFill>
                  <a:srgbClr val="FF505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grpSp>
        <p:grpSp>
          <p:nvGrpSpPr>
            <p:cNvPr id="16406" name="Group 22"/>
            <p:cNvGrpSpPr>
              <a:grpSpLocks/>
            </p:cNvGrpSpPr>
            <p:nvPr/>
          </p:nvGrpSpPr>
          <p:grpSpPr bwMode="auto">
            <a:xfrm>
              <a:off x="1968" y="2026"/>
              <a:ext cx="1150" cy="756"/>
              <a:chOff x="1968" y="2026"/>
              <a:chExt cx="1150" cy="756"/>
            </a:xfrm>
          </p:grpSpPr>
          <p:sp>
            <p:nvSpPr>
              <p:cNvPr id="16407" name="Oval 23"/>
              <p:cNvSpPr>
                <a:spLocks noChangeArrowheads="1"/>
              </p:cNvSpPr>
              <p:nvPr/>
            </p:nvSpPr>
            <p:spPr bwMode="auto">
              <a:xfrm>
                <a:off x="1968" y="2026"/>
                <a:ext cx="1150" cy="756"/>
              </a:xfrm>
              <a:prstGeom prst="ellipse">
                <a:avLst/>
              </a:prstGeom>
              <a:solidFill>
                <a:srgbClr val="FF9999"/>
              </a:solidFill>
              <a:ln w="9525">
                <a:solidFill>
                  <a:srgbClr val="FF99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16408" name="Oval 24"/>
              <p:cNvSpPr>
                <a:spLocks noChangeArrowheads="1"/>
              </p:cNvSpPr>
              <p:nvPr/>
            </p:nvSpPr>
            <p:spPr bwMode="auto">
              <a:xfrm>
                <a:off x="2064" y="2122"/>
                <a:ext cx="1008" cy="576"/>
              </a:xfrm>
              <a:prstGeom prst="ellipse">
                <a:avLst/>
              </a:prstGeom>
              <a:solidFill>
                <a:srgbClr val="FF7C80"/>
              </a:solidFill>
              <a:ln w="9525">
                <a:solidFill>
                  <a:srgbClr val="FF7C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16409" name="Oval 25"/>
              <p:cNvSpPr>
                <a:spLocks noChangeArrowheads="1"/>
              </p:cNvSpPr>
              <p:nvPr/>
            </p:nvSpPr>
            <p:spPr bwMode="auto">
              <a:xfrm>
                <a:off x="2386" y="2317"/>
                <a:ext cx="604" cy="292"/>
              </a:xfrm>
              <a:prstGeom prst="ellipse">
                <a:avLst/>
              </a:prstGeom>
              <a:solidFill>
                <a:srgbClr val="FF5050"/>
              </a:solidFill>
              <a:ln w="9525">
                <a:solidFill>
                  <a:srgbClr val="FF505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16410" name="Oval 26"/>
              <p:cNvSpPr>
                <a:spLocks noChangeArrowheads="1"/>
              </p:cNvSpPr>
              <p:nvPr/>
            </p:nvSpPr>
            <p:spPr bwMode="auto">
              <a:xfrm>
                <a:off x="2482" y="2359"/>
                <a:ext cx="446" cy="216"/>
              </a:xfrm>
              <a:prstGeom prst="ellipse">
                <a:avLst/>
              </a:prstGeom>
              <a:solidFill>
                <a:srgbClr val="FF0000"/>
              </a:solidFill>
              <a:ln w="9525">
                <a:solidFill>
                  <a:srgbClr val="FF505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16411" name="Oval 27"/>
              <p:cNvSpPr>
                <a:spLocks noChangeArrowheads="1"/>
              </p:cNvSpPr>
              <p:nvPr/>
            </p:nvSpPr>
            <p:spPr bwMode="auto">
              <a:xfrm>
                <a:off x="2662" y="2410"/>
                <a:ext cx="164" cy="98"/>
              </a:xfrm>
              <a:prstGeom prst="ellipse">
                <a:avLst/>
              </a:prstGeom>
              <a:solidFill>
                <a:srgbClr val="800000"/>
              </a:solidFill>
              <a:ln w="9525">
                <a:solidFill>
                  <a:srgbClr val="8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grpSp>
      </p:grpSp>
      <p:grpSp>
        <p:nvGrpSpPr>
          <p:cNvPr id="16412" name="Group 28"/>
          <p:cNvGrpSpPr>
            <a:grpSpLocks/>
          </p:cNvGrpSpPr>
          <p:nvPr/>
        </p:nvGrpSpPr>
        <p:grpSpPr bwMode="auto">
          <a:xfrm rot="3213349">
            <a:off x="3307557" y="3291681"/>
            <a:ext cx="182562" cy="212725"/>
            <a:chOff x="1968" y="1700"/>
            <a:chExt cx="115" cy="134"/>
          </a:xfrm>
        </p:grpSpPr>
        <p:sp>
          <p:nvSpPr>
            <p:cNvPr id="16413" name="Oval 29"/>
            <p:cNvSpPr>
              <a:spLocks noChangeArrowheads="1"/>
            </p:cNvSpPr>
            <p:nvPr/>
          </p:nvSpPr>
          <p:spPr bwMode="auto">
            <a:xfrm>
              <a:off x="1968" y="178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14" name="Line 30"/>
            <p:cNvSpPr>
              <a:spLocks noChangeShapeType="1"/>
            </p:cNvSpPr>
            <p:nvPr/>
          </p:nvSpPr>
          <p:spPr bwMode="auto">
            <a:xfrm flipV="1">
              <a:off x="2016" y="1700"/>
              <a:ext cx="67" cy="8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6415" name="Group 31"/>
          <p:cNvGrpSpPr>
            <a:grpSpLocks/>
          </p:cNvGrpSpPr>
          <p:nvPr/>
        </p:nvGrpSpPr>
        <p:grpSpPr bwMode="auto">
          <a:xfrm rot="16200000">
            <a:off x="3733800" y="3608388"/>
            <a:ext cx="220663" cy="153987"/>
            <a:chOff x="2357" y="1977"/>
            <a:chExt cx="139" cy="97"/>
          </a:xfrm>
        </p:grpSpPr>
        <p:sp>
          <p:nvSpPr>
            <p:cNvPr id="16416" name="Oval 32"/>
            <p:cNvSpPr>
              <a:spLocks noChangeArrowheads="1"/>
            </p:cNvSpPr>
            <p:nvPr/>
          </p:nvSpPr>
          <p:spPr bwMode="auto">
            <a:xfrm>
              <a:off x="2448" y="202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17" name="Line 33"/>
            <p:cNvSpPr>
              <a:spLocks noChangeShapeType="1"/>
            </p:cNvSpPr>
            <p:nvPr/>
          </p:nvSpPr>
          <p:spPr bwMode="auto">
            <a:xfrm flipH="1" flipV="1">
              <a:off x="2357" y="1977"/>
              <a:ext cx="119" cy="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6418" name="Group 34"/>
          <p:cNvGrpSpPr>
            <a:grpSpLocks/>
          </p:cNvGrpSpPr>
          <p:nvPr/>
        </p:nvGrpSpPr>
        <p:grpSpPr bwMode="auto">
          <a:xfrm rot="15261140">
            <a:off x="4890294" y="3555206"/>
            <a:ext cx="149225" cy="176213"/>
            <a:chOff x="3074" y="1819"/>
            <a:chExt cx="94" cy="111"/>
          </a:xfrm>
        </p:grpSpPr>
        <p:sp>
          <p:nvSpPr>
            <p:cNvPr id="16419" name="Oval 35"/>
            <p:cNvSpPr>
              <a:spLocks noChangeArrowheads="1"/>
            </p:cNvSpPr>
            <p:nvPr/>
          </p:nvSpPr>
          <p:spPr bwMode="auto">
            <a:xfrm>
              <a:off x="3120" y="188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20" name="Line 36"/>
            <p:cNvSpPr>
              <a:spLocks noChangeShapeType="1"/>
            </p:cNvSpPr>
            <p:nvPr/>
          </p:nvSpPr>
          <p:spPr bwMode="auto">
            <a:xfrm flipH="1" flipV="1">
              <a:off x="3074" y="1819"/>
              <a:ext cx="69" cy="7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6421" name="Group 37"/>
          <p:cNvGrpSpPr>
            <a:grpSpLocks/>
          </p:cNvGrpSpPr>
          <p:nvPr/>
        </p:nvGrpSpPr>
        <p:grpSpPr bwMode="auto">
          <a:xfrm rot="16739095">
            <a:off x="3200401" y="4800600"/>
            <a:ext cx="152400" cy="149225"/>
            <a:chOff x="2016" y="2602"/>
            <a:chExt cx="96" cy="94"/>
          </a:xfrm>
        </p:grpSpPr>
        <p:sp>
          <p:nvSpPr>
            <p:cNvPr id="16422" name="Oval 38"/>
            <p:cNvSpPr>
              <a:spLocks noChangeArrowheads="1"/>
            </p:cNvSpPr>
            <p:nvPr/>
          </p:nvSpPr>
          <p:spPr bwMode="auto">
            <a:xfrm>
              <a:off x="2064" y="260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23" name="Line 39"/>
            <p:cNvSpPr>
              <a:spLocks noChangeShapeType="1"/>
            </p:cNvSpPr>
            <p:nvPr/>
          </p:nvSpPr>
          <p:spPr bwMode="auto">
            <a:xfrm flipH="1">
              <a:off x="2016" y="2617"/>
              <a:ext cx="67" cy="7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6424" name="Group 40"/>
          <p:cNvGrpSpPr>
            <a:grpSpLocks/>
          </p:cNvGrpSpPr>
          <p:nvPr/>
        </p:nvGrpSpPr>
        <p:grpSpPr bwMode="auto">
          <a:xfrm rot="16962854">
            <a:off x="3885406" y="5164932"/>
            <a:ext cx="115887" cy="190500"/>
            <a:chOff x="2471" y="3010"/>
            <a:chExt cx="73" cy="120"/>
          </a:xfrm>
        </p:grpSpPr>
        <p:sp>
          <p:nvSpPr>
            <p:cNvPr id="16425" name="Oval 41"/>
            <p:cNvSpPr>
              <a:spLocks noChangeArrowheads="1"/>
            </p:cNvSpPr>
            <p:nvPr/>
          </p:nvSpPr>
          <p:spPr bwMode="auto">
            <a:xfrm>
              <a:off x="2496" y="308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26" name="Line 42"/>
            <p:cNvSpPr>
              <a:spLocks noChangeShapeType="1"/>
            </p:cNvSpPr>
            <p:nvPr/>
          </p:nvSpPr>
          <p:spPr bwMode="auto">
            <a:xfrm flipH="1" flipV="1">
              <a:off x="2471" y="3010"/>
              <a:ext cx="59" cy="9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6427" name="Group 43"/>
          <p:cNvGrpSpPr>
            <a:grpSpLocks/>
          </p:cNvGrpSpPr>
          <p:nvPr/>
        </p:nvGrpSpPr>
        <p:grpSpPr bwMode="auto">
          <a:xfrm rot="-3601924">
            <a:off x="5255418" y="5244307"/>
            <a:ext cx="93663" cy="241300"/>
            <a:chOff x="3301" y="3026"/>
            <a:chExt cx="59" cy="152"/>
          </a:xfrm>
        </p:grpSpPr>
        <p:sp>
          <p:nvSpPr>
            <p:cNvPr id="16428" name="Oval 44"/>
            <p:cNvSpPr>
              <a:spLocks noChangeArrowheads="1"/>
            </p:cNvSpPr>
            <p:nvPr/>
          </p:nvSpPr>
          <p:spPr bwMode="auto">
            <a:xfrm>
              <a:off x="3312" y="313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29" name="Line 45"/>
            <p:cNvSpPr>
              <a:spLocks noChangeShapeType="1"/>
            </p:cNvSpPr>
            <p:nvPr/>
          </p:nvSpPr>
          <p:spPr bwMode="auto">
            <a:xfrm flipH="1" flipV="1">
              <a:off x="3301" y="3026"/>
              <a:ext cx="37" cy="13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6430" name="Group 46"/>
          <p:cNvGrpSpPr>
            <a:grpSpLocks/>
          </p:cNvGrpSpPr>
          <p:nvPr/>
        </p:nvGrpSpPr>
        <p:grpSpPr bwMode="auto">
          <a:xfrm rot="-5141385">
            <a:off x="5626894" y="4455319"/>
            <a:ext cx="215900" cy="112712"/>
            <a:chOff x="3408" y="2506"/>
            <a:chExt cx="136" cy="71"/>
          </a:xfrm>
        </p:grpSpPr>
        <p:sp>
          <p:nvSpPr>
            <p:cNvPr id="16431" name="Oval 47"/>
            <p:cNvSpPr>
              <a:spLocks noChangeArrowheads="1"/>
            </p:cNvSpPr>
            <p:nvPr/>
          </p:nvSpPr>
          <p:spPr bwMode="auto">
            <a:xfrm>
              <a:off x="3408" y="250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32" name="Line 48"/>
            <p:cNvSpPr>
              <a:spLocks noChangeShapeType="1"/>
            </p:cNvSpPr>
            <p:nvPr/>
          </p:nvSpPr>
          <p:spPr bwMode="auto">
            <a:xfrm>
              <a:off x="3431" y="2535"/>
              <a:ext cx="113" cy="4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6433" name="Group 49"/>
          <p:cNvGrpSpPr>
            <a:grpSpLocks/>
          </p:cNvGrpSpPr>
          <p:nvPr/>
        </p:nvGrpSpPr>
        <p:grpSpPr bwMode="auto">
          <a:xfrm rot="5754738">
            <a:off x="6088063" y="3379787"/>
            <a:ext cx="203200" cy="117475"/>
            <a:chOff x="3696" y="1760"/>
            <a:chExt cx="128" cy="74"/>
          </a:xfrm>
        </p:grpSpPr>
        <p:sp>
          <p:nvSpPr>
            <p:cNvPr id="16434" name="Oval 50"/>
            <p:cNvSpPr>
              <a:spLocks noChangeArrowheads="1"/>
            </p:cNvSpPr>
            <p:nvPr/>
          </p:nvSpPr>
          <p:spPr bwMode="auto">
            <a:xfrm>
              <a:off x="3696" y="178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35" name="Line 51"/>
            <p:cNvSpPr>
              <a:spLocks noChangeShapeType="1"/>
            </p:cNvSpPr>
            <p:nvPr/>
          </p:nvSpPr>
          <p:spPr bwMode="auto">
            <a:xfrm flipV="1">
              <a:off x="3719" y="1760"/>
              <a:ext cx="105" cy="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6436" name="Group 52"/>
          <p:cNvGrpSpPr>
            <a:grpSpLocks/>
          </p:cNvGrpSpPr>
          <p:nvPr/>
        </p:nvGrpSpPr>
        <p:grpSpPr bwMode="auto">
          <a:xfrm rot="-2393774">
            <a:off x="5410200" y="5470525"/>
            <a:ext cx="149225" cy="176213"/>
            <a:chOff x="3410" y="3211"/>
            <a:chExt cx="94" cy="111"/>
          </a:xfrm>
        </p:grpSpPr>
        <p:sp>
          <p:nvSpPr>
            <p:cNvPr id="16437" name="Oval 53"/>
            <p:cNvSpPr>
              <a:spLocks noChangeArrowheads="1"/>
            </p:cNvSpPr>
            <p:nvPr/>
          </p:nvSpPr>
          <p:spPr bwMode="auto">
            <a:xfrm>
              <a:off x="3456" y="327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38" name="Line 54"/>
            <p:cNvSpPr>
              <a:spLocks noChangeShapeType="1"/>
            </p:cNvSpPr>
            <p:nvPr/>
          </p:nvSpPr>
          <p:spPr bwMode="auto">
            <a:xfrm flipH="1" flipV="1">
              <a:off x="3410" y="3211"/>
              <a:ext cx="69" cy="7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6439" name="Group 55"/>
          <p:cNvGrpSpPr>
            <a:grpSpLocks/>
          </p:cNvGrpSpPr>
          <p:nvPr/>
        </p:nvGrpSpPr>
        <p:grpSpPr bwMode="auto">
          <a:xfrm rot="6102081">
            <a:off x="3169444" y="5522119"/>
            <a:ext cx="149225" cy="176213"/>
            <a:chOff x="1682" y="3537"/>
            <a:chExt cx="94" cy="111"/>
          </a:xfrm>
        </p:grpSpPr>
        <p:sp>
          <p:nvSpPr>
            <p:cNvPr id="16440" name="Oval 56"/>
            <p:cNvSpPr>
              <a:spLocks noChangeArrowheads="1"/>
            </p:cNvSpPr>
            <p:nvPr/>
          </p:nvSpPr>
          <p:spPr bwMode="auto">
            <a:xfrm>
              <a:off x="1728" y="360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41" name="Line 57"/>
            <p:cNvSpPr>
              <a:spLocks noChangeShapeType="1"/>
            </p:cNvSpPr>
            <p:nvPr/>
          </p:nvSpPr>
          <p:spPr bwMode="auto">
            <a:xfrm flipH="1" flipV="1">
              <a:off x="1682" y="3537"/>
              <a:ext cx="69" cy="7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6442" name="Group 58"/>
          <p:cNvGrpSpPr>
            <a:grpSpLocks/>
          </p:cNvGrpSpPr>
          <p:nvPr/>
        </p:nvGrpSpPr>
        <p:grpSpPr bwMode="auto">
          <a:xfrm>
            <a:off x="4648200" y="4149725"/>
            <a:ext cx="76200" cy="254000"/>
            <a:chOff x="2880" y="2266"/>
            <a:chExt cx="48" cy="160"/>
          </a:xfrm>
        </p:grpSpPr>
        <p:sp>
          <p:nvSpPr>
            <p:cNvPr id="16443" name="Oval 59"/>
            <p:cNvSpPr>
              <a:spLocks noChangeArrowheads="1"/>
            </p:cNvSpPr>
            <p:nvPr/>
          </p:nvSpPr>
          <p:spPr bwMode="auto">
            <a:xfrm>
              <a:off x="2880" y="226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44" name="Line 60"/>
            <p:cNvSpPr>
              <a:spLocks noChangeShapeType="1"/>
            </p:cNvSpPr>
            <p:nvPr/>
          </p:nvSpPr>
          <p:spPr bwMode="auto">
            <a:xfrm>
              <a:off x="2903" y="2286"/>
              <a:ext cx="1" cy="1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6445" name="Line 61"/>
          <p:cNvSpPr>
            <a:spLocks noChangeShapeType="1"/>
          </p:cNvSpPr>
          <p:nvPr/>
        </p:nvSpPr>
        <p:spPr bwMode="auto">
          <a:xfrm flipH="1">
            <a:off x="2286000" y="5789613"/>
            <a:ext cx="228600" cy="7477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46" name="Text Box 62"/>
          <p:cNvSpPr txBox="1">
            <a:spLocks noChangeArrowheads="1"/>
          </p:cNvSpPr>
          <p:nvPr/>
        </p:nvSpPr>
        <p:spPr bwMode="auto">
          <a:xfrm>
            <a:off x="1524000" y="6491288"/>
            <a:ext cx="1409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da-DK">
                <a:latin typeface="Times"/>
              </a:rPr>
              <a:t>search space</a:t>
            </a:r>
          </a:p>
        </p:txBody>
      </p:sp>
      <p:grpSp>
        <p:nvGrpSpPr>
          <p:cNvPr id="16447" name="Group 63"/>
          <p:cNvGrpSpPr>
            <a:grpSpLocks/>
          </p:cNvGrpSpPr>
          <p:nvPr/>
        </p:nvGrpSpPr>
        <p:grpSpPr bwMode="auto">
          <a:xfrm>
            <a:off x="7467600" y="3505200"/>
            <a:ext cx="1425575" cy="2014538"/>
            <a:chOff x="4692" y="2715"/>
            <a:chExt cx="898" cy="1269"/>
          </a:xfrm>
        </p:grpSpPr>
        <p:sp>
          <p:nvSpPr>
            <p:cNvPr id="16448" name="Rectangle 64"/>
            <p:cNvSpPr>
              <a:spLocks noChangeArrowheads="1"/>
            </p:cNvSpPr>
            <p:nvPr/>
          </p:nvSpPr>
          <p:spPr bwMode="auto">
            <a:xfrm>
              <a:off x="4752" y="2832"/>
              <a:ext cx="336" cy="144"/>
            </a:xfrm>
            <a:prstGeom prst="rect">
              <a:avLst/>
            </a:prstGeom>
            <a:solidFill>
              <a:srgbClr val="8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16449" name="Rectangle 65"/>
            <p:cNvSpPr>
              <a:spLocks noChangeArrowheads="1"/>
            </p:cNvSpPr>
            <p:nvPr/>
          </p:nvSpPr>
          <p:spPr bwMode="auto">
            <a:xfrm>
              <a:off x="4752" y="2976"/>
              <a:ext cx="336" cy="144"/>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16450" name="Rectangle 66"/>
            <p:cNvSpPr>
              <a:spLocks noChangeArrowheads="1"/>
            </p:cNvSpPr>
            <p:nvPr/>
          </p:nvSpPr>
          <p:spPr bwMode="auto">
            <a:xfrm>
              <a:off x="4752" y="3120"/>
              <a:ext cx="336" cy="144"/>
            </a:xfrm>
            <a:prstGeom prst="rect">
              <a:avLst/>
            </a:prstGeom>
            <a:solidFill>
              <a:srgbClr val="FF505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16451" name="Rectangle 67"/>
            <p:cNvSpPr>
              <a:spLocks noChangeArrowheads="1"/>
            </p:cNvSpPr>
            <p:nvPr/>
          </p:nvSpPr>
          <p:spPr bwMode="auto">
            <a:xfrm>
              <a:off x="4752" y="3264"/>
              <a:ext cx="336" cy="144"/>
            </a:xfrm>
            <a:prstGeom prst="rect">
              <a:avLst/>
            </a:prstGeom>
            <a:solidFill>
              <a:srgbClr val="FF7C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16452" name="Rectangle 68"/>
            <p:cNvSpPr>
              <a:spLocks noChangeArrowheads="1"/>
            </p:cNvSpPr>
            <p:nvPr/>
          </p:nvSpPr>
          <p:spPr bwMode="auto">
            <a:xfrm>
              <a:off x="4752" y="3408"/>
              <a:ext cx="336" cy="144"/>
            </a:xfrm>
            <a:prstGeom prst="rect">
              <a:avLst/>
            </a:prstGeom>
            <a:solidFill>
              <a:srgbClr val="FF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16453" name="Rectangle 69"/>
            <p:cNvSpPr>
              <a:spLocks noChangeArrowheads="1"/>
            </p:cNvSpPr>
            <p:nvPr/>
          </p:nvSpPr>
          <p:spPr bwMode="auto">
            <a:xfrm>
              <a:off x="4752" y="3552"/>
              <a:ext cx="336" cy="14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16454" name="Rectangle 70"/>
            <p:cNvSpPr>
              <a:spLocks noChangeArrowheads="1"/>
            </p:cNvSpPr>
            <p:nvPr/>
          </p:nvSpPr>
          <p:spPr bwMode="auto">
            <a:xfrm>
              <a:off x="4752" y="2832"/>
              <a:ext cx="336"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16455" name="Text Box 71"/>
            <p:cNvSpPr txBox="1">
              <a:spLocks noChangeArrowheads="1"/>
            </p:cNvSpPr>
            <p:nvPr/>
          </p:nvSpPr>
          <p:spPr bwMode="auto">
            <a:xfrm>
              <a:off x="4692" y="3753"/>
              <a:ext cx="4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da-DK" b="0">
                  <a:solidFill>
                    <a:srgbClr val="FF0000"/>
                  </a:solidFill>
                  <a:latin typeface="Times"/>
                </a:rPr>
                <a:t>fitness</a:t>
              </a:r>
            </a:p>
          </p:txBody>
        </p:sp>
        <p:sp>
          <p:nvSpPr>
            <p:cNvPr id="16456" name="Text Box 72"/>
            <p:cNvSpPr txBox="1">
              <a:spLocks noChangeArrowheads="1"/>
            </p:cNvSpPr>
            <p:nvPr/>
          </p:nvSpPr>
          <p:spPr bwMode="auto">
            <a:xfrm>
              <a:off x="5222" y="3581"/>
              <a:ext cx="3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da-DK" b="0">
                  <a:solidFill>
                    <a:srgbClr val="FF0000"/>
                  </a:solidFill>
                  <a:latin typeface="Times"/>
                </a:rPr>
                <a:t>min</a:t>
              </a:r>
            </a:p>
          </p:txBody>
        </p:sp>
        <p:sp>
          <p:nvSpPr>
            <p:cNvPr id="16457" name="Text Box 73"/>
            <p:cNvSpPr txBox="1">
              <a:spLocks noChangeArrowheads="1"/>
            </p:cNvSpPr>
            <p:nvPr/>
          </p:nvSpPr>
          <p:spPr bwMode="auto">
            <a:xfrm>
              <a:off x="5226" y="2715"/>
              <a:ext cx="36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da-DK" b="0">
                  <a:solidFill>
                    <a:srgbClr val="FF0000"/>
                  </a:solidFill>
                  <a:latin typeface="Times"/>
                </a:rPr>
                <a:t>max</a:t>
              </a:r>
            </a:p>
          </p:txBody>
        </p:sp>
        <p:sp>
          <p:nvSpPr>
            <p:cNvPr id="16458" name="Line 74"/>
            <p:cNvSpPr>
              <a:spLocks noChangeShapeType="1"/>
            </p:cNvSpPr>
            <p:nvPr/>
          </p:nvSpPr>
          <p:spPr bwMode="auto">
            <a:xfrm flipV="1">
              <a:off x="5184" y="2832"/>
              <a:ext cx="0" cy="849"/>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grpSp>
      <p:sp>
        <p:nvSpPr>
          <p:cNvPr id="75" name="Rectangle 2"/>
          <p:cNvSpPr txBox="1">
            <a:spLocks noChangeArrowheads="1"/>
          </p:cNvSpPr>
          <p:nvPr/>
        </p:nvSpPr>
        <p:spPr>
          <a:xfrm>
            <a:off x="447675" y="304800"/>
            <a:ext cx="8229600" cy="1143000"/>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altLang="zh-CN" dirty="0" smtClean="0">
                <a:solidFill>
                  <a:schemeClr val="accent3">
                    <a:lumMod val="75000"/>
                  </a:schemeClr>
                </a:solidFill>
              </a:rPr>
              <a:t>Visual Representation</a:t>
            </a:r>
            <a:endParaRPr lang="en-US" altLang="zh-CN" dirty="0">
              <a:solidFill>
                <a:schemeClr val="accent3">
                  <a:lumMod val="75000"/>
                </a:schemeClr>
              </a:solidFill>
            </a:endParaRPr>
          </a:p>
        </p:txBody>
      </p:sp>
    </p:spTree>
    <p:extLst>
      <p:ext uri="{BB962C8B-B14F-4D97-AF65-F5344CB8AC3E}">
        <p14:creationId xmlns:p14="http://schemas.microsoft.com/office/powerpoint/2010/main" val="28195377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p:txBody>
          <a:bodyPr>
            <a:normAutofit/>
          </a:bodyPr>
          <a:lstStyle/>
          <a:p>
            <a:pPr>
              <a:lnSpc>
                <a:spcPct val="90000"/>
              </a:lnSpc>
            </a:pPr>
            <a:r>
              <a:rPr lang="en-US" sz="2400" dirty="0"/>
              <a:t>Particle Swarm Optimization (PSO) applies to concept of social interaction to problem solving.</a:t>
            </a:r>
          </a:p>
          <a:p>
            <a:pPr>
              <a:lnSpc>
                <a:spcPct val="90000"/>
              </a:lnSpc>
            </a:pPr>
            <a:r>
              <a:rPr lang="en-US" sz="2400" dirty="0"/>
              <a:t>It was developed in 1995 by James Kennedy and Russ </a:t>
            </a:r>
            <a:r>
              <a:rPr lang="en-US" sz="2400" dirty="0" err="1" smtClean="0"/>
              <a:t>Eberhart</a:t>
            </a:r>
            <a:endParaRPr lang="en-US" sz="1400" dirty="0"/>
          </a:p>
          <a:p>
            <a:pPr>
              <a:lnSpc>
                <a:spcPct val="90000"/>
              </a:lnSpc>
            </a:pPr>
            <a:r>
              <a:rPr lang="en-US" sz="2400" dirty="0"/>
              <a:t>It has been applied successfully to a wide variety of search and optimization problems.</a:t>
            </a:r>
          </a:p>
          <a:p>
            <a:pPr>
              <a:lnSpc>
                <a:spcPct val="90000"/>
              </a:lnSpc>
            </a:pPr>
            <a:r>
              <a:rPr lang="en-US" sz="2400" dirty="0"/>
              <a:t>In PSO, a swarm of n individuals communicate either directly or indirectly with one another search directions (gradients).</a:t>
            </a:r>
          </a:p>
          <a:p>
            <a:pPr>
              <a:lnSpc>
                <a:spcPct val="90000"/>
              </a:lnSpc>
            </a:pPr>
            <a:r>
              <a:rPr lang="en-US" sz="2400" dirty="0"/>
              <a:t>PSO is a simple but powerful search technique.</a:t>
            </a:r>
          </a:p>
          <a:p>
            <a:pPr>
              <a:lnSpc>
                <a:spcPct val="90000"/>
              </a:lnSpc>
              <a:buFontTx/>
              <a:buNone/>
            </a:pPr>
            <a:endParaRPr lang="en-US" sz="2400" dirty="0"/>
          </a:p>
        </p:txBody>
      </p:sp>
      <p:sp>
        <p:nvSpPr>
          <p:cNvPr id="7170" name="Rectangle 2"/>
          <p:cNvSpPr>
            <a:spLocks noGrp="1" noChangeArrowheads="1"/>
          </p:cNvSpPr>
          <p:nvPr>
            <p:ph type="title"/>
          </p:nvPr>
        </p:nvSpPr>
        <p:spPr/>
        <p:txBody>
          <a:bodyPr/>
          <a:lstStyle/>
          <a:p>
            <a:r>
              <a:rPr lang="en-US" sz="2800"/>
              <a:t>Particle Swarm Optimization</a:t>
            </a:r>
          </a:p>
        </p:txBody>
      </p:sp>
    </p:spTree>
    <p:extLst>
      <p:ext uri="{BB962C8B-B14F-4D97-AF65-F5344CB8AC3E}">
        <p14:creationId xmlns:p14="http://schemas.microsoft.com/office/powerpoint/2010/main" val="3618337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1000"/>
                                        <p:tgtEl>
                                          <p:spTgt spid="7171">
                                            <p:txEl>
                                              <p:pRg st="0" end="0"/>
                                            </p:txEl>
                                          </p:spTgt>
                                        </p:tgtEl>
                                      </p:cBhvr>
                                    </p:animEffect>
                                    <p:anim calcmode="lin" valueType="num">
                                      <p:cBhvr>
                                        <p:cTn id="8" dur="1000" fill="hold"/>
                                        <p:tgtEl>
                                          <p:spTgt spid="717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17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171">
                                            <p:txEl>
                                              <p:pRg st="1" end="1"/>
                                            </p:txEl>
                                          </p:spTgt>
                                        </p:tgtEl>
                                        <p:attrNameLst>
                                          <p:attrName>style.visibility</p:attrName>
                                        </p:attrNameLst>
                                      </p:cBhvr>
                                      <p:to>
                                        <p:strVal val="visible"/>
                                      </p:to>
                                    </p:set>
                                    <p:animEffect transition="in" filter="fade">
                                      <p:cBhvr>
                                        <p:cTn id="14" dur="1000"/>
                                        <p:tgtEl>
                                          <p:spTgt spid="7171">
                                            <p:txEl>
                                              <p:pRg st="1" end="1"/>
                                            </p:txEl>
                                          </p:spTgt>
                                        </p:tgtEl>
                                      </p:cBhvr>
                                    </p:animEffect>
                                    <p:anim calcmode="lin" valueType="num">
                                      <p:cBhvr>
                                        <p:cTn id="15" dur="1000" fill="hold"/>
                                        <p:tgtEl>
                                          <p:spTgt spid="7171">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17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171">
                                            <p:txEl>
                                              <p:pRg st="2" end="2"/>
                                            </p:txEl>
                                          </p:spTgt>
                                        </p:tgtEl>
                                        <p:attrNameLst>
                                          <p:attrName>style.visibility</p:attrName>
                                        </p:attrNameLst>
                                      </p:cBhvr>
                                      <p:to>
                                        <p:strVal val="visible"/>
                                      </p:to>
                                    </p:set>
                                    <p:animEffect transition="in" filter="fade">
                                      <p:cBhvr>
                                        <p:cTn id="21" dur="1000"/>
                                        <p:tgtEl>
                                          <p:spTgt spid="7171">
                                            <p:txEl>
                                              <p:pRg st="2" end="2"/>
                                            </p:txEl>
                                          </p:spTgt>
                                        </p:tgtEl>
                                      </p:cBhvr>
                                    </p:animEffect>
                                    <p:anim calcmode="lin" valueType="num">
                                      <p:cBhvr>
                                        <p:cTn id="22" dur="1000" fill="hold"/>
                                        <p:tgtEl>
                                          <p:spTgt spid="7171">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717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171">
                                            <p:txEl>
                                              <p:pRg st="3" end="3"/>
                                            </p:txEl>
                                          </p:spTgt>
                                        </p:tgtEl>
                                        <p:attrNameLst>
                                          <p:attrName>style.visibility</p:attrName>
                                        </p:attrNameLst>
                                      </p:cBhvr>
                                      <p:to>
                                        <p:strVal val="visible"/>
                                      </p:to>
                                    </p:set>
                                    <p:animEffect transition="in" filter="fade">
                                      <p:cBhvr>
                                        <p:cTn id="28" dur="1000"/>
                                        <p:tgtEl>
                                          <p:spTgt spid="7171">
                                            <p:txEl>
                                              <p:pRg st="3" end="3"/>
                                            </p:txEl>
                                          </p:spTgt>
                                        </p:tgtEl>
                                      </p:cBhvr>
                                    </p:animEffect>
                                    <p:anim calcmode="lin" valueType="num">
                                      <p:cBhvr>
                                        <p:cTn id="29" dur="1000" fill="hold"/>
                                        <p:tgtEl>
                                          <p:spTgt spid="7171">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717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171">
                                            <p:txEl>
                                              <p:pRg st="4" end="4"/>
                                            </p:txEl>
                                          </p:spTgt>
                                        </p:tgtEl>
                                        <p:attrNameLst>
                                          <p:attrName>style.visibility</p:attrName>
                                        </p:attrNameLst>
                                      </p:cBhvr>
                                      <p:to>
                                        <p:strVal val="visible"/>
                                      </p:to>
                                    </p:set>
                                    <p:animEffect transition="in" filter="fade">
                                      <p:cBhvr>
                                        <p:cTn id="35" dur="1000"/>
                                        <p:tgtEl>
                                          <p:spTgt spid="7171">
                                            <p:txEl>
                                              <p:pRg st="4" end="4"/>
                                            </p:txEl>
                                          </p:spTgt>
                                        </p:tgtEl>
                                      </p:cBhvr>
                                    </p:animEffect>
                                    <p:anim calcmode="lin" valueType="num">
                                      <p:cBhvr>
                                        <p:cTn id="36" dur="1000" fill="hold"/>
                                        <p:tgtEl>
                                          <p:spTgt spid="7171">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7171">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1" name="Group 3"/>
          <p:cNvGrpSpPr>
            <a:grpSpLocks/>
          </p:cNvGrpSpPr>
          <p:nvPr/>
        </p:nvGrpSpPr>
        <p:grpSpPr bwMode="auto">
          <a:xfrm>
            <a:off x="1828800" y="2362200"/>
            <a:ext cx="5257800" cy="3946525"/>
            <a:chOff x="1104" y="1306"/>
            <a:chExt cx="3312" cy="2486"/>
          </a:xfrm>
        </p:grpSpPr>
        <p:sp>
          <p:nvSpPr>
            <p:cNvPr id="17412" name="Rectangle 4"/>
            <p:cNvSpPr>
              <a:spLocks noChangeArrowheads="1"/>
            </p:cNvSpPr>
            <p:nvPr/>
          </p:nvSpPr>
          <p:spPr bwMode="auto">
            <a:xfrm>
              <a:off x="1440" y="1450"/>
              <a:ext cx="2832" cy="201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grpSp>
          <p:nvGrpSpPr>
            <p:cNvPr id="17413" name="Group 5"/>
            <p:cNvGrpSpPr>
              <a:grpSpLocks/>
            </p:cNvGrpSpPr>
            <p:nvPr/>
          </p:nvGrpSpPr>
          <p:grpSpPr bwMode="auto">
            <a:xfrm>
              <a:off x="3646" y="2450"/>
              <a:ext cx="530" cy="584"/>
              <a:chOff x="3646" y="2450"/>
              <a:chExt cx="530" cy="584"/>
            </a:xfrm>
          </p:grpSpPr>
          <p:sp>
            <p:nvSpPr>
              <p:cNvPr id="17414" name="Oval 6"/>
              <p:cNvSpPr>
                <a:spLocks noChangeArrowheads="1"/>
              </p:cNvSpPr>
              <p:nvPr/>
            </p:nvSpPr>
            <p:spPr bwMode="auto">
              <a:xfrm>
                <a:off x="3646" y="2450"/>
                <a:ext cx="530" cy="584"/>
              </a:xfrm>
              <a:prstGeom prst="ellipse">
                <a:avLst/>
              </a:prstGeom>
              <a:solidFill>
                <a:srgbClr val="FF9999"/>
              </a:solidFill>
              <a:ln>
                <a:noFill/>
              </a:ln>
              <a:effectLst/>
              <a:extLst>
                <a:ext uri="{91240B29-F687-4F45-9708-019B960494DF}">
                  <a14:hiddenLine xmlns:a14="http://schemas.microsoft.com/office/drawing/2010/main" w="9525">
                    <a:solidFill>
                      <a:srgbClr val="FF7C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17415" name="Oval 7"/>
              <p:cNvSpPr>
                <a:spLocks noChangeArrowheads="1"/>
              </p:cNvSpPr>
              <p:nvPr/>
            </p:nvSpPr>
            <p:spPr bwMode="auto">
              <a:xfrm>
                <a:off x="3742" y="2546"/>
                <a:ext cx="358" cy="390"/>
              </a:xfrm>
              <a:prstGeom prst="ellipse">
                <a:avLst/>
              </a:prstGeom>
              <a:solidFill>
                <a:srgbClr val="FF7C80"/>
              </a:solidFill>
              <a:ln>
                <a:noFill/>
              </a:ln>
              <a:effectLst/>
              <a:extLst>
                <a:ext uri="{91240B29-F687-4F45-9708-019B960494DF}">
                  <a14:hiddenLine xmlns:a14="http://schemas.microsoft.com/office/drawing/2010/main" w="9525">
                    <a:solidFill>
                      <a:srgbClr val="FF505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17416" name="Oval 8"/>
              <p:cNvSpPr>
                <a:spLocks noChangeArrowheads="1"/>
              </p:cNvSpPr>
              <p:nvPr/>
            </p:nvSpPr>
            <p:spPr bwMode="auto">
              <a:xfrm>
                <a:off x="3825" y="2633"/>
                <a:ext cx="193" cy="188"/>
              </a:xfrm>
              <a:prstGeom prst="ellipse">
                <a:avLst/>
              </a:prstGeom>
              <a:solidFill>
                <a:srgbClr val="FF5050"/>
              </a:solidFill>
              <a:ln>
                <a:noFill/>
              </a:ln>
              <a:effectLst/>
              <a:extLst>
                <a:ext uri="{91240B29-F687-4F45-9708-019B960494DF}">
                  <a14:hiddenLine xmlns:a14="http://schemas.microsoft.com/office/drawing/2010/main" w="9525">
                    <a:solidFill>
                      <a:srgbClr val="FF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17417" name="Oval 9"/>
              <p:cNvSpPr>
                <a:spLocks noChangeArrowheads="1"/>
              </p:cNvSpPr>
              <p:nvPr/>
            </p:nvSpPr>
            <p:spPr bwMode="auto">
              <a:xfrm>
                <a:off x="3873" y="2662"/>
                <a:ext cx="111" cy="98"/>
              </a:xfrm>
              <a:prstGeom prst="ellipse">
                <a:avLst/>
              </a:prstGeom>
              <a:solidFill>
                <a:srgbClr val="FF0000"/>
              </a:solidFill>
              <a:ln>
                <a:noFill/>
              </a:ln>
              <a:effectLst/>
              <a:extLst>
                <a:ext uri="{91240B29-F687-4F45-9708-019B960494DF}">
                  <a14:hiddenLine xmlns:a14="http://schemas.microsoft.com/office/drawing/2010/main" w="9525">
                    <a:solidFill>
                      <a:srgbClr val="8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grpSp>
        <p:sp>
          <p:nvSpPr>
            <p:cNvPr id="17418" name="Line 10"/>
            <p:cNvSpPr>
              <a:spLocks noChangeShapeType="1"/>
            </p:cNvSpPr>
            <p:nvPr/>
          </p:nvSpPr>
          <p:spPr bwMode="auto">
            <a:xfrm flipV="1">
              <a:off x="1440" y="1306"/>
              <a:ext cx="0" cy="216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17419" name="Line 11"/>
            <p:cNvSpPr>
              <a:spLocks noChangeShapeType="1"/>
            </p:cNvSpPr>
            <p:nvPr/>
          </p:nvSpPr>
          <p:spPr bwMode="auto">
            <a:xfrm flipV="1">
              <a:off x="1440" y="3466"/>
              <a:ext cx="2976"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17420" name="Text Box 12"/>
            <p:cNvSpPr txBox="1">
              <a:spLocks noChangeArrowheads="1"/>
            </p:cNvSpPr>
            <p:nvPr/>
          </p:nvSpPr>
          <p:spPr bwMode="auto">
            <a:xfrm>
              <a:off x="2796" y="350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da-DK" sz="2400" b="0">
                  <a:solidFill>
                    <a:srgbClr val="FF0000"/>
                  </a:solidFill>
                  <a:latin typeface="Times"/>
                </a:rPr>
                <a:t>x</a:t>
              </a:r>
            </a:p>
          </p:txBody>
        </p:sp>
        <p:sp>
          <p:nvSpPr>
            <p:cNvPr id="17421" name="Text Box 13"/>
            <p:cNvSpPr txBox="1">
              <a:spLocks noChangeArrowheads="1"/>
            </p:cNvSpPr>
            <p:nvPr/>
          </p:nvSpPr>
          <p:spPr bwMode="auto">
            <a:xfrm>
              <a:off x="1104" y="217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da-DK" altLang="da-DK" sz="2400" b="0">
                  <a:solidFill>
                    <a:srgbClr val="FF0000"/>
                  </a:solidFill>
                  <a:latin typeface="Times"/>
                </a:rPr>
                <a:t>y</a:t>
              </a:r>
              <a:endParaRPr lang="en-US" altLang="da-DK" sz="2400" b="0">
                <a:solidFill>
                  <a:srgbClr val="FF0000"/>
                </a:solidFill>
                <a:latin typeface="Times"/>
              </a:endParaRPr>
            </a:p>
          </p:txBody>
        </p:sp>
        <p:grpSp>
          <p:nvGrpSpPr>
            <p:cNvPr id="17422" name="Group 14"/>
            <p:cNvGrpSpPr>
              <a:grpSpLocks/>
            </p:cNvGrpSpPr>
            <p:nvPr/>
          </p:nvGrpSpPr>
          <p:grpSpPr bwMode="auto">
            <a:xfrm>
              <a:off x="3264" y="1546"/>
              <a:ext cx="336" cy="288"/>
              <a:chOff x="3264" y="1546"/>
              <a:chExt cx="336" cy="288"/>
            </a:xfrm>
          </p:grpSpPr>
          <p:sp>
            <p:nvSpPr>
              <p:cNvPr id="17423" name="Oval 15"/>
              <p:cNvSpPr>
                <a:spLocks noChangeArrowheads="1"/>
              </p:cNvSpPr>
              <p:nvPr/>
            </p:nvSpPr>
            <p:spPr bwMode="auto">
              <a:xfrm>
                <a:off x="3264" y="1546"/>
                <a:ext cx="336" cy="288"/>
              </a:xfrm>
              <a:prstGeom prst="ellipse">
                <a:avLst/>
              </a:prstGeom>
              <a:solidFill>
                <a:srgbClr val="FF9999"/>
              </a:solidFill>
              <a:ln w="9525">
                <a:solidFill>
                  <a:srgbClr val="FF99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17424" name="Oval 16"/>
              <p:cNvSpPr>
                <a:spLocks noChangeArrowheads="1"/>
              </p:cNvSpPr>
              <p:nvPr/>
            </p:nvSpPr>
            <p:spPr bwMode="auto">
              <a:xfrm>
                <a:off x="3312" y="1594"/>
                <a:ext cx="240" cy="192"/>
              </a:xfrm>
              <a:prstGeom prst="ellipse">
                <a:avLst/>
              </a:prstGeom>
              <a:solidFill>
                <a:srgbClr val="FF7C80"/>
              </a:solidFill>
              <a:ln w="9525">
                <a:solidFill>
                  <a:srgbClr val="FF7C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grpSp>
        <p:grpSp>
          <p:nvGrpSpPr>
            <p:cNvPr id="17425" name="Group 17"/>
            <p:cNvGrpSpPr>
              <a:grpSpLocks/>
            </p:cNvGrpSpPr>
            <p:nvPr/>
          </p:nvGrpSpPr>
          <p:grpSpPr bwMode="auto">
            <a:xfrm>
              <a:off x="1525" y="2635"/>
              <a:ext cx="2495" cy="807"/>
              <a:chOff x="1525" y="2635"/>
              <a:chExt cx="2495" cy="807"/>
            </a:xfrm>
          </p:grpSpPr>
          <p:sp>
            <p:nvSpPr>
              <p:cNvPr id="17426" name="Freeform 18"/>
              <p:cNvSpPr>
                <a:spLocks/>
              </p:cNvSpPr>
              <p:nvPr/>
            </p:nvSpPr>
            <p:spPr bwMode="auto">
              <a:xfrm>
                <a:off x="1525" y="2635"/>
                <a:ext cx="2495" cy="807"/>
              </a:xfrm>
              <a:custGeom>
                <a:avLst/>
                <a:gdLst>
                  <a:gd name="T0" fmla="*/ 203 w 2495"/>
                  <a:gd name="T1" fmla="*/ 591 h 807"/>
                  <a:gd name="T2" fmla="*/ 827 w 2495"/>
                  <a:gd name="T3" fmla="*/ 783 h 807"/>
                  <a:gd name="T4" fmla="*/ 1499 w 2495"/>
                  <a:gd name="T5" fmla="*/ 735 h 807"/>
                  <a:gd name="T6" fmla="*/ 2027 w 2495"/>
                  <a:gd name="T7" fmla="*/ 639 h 807"/>
                  <a:gd name="T8" fmla="*/ 2320 w 2495"/>
                  <a:gd name="T9" fmla="*/ 692 h 807"/>
                  <a:gd name="T10" fmla="*/ 2462 w 2495"/>
                  <a:gd name="T11" fmla="*/ 580 h 807"/>
                  <a:gd name="T12" fmla="*/ 2447 w 2495"/>
                  <a:gd name="T13" fmla="*/ 498 h 807"/>
                  <a:gd name="T14" fmla="*/ 2171 w 2495"/>
                  <a:gd name="T15" fmla="*/ 423 h 807"/>
                  <a:gd name="T16" fmla="*/ 1999 w 2495"/>
                  <a:gd name="T17" fmla="*/ 244 h 807"/>
                  <a:gd name="T18" fmla="*/ 1789 w 2495"/>
                  <a:gd name="T19" fmla="*/ 109 h 807"/>
                  <a:gd name="T20" fmla="*/ 1513 w 2495"/>
                  <a:gd name="T21" fmla="*/ 139 h 807"/>
                  <a:gd name="T22" fmla="*/ 1146 w 2495"/>
                  <a:gd name="T23" fmla="*/ 266 h 807"/>
                  <a:gd name="T24" fmla="*/ 585 w 2495"/>
                  <a:gd name="T25" fmla="*/ 266 h 807"/>
                  <a:gd name="T26" fmla="*/ 391 w 2495"/>
                  <a:gd name="T27" fmla="*/ 79 h 807"/>
                  <a:gd name="T28" fmla="*/ 174 w 2495"/>
                  <a:gd name="T29" fmla="*/ 19 h 807"/>
                  <a:gd name="T30" fmla="*/ 32 w 2495"/>
                  <a:gd name="T31" fmla="*/ 191 h 807"/>
                  <a:gd name="T32" fmla="*/ 10 w 2495"/>
                  <a:gd name="T33" fmla="*/ 475 h 807"/>
                  <a:gd name="T34" fmla="*/ 92 w 2495"/>
                  <a:gd name="T35" fmla="*/ 535 h 807"/>
                  <a:gd name="T36" fmla="*/ 203 w 2495"/>
                  <a:gd name="T37" fmla="*/ 591 h 8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95" h="807">
                    <a:moveTo>
                      <a:pt x="203" y="591"/>
                    </a:moveTo>
                    <a:cubicBezTo>
                      <a:pt x="325" y="632"/>
                      <a:pt x="611" y="759"/>
                      <a:pt x="827" y="783"/>
                    </a:cubicBezTo>
                    <a:cubicBezTo>
                      <a:pt x="1043" y="807"/>
                      <a:pt x="1299" y="759"/>
                      <a:pt x="1499" y="735"/>
                    </a:cubicBezTo>
                    <a:cubicBezTo>
                      <a:pt x="1699" y="711"/>
                      <a:pt x="1890" y="646"/>
                      <a:pt x="2027" y="639"/>
                    </a:cubicBezTo>
                    <a:cubicBezTo>
                      <a:pt x="2163" y="631"/>
                      <a:pt x="2247" y="701"/>
                      <a:pt x="2320" y="692"/>
                    </a:cubicBezTo>
                    <a:cubicBezTo>
                      <a:pt x="2392" y="682"/>
                      <a:pt x="2440" y="612"/>
                      <a:pt x="2462" y="580"/>
                    </a:cubicBezTo>
                    <a:cubicBezTo>
                      <a:pt x="2483" y="547"/>
                      <a:pt x="2495" y="524"/>
                      <a:pt x="2447" y="498"/>
                    </a:cubicBezTo>
                    <a:cubicBezTo>
                      <a:pt x="2398" y="471"/>
                      <a:pt x="2245" y="465"/>
                      <a:pt x="2171" y="423"/>
                    </a:cubicBezTo>
                    <a:cubicBezTo>
                      <a:pt x="2096" y="380"/>
                      <a:pt x="2062" y="296"/>
                      <a:pt x="1999" y="244"/>
                    </a:cubicBezTo>
                    <a:cubicBezTo>
                      <a:pt x="1935" y="191"/>
                      <a:pt x="1869" y="126"/>
                      <a:pt x="1789" y="109"/>
                    </a:cubicBezTo>
                    <a:cubicBezTo>
                      <a:pt x="1708" y="91"/>
                      <a:pt x="1619" y="112"/>
                      <a:pt x="1513" y="139"/>
                    </a:cubicBezTo>
                    <a:cubicBezTo>
                      <a:pt x="1406" y="165"/>
                      <a:pt x="1300" y="244"/>
                      <a:pt x="1146" y="266"/>
                    </a:cubicBezTo>
                    <a:cubicBezTo>
                      <a:pt x="991" y="287"/>
                      <a:pt x="710" y="297"/>
                      <a:pt x="585" y="266"/>
                    </a:cubicBezTo>
                    <a:cubicBezTo>
                      <a:pt x="459" y="234"/>
                      <a:pt x="459" y="120"/>
                      <a:pt x="391" y="79"/>
                    </a:cubicBezTo>
                    <a:cubicBezTo>
                      <a:pt x="322" y="37"/>
                      <a:pt x="233" y="0"/>
                      <a:pt x="174" y="19"/>
                    </a:cubicBezTo>
                    <a:cubicBezTo>
                      <a:pt x="114" y="37"/>
                      <a:pt x="59" y="115"/>
                      <a:pt x="32" y="191"/>
                    </a:cubicBezTo>
                    <a:cubicBezTo>
                      <a:pt x="4" y="266"/>
                      <a:pt x="0" y="417"/>
                      <a:pt x="10" y="475"/>
                    </a:cubicBezTo>
                    <a:cubicBezTo>
                      <a:pt x="19" y="532"/>
                      <a:pt x="59" y="515"/>
                      <a:pt x="92" y="535"/>
                    </a:cubicBezTo>
                    <a:cubicBezTo>
                      <a:pt x="124" y="554"/>
                      <a:pt x="80" y="549"/>
                      <a:pt x="203" y="591"/>
                    </a:cubicBezTo>
                    <a:close/>
                  </a:path>
                </a:pathLst>
              </a:custGeom>
              <a:solidFill>
                <a:srgbClr val="FF9999"/>
              </a:solidFill>
              <a:ln w="9525">
                <a:solidFill>
                  <a:srgbClr val="FF99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17427" name="Freeform 19"/>
              <p:cNvSpPr>
                <a:spLocks/>
              </p:cNvSpPr>
              <p:nvPr/>
            </p:nvSpPr>
            <p:spPr bwMode="auto">
              <a:xfrm>
                <a:off x="1621" y="2835"/>
                <a:ext cx="2123" cy="484"/>
              </a:xfrm>
              <a:custGeom>
                <a:avLst/>
                <a:gdLst>
                  <a:gd name="T0" fmla="*/ 203 w 2495"/>
                  <a:gd name="T1" fmla="*/ 591 h 807"/>
                  <a:gd name="T2" fmla="*/ 827 w 2495"/>
                  <a:gd name="T3" fmla="*/ 783 h 807"/>
                  <a:gd name="T4" fmla="*/ 1499 w 2495"/>
                  <a:gd name="T5" fmla="*/ 735 h 807"/>
                  <a:gd name="T6" fmla="*/ 2027 w 2495"/>
                  <a:gd name="T7" fmla="*/ 639 h 807"/>
                  <a:gd name="T8" fmla="*/ 2320 w 2495"/>
                  <a:gd name="T9" fmla="*/ 692 h 807"/>
                  <a:gd name="T10" fmla="*/ 2462 w 2495"/>
                  <a:gd name="T11" fmla="*/ 580 h 807"/>
                  <a:gd name="T12" fmla="*/ 2447 w 2495"/>
                  <a:gd name="T13" fmla="*/ 498 h 807"/>
                  <a:gd name="T14" fmla="*/ 2171 w 2495"/>
                  <a:gd name="T15" fmla="*/ 423 h 807"/>
                  <a:gd name="T16" fmla="*/ 1999 w 2495"/>
                  <a:gd name="T17" fmla="*/ 244 h 807"/>
                  <a:gd name="T18" fmla="*/ 1789 w 2495"/>
                  <a:gd name="T19" fmla="*/ 109 h 807"/>
                  <a:gd name="T20" fmla="*/ 1513 w 2495"/>
                  <a:gd name="T21" fmla="*/ 139 h 807"/>
                  <a:gd name="T22" fmla="*/ 1146 w 2495"/>
                  <a:gd name="T23" fmla="*/ 266 h 807"/>
                  <a:gd name="T24" fmla="*/ 585 w 2495"/>
                  <a:gd name="T25" fmla="*/ 266 h 807"/>
                  <a:gd name="T26" fmla="*/ 391 w 2495"/>
                  <a:gd name="T27" fmla="*/ 79 h 807"/>
                  <a:gd name="T28" fmla="*/ 174 w 2495"/>
                  <a:gd name="T29" fmla="*/ 19 h 807"/>
                  <a:gd name="T30" fmla="*/ 32 w 2495"/>
                  <a:gd name="T31" fmla="*/ 191 h 807"/>
                  <a:gd name="T32" fmla="*/ 10 w 2495"/>
                  <a:gd name="T33" fmla="*/ 475 h 807"/>
                  <a:gd name="T34" fmla="*/ 92 w 2495"/>
                  <a:gd name="T35" fmla="*/ 535 h 807"/>
                  <a:gd name="T36" fmla="*/ 203 w 2495"/>
                  <a:gd name="T37" fmla="*/ 591 h 8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95" h="807">
                    <a:moveTo>
                      <a:pt x="203" y="591"/>
                    </a:moveTo>
                    <a:cubicBezTo>
                      <a:pt x="325" y="632"/>
                      <a:pt x="611" y="759"/>
                      <a:pt x="827" y="783"/>
                    </a:cubicBezTo>
                    <a:cubicBezTo>
                      <a:pt x="1043" y="807"/>
                      <a:pt x="1299" y="759"/>
                      <a:pt x="1499" y="735"/>
                    </a:cubicBezTo>
                    <a:cubicBezTo>
                      <a:pt x="1699" y="711"/>
                      <a:pt x="1890" y="646"/>
                      <a:pt x="2027" y="639"/>
                    </a:cubicBezTo>
                    <a:cubicBezTo>
                      <a:pt x="2163" y="631"/>
                      <a:pt x="2247" y="701"/>
                      <a:pt x="2320" y="692"/>
                    </a:cubicBezTo>
                    <a:cubicBezTo>
                      <a:pt x="2392" y="682"/>
                      <a:pt x="2440" y="612"/>
                      <a:pt x="2462" y="580"/>
                    </a:cubicBezTo>
                    <a:cubicBezTo>
                      <a:pt x="2483" y="547"/>
                      <a:pt x="2495" y="524"/>
                      <a:pt x="2447" y="498"/>
                    </a:cubicBezTo>
                    <a:cubicBezTo>
                      <a:pt x="2398" y="471"/>
                      <a:pt x="2245" y="465"/>
                      <a:pt x="2171" y="423"/>
                    </a:cubicBezTo>
                    <a:cubicBezTo>
                      <a:pt x="2096" y="380"/>
                      <a:pt x="2062" y="296"/>
                      <a:pt x="1999" y="244"/>
                    </a:cubicBezTo>
                    <a:cubicBezTo>
                      <a:pt x="1935" y="191"/>
                      <a:pt x="1869" y="126"/>
                      <a:pt x="1789" y="109"/>
                    </a:cubicBezTo>
                    <a:cubicBezTo>
                      <a:pt x="1708" y="91"/>
                      <a:pt x="1619" y="112"/>
                      <a:pt x="1513" y="139"/>
                    </a:cubicBezTo>
                    <a:cubicBezTo>
                      <a:pt x="1406" y="165"/>
                      <a:pt x="1300" y="244"/>
                      <a:pt x="1146" y="266"/>
                    </a:cubicBezTo>
                    <a:cubicBezTo>
                      <a:pt x="991" y="287"/>
                      <a:pt x="710" y="297"/>
                      <a:pt x="585" y="266"/>
                    </a:cubicBezTo>
                    <a:cubicBezTo>
                      <a:pt x="459" y="234"/>
                      <a:pt x="459" y="120"/>
                      <a:pt x="391" y="79"/>
                    </a:cubicBezTo>
                    <a:cubicBezTo>
                      <a:pt x="322" y="37"/>
                      <a:pt x="233" y="0"/>
                      <a:pt x="174" y="19"/>
                    </a:cubicBezTo>
                    <a:cubicBezTo>
                      <a:pt x="114" y="37"/>
                      <a:pt x="59" y="115"/>
                      <a:pt x="32" y="191"/>
                    </a:cubicBezTo>
                    <a:cubicBezTo>
                      <a:pt x="4" y="266"/>
                      <a:pt x="0" y="417"/>
                      <a:pt x="10" y="475"/>
                    </a:cubicBezTo>
                    <a:cubicBezTo>
                      <a:pt x="19" y="532"/>
                      <a:pt x="59" y="515"/>
                      <a:pt x="92" y="535"/>
                    </a:cubicBezTo>
                    <a:cubicBezTo>
                      <a:pt x="124" y="554"/>
                      <a:pt x="80" y="549"/>
                      <a:pt x="203" y="591"/>
                    </a:cubicBezTo>
                    <a:close/>
                  </a:path>
                </a:pathLst>
              </a:custGeom>
              <a:solidFill>
                <a:srgbClr val="FF7C80"/>
              </a:solidFill>
              <a:ln w="9525">
                <a:solidFill>
                  <a:srgbClr val="FF99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17428" name="Freeform 20"/>
              <p:cNvSpPr>
                <a:spLocks/>
              </p:cNvSpPr>
              <p:nvPr/>
            </p:nvSpPr>
            <p:spPr bwMode="auto">
              <a:xfrm>
                <a:off x="2144" y="2995"/>
                <a:ext cx="1073" cy="250"/>
              </a:xfrm>
              <a:custGeom>
                <a:avLst/>
                <a:gdLst>
                  <a:gd name="T0" fmla="*/ 71 w 1073"/>
                  <a:gd name="T1" fmla="*/ 220 h 250"/>
                  <a:gd name="T2" fmla="*/ 437 w 1073"/>
                  <a:gd name="T3" fmla="*/ 250 h 250"/>
                  <a:gd name="T4" fmla="*/ 684 w 1073"/>
                  <a:gd name="T5" fmla="*/ 220 h 250"/>
                  <a:gd name="T6" fmla="*/ 968 w 1073"/>
                  <a:gd name="T7" fmla="*/ 190 h 250"/>
                  <a:gd name="T8" fmla="*/ 1036 w 1073"/>
                  <a:gd name="T9" fmla="*/ 153 h 250"/>
                  <a:gd name="T10" fmla="*/ 1073 w 1073"/>
                  <a:gd name="T11" fmla="*/ 93 h 250"/>
                  <a:gd name="T12" fmla="*/ 1036 w 1073"/>
                  <a:gd name="T13" fmla="*/ 33 h 250"/>
                  <a:gd name="T14" fmla="*/ 976 w 1073"/>
                  <a:gd name="T15" fmla="*/ 3 h 250"/>
                  <a:gd name="T16" fmla="*/ 886 w 1073"/>
                  <a:gd name="T17" fmla="*/ 18 h 250"/>
                  <a:gd name="T18" fmla="*/ 804 w 1073"/>
                  <a:gd name="T19" fmla="*/ 41 h 250"/>
                  <a:gd name="T20" fmla="*/ 684 w 1073"/>
                  <a:gd name="T21" fmla="*/ 63 h 250"/>
                  <a:gd name="T22" fmla="*/ 565 w 1073"/>
                  <a:gd name="T23" fmla="*/ 86 h 250"/>
                  <a:gd name="T24" fmla="*/ 445 w 1073"/>
                  <a:gd name="T25" fmla="*/ 93 h 250"/>
                  <a:gd name="T26" fmla="*/ 340 w 1073"/>
                  <a:gd name="T27" fmla="*/ 100 h 250"/>
                  <a:gd name="T28" fmla="*/ 243 w 1073"/>
                  <a:gd name="T29" fmla="*/ 108 h 250"/>
                  <a:gd name="T30" fmla="*/ 79 w 1073"/>
                  <a:gd name="T31" fmla="*/ 100 h 250"/>
                  <a:gd name="T32" fmla="*/ 26 w 1073"/>
                  <a:gd name="T33" fmla="*/ 123 h 250"/>
                  <a:gd name="T34" fmla="*/ 11 w 1073"/>
                  <a:gd name="T35" fmla="*/ 168 h 250"/>
                  <a:gd name="T36" fmla="*/ 71 w 1073"/>
                  <a:gd name="T37" fmla="*/ 22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73" h="250">
                    <a:moveTo>
                      <a:pt x="71" y="220"/>
                    </a:moveTo>
                    <a:cubicBezTo>
                      <a:pt x="141" y="233"/>
                      <a:pt x="335" y="250"/>
                      <a:pt x="437" y="250"/>
                    </a:cubicBezTo>
                    <a:cubicBezTo>
                      <a:pt x="539" y="250"/>
                      <a:pt x="595" y="229"/>
                      <a:pt x="684" y="220"/>
                    </a:cubicBezTo>
                    <a:cubicBezTo>
                      <a:pt x="772" y="210"/>
                      <a:pt x="909" y="201"/>
                      <a:pt x="968" y="190"/>
                    </a:cubicBezTo>
                    <a:cubicBezTo>
                      <a:pt x="1026" y="178"/>
                      <a:pt x="1018" y="169"/>
                      <a:pt x="1036" y="153"/>
                    </a:cubicBezTo>
                    <a:cubicBezTo>
                      <a:pt x="1053" y="136"/>
                      <a:pt x="1073" y="113"/>
                      <a:pt x="1073" y="93"/>
                    </a:cubicBezTo>
                    <a:cubicBezTo>
                      <a:pt x="1073" y="73"/>
                      <a:pt x="1052" y="48"/>
                      <a:pt x="1036" y="33"/>
                    </a:cubicBezTo>
                    <a:cubicBezTo>
                      <a:pt x="1019" y="18"/>
                      <a:pt x="1000" y="5"/>
                      <a:pt x="976" y="3"/>
                    </a:cubicBezTo>
                    <a:cubicBezTo>
                      <a:pt x="951" y="0"/>
                      <a:pt x="914" y="11"/>
                      <a:pt x="886" y="18"/>
                    </a:cubicBezTo>
                    <a:cubicBezTo>
                      <a:pt x="857" y="24"/>
                      <a:pt x="837" y="33"/>
                      <a:pt x="804" y="41"/>
                    </a:cubicBezTo>
                    <a:cubicBezTo>
                      <a:pt x="770" y="48"/>
                      <a:pt x="723" y="55"/>
                      <a:pt x="684" y="63"/>
                    </a:cubicBezTo>
                    <a:cubicBezTo>
                      <a:pt x="644" y="70"/>
                      <a:pt x="604" y="81"/>
                      <a:pt x="565" y="86"/>
                    </a:cubicBezTo>
                    <a:cubicBezTo>
                      <a:pt x="525" y="90"/>
                      <a:pt x="482" y="90"/>
                      <a:pt x="445" y="93"/>
                    </a:cubicBezTo>
                    <a:cubicBezTo>
                      <a:pt x="407" y="95"/>
                      <a:pt x="373" y="97"/>
                      <a:pt x="340" y="100"/>
                    </a:cubicBezTo>
                    <a:cubicBezTo>
                      <a:pt x="306" y="102"/>
                      <a:pt x="286" y="108"/>
                      <a:pt x="243" y="108"/>
                    </a:cubicBezTo>
                    <a:cubicBezTo>
                      <a:pt x="199" y="108"/>
                      <a:pt x="115" y="97"/>
                      <a:pt x="79" y="100"/>
                    </a:cubicBezTo>
                    <a:cubicBezTo>
                      <a:pt x="43" y="102"/>
                      <a:pt x="37" y="111"/>
                      <a:pt x="26" y="123"/>
                    </a:cubicBezTo>
                    <a:cubicBezTo>
                      <a:pt x="14" y="134"/>
                      <a:pt x="6" y="154"/>
                      <a:pt x="11" y="168"/>
                    </a:cubicBezTo>
                    <a:cubicBezTo>
                      <a:pt x="15" y="181"/>
                      <a:pt x="0" y="206"/>
                      <a:pt x="71" y="220"/>
                    </a:cubicBezTo>
                    <a:close/>
                  </a:path>
                </a:pathLst>
              </a:custGeom>
              <a:solidFill>
                <a:srgbClr val="FF5050"/>
              </a:solidFill>
              <a:ln w="9525">
                <a:solidFill>
                  <a:srgbClr val="FF505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grpSp>
        <p:grpSp>
          <p:nvGrpSpPr>
            <p:cNvPr id="17429" name="Group 21"/>
            <p:cNvGrpSpPr>
              <a:grpSpLocks/>
            </p:cNvGrpSpPr>
            <p:nvPr/>
          </p:nvGrpSpPr>
          <p:grpSpPr bwMode="auto">
            <a:xfrm>
              <a:off x="1968" y="2026"/>
              <a:ext cx="1150" cy="756"/>
              <a:chOff x="1968" y="2026"/>
              <a:chExt cx="1150" cy="756"/>
            </a:xfrm>
          </p:grpSpPr>
          <p:sp>
            <p:nvSpPr>
              <p:cNvPr id="17430" name="Oval 22"/>
              <p:cNvSpPr>
                <a:spLocks noChangeArrowheads="1"/>
              </p:cNvSpPr>
              <p:nvPr/>
            </p:nvSpPr>
            <p:spPr bwMode="auto">
              <a:xfrm>
                <a:off x="1968" y="2026"/>
                <a:ext cx="1150" cy="756"/>
              </a:xfrm>
              <a:prstGeom prst="ellipse">
                <a:avLst/>
              </a:prstGeom>
              <a:solidFill>
                <a:srgbClr val="FF9999"/>
              </a:solidFill>
              <a:ln w="9525">
                <a:solidFill>
                  <a:srgbClr val="FF99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17431" name="Oval 23"/>
              <p:cNvSpPr>
                <a:spLocks noChangeArrowheads="1"/>
              </p:cNvSpPr>
              <p:nvPr/>
            </p:nvSpPr>
            <p:spPr bwMode="auto">
              <a:xfrm>
                <a:off x="2064" y="2122"/>
                <a:ext cx="1008" cy="576"/>
              </a:xfrm>
              <a:prstGeom prst="ellipse">
                <a:avLst/>
              </a:prstGeom>
              <a:solidFill>
                <a:srgbClr val="FF7C80"/>
              </a:solidFill>
              <a:ln w="9525">
                <a:solidFill>
                  <a:srgbClr val="FF7C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17432" name="Oval 24"/>
              <p:cNvSpPr>
                <a:spLocks noChangeArrowheads="1"/>
              </p:cNvSpPr>
              <p:nvPr/>
            </p:nvSpPr>
            <p:spPr bwMode="auto">
              <a:xfrm>
                <a:off x="2386" y="2317"/>
                <a:ext cx="604" cy="292"/>
              </a:xfrm>
              <a:prstGeom prst="ellipse">
                <a:avLst/>
              </a:prstGeom>
              <a:solidFill>
                <a:srgbClr val="FF5050"/>
              </a:solidFill>
              <a:ln w="9525">
                <a:solidFill>
                  <a:srgbClr val="FF505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17433" name="Oval 25"/>
              <p:cNvSpPr>
                <a:spLocks noChangeArrowheads="1"/>
              </p:cNvSpPr>
              <p:nvPr/>
            </p:nvSpPr>
            <p:spPr bwMode="auto">
              <a:xfrm>
                <a:off x="2482" y="2359"/>
                <a:ext cx="446" cy="216"/>
              </a:xfrm>
              <a:prstGeom prst="ellipse">
                <a:avLst/>
              </a:prstGeom>
              <a:solidFill>
                <a:srgbClr val="FF0000"/>
              </a:solidFill>
              <a:ln w="9525">
                <a:solidFill>
                  <a:srgbClr val="FF505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17434" name="Oval 26"/>
              <p:cNvSpPr>
                <a:spLocks noChangeArrowheads="1"/>
              </p:cNvSpPr>
              <p:nvPr/>
            </p:nvSpPr>
            <p:spPr bwMode="auto">
              <a:xfrm>
                <a:off x="2662" y="2410"/>
                <a:ext cx="164" cy="98"/>
              </a:xfrm>
              <a:prstGeom prst="ellipse">
                <a:avLst/>
              </a:prstGeom>
              <a:solidFill>
                <a:srgbClr val="800000"/>
              </a:solidFill>
              <a:ln w="9525">
                <a:solidFill>
                  <a:srgbClr val="8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grpSp>
      </p:grpSp>
      <p:grpSp>
        <p:nvGrpSpPr>
          <p:cNvPr id="17435" name="Group 27"/>
          <p:cNvGrpSpPr>
            <a:grpSpLocks/>
          </p:cNvGrpSpPr>
          <p:nvPr/>
        </p:nvGrpSpPr>
        <p:grpSpPr bwMode="auto">
          <a:xfrm rot="6098621">
            <a:off x="3459956" y="3321844"/>
            <a:ext cx="182563" cy="212725"/>
            <a:chOff x="1968" y="1700"/>
            <a:chExt cx="115" cy="134"/>
          </a:xfrm>
        </p:grpSpPr>
        <p:sp>
          <p:nvSpPr>
            <p:cNvPr id="17436" name="Oval 28"/>
            <p:cNvSpPr>
              <a:spLocks noChangeArrowheads="1"/>
            </p:cNvSpPr>
            <p:nvPr/>
          </p:nvSpPr>
          <p:spPr bwMode="auto">
            <a:xfrm>
              <a:off x="1968" y="178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37" name="Line 29"/>
            <p:cNvSpPr>
              <a:spLocks noChangeShapeType="1"/>
            </p:cNvSpPr>
            <p:nvPr/>
          </p:nvSpPr>
          <p:spPr bwMode="auto">
            <a:xfrm flipV="1">
              <a:off x="2016" y="1700"/>
              <a:ext cx="67" cy="8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7438" name="Group 30"/>
          <p:cNvGrpSpPr>
            <a:grpSpLocks/>
          </p:cNvGrpSpPr>
          <p:nvPr/>
        </p:nvGrpSpPr>
        <p:grpSpPr bwMode="auto">
          <a:xfrm rot="33686646">
            <a:off x="3589338" y="3746500"/>
            <a:ext cx="220662" cy="153988"/>
            <a:chOff x="2357" y="1977"/>
            <a:chExt cx="139" cy="97"/>
          </a:xfrm>
        </p:grpSpPr>
        <p:sp>
          <p:nvSpPr>
            <p:cNvPr id="17439" name="Oval 31"/>
            <p:cNvSpPr>
              <a:spLocks noChangeArrowheads="1"/>
            </p:cNvSpPr>
            <p:nvPr/>
          </p:nvSpPr>
          <p:spPr bwMode="auto">
            <a:xfrm>
              <a:off x="2448" y="202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40" name="Line 32"/>
            <p:cNvSpPr>
              <a:spLocks noChangeShapeType="1"/>
            </p:cNvSpPr>
            <p:nvPr/>
          </p:nvSpPr>
          <p:spPr bwMode="auto">
            <a:xfrm flipH="1" flipV="1">
              <a:off x="2357" y="1977"/>
              <a:ext cx="119" cy="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7441" name="Group 33"/>
          <p:cNvGrpSpPr>
            <a:grpSpLocks/>
          </p:cNvGrpSpPr>
          <p:nvPr/>
        </p:nvGrpSpPr>
        <p:grpSpPr bwMode="auto">
          <a:xfrm rot="14039995">
            <a:off x="4661694" y="3585369"/>
            <a:ext cx="149225" cy="176213"/>
            <a:chOff x="3074" y="1819"/>
            <a:chExt cx="94" cy="111"/>
          </a:xfrm>
        </p:grpSpPr>
        <p:sp>
          <p:nvSpPr>
            <p:cNvPr id="17442" name="Oval 34"/>
            <p:cNvSpPr>
              <a:spLocks noChangeArrowheads="1"/>
            </p:cNvSpPr>
            <p:nvPr/>
          </p:nvSpPr>
          <p:spPr bwMode="auto">
            <a:xfrm>
              <a:off x="3120" y="188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43" name="Line 35"/>
            <p:cNvSpPr>
              <a:spLocks noChangeShapeType="1"/>
            </p:cNvSpPr>
            <p:nvPr/>
          </p:nvSpPr>
          <p:spPr bwMode="auto">
            <a:xfrm flipH="1" flipV="1">
              <a:off x="3074" y="1819"/>
              <a:ext cx="69" cy="7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7444" name="Group 36"/>
          <p:cNvGrpSpPr>
            <a:grpSpLocks/>
          </p:cNvGrpSpPr>
          <p:nvPr/>
        </p:nvGrpSpPr>
        <p:grpSpPr bwMode="auto">
          <a:xfrm rot="16739095">
            <a:off x="3278188" y="4816475"/>
            <a:ext cx="152400" cy="149225"/>
            <a:chOff x="2016" y="2602"/>
            <a:chExt cx="96" cy="94"/>
          </a:xfrm>
        </p:grpSpPr>
        <p:sp>
          <p:nvSpPr>
            <p:cNvPr id="17445" name="Oval 37"/>
            <p:cNvSpPr>
              <a:spLocks noChangeArrowheads="1"/>
            </p:cNvSpPr>
            <p:nvPr/>
          </p:nvSpPr>
          <p:spPr bwMode="auto">
            <a:xfrm>
              <a:off x="2064" y="260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46" name="Line 38"/>
            <p:cNvSpPr>
              <a:spLocks noChangeShapeType="1"/>
            </p:cNvSpPr>
            <p:nvPr/>
          </p:nvSpPr>
          <p:spPr bwMode="auto">
            <a:xfrm flipH="1">
              <a:off x="2016" y="2617"/>
              <a:ext cx="67" cy="7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7447" name="Group 39"/>
          <p:cNvGrpSpPr>
            <a:grpSpLocks/>
          </p:cNvGrpSpPr>
          <p:nvPr/>
        </p:nvGrpSpPr>
        <p:grpSpPr bwMode="auto">
          <a:xfrm rot="31806680">
            <a:off x="3770313" y="5157788"/>
            <a:ext cx="115887" cy="190500"/>
            <a:chOff x="2471" y="3010"/>
            <a:chExt cx="73" cy="120"/>
          </a:xfrm>
        </p:grpSpPr>
        <p:sp>
          <p:nvSpPr>
            <p:cNvPr id="17448" name="Oval 40"/>
            <p:cNvSpPr>
              <a:spLocks noChangeArrowheads="1"/>
            </p:cNvSpPr>
            <p:nvPr/>
          </p:nvSpPr>
          <p:spPr bwMode="auto">
            <a:xfrm>
              <a:off x="2496" y="308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49" name="Line 41"/>
            <p:cNvSpPr>
              <a:spLocks noChangeShapeType="1"/>
            </p:cNvSpPr>
            <p:nvPr/>
          </p:nvSpPr>
          <p:spPr bwMode="auto">
            <a:xfrm flipH="1" flipV="1">
              <a:off x="2471" y="3010"/>
              <a:ext cx="59" cy="9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7450" name="Group 42"/>
          <p:cNvGrpSpPr>
            <a:grpSpLocks/>
          </p:cNvGrpSpPr>
          <p:nvPr/>
        </p:nvGrpSpPr>
        <p:grpSpPr bwMode="auto">
          <a:xfrm rot="17177944">
            <a:off x="4950618" y="5104607"/>
            <a:ext cx="93663" cy="241300"/>
            <a:chOff x="3301" y="3026"/>
            <a:chExt cx="59" cy="152"/>
          </a:xfrm>
        </p:grpSpPr>
        <p:sp>
          <p:nvSpPr>
            <p:cNvPr id="17451" name="Oval 43"/>
            <p:cNvSpPr>
              <a:spLocks noChangeArrowheads="1"/>
            </p:cNvSpPr>
            <p:nvPr/>
          </p:nvSpPr>
          <p:spPr bwMode="auto">
            <a:xfrm>
              <a:off x="3312" y="313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52" name="Line 44"/>
            <p:cNvSpPr>
              <a:spLocks noChangeShapeType="1"/>
            </p:cNvSpPr>
            <p:nvPr/>
          </p:nvSpPr>
          <p:spPr bwMode="auto">
            <a:xfrm flipH="1" flipV="1">
              <a:off x="3301" y="3026"/>
              <a:ext cx="37" cy="13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7453" name="Group 45"/>
          <p:cNvGrpSpPr>
            <a:grpSpLocks/>
          </p:cNvGrpSpPr>
          <p:nvPr/>
        </p:nvGrpSpPr>
        <p:grpSpPr bwMode="auto">
          <a:xfrm rot="9841660">
            <a:off x="5562600" y="4179888"/>
            <a:ext cx="215900" cy="112712"/>
            <a:chOff x="3408" y="2506"/>
            <a:chExt cx="136" cy="71"/>
          </a:xfrm>
        </p:grpSpPr>
        <p:sp>
          <p:nvSpPr>
            <p:cNvPr id="17454" name="Oval 46"/>
            <p:cNvSpPr>
              <a:spLocks noChangeArrowheads="1"/>
            </p:cNvSpPr>
            <p:nvPr/>
          </p:nvSpPr>
          <p:spPr bwMode="auto">
            <a:xfrm>
              <a:off x="3408" y="250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55" name="Line 47"/>
            <p:cNvSpPr>
              <a:spLocks noChangeShapeType="1"/>
            </p:cNvSpPr>
            <p:nvPr/>
          </p:nvSpPr>
          <p:spPr bwMode="auto">
            <a:xfrm>
              <a:off x="3431" y="2535"/>
              <a:ext cx="113" cy="4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7456" name="Group 48"/>
          <p:cNvGrpSpPr>
            <a:grpSpLocks/>
          </p:cNvGrpSpPr>
          <p:nvPr/>
        </p:nvGrpSpPr>
        <p:grpSpPr bwMode="auto">
          <a:xfrm rot="10354694">
            <a:off x="5943600" y="3478213"/>
            <a:ext cx="203200" cy="117475"/>
            <a:chOff x="3696" y="1760"/>
            <a:chExt cx="128" cy="74"/>
          </a:xfrm>
        </p:grpSpPr>
        <p:sp>
          <p:nvSpPr>
            <p:cNvPr id="17457" name="Oval 49"/>
            <p:cNvSpPr>
              <a:spLocks noChangeArrowheads="1"/>
            </p:cNvSpPr>
            <p:nvPr/>
          </p:nvSpPr>
          <p:spPr bwMode="auto">
            <a:xfrm>
              <a:off x="3696" y="178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58" name="Line 50"/>
            <p:cNvSpPr>
              <a:spLocks noChangeShapeType="1"/>
            </p:cNvSpPr>
            <p:nvPr/>
          </p:nvSpPr>
          <p:spPr bwMode="auto">
            <a:xfrm flipV="1">
              <a:off x="3719" y="1760"/>
              <a:ext cx="105" cy="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7459" name="Group 51"/>
          <p:cNvGrpSpPr>
            <a:grpSpLocks/>
          </p:cNvGrpSpPr>
          <p:nvPr/>
        </p:nvGrpSpPr>
        <p:grpSpPr bwMode="auto">
          <a:xfrm rot="-2891512">
            <a:off x="5104606" y="5272882"/>
            <a:ext cx="149225" cy="176212"/>
            <a:chOff x="3410" y="3211"/>
            <a:chExt cx="94" cy="111"/>
          </a:xfrm>
        </p:grpSpPr>
        <p:sp>
          <p:nvSpPr>
            <p:cNvPr id="17460" name="Oval 52"/>
            <p:cNvSpPr>
              <a:spLocks noChangeArrowheads="1"/>
            </p:cNvSpPr>
            <p:nvPr/>
          </p:nvSpPr>
          <p:spPr bwMode="auto">
            <a:xfrm>
              <a:off x="3456" y="327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61" name="Line 53"/>
            <p:cNvSpPr>
              <a:spLocks noChangeShapeType="1"/>
            </p:cNvSpPr>
            <p:nvPr/>
          </p:nvSpPr>
          <p:spPr bwMode="auto">
            <a:xfrm flipH="1" flipV="1">
              <a:off x="3410" y="3211"/>
              <a:ext cx="69" cy="7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7462" name="Group 54"/>
          <p:cNvGrpSpPr>
            <a:grpSpLocks/>
          </p:cNvGrpSpPr>
          <p:nvPr/>
        </p:nvGrpSpPr>
        <p:grpSpPr bwMode="auto">
          <a:xfrm rot="7509791">
            <a:off x="3266281" y="5258595"/>
            <a:ext cx="149225" cy="176212"/>
            <a:chOff x="1682" y="3537"/>
            <a:chExt cx="94" cy="111"/>
          </a:xfrm>
        </p:grpSpPr>
        <p:sp>
          <p:nvSpPr>
            <p:cNvPr id="17463" name="Oval 55"/>
            <p:cNvSpPr>
              <a:spLocks noChangeArrowheads="1"/>
            </p:cNvSpPr>
            <p:nvPr/>
          </p:nvSpPr>
          <p:spPr bwMode="auto">
            <a:xfrm>
              <a:off x="1728" y="360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64" name="Line 56"/>
            <p:cNvSpPr>
              <a:spLocks noChangeShapeType="1"/>
            </p:cNvSpPr>
            <p:nvPr/>
          </p:nvSpPr>
          <p:spPr bwMode="auto">
            <a:xfrm flipH="1" flipV="1">
              <a:off x="1682" y="3537"/>
              <a:ext cx="69" cy="7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7465" name="Group 57"/>
          <p:cNvGrpSpPr>
            <a:grpSpLocks/>
          </p:cNvGrpSpPr>
          <p:nvPr/>
        </p:nvGrpSpPr>
        <p:grpSpPr bwMode="auto">
          <a:xfrm>
            <a:off x="4572000" y="4179888"/>
            <a:ext cx="76200" cy="254000"/>
            <a:chOff x="2880" y="2266"/>
            <a:chExt cx="48" cy="160"/>
          </a:xfrm>
        </p:grpSpPr>
        <p:sp>
          <p:nvSpPr>
            <p:cNvPr id="17466" name="Oval 58"/>
            <p:cNvSpPr>
              <a:spLocks noChangeArrowheads="1"/>
            </p:cNvSpPr>
            <p:nvPr/>
          </p:nvSpPr>
          <p:spPr bwMode="auto">
            <a:xfrm>
              <a:off x="2880" y="226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67" name="Line 59"/>
            <p:cNvSpPr>
              <a:spLocks noChangeShapeType="1"/>
            </p:cNvSpPr>
            <p:nvPr/>
          </p:nvSpPr>
          <p:spPr bwMode="auto">
            <a:xfrm>
              <a:off x="2903" y="2286"/>
              <a:ext cx="1" cy="1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7468" name="Group 60"/>
          <p:cNvGrpSpPr>
            <a:grpSpLocks/>
          </p:cNvGrpSpPr>
          <p:nvPr/>
        </p:nvGrpSpPr>
        <p:grpSpPr bwMode="auto">
          <a:xfrm>
            <a:off x="7467600" y="3505200"/>
            <a:ext cx="1425575" cy="2014538"/>
            <a:chOff x="4692" y="2715"/>
            <a:chExt cx="898" cy="1269"/>
          </a:xfrm>
        </p:grpSpPr>
        <p:sp>
          <p:nvSpPr>
            <p:cNvPr id="17469" name="Rectangle 61"/>
            <p:cNvSpPr>
              <a:spLocks noChangeArrowheads="1"/>
            </p:cNvSpPr>
            <p:nvPr/>
          </p:nvSpPr>
          <p:spPr bwMode="auto">
            <a:xfrm>
              <a:off x="4752" y="2832"/>
              <a:ext cx="336" cy="144"/>
            </a:xfrm>
            <a:prstGeom prst="rect">
              <a:avLst/>
            </a:prstGeom>
            <a:solidFill>
              <a:srgbClr val="8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17470" name="Rectangle 62"/>
            <p:cNvSpPr>
              <a:spLocks noChangeArrowheads="1"/>
            </p:cNvSpPr>
            <p:nvPr/>
          </p:nvSpPr>
          <p:spPr bwMode="auto">
            <a:xfrm>
              <a:off x="4752" y="2976"/>
              <a:ext cx="336" cy="144"/>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17471" name="Rectangle 63"/>
            <p:cNvSpPr>
              <a:spLocks noChangeArrowheads="1"/>
            </p:cNvSpPr>
            <p:nvPr/>
          </p:nvSpPr>
          <p:spPr bwMode="auto">
            <a:xfrm>
              <a:off x="4752" y="3120"/>
              <a:ext cx="336" cy="144"/>
            </a:xfrm>
            <a:prstGeom prst="rect">
              <a:avLst/>
            </a:prstGeom>
            <a:solidFill>
              <a:srgbClr val="FF505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17472" name="Rectangle 64"/>
            <p:cNvSpPr>
              <a:spLocks noChangeArrowheads="1"/>
            </p:cNvSpPr>
            <p:nvPr/>
          </p:nvSpPr>
          <p:spPr bwMode="auto">
            <a:xfrm>
              <a:off x="4752" y="3264"/>
              <a:ext cx="336" cy="144"/>
            </a:xfrm>
            <a:prstGeom prst="rect">
              <a:avLst/>
            </a:prstGeom>
            <a:solidFill>
              <a:srgbClr val="FF7C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17473" name="Rectangle 65"/>
            <p:cNvSpPr>
              <a:spLocks noChangeArrowheads="1"/>
            </p:cNvSpPr>
            <p:nvPr/>
          </p:nvSpPr>
          <p:spPr bwMode="auto">
            <a:xfrm>
              <a:off x="4752" y="3408"/>
              <a:ext cx="336" cy="144"/>
            </a:xfrm>
            <a:prstGeom prst="rect">
              <a:avLst/>
            </a:prstGeom>
            <a:solidFill>
              <a:srgbClr val="FF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17474" name="Rectangle 66"/>
            <p:cNvSpPr>
              <a:spLocks noChangeArrowheads="1"/>
            </p:cNvSpPr>
            <p:nvPr/>
          </p:nvSpPr>
          <p:spPr bwMode="auto">
            <a:xfrm>
              <a:off x="4752" y="3552"/>
              <a:ext cx="336" cy="14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17475" name="Rectangle 67"/>
            <p:cNvSpPr>
              <a:spLocks noChangeArrowheads="1"/>
            </p:cNvSpPr>
            <p:nvPr/>
          </p:nvSpPr>
          <p:spPr bwMode="auto">
            <a:xfrm>
              <a:off x="4752" y="2832"/>
              <a:ext cx="336"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17476" name="Text Box 68"/>
            <p:cNvSpPr txBox="1">
              <a:spLocks noChangeArrowheads="1"/>
            </p:cNvSpPr>
            <p:nvPr/>
          </p:nvSpPr>
          <p:spPr bwMode="auto">
            <a:xfrm>
              <a:off x="4692" y="3753"/>
              <a:ext cx="4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da-DK" b="0">
                  <a:solidFill>
                    <a:srgbClr val="FF0000"/>
                  </a:solidFill>
                  <a:latin typeface="Times"/>
                </a:rPr>
                <a:t>fitness</a:t>
              </a:r>
            </a:p>
          </p:txBody>
        </p:sp>
        <p:sp>
          <p:nvSpPr>
            <p:cNvPr id="17477" name="Text Box 69"/>
            <p:cNvSpPr txBox="1">
              <a:spLocks noChangeArrowheads="1"/>
            </p:cNvSpPr>
            <p:nvPr/>
          </p:nvSpPr>
          <p:spPr bwMode="auto">
            <a:xfrm>
              <a:off x="5222" y="3581"/>
              <a:ext cx="3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da-DK" b="0">
                  <a:solidFill>
                    <a:srgbClr val="FF0000"/>
                  </a:solidFill>
                  <a:latin typeface="Times"/>
                </a:rPr>
                <a:t>min</a:t>
              </a:r>
            </a:p>
          </p:txBody>
        </p:sp>
        <p:sp>
          <p:nvSpPr>
            <p:cNvPr id="17478" name="Text Box 70"/>
            <p:cNvSpPr txBox="1">
              <a:spLocks noChangeArrowheads="1"/>
            </p:cNvSpPr>
            <p:nvPr/>
          </p:nvSpPr>
          <p:spPr bwMode="auto">
            <a:xfrm>
              <a:off x="5226" y="2715"/>
              <a:ext cx="36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da-DK" b="0">
                  <a:solidFill>
                    <a:srgbClr val="FF0000"/>
                  </a:solidFill>
                  <a:latin typeface="Times"/>
                </a:rPr>
                <a:t>max</a:t>
              </a:r>
            </a:p>
          </p:txBody>
        </p:sp>
        <p:sp>
          <p:nvSpPr>
            <p:cNvPr id="17479" name="Line 71"/>
            <p:cNvSpPr>
              <a:spLocks noChangeShapeType="1"/>
            </p:cNvSpPr>
            <p:nvPr/>
          </p:nvSpPr>
          <p:spPr bwMode="auto">
            <a:xfrm flipV="1">
              <a:off x="5184" y="2832"/>
              <a:ext cx="0" cy="849"/>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grpSp>
      <p:sp>
        <p:nvSpPr>
          <p:cNvPr id="17480" name="Line 72"/>
          <p:cNvSpPr>
            <a:spLocks noChangeShapeType="1"/>
          </p:cNvSpPr>
          <p:nvPr/>
        </p:nvSpPr>
        <p:spPr bwMode="auto">
          <a:xfrm flipH="1">
            <a:off x="2286000" y="5791200"/>
            <a:ext cx="228600" cy="7477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81" name="Text Box 73"/>
          <p:cNvSpPr txBox="1">
            <a:spLocks noChangeArrowheads="1"/>
          </p:cNvSpPr>
          <p:nvPr/>
        </p:nvSpPr>
        <p:spPr bwMode="auto">
          <a:xfrm>
            <a:off x="1524000" y="6491288"/>
            <a:ext cx="1409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da-DK">
                <a:latin typeface="Times"/>
              </a:rPr>
              <a:t>search space</a:t>
            </a:r>
          </a:p>
        </p:txBody>
      </p:sp>
      <p:sp>
        <p:nvSpPr>
          <p:cNvPr id="74" name="Rectangle 2"/>
          <p:cNvSpPr txBox="1">
            <a:spLocks noChangeArrowheads="1"/>
          </p:cNvSpPr>
          <p:nvPr/>
        </p:nvSpPr>
        <p:spPr>
          <a:xfrm>
            <a:off x="493713" y="381000"/>
            <a:ext cx="8229600" cy="1143000"/>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altLang="zh-CN" dirty="0" smtClean="0">
                <a:solidFill>
                  <a:schemeClr val="accent3">
                    <a:lumMod val="75000"/>
                  </a:schemeClr>
                </a:solidFill>
              </a:rPr>
              <a:t>Visual Representation</a:t>
            </a:r>
            <a:endParaRPr lang="en-US" altLang="zh-CN" dirty="0">
              <a:solidFill>
                <a:schemeClr val="accent3">
                  <a:lumMod val="75000"/>
                </a:schemeClr>
              </a:solidFill>
            </a:endParaRPr>
          </a:p>
        </p:txBody>
      </p:sp>
    </p:spTree>
    <p:extLst>
      <p:ext uri="{BB962C8B-B14F-4D97-AF65-F5344CB8AC3E}">
        <p14:creationId xmlns:p14="http://schemas.microsoft.com/office/powerpoint/2010/main" val="29040411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5" name="Group 3"/>
          <p:cNvGrpSpPr>
            <a:grpSpLocks/>
          </p:cNvGrpSpPr>
          <p:nvPr/>
        </p:nvGrpSpPr>
        <p:grpSpPr bwMode="auto">
          <a:xfrm>
            <a:off x="1828800" y="2362200"/>
            <a:ext cx="5257800" cy="3946525"/>
            <a:chOff x="1104" y="1306"/>
            <a:chExt cx="3312" cy="2486"/>
          </a:xfrm>
        </p:grpSpPr>
        <p:sp>
          <p:nvSpPr>
            <p:cNvPr id="18436" name="Rectangle 4"/>
            <p:cNvSpPr>
              <a:spLocks noChangeArrowheads="1"/>
            </p:cNvSpPr>
            <p:nvPr/>
          </p:nvSpPr>
          <p:spPr bwMode="auto">
            <a:xfrm>
              <a:off x="1440" y="1450"/>
              <a:ext cx="2832" cy="201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grpSp>
          <p:nvGrpSpPr>
            <p:cNvPr id="18437" name="Group 5"/>
            <p:cNvGrpSpPr>
              <a:grpSpLocks/>
            </p:cNvGrpSpPr>
            <p:nvPr/>
          </p:nvGrpSpPr>
          <p:grpSpPr bwMode="auto">
            <a:xfrm>
              <a:off x="3646" y="2450"/>
              <a:ext cx="530" cy="584"/>
              <a:chOff x="3646" y="2450"/>
              <a:chExt cx="530" cy="584"/>
            </a:xfrm>
          </p:grpSpPr>
          <p:sp>
            <p:nvSpPr>
              <p:cNvPr id="18438" name="Oval 6"/>
              <p:cNvSpPr>
                <a:spLocks noChangeArrowheads="1"/>
              </p:cNvSpPr>
              <p:nvPr/>
            </p:nvSpPr>
            <p:spPr bwMode="auto">
              <a:xfrm>
                <a:off x="3646" y="2450"/>
                <a:ext cx="530" cy="584"/>
              </a:xfrm>
              <a:prstGeom prst="ellipse">
                <a:avLst/>
              </a:prstGeom>
              <a:solidFill>
                <a:srgbClr val="FF9999"/>
              </a:solidFill>
              <a:ln>
                <a:noFill/>
              </a:ln>
              <a:effectLst/>
              <a:extLst>
                <a:ext uri="{91240B29-F687-4F45-9708-019B960494DF}">
                  <a14:hiddenLine xmlns:a14="http://schemas.microsoft.com/office/drawing/2010/main" w="9525">
                    <a:solidFill>
                      <a:srgbClr val="FF7C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18439" name="Oval 7"/>
              <p:cNvSpPr>
                <a:spLocks noChangeArrowheads="1"/>
              </p:cNvSpPr>
              <p:nvPr/>
            </p:nvSpPr>
            <p:spPr bwMode="auto">
              <a:xfrm>
                <a:off x="3742" y="2546"/>
                <a:ext cx="358" cy="390"/>
              </a:xfrm>
              <a:prstGeom prst="ellipse">
                <a:avLst/>
              </a:prstGeom>
              <a:solidFill>
                <a:srgbClr val="FF7C80"/>
              </a:solidFill>
              <a:ln>
                <a:noFill/>
              </a:ln>
              <a:effectLst/>
              <a:extLst>
                <a:ext uri="{91240B29-F687-4F45-9708-019B960494DF}">
                  <a14:hiddenLine xmlns:a14="http://schemas.microsoft.com/office/drawing/2010/main" w="9525">
                    <a:solidFill>
                      <a:srgbClr val="FF505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18440" name="Oval 8"/>
              <p:cNvSpPr>
                <a:spLocks noChangeArrowheads="1"/>
              </p:cNvSpPr>
              <p:nvPr/>
            </p:nvSpPr>
            <p:spPr bwMode="auto">
              <a:xfrm>
                <a:off x="3825" y="2633"/>
                <a:ext cx="193" cy="188"/>
              </a:xfrm>
              <a:prstGeom prst="ellipse">
                <a:avLst/>
              </a:prstGeom>
              <a:solidFill>
                <a:srgbClr val="FF5050"/>
              </a:solidFill>
              <a:ln>
                <a:noFill/>
              </a:ln>
              <a:effectLst/>
              <a:extLst>
                <a:ext uri="{91240B29-F687-4F45-9708-019B960494DF}">
                  <a14:hiddenLine xmlns:a14="http://schemas.microsoft.com/office/drawing/2010/main" w="9525">
                    <a:solidFill>
                      <a:srgbClr val="FF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18441" name="Oval 9"/>
              <p:cNvSpPr>
                <a:spLocks noChangeArrowheads="1"/>
              </p:cNvSpPr>
              <p:nvPr/>
            </p:nvSpPr>
            <p:spPr bwMode="auto">
              <a:xfrm>
                <a:off x="3873" y="2662"/>
                <a:ext cx="111" cy="98"/>
              </a:xfrm>
              <a:prstGeom prst="ellipse">
                <a:avLst/>
              </a:prstGeom>
              <a:solidFill>
                <a:srgbClr val="FF0000"/>
              </a:solidFill>
              <a:ln>
                <a:noFill/>
              </a:ln>
              <a:effectLst/>
              <a:extLst>
                <a:ext uri="{91240B29-F687-4F45-9708-019B960494DF}">
                  <a14:hiddenLine xmlns:a14="http://schemas.microsoft.com/office/drawing/2010/main" w="9525">
                    <a:solidFill>
                      <a:srgbClr val="8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grpSp>
        <p:sp>
          <p:nvSpPr>
            <p:cNvPr id="18442" name="Line 10"/>
            <p:cNvSpPr>
              <a:spLocks noChangeShapeType="1"/>
            </p:cNvSpPr>
            <p:nvPr/>
          </p:nvSpPr>
          <p:spPr bwMode="auto">
            <a:xfrm flipV="1">
              <a:off x="1440" y="1306"/>
              <a:ext cx="0" cy="216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18443" name="Line 11"/>
            <p:cNvSpPr>
              <a:spLocks noChangeShapeType="1"/>
            </p:cNvSpPr>
            <p:nvPr/>
          </p:nvSpPr>
          <p:spPr bwMode="auto">
            <a:xfrm flipV="1">
              <a:off x="1440" y="3466"/>
              <a:ext cx="2976"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18444" name="Text Box 12"/>
            <p:cNvSpPr txBox="1">
              <a:spLocks noChangeArrowheads="1"/>
            </p:cNvSpPr>
            <p:nvPr/>
          </p:nvSpPr>
          <p:spPr bwMode="auto">
            <a:xfrm>
              <a:off x="2796" y="350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da-DK" sz="2400" b="0">
                  <a:solidFill>
                    <a:srgbClr val="FF0000"/>
                  </a:solidFill>
                  <a:latin typeface="Times"/>
                </a:rPr>
                <a:t>x</a:t>
              </a:r>
            </a:p>
          </p:txBody>
        </p:sp>
        <p:sp>
          <p:nvSpPr>
            <p:cNvPr id="18445" name="Text Box 13"/>
            <p:cNvSpPr txBox="1">
              <a:spLocks noChangeArrowheads="1"/>
            </p:cNvSpPr>
            <p:nvPr/>
          </p:nvSpPr>
          <p:spPr bwMode="auto">
            <a:xfrm>
              <a:off x="1104" y="217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da-DK" altLang="da-DK" sz="2400" b="0">
                  <a:solidFill>
                    <a:srgbClr val="FF0000"/>
                  </a:solidFill>
                  <a:latin typeface="Times"/>
                </a:rPr>
                <a:t>y</a:t>
              </a:r>
              <a:endParaRPr lang="en-US" altLang="da-DK" sz="2400" b="0">
                <a:solidFill>
                  <a:srgbClr val="FF0000"/>
                </a:solidFill>
                <a:latin typeface="Times"/>
              </a:endParaRPr>
            </a:p>
          </p:txBody>
        </p:sp>
        <p:grpSp>
          <p:nvGrpSpPr>
            <p:cNvPr id="18446" name="Group 14"/>
            <p:cNvGrpSpPr>
              <a:grpSpLocks/>
            </p:cNvGrpSpPr>
            <p:nvPr/>
          </p:nvGrpSpPr>
          <p:grpSpPr bwMode="auto">
            <a:xfrm>
              <a:off x="3264" y="1546"/>
              <a:ext cx="336" cy="288"/>
              <a:chOff x="3264" y="1546"/>
              <a:chExt cx="336" cy="288"/>
            </a:xfrm>
          </p:grpSpPr>
          <p:sp>
            <p:nvSpPr>
              <p:cNvPr id="18447" name="Oval 15"/>
              <p:cNvSpPr>
                <a:spLocks noChangeArrowheads="1"/>
              </p:cNvSpPr>
              <p:nvPr/>
            </p:nvSpPr>
            <p:spPr bwMode="auto">
              <a:xfrm>
                <a:off x="3264" y="1546"/>
                <a:ext cx="336" cy="288"/>
              </a:xfrm>
              <a:prstGeom prst="ellipse">
                <a:avLst/>
              </a:prstGeom>
              <a:solidFill>
                <a:srgbClr val="FF9999"/>
              </a:solidFill>
              <a:ln w="9525">
                <a:solidFill>
                  <a:srgbClr val="FF99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18448" name="Oval 16"/>
              <p:cNvSpPr>
                <a:spLocks noChangeArrowheads="1"/>
              </p:cNvSpPr>
              <p:nvPr/>
            </p:nvSpPr>
            <p:spPr bwMode="auto">
              <a:xfrm>
                <a:off x="3312" y="1594"/>
                <a:ext cx="240" cy="192"/>
              </a:xfrm>
              <a:prstGeom prst="ellipse">
                <a:avLst/>
              </a:prstGeom>
              <a:solidFill>
                <a:srgbClr val="FF7C80"/>
              </a:solidFill>
              <a:ln w="9525">
                <a:solidFill>
                  <a:srgbClr val="FF7C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grpSp>
        <p:grpSp>
          <p:nvGrpSpPr>
            <p:cNvPr id="18449" name="Group 17"/>
            <p:cNvGrpSpPr>
              <a:grpSpLocks/>
            </p:cNvGrpSpPr>
            <p:nvPr/>
          </p:nvGrpSpPr>
          <p:grpSpPr bwMode="auto">
            <a:xfrm>
              <a:off x="1525" y="2635"/>
              <a:ext cx="2495" cy="807"/>
              <a:chOff x="1525" y="2635"/>
              <a:chExt cx="2495" cy="807"/>
            </a:xfrm>
          </p:grpSpPr>
          <p:sp>
            <p:nvSpPr>
              <p:cNvPr id="18450" name="Freeform 18"/>
              <p:cNvSpPr>
                <a:spLocks/>
              </p:cNvSpPr>
              <p:nvPr/>
            </p:nvSpPr>
            <p:spPr bwMode="auto">
              <a:xfrm>
                <a:off x="1525" y="2635"/>
                <a:ext cx="2495" cy="807"/>
              </a:xfrm>
              <a:custGeom>
                <a:avLst/>
                <a:gdLst>
                  <a:gd name="T0" fmla="*/ 203 w 2495"/>
                  <a:gd name="T1" fmla="*/ 591 h 807"/>
                  <a:gd name="T2" fmla="*/ 827 w 2495"/>
                  <a:gd name="T3" fmla="*/ 783 h 807"/>
                  <a:gd name="T4" fmla="*/ 1499 w 2495"/>
                  <a:gd name="T5" fmla="*/ 735 h 807"/>
                  <a:gd name="T6" fmla="*/ 2027 w 2495"/>
                  <a:gd name="T7" fmla="*/ 639 h 807"/>
                  <a:gd name="T8" fmla="*/ 2320 w 2495"/>
                  <a:gd name="T9" fmla="*/ 692 h 807"/>
                  <a:gd name="T10" fmla="*/ 2462 w 2495"/>
                  <a:gd name="T11" fmla="*/ 580 h 807"/>
                  <a:gd name="T12" fmla="*/ 2447 w 2495"/>
                  <a:gd name="T13" fmla="*/ 498 h 807"/>
                  <a:gd name="T14" fmla="*/ 2171 w 2495"/>
                  <a:gd name="T15" fmla="*/ 423 h 807"/>
                  <a:gd name="T16" fmla="*/ 1999 w 2495"/>
                  <a:gd name="T17" fmla="*/ 244 h 807"/>
                  <a:gd name="T18" fmla="*/ 1789 w 2495"/>
                  <a:gd name="T19" fmla="*/ 109 h 807"/>
                  <a:gd name="T20" fmla="*/ 1513 w 2495"/>
                  <a:gd name="T21" fmla="*/ 139 h 807"/>
                  <a:gd name="T22" fmla="*/ 1146 w 2495"/>
                  <a:gd name="T23" fmla="*/ 266 h 807"/>
                  <a:gd name="T24" fmla="*/ 585 w 2495"/>
                  <a:gd name="T25" fmla="*/ 266 h 807"/>
                  <a:gd name="T26" fmla="*/ 391 w 2495"/>
                  <a:gd name="T27" fmla="*/ 79 h 807"/>
                  <a:gd name="T28" fmla="*/ 174 w 2495"/>
                  <a:gd name="T29" fmla="*/ 19 h 807"/>
                  <a:gd name="T30" fmla="*/ 32 w 2495"/>
                  <a:gd name="T31" fmla="*/ 191 h 807"/>
                  <a:gd name="T32" fmla="*/ 10 w 2495"/>
                  <a:gd name="T33" fmla="*/ 475 h 807"/>
                  <a:gd name="T34" fmla="*/ 92 w 2495"/>
                  <a:gd name="T35" fmla="*/ 535 h 807"/>
                  <a:gd name="T36" fmla="*/ 203 w 2495"/>
                  <a:gd name="T37" fmla="*/ 591 h 8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95" h="807">
                    <a:moveTo>
                      <a:pt x="203" y="591"/>
                    </a:moveTo>
                    <a:cubicBezTo>
                      <a:pt x="325" y="632"/>
                      <a:pt x="611" y="759"/>
                      <a:pt x="827" y="783"/>
                    </a:cubicBezTo>
                    <a:cubicBezTo>
                      <a:pt x="1043" y="807"/>
                      <a:pt x="1299" y="759"/>
                      <a:pt x="1499" y="735"/>
                    </a:cubicBezTo>
                    <a:cubicBezTo>
                      <a:pt x="1699" y="711"/>
                      <a:pt x="1890" y="646"/>
                      <a:pt x="2027" y="639"/>
                    </a:cubicBezTo>
                    <a:cubicBezTo>
                      <a:pt x="2163" y="631"/>
                      <a:pt x="2247" y="701"/>
                      <a:pt x="2320" y="692"/>
                    </a:cubicBezTo>
                    <a:cubicBezTo>
                      <a:pt x="2392" y="682"/>
                      <a:pt x="2440" y="612"/>
                      <a:pt x="2462" y="580"/>
                    </a:cubicBezTo>
                    <a:cubicBezTo>
                      <a:pt x="2483" y="547"/>
                      <a:pt x="2495" y="524"/>
                      <a:pt x="2447" y="498"/>
                    </a:cubicBezTo>
                    <a:cubicBezTo>
                      <a:pt x="2398" y="471"/>
                      <a:pt x="2245" y="465"/>
                      <a:pt x="2171" y="423"/>
                    </a:cubicBezTo>
                    <a:cubicBezTo>
                      <a:pt x="2096" y="380"/>
                      <a:pt x="2062" y="296"/>
                      <a:pt x="1999" y="244"/>
                    </a:cubicBezTo>
                    <a:cubicBezTo>
                      <a:pt x="1935" y="191"/>
                      <a:pt x="1869" y="126"/>
                      <a:pt x="1789" y="109"/>
                    </a:cubicBezTo>
                    <a:cubicBezTo>
                      <a:pt x="1708" y="91"/>
                      <a:pt x="1619" y="112"/>
                      <a:pt x="1513" y="139"/>
                    </a:cubicBezTo>
                    <a:cubicBezTo>
                      <a:pt x="1406" y="165"/>
                      <a:pt x="1300" y="244"/>
                      <a:pt x="1146" y="266"/>
                    </a:cubicBezTo>
                    <a:cubicBezTo>
                      <a:pt x="991" y="287"/>
                      <a:pt x="710" y="297"/>
                      <a:pt x="585" y="266"/>
                    </a:cubicBezTo>
                    <a:cubicBezTo>
                      <a:pt x="459" y="234"/>
                      <a:pt x="459" y="120"/>
                      <a:pt x="391" y="79"/>
                    </a:cubicBezTo>
                    <a:cubicBezTo>
                      <a:pt x="322" y="37"/>
                      <a:pt x="233" y="0"/>
                      <a:pt x="174" y="19"/>
                    </a:cubicBezTo>
                    <a:cubicBezTo>
                      <a:pt x="114" y="37"/>
                      <a:pt x="59" y="115"/>
                      <a:pt x="32" y="191"/>
                    </a:cubicBezTo>
                    <a:cubicBezTo>
                      <a:pt x="4" y="266"/>
                      <a:pt x="0" y="417"/>
                      <a:pt x="10" y="475"/>
                    </a:cubicBezTo>
                    <a:cubicBezTo>
                      <a:pt x="19" y="532"/>
                      <a:pt x="59" y="515"/>
                      <a:pt x="92" y="535"/>
                    </a:cubicBezTo>
                    <a:cubicBezTo>
                      <a:pt x="124" y="554"/>
                      <a:pt x="80" y="549"/>
                      <a:pt x="203" y="591"/>
                    </a:cubicBezTo>
                    <a:close/>
                  </a:path>
                </a:pathLst>
              </a:custGeom>
              <a:solidFill>
                <a:srgbClr val="FF9999"/>
              </a:solidFill>
              <a:ln w="9525">
                <a:solidFill>
                  <a:srgbClr val="FF99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18451" name="Freeform 19"/>
              <p:cNvSpPr>
                <a:spLocks/>
              </p:cNvSpPr>
              <p:nvPr/>
            </p:nvSpPr>
            <p:spPr bwMode="auto">
              <a:xfrm>
                <a:off x="1621" y="2835"/>
                <a:ext cx="2123" cy="484"/>
              </a:xfrm>
              <a:custGeom>
                <a:avLst/>
                <a:gdLst>
                  <a:gd name="T0" fmla="*/ 203 w 2495"/>
                  <a:gd name="T1" fmla="*/ 591 h 807"/>
                  <a:gd name="T2" fmla="*/ 827 w 2495"/>
                  <a:gd name="T3" fmla="*/ 783 h 807"/>
                  <a:gd name="T4" fmla="*/ 1499 w 2495"/>
                  <a:gd name="T5" fmla="*/ 735 h 807"/>
                  <a:gd name="T6" fmla="*/ 2027 w 2495"/>
                  <a:gd name="T7" fmla="*/ 639 h 807"/>
                  <a:gd name="T8" fmla="*/ 2320 w 2495"/>
                  <a:gd name="T9" fmla="*/ 692 h 807"/>
                  <a:gd name="T10" fmla="*/ 2462 w 2495"/>
                  <a:gd name="T11" fmla="*/ 580 h 807"/>
                  <a:gd name="T12" fmla="*/ 2447 w 2495"/>
                  <a:gd name="T13" fmla="*/ 498 h 807"/>
                  <a:gd name="T14" fmla="*/ 2171 w 2495"/>
                  <a:gd name="T15" fmla="*/ 423 h 807"/>
                  <a:gd name="T16" fmla="*/ 1999 w 2495"/>
                  <a:gd name="T17" fmla="*/ 244 h 807"/>
                  <a:gd name="T18" fmla="*/ 1789 w 2495"/>
                  <a:gd name="T19" fmla="*/ 109 h 807"/>
                  <a:gd name="T20" fmla="*/ 1513 w 2495"/>
                  <a:gd name="T21" fmla="*/ 139 h 807"/>
                  <a:gd name="T22" fmla="*/ 1146 w 2495"/>
                  <a:gd name="T23" fmla="*/ 266 h 807"/>
                  <a:gd name="T24" fmla="*/ 585 w 2495"/>
                  <a:gd name="T25" fmla="*/ 266 h 807"/>
                  <a:gd name="T26" fmla="*/ 391 w 2495"/>
                  <a:gd name="T27" fmla="*/ 79 h 807"/>
                  <a:gd name="T28" fmla="*/ 174 w 2495"/>
                  <a:gd name="T29" fmla="*/ 19 h 807"/>
                  <a:gd name="T30" fmla="*/ 32 w 2495"/>
                  <a:gd name="T31" fmla="*/ 191 h 807"/>
                  <a:gd name="T32" fmla="*/ 10 w 2495"/>
                  <a:gd name="T33" fmla="*/ 475 h 807"/>
                  <a:gd name="T34" fmla="*/ 92 w 2495"/>
                  <a:gd name="T35" fmla="*/ 535 h 807"/>
                  <a:gd name="T36" fmla="*/ 203 w 2495"/>
                  <a:gd name="T37" fmla="*/ 591 h 8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95" h="807">
                    <a:moveTo>
                      <a:pt x="203" y="591"/>
                    </a:moveTo>
                    <a:cubicBezTo>
                      <a:pt x="325" y="632"/>
                      <a:pt x="611" y="759"/>
                      <a:pt x="827" y="783"/>
                    </a:cubicBezTo>
                    <a:cubicBezTo>
                      <a:pt x="1043" y="807"/>
                      <a:pt x="1299" y="759"/>
                      <a:pt x="1499" y="735"/>
                    </a:cubicBezTo>
                    <a:cubicBezTo>
                      <a:pt x="1699" y="711"/>
                      <a:pt x="1890" y="646"/>
                      <a:pt x="2027" y="639"/>
                    </a:cubicBezTo>
                    <a:cubicBezTo>
                      <a:pt x="2163" y="631"/>
                      <a:pt x="2247" y="701"/>
                      <a:pt x="2320" y="692"/>
                    </a:cubicBezTo>
                    <a:cubicBezTo>
                      <a:pt x="2392" y="682"/>
                      <a:pt x="2440" y="612"/>
                      <a:pt x="2462" y="580"/>
                    </a:cubicBezTo>
                    <a:cubicBezTo>
                      <a:pt x="2483" y="547"/>
                      <a:pt x="2495" y="524"/>
                      <a:pt x="2447" y="498"/>
                    </a:cubicBezTo>
                    <a:cubicBezTo>
                      <a:pt x="2398" y="471"/>
                      <a:pt x="2245" y="465"/>
                      <a:pt x="2171" y="423"/>
                    </a:cubicBezTo>
                    <a:cubicBezTo>
                      <a:pt x="2096" y="380"/>
                      <a:pt x="2062" y="296"/>
                      <a:pt x="1999" y="244"/>
                    </a:cubicBezTo>
                    <a:cubicBezTo>
                      <a:pt x="1935" y="191"/>
                      <a:pt x="1869" y="126"/>
                      <a:pt x="1789" y="109"/>
                    </a:cubicBezTo>
                    <a:cubicBezTo>
                      <a:pt x="1708" y="91"/>
                      <a:pt x="1619" y="112"/>
                      <a:pt x="1513" y="139"/>
                    </a:cubicBezTo>
                    <a:cubicBezTo>
                      <a:pt x="1406" y="165"/>
                      <a:pt x="1300" y="244"/>
                      <a:pt x="1146" y="266"/>
                    </a:cubicBezTo>
                    <a:cubicBezTo>
                      <a:pt x="991" y="287"/>
                      <a:pt x="710" y="297"/>
                      <a:pt x="585" y="266"/>
                    </a:cubicBezTo>
                    <a:cubicBezTo>
                      <a:pt x="459" y="234"/>
                      <a:pt x="459" y="120"/>
                      <a:pt x="391" y="79"/>
                    </a:cubicBezTo>
                    <a:cubicBezTo>
                      <a:pt x="322" y="37"/>
                      <a:pt x="233" y="0"/>
                      <a:pt x="174" y="19"/>
                    </a:cubicBezTo>
                    <a:cubicBezTo>
                      <a:pt x="114" y="37"/>
                      <a:pt x="59" y="115"/>
                      <a:pt x="32" y="191"/>
                    </a:cubicBezTo>
                    <a:cubicBezTo>
                      <a:pt x="4" y="266"/>
                      <a:pt x="0" y="417"/>
                      <a:pt x="10" y="475"/>
                    </a:cubicBezTo>
                    <a:cubicBezTo>
                      <a:pt x="19" y="532"/>
                      <a:pt x="59" y="515"/>
                      <a:pt x="92" y="535"/>
                    </a:cubicBezTo>
                    <a:cubicBezTo>
                      <a:pt x="124" y="554"/>
                      <a:pt x="80" y="549"/>
                      <a:pt x="203" y="591"/>
                    </a:cubicBezTo>
                    <a:close/>
                  </a:path>
                </a:pathLst>
              </a:custGeom>
              <a:solidFill>
                <a:srgbClr val="FF7C80"/>
              </a:solidFill>
              <a:ln w="9525">
                <a:solidFill>
                  <a:srgbClr val="FF99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18452" name="Freeform 20"/>
              <p:cNvSpPr>
                <a:spLocks/>
              </p:cNvSpPr>
              <p:nvPr/>
            </p:nvSpPr>
            <p:spPr bwMode="auto">
              <a:xfrm>
                <a:off x="2144" y="2995"/>
                <a:ext cx="1073" cy="250"/>
              </a:xfrm>
              <a:custGeom>
                <a:avLst/>
                <a:gdLst>
                  <a:gd name="T0" fmla="*/ 71 w 1073"/>
                  <a:gd name="T1" fmla="*/ 220 h 250"/>
                  <a:gd name="T2" fmla="*/ 437 w 1073"/>
                  <a:gd name="T3" fmla="*/ 250 h 250"/>
                  <a:gd name="T4" fmla="*/ 684 w 1073"/>
                  <a:gd name="T5" fmla="*/ 220 h 250"/>
                  <a:gd name="T6" fmla="*/ 968 w 1073"/>
                  <a:gd name="T7" fmla="*/ 190 h 250"/>
                  <a:gd name="T8" fmla="*/ 1036 w 1073"/>
                  <a:gd name="T9" fmla="*/ 153 h 250"/>
                  <a:gd name="T10" fmla="*/ 1073 w 1073"/>
                  <a:gd name="T11" fmla="*/ 93 h 250"/>
                  <a:gd name="T12" fmla="*/ 1036 w 1073"/>
                  <a:gd name="T13" fmla="*/ 33 h 250"/>
                  <a:gd name="T14" fmla="*/ 976 w 1073"/>
                  <a:gd name="T15" fmla="*/ 3 h 250"/>
                  <a:gd name="T16" fmla="*/ 886 w 1073"/>
                  <a:gd name="T17" fmla="*/ 18 h 250"/>
                  <a:gd name="T18" fmla="*/ 804 w 1073"/>
                  <a:gd name="T19" fmla="*/ 41 h 250"/>
                  <a:gd name="T20" fmla="*/ 684 w 1073"/>
                  <a:gd name="T21" fmla="*/ 63 h 250"/>
                  <a:gd name="T22" fmla="*/ 565 w 1073"/>
                  <a:gd name="T23" fmla="*/ 86 h 250"/>
                  <a:gd name="T24" fmla="*/ 445 w 1073"/>
                  <a:gd name="T25" fmla="*/ 93 h 250"/>
                  <a:gd name="T26" fmla="*/ 340 w 1073"/>
                  <a:gd name="T27" fmla="*/ 100 h 250"/>
                  <a:gd name="T28" fmla="*/ 243 w 1073"/>
                  <a:gd name="T29" fmla="*/ 108 h 250"/>
                  <a:gd name="T30" fmla="*/ 79 w 1073"/>
                  <a:gd name="T31" fmla="*/ 100 h 250"/>
                  <a:gd name="T32" fmla="*/ 26 w 1073"/>
                  <a:gd name="T33" fmla="*/ 123 h 250"/>
                  <a:gd name="T34" fmla="*/ 11 w 1073"/>
                  <a:gd name="T35" fmla="*/ 168 h 250"/>
                  <a:gd name="T36" fmla="*/ 71 w 1073"/>
                  <a:gd name="T37" fmla="*/ 22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73" h="250">
                    <a:moveTo>
                      <a:pt x="71" y="220"/>
                    </a:moveTo>
                    <a:cubicBezTo>
                      <a:pt x="141" y="233"/>
                      <a:pt x="335" y="250"/>
                      <a:pt x="437" y="250"/>
                    </a:cubicBezTo>
                    <a:cubicBezTo>
                      <a:pt x="539" y="250"/>
                      <a:pt x="595" y="229"/>
                      <a:pt x="684" y="220"/>
                    </a:cubicBezTo>
                    <a:cubicBezTo>
                      <a:pt x="772" y="210"/>
                      <a:pt x="909" y="201"/>
                      <a:pt x="968" y="190"/>
                    </a:cubicBezTo>
                    <a:cubicBezTo>
                      <a:pt x="1026" y="178"/>
                      <a:pt x="1018" y="169"/>
                      <a:pt x="1036" y="153"/>
                    </a:cubicBezTo>
                    <a:cubicBezTo>
                      <a:pt x="1053" y="136"/>
                      <a:pt x="1073" y="113"/>
                      <a:pt x="1073" y="93"/>
                    </a:cubicBezTo>
                    <a:cubicBezTo>
                      <a:pt x="1073" y="73"/>
                      <a:pt x="1052" y="48"/>
                      <a:pt x="1036" y="33"/>
                    </a:cubicBezTo>
                    <a:cubicBezTo>
                      <a:pt x="1019" y="18"/>
                      <a:pt x="1000" y="5"/>
                      <a:pt x="976" y="3"/>
                    </a:cubicBezTo>
                    <a:cubicBezTo>
                      <a:pt x="951" y="0"/>
                      <a:pt x="914" y="11"/>
                      <a:pt x="886" y="18"/>
                    </a:cubicBezTo>
                    <a:cubicBezTo>
                      <a:pt x="857" y="24"/>
                      <a:pt x="837" y="33"/>
                      <a:pt x="804" y="41"/>
                    </a:cubicBezTo>
                    <a:cubicBezTo>
                      <a:pt x="770" y="48"/>
                      <a:pt x="723" y="55"/>
                      <a:pt x="684" y="63"/>
                    </a:cubicBezTo>
                    <a:cubicBezTo>
                      <a:pt x="644" y="70"/>
                      <a:pt x="604" y="81"/>
                      <a:pt x="565" y="86"/>
                    </a:cubicBezTo>
                    <a:cubicBezTo>
                      <a:pt x="525" y="90"/>
                      <a:pt x="482" y="90"/>
                      <a:pt x="445" y="93"/>
                    </a:cubicBezTo>
                    <a:cubicBezTo>
                      <a:pt x="407" y="95"/>
                      <a:pt x="373" y="97"/>
                      <a:pt x="340" y="100"/>
                    </a:cubicBezTo>
                    <a:cubicBezTo>
                      <a:pt x="306" y="102"/>
                      <a:pt x="286" y="108"/>
                      <a:pt x="243" y="108"/>
                    </a:cubicBezTo>
                    <a:cubicBezTo>
                      <a:pt x="199" y="108"/>
                      <a:pt x="115" y="97"/>
                      <a:pt x="79" y="100"/>
                    </a:cubicBezTo>
                    <a:cubicBezTo>
                      <a:pt x="43" y="102"/>
                      <a:pt x="37" y="111"/>
                      <a:pt x="26" y="123"/>
                    </a:cubicBezTo>
                    <a:cubicBezTo>
                      <a:pt x="14" y="134"/>
                      <a:pt x="6" y="154"/>
                      <a:pt x="11" y="168"/>
                    </a:cubicBezTo>
                    <a:cubicBezTo>
                      <a:pt x="15" y="181"/>
                      <a:pt x="0" y="206"/>
                      <a:pt x="71" y="220"/>
                    </a:cubicBezTo>
                    <a:close/>
                  </a:path>
                </a:pathLst>
              </a:custGeom>
              <a:solidFill>
                <a:srgbClr val="FF5050"/>
              </a:solidFill>
              <a:ln w="9525">
                <a:solidFill>
                  <a:srgbClr val="FF505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grpSp>
        <p:grpSp>
          <p:nvGrpSpPr>
            <p:cNvPr id="18453" name="Group 21"/>
            <p:cNvGrpSpPr>
              <a:grpSpLocks/>
            </p:cNvGrpSpPr>
            <p:nvPr/>
          </p:nvGrpSpPr>
          <p:grpSpPr bwMode="auto">
            <a:xfrm>
              <a:off x="1968" y="2026"/>
              <a:ext cx="1150" cy="756"/>
              <a:chOff x="1968" y="2026"/>
              <a:chExt cx="1150" cy="756"/>
            </a:xfrm>
          </p:grpSpPr>
          <p:sp>
            <p:nvSpPr>
              <p:cNvPr id="18454" name="Oval 22"/>
              <p:cNvSpPr>
                <a:spLocks noChangeArrowheads="1"/>
              </p:cNvSpPr>
              <p:nvPr/>
            </p:nvSpPr>
            <p:spPr bwMode="auto">
              <a:xfrm>
                <a:off x="1968" y="2026"/>
                <a:ext cx="1150" cy="756"/>
              </a:xfrm>
              <a:prstGeom prst="ellipse">
                <a:avLst/>
              </a:prstGeom>
              <a:solidFill>
                <a:srgbClr val="FF9999"/>
              </a:solidFill>
              <a:ln w="9525">
                <a:solidFill>
                  <a:srgbClr val="FF99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18455" name="Oval 23"/>
              <p:cNvSpPr>
                <a:spLocks noChangeArrowheads="1"/>
              </p:cNvSpPr>
              <p:nvPr/>
            </p:nvSpPr>
            <p:spPr bwMode="auto">
              <a:xfrm>
                <a:off x="2064" y="2122"/>
                <a:ext cx="1008" cy="576"/>
              </a:xfrm>
              <a:prstGeom prst="ellipse">
                <a:avLst/>
              </a:prstGeom>
              <a:solidFill>
                <a:srgbClr val="FF7C80"/>
              </a:solidFill>
              <a:ln w="9525">
                <a:solidFill>
                  <a:srgbClr val="FF7C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18456" name="Oval 24"/>
              <p:cNvSpPr>
                <a:spLocks noChangeArrowheads="1"/>
              </p:cNvSpPr>
              <p:nvPr/>
            </p:nvSpPr>
            <p:spPr bwMode="auto">
              <a:xfrm>
                <a:off x="2386" y="2317"/>
                <a:ext cx="604" cy="292"/>
              </a:xfrm>
              <a:prstGeom prst="ellipse">
                <a:avLst/>
              </a:prstGeom>
              <a:solidFill>
                <a:srgbClr val="FF5050"/>
              </a:solidFill>
              <a:ln w="9525">
                <a:solidFill>
                  <a:srgbClr val="FF505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18457" name="Oval 25"/>
              <p:cNvSpPr>
                <a:spLocks noChangeArrowheads="1"/>
              </p:cNvSpPr>
              <p:nvPr/>
            </p:nvSpPr>
            <p:spPr bwMode="auto">
              <a:xfrm>
                <a:off x="2482" y="2359"/>
                <a:ext cx="446" cy="216"/>
              </a:xfrm>
              <a:prstGeom prst="ellipse">
                <a:avLst/>
              </a:prstGeom>
              <a:solidFill>
                <a:srgbClr val="FF0000"/>
              </a:solidFill>
              <a:ln w="9525">
                <a:solidFill>
                  <a:srgbClr val="FF505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18458" name="Oval 26"/>
              <p:cNvSpPr>
                <a:spLocks noChangeArrowheads="1"/>
              </p:cNvSpPr>
              <p:nvPr/>
            </p:nvSpPr>
            <p:spPr bwMode="auto">
              <a:xfrm>
                <a:off x="2662" y="2410"/>
                <a:ext cx="164" cy="98"/>
              </a:xfrm>
              <a:prstGeom prst="ellipse">
                <a:avLst/>
              </a:prstGeom>
              <a:solidFill>
                <a:srgbClr val="800000"/>
              </a:solidFill>
              <a:ln w="9525">
                <a:solidFill>
                  <a:srgbClr val="8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grpSp>
      </p:grpSp>
      <p:grpSp>
        <p:nvGrpSpPr>
          <p:cNvPr id="18459" name="Group 27"/>
          <p:cNvGrpSpPr>
            <a:grpSpLocks/>
          </p:cNvGrpSpPr>
          <p:nvPr/>
        </p:nvGrpSpPr>
        <p:grpSpPr bwMode="auto">
          <a:xfrm rot="6098621">
            <a:off x="4069556" y="3626644"/>
            <a:ext cx="182563" cy="212725"/>
            <a:chOff x="1968" y="1700"/>
            <a:chExt cx="115" cy="134"/>
          </a:xfrm>
        </p:grpSpPr>
        <p:sp>
          <p:nvSpPr>
            <p:cNvPr id="18460" name="Oval 28"/>
            <p:cNvSpPr>
              <a:spLocks noChangeArrowheads="1"/>
            </p:cNvSpPr>
            <p:nvPr/>
          </p:nvSpPr>
          <p:spPr bwMode="auto">
            <a:xfrm>
              <a:off x="1968" y="178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61" name="Line 29"/>
            <p:cNvSpPr>
              <a:spLocks noChangeShapeType="1"/>
            </p:cNvSpPr>
            <p:nvPr/>
          </p:nvSpPr>
          <p:spPr bwMode="auto">
            <a:xfrm flipV="1">
              <a:off x="2016" y="1700"/>
              <a:ext cx="67" cy="8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8462" name="Group 30"/>
          <p:cNvGrpSpPr>
            <a:grpSpLocks/>
          </p:cNvGrpSpPr>
          <p:nvPr/>
        </p:nvGrpSpPr>
        <p:grpSpPr bwMode="auto">
          <a:xfrm rot="33686646">
            <a:off x="4046538" y="3898900"/>
            <a:ext cx="220662" cy="153988"/>
            <a:chOff x="2357" y="1977"/>
            <a:chExt cx="139" cy="97"/>
          </a:xfrm>
        </p:grpSpPr>
        <p:sp>
          <p:nvSpPr>
            <p:cNvPr id="18463" name="Oval 31"/>
            <p:cNvSpPr>
              <a:spLocks noChangeArrowheads="1"/>
            </p:cNvSpPr>
            <p:nvPr/>
          </p:nvSpPr>
          <p:spPr bwMode="auto">
            <a:xfrm>
              <a:off x="2448" y="202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64" name="Line 32"/>
            <p:cNvSpPr>
              <a:spLocks noChangeShapeType="1"/>
            </p:cNvSpPr>
            <p:nvPr/>
          </p:nvSpPr>
          <p:spPr bwMode="auto">
            <a:xfrm flipH="1" flipV="1">
              <a:off x="2357" y="1977"/>
              <a:ext cx="119" cy="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8465" name="Group 33"/>
          <p:cNvGrpSpPr>
            <a:grpSpLocks/>
          </p:cNvGrpSpPr>
          <p:nvPr/>
        </p:nvGrpSpPr>
        <p:grpSpPr bwMode="auto">
          <a:xfrm rot="14039995">
            <a:off x="4966494" y="3890169"/>
            <a:ext cx="149225" cy="176213"/>
            <a:chOff x="3074" y="1819"/>
            <a:chExt cx="94" cy="111"/>
          </a:xfrm>
        </p:grpSpPr>
        <p:sp>
          <p:nvSpPr>
            <p:cNvPr id="18466" name="Oval 34"/>
            <p:cNvSpPr>
              <a:spLocks noChangeArrowheads="1"/>
            </p:cNvSpPr>
            <p:nvPr/>
          </p:nvSpPr>
          <p:spPr bwMode="auto">
            <a:xfrm>
              <a:off x="3120" y="188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67" name="Line 35"/>
            <p:cNvSpPr>
              <a:spLocks noChangeShapeType="1"/>
            </p:cNvSpPr>
            <p:nvPr/>
          </p:nvSpPr>
          <p:spPr bwMode="auto">
            <a:xfrm flipH="1" flipV="1">
              <a:off x="3074" y="1819"/>
              <a:ext cx="69" cy="7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8468" name="Group 36"/>
          <p:cNvGrpSpPr>
            <a:grpSpLocks/>
          </p:cNvGrpSpPr>
          <p:nvPr/>
        </p:nvGrpSpPr>
        <p:grpSpPr bwMode="auto">
          <a:xfrm rot="15574197">
            <a:off x="3811588" y="5045075"/>
            <a:ext cx="152400" cy="149225"/>
            <a:chOff x="2016" y="2602"/>
            <a:chExt cx="96" cy="94"/>
          </a:xfrm>
        </p:grpSpPr>
        <p:sp>
          <p:nvSpPr>
            <p:cNvPr id="18469" name="Oval 37"/>
            <p:cNvSpPr>
              <a:spLocks noChangeArrowheads="1"/>
            </p:cNvSpPr>
            <p:nvPr/>
          </p:nvSpPr>
          <p:spPr bwMode="auto">
            <a:xfrm>
              <a:off x="2064" y="260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70" name="Line 38"/>
            <p:cNvSpPr>
              <a:spLocks noChangeShapeType="1"/>
            </p:cNvSpPr>
            <p:nvPr/>
          </p:nvSpPr>
          <p:spPr bwMode="auto">
            <a:xfrm flipH="1">
              <a:off x="2016" y="2617"/>
              <a:ext cx="67" cy="7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8471" name="Group 39"/>
          <p:cNvGrpSpPr>
            <a:grpSpLocks/>
          </p:cNvGrpSpPr>
          <p:nvPr/>
        </p:nvGrpSpPr>
        <p:grpSpPr bwMode="auto">
          <a:xfrm rot="31806680">
            <a:off x="4303713" y="5272088"/>
            <a:ext cx="115887" cy="190500"/>
            <a:chOff x="2471" y="3010"/>
            <a:chExt cx="73" cy="120"/>
          </a:xfrm>
        </p:grpSpPr>
        <p:sp>
          <p:nvSpPr>
            <p:cNvPr id="18472" name="Oval 40"/>
            <p:cNvSpPr>
              <a:spLocks noChangeArrowheads="1"/>
            </p:cNvSpPr>
            <p:nvPr/>
          </p:nvSpPr>
          <p:spPr bwMode="auto">
            <a:xfrm>
              <a:off x="2496" y="308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73" name="Line 41"/>
            <p:cNvSpPr>
              <a:spLocks noChangeShapeType="1"/>
            </p:cNvSpPr>
            <p:nvPr/>
          </p:nvSpPr>
          <p:spPr bwMode="auto">
            <a:xfrm flipH="1" flipV="1">
              <a:off x="2471" y="3010"/>
              <a:ext cx="59" cy="9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8474" name="Group 42"/>
          <p:cNvGrpSpPr>
            <a:grpSpLocks/>
          </p:cNvGrpSpPr>
          <p:nvPr/>
        </p:nvGrpSpPr>
        <p:grpSpPr bwMode="auto">
          <a:xfrm rot="16767982">
            <a:off x="4950618" y="5104607"/>
            <a:ext cx="93663" cy="241300"/>
            <a:chOff x="3301" y="3026"/>
            <a:chExt cx="59" cy="152"/>
          </a:xfrm>
        </p:grpSpPr>
        <p:sp>
          <p:nvSpPr>
            <p:cNvPr id="18475" name="Oval 43"/>
            <p:cNvSpPr>
              <a:spLocks noChangeArrowheads="1"/>
            </p:cNvSpPr>
            <p:nvPr/>
          </p:nvSpPr>
          <p:spPr bwMode="auto">
            <a:xfrm>
              <a:off x="3312" y="313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76" name="Line 44"/>
            <p:cNvSpPr>
              <a:spLocks noChangeShapeType="1"/>
            </p:cNvSpPr>
            <p:nvPr/>
          </p:nvSpPr>
          <p:spPr bwMode="auto">
            <a:xfrm flipH="1" flipV="1">
              <a:off x="3301" y="3026"/>
              <a:ext cx="37" cy="13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8477" name="Group 45"/>
          <p:cNvGrpSpPr>
            <a:grpSpLocks/>
          </p:cNvGrpSpPr>
          <p:nvPr/>
        </p:nvGrpSpPr>
        <p:grpSpPr bwMode="auto">
          <a:xfrm rot="29732747">
            <a:off x="5486400" y="4179888"/>
            <a:ext cx="215900" cy="112712"/>
            <a:chOff x="3408" y="2506"/>
            <a:chExt cx="136" cy="71"/>
          </a:xfrm>
        </p:grpSpPr>
        <p:sp>
          <p:nvSpPr>
            <p:cNvPr id="18478" name="Oval 46"/>
            <p:cNvSpPr>
              <a:spLocks noChangeArrowheads="1"/>
            </p:cNvSpPr>
            <p:nvPr/>
          </p:nvSpPr>
          <p:spPr bwMode="auto">
            <a:xfrm>
              <a:off x="3408" y="250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79" name="Line 47"/>
            <p:cNvSpPr>
              <a:spLocks noChangeShapeType="1"/>
            </p:cNvSpPr>
            <p:nvPr/>
          </p:nvSpPr>
          <p:spPr bwMode="auto">
            <a:xfrm>
              <a:off x="3431" y="2535"/>
              <a:ext cx="113" cy="4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8480" name="Group 48"/>
          <p:cNvGrpSpPr>
            <a:grpSpLocks/>
          </p:cNvGrpSpPr>
          <p:nvPr/>
        </p:nvGrpSpPr>
        <p:grpSpPr bwMode="auto">
          <a:xfrm rot="10354694">
            <a:off x="5791200" y="3900488"/>
            <a:ext cx="203200" cy="117475"/>
            <a:chOff x="3696" y="1760"/>
            <a:chExt cx="128" cy="74"/>
          </a:xfrm>
        </p:grpSpPr>
        <p:sp>
          <p:nvSpPr>
            <p:cNvPr id="18481" name="Oval 49"/>
            <p:cNvSpPr>
              <a:spLocks noChangeArrowheads="1"/>
            </p:cNvSpPr>
            <p:nvPr/>
          </p:nvSpPr>
          <p:spPr bwMode="auto">
            <a:xfrm>
              <a:off x="3696" y="178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82" name="Line 50"/>
            <p:cNvSpPr>
              <a:spLocks noChangeShapeType="1"/>
            </p:cNvSpPr>
            <p:nvPr/>
          </p:nvSpPr>
          <p:spPr bwMode="auto">
            <a:xfrm flipV="1">
              <a:off x="3719" y="1760"/>
              <a:ext cx="105" cy="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8483" name="Group 51"/>
          <p:cNvGrpSpPr>
            <a:grpSpLocks/>
          </p:cNvGrpSpPr>
          <p:nvPr/>
        </p:nvGrpSpPr>
        <p:grpSpPr bwMode="auto">
          <a:xfrm rot="-2891512">
            <a:off x="4966494" y="5272881"/>
            <a:ext cx="149225" cy="176213"/>
            <a:chOff x="3410" y="3211"/>
            <a:chExt cx="94" cy="111"/>
          </a:xfrm>
        </p:grpSpPr>
        <p:sp>
          <p:nvSpPr>
            <p:cNvPr id="18484" name="Oval 52"/>
            <p:cNvSpPr>
              <a:spLocks noChangeArrowheads="1"/>
            </p:cNvSpPr>
            <p:nvPr/>
          </p:nvSpPr>
          <p:spPr bwMode="auto">
            <a:xfrm>
              <a:off x="3456" y="327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85" name="Line 53"/>
            <p:cNvSpPr>
              <a:spLocks noChangeShapeType="1"/>
            </p:cNvSpPr>
            <p:nvPr/>
          </p:nvSpPr>
          <p:spPr bwMode="auto">
            <a:xfrm flipH="1" flipV="1">
              <a:off x="3410" y="3211"/>
              <a:ext cx="69" cy="7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8486" name="Group 54"/>
          <p:cNvGrpSpPr>
            <a:grpSpLocks/>
          </p:cNvGrpSpPr>
          <p:nvPr/>
        </p:nvGrpSpPr>
        <p:grpSpPr bwMode="auto">
          <a:xfrm rot="8385136">
            <a:off x="3876675" y="5260975"/>
            <a:ext cx="149225" cy="176213"/>
            <a:chOff x="1682" y="3537"/>
            <a:chExt cx="94" cy="111"/>
          </a:xfrm>
        </p:grpSpPr>
        <p:sp>
          <p:nvSpPr>
            <p:cNvPr id="18487" name="Oval 55"/>
            <p:cNvSpPr>
              <a:spLocks noChangeArrowheads="1"/>
            </p:cNvSpPr>
            <p:nvPr/>
          </p:nvSpPr>
          <p:spPr bwMode="auto">
            <a:xfrm>
              <a:off x="1728" y="360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88" name="Line 56"/>
            <p:cNvSpPr>
              <a:spLocks noChangeShapeType="1"/>
            </p:cNvSpPr>
            <p:nvPr/>
          </p:nvSpPr>
          <p:spPr bwMode="auto">
            <a:xfrm flipH="1" flipV="1">
              <a:off x="1682" y="3537"/>
              <a:ext cx="69" cy="7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8489" name="Group 57"/>
          <p:cNvGrpSpPr>
            <a:grpSpLocks/>
          </p:cNvGrpSpPr>
          <p:nvPr/>
        </p:nvGrpSpPr>
        <p:grpSpPr bwMode="auto">
          <a:xfrm>
            <a:off x="4876800" y="4281488"/>
            <a:ext cx="76200" cy="254000"/>
            <a:chOff x="2880" y="2266"/>
            <a:chExt cx="48" cy="160"/>
          </a:xfrm>
        </p:grpSpPr>
        <p:sp>
          <p:nvSpPr>
            <p:cNvPr id="18490" name="Oval 58"/>
            <p:cNvSpPr>
              <a:spLocks noChangeArrowheads="1"/>
            </p:cNvSpPr>
            <p:nvPr/>
          </p:nvSpPr>
          <p:spPr bwMode="auto">
            <a:xfrm>
              <a:off x="2880" y="226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91" name="Line 59"/>
            <p:cNvSpPr>
              <a:spLocks noChangeShapeType="1"/>
            </p:cNvSpPr>
            <p:nvPr/>
          </p:nvSpPr>
          <p:spPr bwMode="auto">
            <a:xfrm>
              <a:off x="2903" y="2286"/>
              <a:ext cx="1" cy="1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8492" name="Group 60"/>
          <p:cNvGrpSpPr>
            <a:grpSpLocks/>
          </p:cNvGrpSpPr>
          <p:nvPr/>
        </p:nvGrpSpPr>
        <p:grpSpPr bwMode="auto">
          <a:xfrm>
            <a:off x="7467600" y="3505200"/>
            <a:ext cx="1425575" cy="2014538"/>
            <a:chOff x="4692" y="2715"/>
            <a:chExt cx="898" cy="1269"/>
          </a:xfrm>
        </p:grpSpPr>
        <p:sp>
          <p:nvSpPr>
            <p:cNvPr id="18493" name="Rectangle 61"/>
            <p:cNvSpPr>
              <a:spLocks noChangeArrowheads="1"/>
            </p:cNvSpPr>
            <p:nvPr/>
          </p:nvSpPr>
          <p:spPr bwMode="auto">
            <a:xfrm>
              <a:off x="4752" y="2832"/>
              <a:ext cx="336" cy="144"/>
            </a:xfrm>
            <a:prstGeom prst="rect">
              <a:avLst/>
            </a:prstGeom>
            <a:solidFill>
              <a:srgbClr val="8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18494" name="Rectangle 62"/>
            <p:cNvSpPr>
              <a:spLocks noChangeArrowheads="1"/>
            </p:cNvSpPr>
            <p:nvPr/>
          </p:nvSpPr>
          <p:spPr bwMode="auto">
            <a:xfrm>
              <a:off x="4752" y="2976"/>
              <a:ext cx="336" cy="144"/>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18495" name="Rectangle 63"/>
            <p:cNvSpPr>
              <a:spLocks noChangeArrowheads="1"/>
            </p:cNvSpPr>
            <p:nvPr/>
          </p:nvSpPr>
          <p:spPr bwMode="auto">
            <a:xfrm>
              <a:off x="4752" y="3120"/>
              <a:ext cx="336" cy="144"/>
            </a:xfrm>
            <a:prstGeom prst="rect">
              <a:avLst/>
            </a:prstGeom>
            <a:solidFill>
              <a:srgbClr val="FF505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18496" name="Rectangle 64"/>
            <p:cNvSpPr>
              <a:spLocks noChangeArrowheads="1"/>
            </p:cNvSpPr>
            <p:nvPr/>
          </p:nvSpPr>
          <p:spPr bwMode="auto">
            <a:xfrm>
              <a:off x="4752" y="3264"/>
              <a:ext cx="336" cy="144"/>
            </a:xfrm>
            <a:prstGeom prst="rect">
              <a:avLst/>
            </a:prstGeom>
            <a:solidFill>
              <a:srgbClr val="FF7C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18497" name="Rectangle 65"/>
            <p:cNvSpPr>
              <a:spLocks noChangeArrowheads="1"/>
            </p:cNvSpPr>
            <p:nvPr/>
          </p:nvSpPr>
          <p:spPr bwMode="auto">
            <a:xfrm>
              <a:off x="4752" y="3408"/>
              <a:ext cx="336" cy="144"/>
            </a:xfrm>
            <a:prstGeom prst="rect">
              <a:avLst/>
            </a:prstGeom>
            <a:solidFill>
              <a:srgbClr val="FF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18498" name="Rectangle 66"/>
            <p:cNvSpPr>
              <a:spLocks noChangeArrowheads="1"/>
            </p:cNvSpPr>
            <p:nvPr/>
          </p:nvSpPr>
          <p:spPr bwMode="auto">
            <a:xfrm>
              <a:off x="4752" y="3552"/>
              <a:ext cx="336" cy="14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18499" name="Rectangle 67"/>
            <p:cNvSpPr>
              <a:spLocks noChangeArrowheads="1"/>
            </p:cNvSpPr>
            <p:nvPr/>
          </p:nvSpPr>
          <p:spPr bwMode="auto">
            <a:xfrm>
              <a:off x="4752" y="2832"/>
              <a:ext cx="336"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18500" name="Text Box 68"/>
            <p:cNvSpPr txBox="1">
              <a:spLocks noChangeArrowheads="1"/>
            </p:cNvSpPr>
            <p:nvPr/>
          </p:nvSpPr>
          <p:spPr bwMode="auto">
            <a:xfrm>
              <a:off x="4692" y="3753"/>
              <a:ext cx="4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da-DK" b="0">
                  <a:solidFill>
                    <a:srgbClr val="FF0000"/>
                  </a:solidFill>
                  <a:latin typeface="Times"/>
                </a:rPr>
                <a:t>fitness</a:t>
              </a:r>
            </a:p>
          </p:txBody>
        </p:sp>
        <p:sp>
          <p:nvSpPr>
            <p:cNvPr id="18501" name="Text Box 69"/>
            <p:cNvSpPr txBox="1">
              <a:spLocks noChangeArrowheads="1"/>
            </p:cNvSpPr>
            <p:nvPr/>
          </p:nvSpPr>
          <p:spPr bwMode="auto">
            <a:xfrm>
              <a:off x="5222" y="3581"/>
              <a:ext cx="3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da-DK" b="0">
                  <a:solidFill>
                    <a:srgbClr val="FF0000"/>
                  </a:solidFill>
                  <a:latin typeface="Times"/>
                </a:rPr>
                <a:t>min</a:t>
              </a:r>
            </a:p>
          </p:txBody>
        </p:sp>
        <p:sp>
          <p:nvSpPr>
            <p:cNvPr id="18502" name="Text Box 70"/>
            <p:cNvSpPr txBox="1">
              <a:spLocks noChangeArrowheads="1"/>
            </p:cNvSpPr>
            <p:nvPr/>
          </p:nvSpPr>
          <p:spPr bwMode="auto">
            <a:xfrm>
              <a:off x="5226" y="2715"/>
              <a:ext cx="36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da-DK" b="0">
                  <a:solidFill>
                    <a:srgbClr val="FF0000"/>
                  </a:solidFill>
                  <a:latin typeface="Times"/>
                </a:rPr>
                <a:t>max</a:t>
              </a:r>
            </a:p>
          </p:txBody>
        </p:sp>
        <p:sp>
          <p:nvSpPr>
            <p:cNvPr id="18503" name="Line 71"/>
            <p:cNvSpPr>
              <a:spLocks noChangeShapeType="1"/>
            </p:cNvSpPr>
            <p:nvPr/>
          </p:nvSpPr>
          <p:spPr bwMode="auto">
            <a:xfrm flipV="1">
              <a:off x="5184" y="2832"/>
              <a:ext cx="0" cy="849"/>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grpSp>
      <p:sp>
        <p:nvSpPr>
          <p:cNvPr id="18504" name="Line 72"/>
          <p:cNvSpPr>
            <a:spLocks noChangeShapeType="1"/>
          </p:cNvSpPr>
          <p:nvPr/>
        </p:nvSpPr>
        <p:spPr bwMode="auto">
          <a:xfrm flipH="1">
            <a:off x="2286000" y="5791200"/>
            <a:ext cx="228600" cy="7477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05" name="Text Box 73"/>
          <p:cNvSpPr txBox="1">
            <a:spLocks noChangeArrowheads="1"/>
          </p:cNvSpPr>
          <p:nvPr/>
        </p:nvSpPr>
        <p:spPr bwMode="auto">
          <a:xfrm>
            <a:off x="1524000" y="6491288"/>
            <a:ext cx="1409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da-DK">
                <a:latin typeface="Times"/>
              </a:rPr>
              <a:t>search space</a:t>
            </a:r>
          </a:p>
        </p:txBody>
      </p:sp>
      <p:sp>
        <p:nvSpPr>
          <p:cNvPr id="75" name="Rectangle 2"/>
          <p:cNvSpPr txBox="1">
            <a:spLocks noChangeArrowheads="1"/>
          </p:cNvSpPr>
          <p:nvPr/>
        </p:nvSpPr>
        <p:spPr>
          <a:xfrm>
            <a:off x="447675" y="304800"/>
            <a:ext cx="8229600" cy="1143000"/>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altLang="zh-CN" dirty="0" smtClean="0">
                <a:solidFill>
                  <a:schemeClr val="accent3">
                    <a:lumMod val="75000"/>
                  </a:schemeClr>
                </a:solidFill>
              </a:rPr>
              <a:t>Visual Representation</a:t>
            </a:r>
            <a:endParaRPr lang="en-US" altLang="zh-CN" dirty="0">
              <a:solidFill>
                <a:schemeClr val="accent3">
                  <a:lumMod val="75000"/>
                </a:schemeClr>
              </a:solidFill>
            </a:endParaRPr>
          </a:p>
        </p:txBody>
      </p:sp>
    </p:spTree>
    <p:extLst>
      <p:ext uri="{BB962C8B-B14F-4D97-AF65-F5344CB8AC3E}">
        <p14:creationId xmlns:p14="http://schemas.microsoft.com/office/powerpoint/2010/main" val="34896310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9" name="Group 3"/>
          <p:cNvGrpSpPr>
            <a:grpSpLocks/>
          </p:cNvGrpSpPr>
          <p:nvPr/>
        </p:nvGrpSpPr>
        <p:grpSpPr bwMode="auto">
          <a:xfrm>
            <a:off x="1828800" y="2362200"/>
            <a:ext cx="5257800" cy="3946525"/>
            <a:chOff x="1104" y="1306"/>
            <a:chExt cx="3312" cy="2486"/>
          </a:xfrm>
        </p:grpSpPr>
        <p:sp>
          <p:nvSpPr>
            <p:cNvPr id="19460" name="Rectangle 4"/>
            <p:cNvSpPr>
              <a:spLocks noChangeArrowheads="1"/>
            </p:cNvSpPr>
            <p:nvPr/>
          </p:nvSpPr>
          <p:spPr bwMode="auto">
            <a:xfrm>
              <a:off x="1440" y="1450"/>
              <a:ext cx="2832" cy="201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grpSp>
          <p:nvGrpSpPr>
            <p:cNvPr id="19461" name="Group 5"/>
            <p:cNvGrpSpPr>
              <a:grpSpLocks/>
            </p:cNvGrpSpPr>
            <p:nvPr/>
          </p:nvGrpSpPr>
          <p:grpSpPr bwMode="auto">
            <a:xfrm>
              <a:off x="3646" y="2450"/>
              <a:ext cx="530" cy="584"/>
              <a:chOff x="3646" y="2450"/>
              <a:chExt cx="530" cy="584"/>
            </a:xfrm>
          </p:grpSpPr>
          <p:sp>
            <p:nvSpPr>
              <p:cNvPr id="19462" name="Oval 6"/>
              <p:cNvSpPr>
                <a:spLocks noChangeArrowheads="1"/>
              </p:cNvSpPr>
              <p:nvPr/>
            </p:nvSpPr>
            <p:spPr bwMode="auto">
              <a:xfrm>
                <a:off x="3646" y="2450"/>
                <a:ext cx="530" cy="584"/>
              </a:xfrm>
              <a:prstGeom prst="ellipse">
                <a:avLst/>
              </a:prstGeom>
              <a:solidFill>
                <a:srgbClr val="FF9999"/>
              </a:solidFill>
              <a:ln>
                <a:noFill/>
              </a:ln>
              <a:effectLst/>
              <a:extLst>
                <a:ext uri="{91240B29-F687-4F45-9708-019B960494DF}">
                  <a14:hiddenLine xmlns:a14="http://schemas.microsoft.com/office/drawing/2010/main" w="9525">
                    <a:solidFill>
                      <a:srgbClr val="FF7C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19463" name="Oval 7"/>
              <p:cNvSpPr>
                <a:spLocks noChangeArrowheads="1"/>
              </p:cNvSpPr>
              <p:nvPr/>
            </p:nvSpPr>
            <p:spPr bwMode="auto">
              <a:xfrm>
                <a:off x="3742" y="2546"/>
                <a:ext cx="358" cy="390"/>
              </a:xfrm>
              <a:prstGeom prst="ellipse">
                <a:avLst/>
              </a:prstGeom>
              <a:solidFill>
                <a:srgbClr val="FF7C80"/>
              </a:solidFill>
              <a:ln>
                <a:noFill/>
              </a:ln>
              <a:effectLst/>
              <a:extLst>
                <a:ext uri="{91240B29-F687-4F45-9708-019B960494DF}">
                  <a14:hiddenLine xmlns:a14="http://schemas.microsoft.com/office/drawing/2010/main" w="9525">
                    <a:solidFill>
                      <a:srgbClr val="FF505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19464" name="Oval 8"/>
              <p:cNvSpPr>
                <a:spLocks noChangeArrowheads="1"/>
              </p:cNvSpPr>
              <p:nvPr/>
            </p:nvSpPr>
            <p:spPr bwMode="auto">
              <a:xfrm>
                <a:off x="3825" y="2633"/>
                <a:ext cx="193" cy="188"/>
              </a:xfrm>
              <a:prstGeom prst="ellipse">
                <a:avLst/>
              </a:prstGeom>
              <a:solidFill>
                <a:srgbClr val="FF5050"/>
              </a:solidFill>
              <a:ln>
                <a:noFill/>
              </a:ln>
              <a:effectLst/>
              <a:extLst>
                <a:ext uri="{91240B29-F687-4F45-9708-019B960494DF}">
                  <a14:hiddenLine xmlns:a14="http://schemas.microsoft.com/office/drawing/2010/main" w="9525">
                    <a:solidFill>
                      <a:srgbClr val="FF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19465" name="Oval 9"/>
              <p:cNvSpPr>
                <a:spLocks noChangeArrowheads="1"/>
              </p:cNvSpPr>
              <p:nvPr/>
            </p:nvSpPr>
            <p:spPr bwMode="auto">
              <a:xfrm>
                <a:off x="3873" y="2662"/>
                <a:ext cx="111" cy="98"/>
              </a:xfrm>
              <a:prstGeom prst="ellipse">
                <a:avLst/>
              </a:prstGeom>
              <a:solidFill>
                <a:srgbClr val="FF0000"/>
              </a:solidFill>
              <a:ln>
                <a:noFill/>
              </a:ln>
              <a:effectLst/>
              <a:extLst>
                <a:ext uri="{91240B29-F687-4F45-9708-019B960494DF}">
                  <a14:hiddenLine xmlns:a14="http://schemas.microsoft.com/office/drawing/2010/main" w="9525">
                    <a:solidFill>
                      <a:srgbClr val="8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grpSp>
        <p:sp>
          <p:nvSpPr>
            <p:cNvPr id="19466" name="Line 10"/>
            <p:cNvSpPr>
              <a:spLocks noChangeShapeType="1"/>
            </p:cNvSpPr>
            <p:nvPr/>
          </p:nvSpPr>
          <p:spPr bwMode="auto">
            <a:xfrm flipV="1">
              <a:off x="1440" y="1306"/>
              <a:ext cx="0" cy="216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19467" name="Line 11"/>
            <p:cNvSpPr>
              <a:spLocks noChangeShapeType="1"/>
            </p:cNvSpPr>
            <p:nvPr/>
          </p:nvSpPr>
          <p:spPr bwMode="auto">
            <a:xfrm flipV="1">
              <a:off x="1440" y="3466"/>
              <a:ext cx="2976"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19468" name="Text Box 12"/>
            <p:cNvSpPr txBox="1">
              <a:spLocks noChangeArrowheads="1"/>
            </p:cNvSpPr>
            <p:nvPr/>
          </p:nvSpPr>
          <p:spPr bwMode="auto">
            <a:xfrm>
              <a:off x="2796" y="350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da-DK" sz="2400" b="0">
                  <a:solidFill>
                    <a:srgbClr val="FF0000"/>
                  </a:solidFill>
                  <a:latin typeface="Times"/>
                </a:rPr>
                <a:t>x</a:t>
              </a:r>
            </a:p>
          </p:txBody>
        </p:sp>
        <p:sp>
          <p:nvSpPr>
            <p:cNvPr id="19469" name="Text Box 13"/>
            <p:cNvSpPr txBox="1">
              <a:spLocks noChangeArrowheads="1"/>
            </p:cNvSpPr>
            <p:nvPr/>
          </p:nvSpPr>
          <p:spPr bwMode="auto">
            <a:xfrm>
              <a:off x="1104" y="217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da-DK" altLang="da-DK" sz="2400" b="0">
                  <a:solidFill>
                    <a:srgbClr val="FF0000"/>
                  </a:solidFill>
                  <a:latin typeface="Times"/>
                </a:rPr>
                <a:t>y</a:t>
              </a:r>
              <a:endParaRPr lang="en-US" altLang="da-DK" sz="2400" b="0">
                <a:solidFill>
                  <a:srgbClr val="FF0000"/>
                </a:solidFill>
                <a:latin typeface="Times"/>
              </a:endParaRPr>
            </a:p>
          </p:txBody>
        </p:sp>
        <p:grpSp>
          <p:nvGrpSpPr>
            <p:cNvPr id="19470" name="Group 14"/>
            <p:cNvGrpSpPr>
              <a:grpSpLocks/>
            </p:cNvGrpSpPr>
            <p:nvPr/>
          </p:nvGrpSpPr>
          <p:grpSpPr bwMode="auto">
            <a:xfrm>
              <a:off x="3264" y="1546"/>
              <a:ext cx="336" cy="288"/>
              <a:chOff x="3264" y="1546"/>
              <a:chExt cx="336" cy="288"/>
            </a:xfrm>
          </p:grpSpPr>
          <p:sp>
            <p:nvSpPr>
              <p:cNvPr id="19471" name="Oval 15"/>
              <p:cNvSpPr>
                <a:spLocks noChangeArrowheads="1"/>
              </p:cNvSpPr>
              <p:nvPr/>
            </p:nvSpPr>
            <p:spPr bwMode="auto">
              <a:xfrm>
                <a:off x="3264" y="1546"/>
                <a:ext cx="336" cy="288"/>
              </a:xfrm>
              <a:prstGeom prst="ellipse">
                <a:avLst/>
              </a:prstGeom>
              <a:solidFill>
                <a:srgbClr val="FF9999"/>
              </a:solidFill>
              <a:ln w="9525">
                <a:solidFill>
                  <a:srgbClr val="FF99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19472" name="Oval 16"/>
              <p:cNvSpPr>
                <a:spLocks noChangeArrowheads="1"/>
              </p:cNvSpPr>
              <p:nvPr/>
            </p:nvSpPr>
            <p:spPr bwMode="auto">
              <a:xfrm>
                <a:off x="3312" y="1594"/>
                <a:ext cx="240" cy="192"/>
              </a:xfrm>
              <a:prstGeom prst="ellipse">
                <a:avLst/>
              </a:prstGeom>
              <a:solidFill>
                <a:srgbClr val="FF7C80"/>
              </a:solidFill>
              <a:ln w="9525">
                <a:solidFill>
                  <a:srgbClr val="FF7C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grpSp>
        <p:grpSp>
          <p:nvGrpSpPr>
            <p:cNvPr id="19473" name="Group 17"/>
            <p:cNvGrpSpPr>
              <a:grpSpLocks/>
            </p:cNvGrpSpPr>
            <p:nvPr/>
          </p:nvGrpSpPr>
          <p:grpSpPr bwMode="auto">
            <a:xfrm>
              <a:off x="1525" y="2635"/>
              <a:ext cx="2495" cy="807"/>
              <a:chOff x="1525" y="2635"/>
              <a:chExt cx="2495" cy="807"/>
            </a:xfrm>
          </p:grpSpPr>
          <p:sp>
            <p:nvSpPr>
              <p:cNvPr id="19474" name="Freeform 18"/>
              <p:cNvSpPr>
                <a:spLocks/>
              </p:cNvSpPr>
              <p:nvPr/>
            </p:nvSpPr>
            <p:spPr bwMode="auto">
              <a:xfrm>
                <a:off x="1525" y="2635"/>
                <a:ext cx="2495" cy="807"/>
              </a:xfrm>
              <a:custGeom>
                <a:avLst/>
                <a:gdLst>
                  <a:gd name="T0" fmla="*/ 203 w 2495"/>
                  <a:gd name="T1" fmla="*/ 591 h 807"/>
                  <a:gd name="T2" fmla="*/ 827 w 2495"/>
                  <a:gd name="T3" fmla="*/ 783 h 807"/>
                  <a:gd name="T4" fmla="*/ 1499 w 2495"/>
                  <a:gd name="T5" fmla="*/ 735 h 807"/>
                  <a:gd name="T6" fmla="*/ 2027 w 2495"/>
                  <a:gd name="T7" fmla="*/ 639 h 807"/>
                  <a:gd name="T8" fmla="*/ 2320 w 2495"/>
                  <a:gd name="T9" fmla="*/ 692 h 807"/>
                  <a:gd name="T10" fmla="*/ 2462 w 2495"/>
                  <a:gd name="T11" fmla="*/ 580 h 807"/>
                  <a:gd name="T12" fmla="*/ 2447 w 2495"/>
                  <a:gd name="T13" fmla="*/ 498 h 807"/>
                  <a:gd name="T14" fmla="*/ 2171 w 2495"/>
                  <a:gd name="T15" fmla="*/ 423 h 807"/>
                  <a:gd name="T16" fmla="*/ 1999 w 2495"/>
                  <a:gd name="T17" fmla="*/ 244 h 807"/>
                  <a:gd name="T18" fmla="*/ 1789 w 2495"/>
                  <a:gd name="T19" fmla="*/ 109 h 807"/>
                  <a:gd name="T20" fmla="*/ 1513 w 2495"/>
                  <a:gd name="T21" fmla="*/ 139 h 807"/>
                  <a:gd name="T22" fmla="*/ 1146 w 2495"/>
                  <a:gd name="T23" fmla="*/ 266 h 807"/>
                  <a:gd name="T24" fmla="*/ 585 w 2495"/>
                  <a:gd name="T25" fmla="*/ 266 h 807"/>
                  <a:gd name="T26" fmla="*/ 391 w 2495"/>
                  <a:gd name="T27" fmla="*/ 79 h 807"/>
                  <a:gd name="T28" fmla="*/ 174 w 2495"/>
                  <a:gd name="T29" fmla="*/ 19 h 807"/>
                  <a:gd name="T30" fmla="*/ 32 w 2495"/>
                  <a:gd name="T31" fmla="*/ 191 h 807"/>
                  <a:gd name="T32" fmla="*/ 10 w 2495"/>
                  <a:gd name="T33" fmla="*/ 475 h 807"/>
                  <a:gd name="T34" fmla="*/ 92 w 2495"/>
                  <a:gd name="T35" fmla="*/ 535 h 807"/>
                  <a:gd name="T36" fmla="*/ 203 w 2495"/>
                  <a:gd name="T37" fmla="*/ 591 h 8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95" h="807">
                    <a:moveTo>
                      <a:pt x="203" y="591"/>
                    </a:moveTo>
                    <a:cubicBezTo>
                      <a:pt x="325" y="632"/>
                      <a:pt x="611" y="759"/>
                      <a:pt x="827" y="783"/>
                    </a:cubicBezTo>
                    <a:cubicBezTo>
                      <a:pt x="1043" y="807"/>
                      <a:pt x="1299" y="759"/>
                      <a:pt x="1499" y="735"/>
                    </a:cubicBezTo>
                    <a:cubicBezTo>
                      <a:pt x="1699" y="711"/>
                      <a:pt x="1890" y="646"/>
                      <a:pt x="2027" y="639"/>
                    </a:cubicBezTo>
                    <a:cubicBezTo>
                      <a:pt x="2163" y="631"/>
                      <a:pt x="2247" y="701"/>
                      <a:pt x="2320" y="692"/>
                    </a:cubicBezTo>
                    <a:cubicBezTo>
                      <a:pt x="2392" y="682"/>
                      <a:pt x="2440" y="612"/>
                      <a:pt x="2462" y="580"/>
                    </a:cubicBezTo>
                    <a:cubicBezTo>
                      <a:pt x="2483" y="547"/>
                      <a:pt x="2495" y="524"/>
                      <a:pt x="2447" y="498"/>
                    </a:cubicBezTo>
                    <a:cubicBezTo>
                      <a:pt x="2398" y="471"/>
                      <a:pt x="2245" y="465"/>
                      <a:pt x="2171" y="423"/>
                    </a:cubicBezTo>
                    <a:cubicBezTo>
                      <a:pt x="2096" y="380"/>
                      <a:pt x="2062" y="296"/>
                      <a:pt x="1999" y="244"/>
                    </a:cubicBezTo>
                    <a:cubicBezTo>
                      <a:pt x="1935" y="191"/>
                      <a:pt x="1869" y="126"/>
                      <a:pt x="1789" y="109"/>
                    </a:cubicBezTo>
                    <a:cubicBezTo>
                      <a:pt x="1708" y="91"/>
                      <a:pt x="1619" y="112"/>
                      <a:pt x="1513" y="139"/>
                    </a:cubicBezTo>
                    <a:cubicBezTo>
                      <a:pt x="1406" y="165"/>
                      <a:pt x="1300" y="244"/>
                      <a:pt x="1146" y="266"/>
                    </a:cubicBezTo>
                    <a:cubicBezTo>
                      <a:pt x="991" y="287"/>
                      <a:pt x="710" y="297"/>
                      <a:pt x="585" y="266"/>
                    </a:cubicBezTo>
                    <a:cubicBezTo>
                      <a:pt x="459" y="234"/>
                      <a:pt x="459" y="120"/>
                      <a:pt x="391" y="79"/>
                    </a:cubicBezTo>
                    <a:cubicBezTo>
                      <a:pt x="322" y="37"/>
                      <a:pt x="233" y="0"/>
                      <a:pt x="174" y="19"/>
                    </a:cubicBezTo>
                    <a:cubicBezTo>
                      <a:pt x="114" y="37"/>
                      <a:pt x="59" y="115"/>
                      <a:pt x="32" y="191"/>
                    </a:cubicBezTo>
                    <a:cubicBezTo>
                      <a:pt x="4" y="266"/>
                      <a:pt x="0" y="417"/>
                      <a:pt x="10" y="475"/>
                    </a:cubicBezTo>
                    <a:cubicBezTo>
                      <a:pt x="19" y="532"/>
                      <a:pt x="59" y="515"/>
                      <a:pt x="92" y="535"/>
                    </a:cubicBezTo>
                    <a:cubicBezTo>
                      <a:pt x="124" y="554"/>
                      <a:pt x="80" y="549"/>
                      <a:pt x="203" y="591"/>
                    </a:cubicBezTo>
                    <a:close/>
                  </a:path>
                </a:pathLst>
              </a:custGeom>
              <a:solidFill>
                <a:srgbClr val="FF9999"/>
              </a:solidFill>
              <a:ln w="9525">
                <a:solidFill>
                  <a:srgbClr val="FF99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19475" name="Freeform 19"/>
              <p:cNvSpPr>
                <a:spLocks/>
              </p:cNvSpPr>
              <p:nvPr/>
            </p:nvSpPr>
            <p:spPr bwMode="auto">
              <a:xfrm>
                <a:off x="1621" y="2835"/>
                <a:ext cx="2123" cy="484"/>
              </a:xfrm>
              <a:custGeom>
                <a:avLst/>
                <a:gdLst>
                  <a:gd name="T0" fmla="*/ 203 w 2495"/>
                  <a:gd name="T1" fmla="*/ 591 h 807"/>
                  <a:gd name="T2" fmla="*/ 827 w 2495"/>
                  <a:gd name="T3" fmla="*/ 783 h 807"/>
                  <a:gd name="T4" fmla="*/ 1499 w 2495"/>
                  <a:gd name="T5" fmla="*/ 735 h 807"/>
                  <a:gd name="T6" fmla="*/ 2027 w 2495"/>
                  <a:gd name="T7" fmla="*/ 639 h 807"/>
                  <a:gd name="T8" fmla="*/ 2320 w 2495"/>
                  <a:gd name="T9" fmla="*/ 692 h 807"/>
                  <a:gd name="T10" fmla="*/ 2462 w 2495"/>
                  <a:gd name="T11" fmla="*/ 580 h 807"/>
                  <a:gd name="T12" fmla="*/ 2447 w 2495"/>
                  <a:gd name="T13" fmla="*/ 498 h 807"/>
                  <a:gd name="T14" fmla="*/ 2171 w 2495"/>
                  <a:gd name="T15" fmla="*/ 423 h 807"/>
                  <a:gd name="T16" fmla="*/ 1999 w 2495"/>
                  <a:gd name="T17" fmla="*/ 244 h 807"/>
                  <a:gd name="T18" fmla="*/ 1789 w 2495"/>
                  <a:gd name="T19" fmla="*/ 109 h 807"/>
                  <a:gd name="T20" fmla="*/ 1513 w 2495"/>
                  <a:gd name="T21" fmla="*/ 139 h 807"/>
                  <a:gd name="T22" fmla="*/ 1146 w 2495"/>
                  <a:gd name="T23" fmla="*/ 266 h 807"/>
                  <a:gd name="T24" fmla="*/ 585 w 2495"/>
                  <a:gd name="T25" fmla="*/ 266 h 807"/>
                  <a:gd name="T26" fmla="*/ 391 w 2495"/>
                  <a:gd name="T27" fmla="*/ 79 h 807"/>
                  <a:gd name="T28" fmla="*/ 174 w 2495"/>
                  <a:gd name="T29" fmla="*/ 19 h 807"/>
                  <a:gd name="T30" fmla="*/ 32 w 2495"/>
                  <a:gd name="T31" fmla="*/ 191 h 807"/>
                  <a:gd name="T32" fmla="*/ 10 w 2495"/>
                  <a:gd name="T33" fmla="*/ 475 h 807"/>
                  <a:gd name="T34" fmla="*/ 92 w 2495"/>
                  <a:gd name="T35" fmla="*/ 535 h 807"/>
                  <a:gd name="T36" fmla="*/ 203 w 2495"/>
                  <a:gd name="T37" fmla="*/ 591 h 8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95" h="807">
                    <a:moveTo>
                      <a:pt x="203" y="591"/>
                    </a:moveTo>
                    <a:cubicBezTo>
                      <a:pt x="325" y="632"/>
                      <a:pt x="611" y="759"/>
                      <a:pt x="827" y="783"/>
                    </a:cubicBezTo>
                    <a:cubicBezTo>
                      <a:pt x="1043" y="807"/>
                      <a:pt x="1299" y="759"/>
                      <a:pt x="1499" y="735"/>
                    </a:cubicBezTo>
                    <a:cubicBezTo>
                      <a:pt x="1699" y="711"/>
                      <a:pt x="1890" y="646"/>
                      <a:pt x="2027" y="639"/>
                    </a:cubicBezTo>
                    <a:cubicBezTo>
                      <a:pt x="2163" y="631"/>
                      <a:pt x="2247" y="701"/>
                      <a:pt x="2320" y="692"/>
                    </a:cubicBezTo>
                    <a:cubicBezTo>
                      <a:pt x="2392" y="682"/>
                      <a:pt x="2440" y="612"/>
                      <a:pt x="2462" y="580"/>
                    </a:cubicBezTo>
                    <a:cubicBezTo>
                      <a:pt x="2483" y="547"/>
                      <a:pt x="2495" y="524"/>
                      <a:pt x="2447" y="498"/>
                    </a:cubicBezTo>
                    <a:cubicBezTo>
                      <a:pt x="2398" y="471"/>
                      <a:pt x="2245" y="465"/>
                      <a:pt x="2171" y="423"/>
                    </a:cubicBezTo>
                    <a:cubicBezTo>
                      <a:pt x="2096" y="380"/>
                      <a:pt x="2062" y="296"/>
                      <a:pt x="1999" y="244"/>
                    </a:cubicBezTo>
                    <a:cubicBezTo>
                      <a:pt x="1935" y="191"/>
                      <a:pt x="1869" y="126"/>
                      <a:pt x="1789" y="109"/>
                    </a:cubicBezTo>
                    <a:cubicBezTo>
                      <a:pt x="1708" y="91"/>
                      <a:pt x="1619" y="112"/>
                      <a:pt x="1513" y="139"/>
                    </a:cubicBezTo>
                    <a:cubicBezTo>
                      <a:pt x="1406" y="165"/>
                      <a:pt x="1300" y="244"/>
                      <a:pt x="1146" y="266"/>
                    </a:cubicBezTo>
                    <a:cubicBezTo>
                      <a:pt x="991" y="287"/>
                      <a:pt x="710" y="297"/>
                      <a:pt x="585" y="266"/>
                    </a:cubicBezTo>
                    <a:cubicBezTo>
                      <a:pt x="459" y="234"/>
                      <a:pt x="459" y="120"/>
                      <a:pt x="391" y="79"/>
                    </a:cubicBezTo>
                    <a:cubicBezTo>
                      <a:pt x="322" y="37"/>
                      <a:pt x="233" y="0"/>
                      <a:pt x="174" y="19"/>
                    </a:cubicBezTo>
                    <a:cubicBezTo>
                      <a:pt x="114" y="37"/>
                      <a:pt x="59" y="115"/>
                      <a:pt x="32" y="191"/>
                    </a:cubicBezTo>
                    <a:cubicBezTo>
                      <a:pt x="4" y="266"/>
                      <a:pt x="0" y="417"/>
                      <a:pt x="10" y="475"/>
                    </a:cubicBezTo>
                    <a:cubicBezTo>
                      <a:pt x="19" y="532"/>
                      <a:pt x="59" y="515"/>
                      <a:pt x="92" y="535"/>
                    </a:cubicBezTo>
                    <a:cubicBezTo>
                      <a:pt x="124" y="554"/>
                      <a:pt x="80" y="549"/>
                      <a:pt x="203" y="591"/>
                    </a:cubicBezTo>
                    <a:close/>
                  </a:path>
                </a:pathLst>
              </a:custGeom>
              <a:solidFill>
                <a:srgbClr val="FF7C80"/>
              </a:solidFill>
              <a:ln w="9525">
                <a:solidFill>
                  <a:srgbClr val="FF99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19476" name="Freeform 20"/>
              <p:cNvSpPr>
                <a:spLocks/>
              </p:cNvSpPr>
              <p:nvPr/>
            </p:nvSpPr>
            <p:spPr bwMode="auto">
              <a:xfrm>
                <a:off x="2144" y="2995"/>
                <a:ext cx="1073" cy="250"/>
              </a:xfrm>
              <a:custGeom>
                <a:avLst/>
                <a:gdLst>
                  <a:gd name="T0" fmla="*/ 71 w 1073"/>
                  <a:gd name="T1" fmla="*/ 220 h 250"/>
                  <a:gd name="T2" fmla="*/ 437 w 1073"/>
                  <a:gd name="T3" fmla="*/ 250 h 250"/>
                  <a:gd name="T4" fmla="*/ 684 w 1073"/>
                  <a:gd name="T5" fmla="*/ 220 h 250"/>
                  <a:gd name="T6" fmla="*/ 968 w 1073"/>
                  <a:gd name="T7" fmla="*/ 190 h 250"/>
                  <a:gd name="T8" fmla="*/ 1036 w 1073"/>
                  <a:gd name="T9" fmla="*/ 153 h 250"/>
                  <a:gd name="T10" fmla="*/ 1073 w 1073"/>
                  <a:gd name="T11" fmla="*/ 93 h 250"/>
                  <a:gd name="T12" fmla="*/ 1036 w 1073"/>
                  <a:gd name="T13" fmla="*/ 33 h 250"/>
                  <a:gd name="T14" fmla="*/ 976 w 1073"/>
                  <a:gd name="T15" fmla="*/ 3 h 250"/>
                  <a:gd name="T16" fmla="*/ 886 w 1073"/>
                  <a:gd name="T17" fmla="*/ 18 h 250"/>
                  <a:gd name="T18" fmla="*/ 804 w 1073"/>
                  <a:gd name="T19" fmla="*/ 41 h 250"/>
                  <a:gd name="T20" fmla="*/ 684 w 1073"/>
                  <a:gd name="T21" fmla="*/ 63 h 250"/>
                  <a:gd name="T22" fmla="*/ 565 w 1073"/>
                  <a:gd name="T23" fmla="*/ 86 h 250"/>
                  <a:gd name="T24" fmla="*/ 445 w 1073"/>
                  <a:gd name="T25" fmla="*/ 93 h 250"/>
                  <a:gd name="T26" fmla="*/ 340 w 1073"/>
                  <a:gd name="T27" fmla="*/ 100 h 250"/>
                  <a:gd name="T28" fmla="*/ 243 w 1073"/>
                  <a:gd name="T29" fmla="*/ 108 h 250"/>
                  <a:gd name="T30" fmla="*/ 79 w 1073"/>
                  <a:gd name="T31" fmla="*/ 100 h 250"/>
                  <a:gd name="T32" fmla="*/ 26 w 1073"/>
                  <a:gd name="T33" fmla="*/ 123 h 250"/>
                  <a:gd name="T34" fmla="*/ 11 w 1073"/>
                  <a:gd name="T35" fmla="*/ 168 h 250"/>
                  <a:gd name="T36" fmla="*/ 71 w 1073"/>
                  <a:gd name="T37" fmla="*/ 22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73" h="250">
                    <a:moveTo>
                      <a:pt x="71" y="220"/>
                    </a:moveTo>
                    <a:cubicBezTo>
                      <a:pt x="141" y="233"/>
                      <a:pt x="335" y="250"/>
                      <a:pt x="437" y="250"/>
                    </a:cubicBezTo>
                    <a:cubicBezTo>
                      <a:pt x="539" y="250"/>
                      <a:pt x="595" y="229"/>
                      <a:pt x="684" y="220"/>
                    </a:cubicBezTo>
                    <a:cubicBezTo>
                      <a:pt x="772" y="210"/>
                      <a:pt x="909" y="201"/>
                      <a:pt x="968" y="190"/>
                    </a:cubicBezTo>
                    <a:cubicBezTo>
                      <a:pt x="1026" y="178"/>
                      <a:pt x="1018" y="169"/>
                      <a:pt x="1036" y="153"/>
                    </a:cubicBezTo>
                    <a:cubicBezTo>
                      <a:pt x="1053" y="136"/>
                      <a:pt x="1073" y="113"/>
                      <a:pt x="1073" y="93"/>
                    </a:cubicBezTo>
                    <a:cubicBezTo>
                      <a:pt x="1073" y="73"/>
                      <a:pt x="1052" y="48"/>
                      <a:pt x="1036" y="33"/>
                    </a:cubicBezTo>
                    <a:cubicBezTo>
                      <a:pt x="1019" y="18"/>
                      <a:pt x="1000" y="5"/>
                      <a:pt x="976" y="3"/>
                    </a:cubicBezTo>
                    <a:cubicBezTo>
                      <a:pt x="951" y="0"/>
                      <a:pt x="914" y="11"/>
                      <a:pt x="886" y="18"/>
                    </a:cubicBezTo>
                    <a:cubicBezTo>
                      <a:pt x="857" y="24"/>
                      <a:pt x="837" y="33"/>
                      <a:pt x="804" y="41"/>
                    </a:cubicBezTo>
                    <a:cubicBezTo>
                      <a:pt x="770" y="48"/>
                      <a:pt x="723" y="55"/>
                      <a:pt x="684" y="63"/>
                    </a:cubicBezTo>
                    <a:cubicBezTo>
                      <a:pt x="644" y="70"/>
                      <a:pt x="604" y="81"/>
                      <a:pt x="565" y="86"/>
                    </a:cubicBezTo>
                    <a:cubicBezTo>
                      <a:pt x="525" y="90"/>
                      <a:pt x="482" y="90"/>
                      <a:pt x="445" y="93"/>
                    </a:cubicBezTo>
                    <a:cubicBezTo>
                      <a:pt x="407" y="95"/>
                      <a:pt x="373" y="97"/>
                      <a:pt x="340" y="100"/>
                    </a:cubicBezTo>
                    <a:cubicBezTo>
                      <a:pt x="306" y="102"/>
                      <a:pt x="286" y="108"/>
                      <a:pt x="243" y="108"/>
                    </a:cubicBezTo>
                    <a:cubicBezTo>
                      <a:pt x="199" y="108"/>
                      <a:pt x="115" y="97"/>
                      <a:pt x="79" y="100"/>
                    </a:cubicBezTo>
                    <a:cubicBezTo>
                      <a:pt x="43" y="102"/>
                      <a:pt x="37" y="111"/>
                      <a:pt x="26" y="123"/>
                    </a:cubicBezTo>
                    <a:cubicBezTo>
                      <a:pt x="14" y="134"/>
                      <a:pt x="6" y="154"/>
                      <a:pt x="11" y="168"/>
                    </a:cubicBezTo>
                    <a:cubicBezTo>
                      <a:pt x="15" y="181"/>
                      <a:pt x="0" y="206"/>
                      <a:pt x="71" y="220"/>
                    </a:cubicBezTo>
                    <a:close/>
                  </a:path>
                </a:pathLst>
              </a:custGeom>
              <a:solidFill>
                <a:srgbClr val="FF5050"/>
              </a:solidFill>
              <a:ln w="9525">
                <a:solidFill>
                  <a:srgbClr val="FF505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grpSp>
        <p:grpSp>
          <p:nvGrpSpPr>
            <p:cNvPr id="19477" name="Group 21"/>
            <p:cNvGrpSpPr>
              <a:grpSpLocks/>
            </p:cNvGrpSpPr>
            <p:nvPr/>
          </p:nvGrpSpPr>
          <p:grpSpPr bwMode="auto">
            <a:xfrm>
              <a:off x="1968" y="2026"/>
              <a:ext cx="1150" cy="756"/>
              <a:chOff x="1968" y="2026"/>
              <a:chExt cx="1150" cy="756"/>
            </a:xfrm>
          </p:grpSpPr>
          <p:sp>
            <p:nvSpPr>
              <p:cNvPr id="19478" name="Oval 22"/>
              <p:cNvSpPr>
                <a:spLocks noChangeArrowheads="1"/>
              </p:cNvSpPr>
              <p:nvPr/>
            </p:nvSpPr>
            <p:spPr bwMode="auto">
              <a:xfrm>
                <a:off x="1968" y="2026"/>
                <a:ext cx="1150" cy="756"/>
              </a:xfrm>
              <a:prstGeom prst="ellipse">
                <a:avLst/>
              </a:prstGeom>
              <a:solidFill>
                <a:srgbClr val="FF9999"/>
              </a:solidFill>
              <a:ln w="9525">
                <a:solidFill>
                  <a:srgbClr val="FF99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19479" name="Oval 23"/>
              <p:cNvSpPr>
                <a:spLocks noChangeArrowheads="1"/>
              </p:cNvSpPr>
              <p:nvPr/>
            </p:nvSpPr>
            <p:spPr bwMode="auto">
              <a:xfrm>
                <a:off x="2064" y="2122"/>
                <a:ext cx="1008" cy="576"/>
              </a:xfrm>
              <a:prstGeom prst="ellipse">
                <a:avLst/>
              </a:prstGeom>
              <a:solidFill>
                <a:srgbClr val="FF7C80"/>
              </a:solidFill>
              <a:ln w="9525">
                <a:solidFill>
                  <a:srgbClr val="FF7C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19480" name="Oval 24"/>
              <p:cNvSpPr>
                <a:spLocks noChangeArrowheads="1"/>
              </p:cNvSpPr>
              <p:nvPr/>
            </p:nvSpPr>
            <p:spPr bwMode="auto">
              <a:xfrm>
                <a:off x="2386" y="2317"/>
                <a:ext cx="604" cy="292"/>
              </a:xfrm>
              <a:prstGeom prst="ellipse">
                <a:avLst/>
              </a:prstGeom>
              <a:solidFill>
                <a:srgbClr val="FF5050"/>
              </a:solidFill>
              <a:ln w="9525">
                <a:solidFill>
                  <a:srgbClr val="FF505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19481" name="Oval 25"/>
              <p:cNvSpPr>
                <a:spLocks noChangeArrowheads="1"/>
              </p:cNvSpPr>
              <p:nvPr/>
            </p:nvSpPr>
            <p:spPr bwMode="auto">
              <a:xfrm>
                <a:off x="2482" y="2359"/>
                <a:ext cx="446" cy="216"/>
              </a:xfrm>
              <a:prstGeom prst="ellipse">
                <a:avLst/>
              </a:prstGeom>
              <a:solidFill>
                <a:srgbClr val="FF0000"/>
              </a:solidFill>
              <a:ln w="9525">
                <a:solidFill>
                  <a:srgbClr val="FF505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19482" name="Oval 26"/>
              <p:cNvSpPr>
                <a:spLocks noChangeArrowheads="1"/>
              </p:cNvSpPr>
              <p:nvPr/>
            </p:nvSpPr>
            <p:spPr bwMode="auto">
              <a:xfrm>
                <a:off x="2662" y="2410"/>
                <a:ext cx="164" cy="98"/>
              </a:xfrm>
              <a:prstGeom prst="ellipse">
                <a:avLst/>
              </a:prstGeom>
              <a:solidFill>
                <a:srgbClr val="800000"/>
              </a:solidFill>
              <a:ln w="9525">
                <a:solidFill>
                  <a:srgbClr val="8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grpSp>
      </p:grpSp>
      <p:grpSp>
        <p:nvGrpSpPr>
          <p:cNvPr id="19483" name="Group 27"/>
          <p:cNvGrpSpPr>
            <a:grpSpLocks/>
          </p:cNvGrpSpPr>
          <p:nvPr/>
        </p:nvGrpSpPr>
        <p:grpSpPr bwMode="auto">
          <a:xfrm rot="6098621">
            <a:off x="4087020" y="3948906"/>
            <a:ext cx="182562" cy="212725"/>
            <a:chOff x="1968" y="1700"/>
            <a:chExt cx="115" cy="134"/>
          </a:xfrm>
        </p:grpSpPr>
        <p:sp>
          <p:nvSpPr>
            <p:cNvPr id="19484" name="Oval 28"/>
            <p:cNvSpPr>
              <a:spLocks noChangeArrowheads="1"/>
            </p:cNvSpPr>
            <p:nvPr/>
          </p:nvSpPr>
          <p:spPr bwMode="auto">
            <a:xfrm>
              <a:off x="1968" y="178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5" name="Line 29"/>
            <p:cNvSpPr>
              <a:spLocks noChangeShapeType="1"/>
            </p:cNvSpPr>
            <p:nvPr/>
          </p:nvSpPr>
          <p:spPr bwMode="auto">
            <a:xfrm flipV="1">
              <a:off x="2016" y="1700"/>
              <a:ext cx="67" cy="8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9486" name="Group 30"/>
          <p:cNvGrpSpPr>
            <a:grpSpLocks/>
          </p:cNvGrpSpPr>
          <p:nvPr/>
        </p:nvGrpSpPr>
        <p:grpSpPr bwMode="auto">
          <a:xfrm rot="33686646">
            <a:off x="4030663" y="4176713"/>
            <a:ext cx="220662" cy="153987"/>
            <a:chOff x="2357" y="1977"/>
            <a:chExt cx="139" cy="97"/>
          </a:xfrm>
        </p:grpSpPr>
        <p:sp>
          <p:nvSpPr>
            <p:cNvPr id="19487" name="Oval 31"/>
            <p:cNvSpPr>
              <a:spLocks noChangeArrowheads="1"/>
            </p:cNvSpPr>
            <p:nvPr/>
          </p:nvSpPr>
          <p:spPr bwMode="auto">
            <a:xfrm>
              <a:off x="2448" y="202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8" name="Line 32"/>
            <p:cNvSpPr>
              <a:spLocks noChangeShapeType="1"/>
            </p:cNvSpPr>
            <p:nvPr/>
          </p:nvSpPr>
          <p:spPr bwMode="auto">
            <a:xfrm flipH="1" flipV="1">
              <a:off x="2357" y="1977"/>
              <a:ext cx="119" cy="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9489" name="Group 33"/>
          <p:cNvGrpSpPr>
            <a:grpSpLocks/>
          </p:cNvGrpSpPr>
          <p:nvPr/>
        </p:nvGrpSpPr>
        <p:grpSpPr bwMode="auto">
          <a:xfrm rot="14039995">
            <a:off x="4585494" y="4042569"/>
            <a:ext cx="149225" cy="176213"/>
            <a:chOff x="3074" y="1819"/>
            <a:chExt cx="94" cy="111"/>
          </a:xfrm>
        </p:grpSpPr>
        <p:sp>
          <p:nvSpPr>
            <p:cNvPr id="19490" name="Oval 34"/>
            <p:cNvSpPr>
              <a:spLocks noChangeArrowheads="1"/>
            </p:cNvSpPr>
            <p:nvPr/>
          </p:nvSpPr>
          <p:spPr bwMode="auto">
            <a:xfrm>
              <a:off x="3120" y="188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1" name="Line 35"/>
            <p:cNvSpPr>
              <a:spLocks noChangeShapeType="1"/>
            </p:cNvSpPr>
            <p:nvPr/>
          </p:nvSpPr>
          <p:spPr bwMode="auto">
            <a:xfrm flipH="1" flipV="1">
              <a:off x="3074" y="1819"/>
              <a:ext cx="69" cy="7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9492" name="Group 36"/>
          <p:cNvGrpSpPr>
            <a:grpSpLocks/>
          </p:cNvGrpSpPr>
          <p:nvPr/>
        </p:nvGrpSpPr>
        <p:grpSpPr bwMode="auto">
          <a:xfrm rot="11043853">
            <a:off x="3963988" y="5195888"/>
            <a:ext cx="152400" cy="149225"/>
            <a:chOff x="2016" y="2602"/>
            <a:chExt cx="96" cy="94"/>
          </a:xfrm>
        </p:grpSpPr>
        <p:sp>
          <p:nvSpPr>
            <p:cNvPr id="19493" name="Oval 37"/>
            <p:cNvSpPr>
              <a:spLocks noChangeArrowheads="1"/>
            </p:cNvSpPr>
            <p:nvPr/>
          </p:nvSpPr>
          <p:spPr bwMode="auto">
            <a:xfrm>
              <a:off x="2064" y="260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4" name="Line 38"/>
            <p:cNvSpPr>
              <a:spLocks noChangeShapeType="1"/>
            </p:cNvSpPr>
            <p:nvPr/>
          </p:nvSpPr>
          <p:spPr bwMode="auto">
            <a:xfrm flipH="1">
              <a:off x="2016" y="2617"/>
              <a:ext cx="67" cy="7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9495" name="Group 39"/>
          <p:cNvGrpSpPr>
            <a:grpSpLocks/>
          </p:cNvGrpSpPr>
          <p:nvPr/>
        </p:nvGrpSpPr>
        <p:grpSpPr bwMode="auto">
          <a:xfrm rot="26731915">
            <a:off x="4190206" y="5271294"/>
            <a:ext cx="115888" cy="190500"/>
            <a:chOff x="2471" y="3010"/>
            <a:chExt cx="73" cy="120"/>
          </a:xfrm>
        </p:grpSpPr>
        <p:sp>
          <p:nvSpPr>
            <p:cNvPr id="19496" name="Oval 40"/>
            <p:cNvSpPr>
              <a:spLocks noChangeArrowheads="1"/>
            </p:cNvSpPr>
            <p:nvPr/>
          </p:nvSpPr>
          <p:spPr bwMode="auto">
            <a:xfrm>
              <a:off x="2496" y="308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7" name="Line 41"/>
            <p:cNvSpPr>
              <a:spLocks noChangeShapeType="1"/>
            </p:cNvSpPr>
            <p:nvPr/>
          </p:nvSpPr>
          <p:spPr bwMode="auto">
            <a:xfrm flipH="1" flipV="1">
              <a:off x="2471" y="3010"/>
              <a:ext cx="59" cy="9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9498" name="Group 42"/>
          <p:cNvGrpSpPr>
            <a:grpSpLocks/>
          </p:cNvGrpSpPr>
          <p:nvPr/>
        </p:nvGrpSpPr>
        <p:grpSpPr bwMode="auto">
          <a:xfrm rot="19318986">
            <a:off x="4495800" y="5043488"/>
            <a:ext cx="93663" cy="241300"/>
            <a:chOff x="3301" y="3026"/>
            <a:chExt cx="59" cy="152"/>
          </a:xfrm>
        </p:grpSpPr>
        <p:sp>
          <p:nvSpPr>
            <p:cNvPr id="19499" name="Oval 43"/>
            <p:cNvSpPr>
              <a:spLocks noChangeArrowheads="1"/>
            </p:cNvSpPr>
            <p:nvPr/>
          </p:nvSpPr>
          <p:spPr bwMode="auto">
            <a:xfrm>
              <a:off x="3312" y="313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00" name="Line 44"/>
            <p:cNvSpPr>
              <a:spLocks noChangeShapeType="1"/>
            </p:cNvSpPr>
            <p:nvPr/>
          </p:nvSpPr>
          <p:spPr bwMode="auto">
            <a:xfrm flipH="1" flipV="1">
              <a:off x="3301" y="3026"/>
              <a:ext cx="37" cy="13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9501" name="Group 45"/>
          <p:cNvGrpSpPr>
            <a:grpSpLocks/>
          </p:cNvGrpSpPr>
          <p:nvPr/>
        </p:nvGrpSpPr>
        <p:grpSpPr bwMode="auto">
          <a:xfrm rot="30337284">
            <a:off x="4792663" y="4302125"/>
            <a:ext cx="215900" cy="112713"/>
            <a:chOff x="3408" y="2506"/>
            <a:chExt cx="136" cy="71"/>
          </a:xfrm>
        </p:grpSpPr>
        <p:sp>
          <p:nvSpPr>
            <p:cNvPr id="19502" name="Oval 46"/>
            <p:cNvSpPr>
              <a:spLocks noChangeArrowheads="1"/>
            </p:cNvSpPr>
            <p:nvPr/>
          </p:nvSpPr>
          <p:spPr bwMode="auto">
            <a:xfrm>
              <a:off x="3408" y="250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03" name="Line 47"/>
            <p:cNvSpPr>
              <a:spLocks noChangeShapeType="1"/>
            </p:cNvSpPr>
            <p:nvPr/>
          </p:nvSpPr>
          <p:spPr bwMode="auto">
            <a:xfrm>
              <a:off x="3431" y="2535"/>
              <a:ext cx="113" cy="4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9504" name="Group 48"/>
          <p:cNvGrpSpPr>
            <a:grpSpLocks/>
          </p:cNvGrpSpPr>
          <p:nvPr/>
        </p:nvGrpSpPr>
        <p:grpSpPr bwMode="auto">
          <a:xfrm rot="11642542">
            <a:off x="5064125" y="4111625"/>
            <a:ext cx="203200" cy="117475"/>
            <a:chOff x="3696" y="1760"/>
            <a:chExt cx="128" cy="74"/>
          </a:xfrm>
        </p:grpSpPr>
        <p:sp>
          <p:nvSpPr>
            <p:cNvPr id="19505" name="Oval 49"/>
            <p:cNvSpPr>
              <a:spLocks noChangeArrowheads="1"/>
            </p:cNvSpPr>
            <p:nvPr/>
          </p:nvSpPr>
          <p:spPr bwMode="auto">
            <a:xfrm>
              <a:off x="3696" y="178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06" name="Line 50"/>
            <p:cNvSpPr>
              <a:spLocks noChangeShapeType="1"/>
            </p:cNvSpPr>
            <p:nvPr/>
          </p:nvSpPr>
          <p:spPr bwMode="auto">
            <a:xfrm flipV="1">
              <a:off x="3719" y="1760"/>
              <a:ext cx="105" cy="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9507" name="Group 51"/>
          <p:cNvGrpSpPr>
            <a:grpSpLocks/>
          </p:cNvGrpSpPr>
          <p:nvPr/>
        </p:nvGrpSpPr>
        <p:grpSpPr bwMode="auto">
          <a:xfrm rot="296295">
            <a:off x="4343400" y="5195888"/>
            <a:ext cx="149225" cy="176212"/>
            <a:chOff x="3410" y="3211"/>
            <a:chExt cx="94" cy="111"/>
          </a:xfrm>
        </p:grpSpPr>
        <p:sp>
          <p:nvSpPr>
            <p:cNvPr id="19508" name="Oval 52"/>
            <p:cNvSpPr>
              <a:spLocks noChangeArrowheads="1"/>
            </p:cNvSpPr>
            <p:nvPr/>
          </p:nvSpPr>
          <p:spPr bwMode="auto">
            <a:xfrm>
              <a:off x="3456" y="327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09" name="Line 53"/>
            <p:cNvSpPr>
              <a:spLocks noChangeShapeType="1"/>
            </p:cNvSpPr>
            <p:nvPr/>
          </p:nvSpPr>
          <p:spPr bwMode="auto">
            <a:xfrm flipH="1" flipV="1">
              <a:off x="3410" y="3211"/>
              <a:ext cx="69" cy="7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9510" name="Group 54"/>
          <p:cNvGrpSpPr>
            <a:grpSpLocks/>
          </p:cNvGrpSpPr>
          <p:nvPr/>
        </p:nvGrpSpPr>
        <p:grpSpPr bwMode="auto">
          <a:xfrm rot="6031215">
            <a:off x="4007644" y="5280819"/>
            <a:ext cx="149225" cy="176213"/>
            <a:chOff x="1682" y="3537"/>
            <a:chExt cx="94" cy="111"/>
          </a:xfrm>
        </p:grpSpPr>
        <p:sp>
          <p:nvSpPr>
            <p:cNvPr id="19511" name="Oval 55"/>
            <p:cNvSpPr>
              <a:spLocks noChangeArrowheads="1"/>
            </p:cNvSpPr>
            <p:nvPr/>
          </p:nvSpPr>
          <p:spPr bwMode="auto">
            <a:xfrm>
              <a:off x="1728" y="360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12" name="Line 56"/>
            <p:cNvSpPr>
              <a:spLocks noChangeShapeType="1"/>
            </p:cNvSpPr>
            <p:nvPr/>
          </p:nvSpPr>
          <p:spPr bwMode="auto">
            <a:xfrm flipH="1" flipV="1">
              <a:off x="1682" y="3537"/>
              <a:ext cx="69" cy="7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9513" name="Group 57"/>
          <p:cNvGrpSpPr>
            <a:grpSpLocks/>
          </p:cNvGrpSpPr>
          <p:nvPr/>
        </p:nvGrpSpPr>
        <p:grpSpPr bwMode="auto">
          <a:xfrm rot="5943530">
            <a:off x="4452938" y="4322763"/>
            <a:ext cx="76200" cy="254000"/>
            <a:chOff x="2880" y="2266"/>
            <a:chExt cx="48" cy="160"/>
          </a:xfrm>
        </p:grpSpPr>
        <p:sp>
          <p:nvSpPr>
            <p:cNvPr id="19514" name="Oval 58"/>
            <p:cNvSpPr>
              <a:spLocks noChangeArrowheads="1"/>
            </p:cNvSpPr>
            <p:nvPr/>
          </p:nvSpPr>
          <p:spPr bwMode="auto">
            <a:xfrm>
              <a:off x="2880" y="226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15" name="Line 59"/>
            <p:cNvSpPr>
              <a:spLocks noChangeShapeType="1"/>
            </p:cNvSpPr>
            <p:nvPr/>
          </p:nvSpPr>
          <p:spPr bwMode="auto">
            <a:xfrm>
              <a:off x="2903" y="2286"/>
              <a:ext cx="1" cy="1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9516" name="Group 60"/>
          <p:cNvGrpSpPr>
            <a:grpSpLocks/>
          </p:cNvGrpSpPr>
          <p:nvPr/>
        </p:nvGrpSpPr>
        <p:grpSpPr bwMode="auto">
          <a:xfrm>
            <a:off x="7467600" y="3505200"/>
            <a:ext cx="1425575" cy="2014538"/>
            <a:chOff x="4692" y="2715"/>
            <a:chExt cx="898" cy="1269"/>
          </a:xfrm>
        </p:grpSpPr>
        <p:sp>
          <p:nvSpPr>
            <p:cNvPr id="19517" name="Rectangle 61"/>
            <p:cNvSpPr>
              <a:spLocks noChangeArrowheads="1"/>
            </p:cNvSpPr>
            <p:nvPr/>
          </p:nvSpPr>
          <p:spPr bwMode="auto">
            <a:xfrm>
              <a:off x="4752" y="2832"/>
              <a:ext cx="336" cy="144"/>
            </a:xfrm>
            <a:prstGeom prst="rect">
              <a:avLst/>
            </a:prstGeom>
            <a:solidFill>
              <a:srgbClr val="8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19518" name="Rectangle 62"/>
            <p:cNvSpPr>
              <a:spLocks noChangeArrowheads="1"/>
            </p:cNvSpPr>
            <p:nvPr/>
          </p:nvSpPr>
          <p:spPr bwMode="auto">
            <a:xfrm>
              <a:off x="4752" y="2976"/>
              <a:ext cx="336" cy="144"/>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19519" name="Rectangle 63"/>
            <p:cNvSpPr>
              <a:spLocks noChangeArrowheads="1"/>
            </p:cNvSpPr>
            <p:nvPr/>
          </p:nvSpPr>
          <p:spPr bwMode="auto">
            <a:xfrm>
              <a:off x="4752" y="3120"/>
              <a:ext cx="336" cy="144"/>
            </a:xfrm>
            <a:prstGeom prst="rect">
              <a:avLst/>
            </a:prstGeom>
            <a:solidFill>
              <a:srgbClr val="FF505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19520" name="Rectangle 64"/>
            <p:cNvSpPr>
              <a:spLocks noChangeArrowheads="1"/>
            </p:cNvSpPr>
            <p:nvPr/>
          </p:nvSpPr>
          <p:spPr bwMode="auto">
            <a:xfrm>
              <a:off x="4752" y="3264"/>
              <a:ext cx="336" cy="144"/>
            </a:xfrm>
            <a:prstGeom prst="rect">
              <a:avLst/>
            </a:prstGeom>
            <a:solidFill>
              <a:srgbClr val="FF7C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19521" name="Rectangle 65"/>
            <p:cNvSpPr>
              <a:spLocks noChangeArrowheads="1"/>
            </p:cNvSpPr>
            <p:nvPr/>
          </p:nvSpPr>
          <p:spPr bwMode="auto">
            <a:xfrm>
              <a:off x="4752" y="3408"/>
              <a:ext cx="336" cy="144"/>
            </a:xfrm>
            <a:prstGeom prst="rect">
              <a:avLst/>
            </a:prstGeom>
            <a:solidFill>
              <a:srgbClr val="FF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19522" name="Rectangle 66"/>
            <p:cNvSpPr>
              <a:spLocks noChangeArrowheads="1"/>
            </p:cNvSpPr>
            <p:nvPr/>
          </p:nvSpPr>
          <p:spPr bwMode="auto">
            <a:xfrm>
              <a:off x="4752" y="3552"/>
              <a:ext cx="336" cy="14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19523" name="Rectangle 67"/>
            <p:cNvSpPr>
              <a:spLocks noChangeArrowheads="1"/>
            </p:cNvSpPr>
            <p:nvPr/>
          </p:nvSpPr>
          <p:spPr bwMode="auto">
            <a:xfrm>
              <a:off x="4752" y="2832"/>
              <a:ext cx="336"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19524" name="Text Box 68"/>
            <p:cNvSpPr txBox="1">
              <a:spLocks noChangeArrowheads="1"/>
            </p:cNvSpPr>
            <p:nvPr/>
          </p:nvSpPr>
          <p:spPr bwMode="auto">
            <a:xfrm>
              <a:off x="4692" y="3753"/>
              <a:ext cx="4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da-DK" b="0">
                  <a:solidFill>
                    <a:srgbClr val="FF0000"/>
                  </a:solidFill>
                  <a:latin typeface="Times"/>
                </a:rPr>
                <a:t>fitness</a:t>
              </a:r>
            </a:p>
          </p:txBody>
        </p:sp>
        <p:sp>
          <p:nvSpPr>
            <p:cNvPr id="19525" name="Text Box 69"/>
            <p:cNvSpPr txBox="1">
              <a:spLocks noChangeArrowheads="1"/>
            </p:cNvSpPr>
            <p:nvPr/>
          </p:nvSpPr>
          <p:spPr bwMode="auto">
            <a:xfrm>
              <a:off x="5222" y="3581"/>
              <a:ext cx="3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da-DK" b="0">
                  <a:solidFill>
                    <a:srgbClr val="FF0000"/>
                  </a:solidFill>
                  <a:latin typeface="Times"/>
                </a:rPr>
                <a:t>min</a:t>
              </a:r>
            </a:p>
          </p:txBody>
        </p:sp>
        <p:sp>
          <p:nvSpPr>
            <p:cNvPr id="19526" name="Text Box 70"/>
            <p:cNvSpPr txBox="1">
              <a:spLocks noChangeArrowheads="1"/>
            </p:cNvSpPr>
            <p:nvPr/>
          </p:nvSpPr>
          <p:spPr bwMode="auto">
            <a:xfrm>
              <a:off x="5226" y="2715"/>
              <a:ext cx="36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da-DK" b="0">
                  <a:solidFill>
                    <a:srgbClr val="FF0000"/>
                  </a:solidFill>
                  <a:latin typeface="Times"/>
                </a:rPr>
                <a:t>max</a:t>
              </a:r>
            </a:p>
          </p:txBody>
        </p:sp>
        <p:sp>
          <p:nvSpPr>
            <p:cNvPr id="19527" name="Line 71"/>
            <p:cNvSpPr>
              <a:spLocks noChangeShapeType="1"/>
            </p:cNvSpPr>
            <p:nvPr/>
          </p:nvSpPr>
          <p:spPr bwMode="auto">
            <a:xfrm flipV="1">
              <a:off x="5184" y="2832"/>
              <a:ext cx="0" cy="849"/>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grpSp>
      <p:sp>
        <p:nvSpPr>
          <p:cNvPr id="19528" name="Line 72"/>
          <p:cNvSpPr>
            <a:spLocks noChangeShapeType="1"/>
          </p:cNvSpPr>
          <p:nvPr/>
        </p:nvSpPr>
        <p:spPr bwMode="auto">
          <a:xfrm flipH="1">
            <a:off x="2286000" y="5791200"/>
            <a:ext cx="228600" cy="7477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29" name="Text Box 73"/>
          <p:cNvSpPr txBox="1">
            <a:spLocks noChangeArrowheads="1"/>
          </p:cNvSpPr>
          <p:nvPr/>
        </p:nvSpPr>
        <p:spPr bwMode="auto">
          <a:xfrm>
            <a:off x="1524000" y="6491288"/>
            <a:ext cx="1409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da-DK">
                <a:latin typeface="Times"/>
              </a:rPr>
              <a:t>search space</a:t>
            </a:r>
          </a:p>
        </p:txBody>
      </p:sp>
      <p:sp>
        <p:nvSpPr>
          <p:cNvPr id="75" name="Rectangle 2"/>
          <p:cNvSpPr txBox="1">
            <a:spLocks noChangeArrowheads="1"/>
          </p:cNvSpPr>
          <p:nvPr/>
        </p:nvSpPr>
        <p:spPr>
          <a:xfrm>
            <a:off x="447675" y="304800"/>
            <a:ext cx="8229600" cy="1143000"/>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altLang="zh-CN" dirty="0" smtClean="0">
                <a:solidFill>
                  <a:schemeClr val="accent3">
                    <a:lumMod val="75000"/>
                  </a:schemeClr>
                </a:solidFill>
              </a:rPr>
              <a:t>Visual Representation</a:t>
            </a:r>
            <a:endParaRPr lang="en-US" altLang="zh-CN" dirty="0">
              <a:solidFill>
                <a:schemeClr val="accent3">
                  <a:lumMod val="75000"/>
                </a:schemeClr>
              </a:solidFill>
            </a:endParaRPr>
          </a:p>
        </p:txBody>
      </p:sp>
    </p:spTree>
    <p:extLst>
      <p:ext uri="{BB962C8B-B14F-4D97-AF65-F5344CB8AC3E}">
        <p14:creationId xmlns:p14="http://schemas.microsoft.com/office/powerpoint/2010/main" val="11092986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3" name="Group 3"/>
          <p:cNvGrpSpPr>
            <a:grpSpLocks/>
          </p:cNvGrpSpPr>
          <p:nvPr/>
        </p:nvGrpSpPr>
        <p:grpSpPr bwMode="auto">
          <a:xfrm>
            <a:off x="1828800" y="2362200"/>
            <a:ext cx="5257800" cy="3946525"/>
            <a:chOff x="1104" y="1306"/>
            <a:chExt cx="3312" cy="2486"/>
          </a:xfrm>
        </p:grpSpPr>
        <p:sp>
          <p:nvSpPr>
            <p:cNvPr id="20484" name="Rectangle 4"/>
            <p:cNvSpPr>
              <a:spLocks noChangeArrowheads="1"/>
            </p:cNvSpPr>
            <p:nvPr/>
          </p:nvSpPr>
          <p:spPr bwMode="auto">
            <a:xfrm>
              <a:off x="1440" y="1450"/>
              <a:ext cx="2832" cy="201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grpSp>
          <p:nvGrpSpPr>
            <p:cNvPr id="20485" name="Group 5"/>
            <p:cNvGrpSpPr>
              <a:grpSpLocks/>
            </p:cNvGrpSpPr>
            <p:nvPr/>
          </p:nvGrpSpPr>
          <p:grpSpPr bwMode="auto">
            <a:xfrm>
              <a:off x="3646" y="2450"/>
              <a:ext cx="530" cy="584"/>
              <a:chOff x="3646" y="2450"/>
              <a:chExt cx="530" cy="584"/>
            </a:xfrm>
          </p:grpSpPr>
          <p:sp>
            <p:nvSpPr>
              <p:cNvPr id="20486" name="Oval 6"/>
              <p:cNvSpPr>
                <a:spLocks noChangeArrowheads="1"/>
              </p:cNvSpPr>
              <p:nvPr/>
            </p:nvSpPr>
            <p:spPr bwMode="auto">
              <a:xfrm>
                <a:off x="3646" y="2450"/>
                <a:ext cx="530" cy="584"/>
              </a:xfrm>
              <a:prstGeom prst="ellipse">
                <a:avLst/>
              </a:prstGeom>
              <a:solidFill>
                <a:srgbClr val="FF9999"/>
              </a:solidFill>
              <a:ln>
                <a:noFill/>
              </a:ln>
              <a:effectLst/>
              <a:extLst>
                <a:ext uri="{91240B29-F687-4F45-9708-019B960494DF}">
                  <a14:hiddenLine xmlns:a14="http://schemas.microsoft.com/office/drawing/2010/main" w="9525">
                    <a:solidFill>
                      <a:srgbClr val="FF7C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20487" name="Oval 7"/>
              <p:cNvSpPr>
                <a:spLocks noChangeArrowheads="1"/>
              </p:cNvSpPr>
              <p:nvPr/>
            </p:nvSpPr>
            <p:spPr bwMode="auto">
              <a:xfrm>
                <a:off x="3742" y="2546"/>
                <a:ext cx="358" cy="390"/>
              </a:xfrm>
              <a:prstGeom prst="ellipse">
                <a:avLst/>
              </a:prstGeom>
              <a:solidFill>
                <a:srgbClr val="FF7C80"/>
              </a:solidFill>
              <a:ln>
                <a:noFill/>
              </a:ln>
              <a:effectLst/>
              <a:extLst>
                <a:ext uri="{91240B29-F687-4F45-9708-019B960494DF}">
                  <a14:hiddenLine xmlns:a14="http://schemas.microsoft.com/office/drawing/2010/main" w="9525">
                    <a:solidFill>
                      <a:srgbClr val="FF505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20488" name="Oval 8"/>
              <p:cNvSpPr>
                <a:spLocks noChangeArrowheads="1"/>
              </p:cNvSpPr>
              <p:nvPr/>
            </p:nvSpPr>
            <p:spPr bwMode="auto">
              <a:xfrm>
                <a:off x="3825" y="2633"/>
                <a:ext cx="193" cy="188"/>
              </a:xfrm>
              <a:prstGeom prst="ellipse">
                <a:avLst/>
              </a:prstGeom>
              <a:solidFill>
                <a:srgbClr val="FF5050"/>
              </a:solidFill>
              <a:ln>
                <a:noFill/>
              </a:ln>
              <a:effectLst/>
              <a:extLst>
                <a:ext uri="{91240B29-F687-4F45-9708-019B960494DF}">
                  <a14:hiddenLine xmlns:a14="http://schemas.microsoft.com/office/drawing/2010/main" w="9525">
                    <a:solidFill>
                      <a:srgbClr val="FF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20489" name="Oval 9"/>
              <p:cNvSpPr>
                <a:spLocks noChangeArrowheads="1"/>
              </p:cNvSpPr>
              <p:nvPr/>
            </p:nvSpPr>
            <p:spPr bwMode="auto">
              <a:xfrm>
                <a:off x="3873" y="2662"/>
                <a:ext cx="111" cy="98"/>
              </a:xfrm>
              <a:prstGeom prst="ellipse">
                <a:avLst/>
              </a:prstGeom>
              <a:solidFill>
                <a:srgbClr val="FF0000"/>
              </a:solidFill>
              <a:ln>
                <a:noFill/>
              </a:ln>
              <a:effectLst/>
              <a:extLst>
                <a:ext uri="{91240B29-F687-4F45-9708-019B960494DF}">
                  <a14:hiddenLine xmlns:a14="http://schemas.microsoft.com/office/drawing/2010/main" w="9525">
                    <a:solidFill>
                      <a:srgbClr val="8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grpSp>
        <p:sp>
          <p:nvSpPr>
            <p:cNvPr id="20490" name="Line 10"/>
            <p:cNvSpPr>
              <a:spLocks noChangeShapeType="1"/>
            </p:cNvSpPr>
            <p:nvPr/>
          </p:nvSpPr>
          <p:spPr bwMode="auto">
            <a:xfrm flipV="1">
              <a:off x="1440" y="1306"/>
              <a:ext cx="0" cy="216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20491" name="Line 11"/>
            <p:cNvSpPr>
              <a:spLocks noChangeShapeType="1"/>
            </p:cNvSpPr>
            <p:nvPr/>
          </p:nvSpPr>
          <p:spPr bwMode="auto">
            <a:xfrm flipV="1">
              <a:off x="1440" y="3466"/>
              <a:ext cx="2976"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20492" name="Text Box 12"/>
            <p:cNvSpPr txBox="1">
              <a:spLocks noChangeArrowheads="1"/>
            </p:cNvSpPr>
            <p:nvPr/>
          </p:nvSpPr>
          <p:spPr bwMode="auto">
            <a:xfrm>
              <a:off x="2796" y="350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da-DK" sz="2400" b="0">
                  <a:solidFill>
                    <a:srgbClr val="FF0000"/>
                  </a:solidFill>
                  <a:latin typeface="Times"/>
                </a:rPr>
                <a:t>x</a:t>
              </a:r>
            </a:p>
          </p:txBody>
        </p:sp>
        <p:sp>
          <p:nvSpPr>
            <p:cNvPr id="20493" name="Text Box 13"/>
            <p:cNvSpPr txBox="1">
              <a:spLocks noChangeArrowheads="1"/>
            </p:cNvSpPr>
            <p:nvPr/>
          </p:nvSpPr>
          <p:spPr bwMode="auto">
            <a:xfrm>
              <a:off x="1104" y="217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da-DK" altLang="da-DK" sz="2400" b="0">
                  <a:solidFill>
                    <a:srgbClr val="FF0000"/>
                  </a:solidFill>
                  <a:latin typeface="Times"/>
                </a:rPr>
                <a:t>y</a:t>
              </a:r>
              <a:endParaRPr lang="en-US" altLang="da-DK" sz="2400" b="0">
                <a:solidFill>
                  <a:srgbClr val="FF0000"/>
                </a:solidFill>
                <a:latin typeface="Times"/>
              </a:endParaRPr>
            </a:p>
          </p:txBody>
        </p:sp>
        <p:grpSp>
          <p:nvGrpSpPr>
            <p:cNvPr id="20494" name="Group 14"/>
            <p:cNvGrpSpPr>
              <a:grpSpLocks/>
            </p:cNvGrpSpPr>
            <p:nvPr/>
          </p:nvGrpSpPr>
          <p:grpSpPr bwMode="auto">
            <a:xfrm>
              <a:off x="3264" y="1546"/>
              <a:ext cx="336" cy="288"/>
              <a:chOff x="3264" y="1546"/>
              <a:chExt cx="336" cy="288"/>
            </a:xfrm>
          </p:grpSpPr>
          <p:sp>
            <p:nvSpPr>
              <p:cNvPr id="20495" name="Oval 15"/>
              <p:cNvSpPr>
                <a:spLocks noChangeArrowheads="1"/>
              </p:cNvSpPr>
              <p:nvPr/>
            </p:nvSpPr>
            <p:spPr bwMode="auto">
              <a:xfrm>
                <a:off x="3264" y="1546"/>
                <a:ext cx="336" cy="288"/>
              </a:xfrm>
              <a:prstGeom prst="ellipse">
                <a:avLst/>
              </a:prstGeom>
              <a:solidFill>
                <a:srgbClr val="FF9999"/>
              </a:solidFill>
              <a:ln w="9525">
                <a:solidFill>
                  <a:srgbClr val="FF99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20496" name="Oval 16"/>
              <p:cNvSpPr>
                <a:spLocks noChangeArrowheads="1"/>
              </p:cNvSpPr>
              <p:nvPr/>
            </p:nvSpPr>
            <p:spPr bwMode="auto">
              <a:xfrm>
                <a:off x="3312" y="1594"/>
                <a:ext cx="240" cy="192"/>
              </a:xfrm>
              <a:prstGeom prst="ellipse">
                <a:avLst/>
              </a:prstGeom>
              <a:solidFill>
                <a:srgbClr val="FF7C80"/>
              </a:solidFill>
              <a:ln w="9525">
                <a:solidFill>
                  <a:srgbClr val="FF7C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grpSp>
        <p:grpSp>
          <p:nvGrpSpPr>
            <p:cNvPr id="20497" name="Group 17"/>
            <p:cNvGrpSpPr>
              <a:grpSpLocks/>
            </p:cNvGrpSpPr>
            <p:nvPr/>
          </p:nvGrpSpPr>
          <p:grpSpPr bwMode="auto">
            <a:xfrm>
              <a:off x="1525" y="2635"/>
              <a:ext cx="2495" cy="807"/>
              <a:chOff x="1525" y="2635"/>
              <a:chExt cx="2495" cy="807"/>
            </a:xfrm>
          </p:grpSpPr>
          <p:sp>
            <p:nvSpPr>
              <p:cNvPr id="20498" name="Freeform 18"/>
              <p:cNvSpPr>
                <a:spLocks/>
              </p:cNvSpPr>
              <p:nvPr/>
            </p:nvSpPr>
            <p:spPr bwMode="auto">
              <a:xfrm>
                <a:off x="1525" y="2635"/>
                <a:ext cx="2495" cy="807"/>
              </a:xfrm>
              <a:custGeom>
                <a:avLst/>
                <a:gdLst>
                  <a:gd name="T0" fmla="*/ 203 w 2495"/>
                  <a:gd name="T1" fmla="*/ 591 h 807"/>
                  <a:gd name="T2" fmla="*/ 827 w 2495"/>
                  <a:gd name="T3" fmla="*/ 783 h 807"/>
                  <a:gd name="T4" fmla="*/ 1499 w 2495"/>
                  <a:gd name="T5" fmla="*/ 735 h 807"/>
                  <a:gd name="T6" fmla="*/ 2027 w 2495"/>
                  <a:gd name="T7" fmla="*/ 639 h 807"/>
                  <a:gd name="T8" fmla="*/ 2320 w 2495"/>
                  <a:gd name="T9" fmla="*/ 692 h 807"/>
                  <a:gd name="T10" fmla="*/ 2462 w 2495"/>
                  <a:gd name="T11" fmla="*/ 580 h 807"/>
                  <a:gd name="T12" fmla="*/ 2447 w 2495"/>
                  <a:gd name="T13" fmla="*/ 498 h 807"/>
                  <a:gd name="T14" fmla="*/ 2171 w 2495"/>
                  <a:gd name="T15" fmla="*/ 423 h 807"/>
                  <a:gd name="T16" fmla="*/ 1999 w 2495"/>
                  <a:gd name="T17" fmla="*/ 244 h 807"/>
                  <a:gd name="T18" fmla="*/ 1789 w 2495"/>
                  <a:gd name="T19" fmla="*/ 109 h 807"/>
                  <a:gd name="T20" fmla="*/ 1513 w 2495"/>
                  <a:gd name="T21" fmla="*/ 139 h 807"/>
                  <a:gd name="T22" fmla="*/ 1146 w 2495"/>
                  <a:gd name="T23" fmla="*/ 266 h 807"/>
                  <a:gd name="T24" fmla="*/ 585 w 2495"/>
                  <a:gd name="T25" fmla="*/ 266 h 807"/>
                  <a:gd name="T26" fmla="*/ 391 w 2495"/>
                  <a:gd name="T27" fmla="*/ 79 h 807"/>
                  <a:gd name="T28" fmla="*/ 174 w 2495"/>
                  <a:gd name="T29" fmla="*/ 19 h 807"/>
                  <a:gd name="T30" fmla="*/ 32 w 2495"/>
                  <a:gd name="T31" fmla="*/ 191 h 807"/>
                  <a:gd name="T32" fmla="*/ 10 w 2495"/>
                  <a:gd name="T33" fmla="*/ 475 h 807"/>
                  <a:gd name="T34" fmla="*/ 92 w 2495"/>
                  <a:gd name="T35" fmla="*/ 535 h 807"/>
                  <a:gd name="T36" fmla="*/ 203 w 2495"/>
                  <a:gd name="T37" fmla="*/ 591 h 8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95" h="807">
                    <a:moveTo>
                      <a:pt x="203" y="591"/>
                    </a:moveTo>
                    <a:cubicBezTo>
                      <a:pt x="325" y="632"/>
                      <a:pt x="611" y="759"/>
                      <a:pt x="827" y="783"/>
                    </a:cubicBezTo>
                    <a:cubicBezTo>
                      <a:pt x="1043" y="807"/>
                      <a:pt x="1299" y="759"/>
                      <a:pt x="1499" y="735"/>
                    </a:cubicBezTo>
                    <a:cubicBezTo>
                      <a:pt x="1699" y="711"/>
                      <a:pt x="1890" y="646"/>
                      <a:pt x="2027" y="639"/>
                    </a:cubicBezTo>
                    <a:cubicBezTo>
                      <a:pt x="2163" y="631"/>
                      <a:pt x="2247" y="701"/>
                      <a:pt x="2320" y="692"/>
                    </a:cubicBezTo>
                    <a:cubicBezTo>
                      <a:pt x="2392" y="682"/>
                      <a:pt x="2440" y="612"/>
                      <a:pt x="2462" y="580"/>
                    </a:cubicBezTo>
                    <a:cubicBezTo>
                      <a:pt x="2483" y="547"/>
                      <a:pt x="2495" y="524"/>
                      <a:pt x="2447" y="498"/>
                    </a:cubicBezTo>
                    <a:cubicBezTo>
                      <a:pt x="2398" y="471"/>
                      <a:pt x="2245" y="465"/>
                      <a:pt x="2171" y="423"/>
                    </a:cubicBezTo>
                    <a:cubicBezTo>
                      <a:pt x="2096" y="380"/>
                      <a:pt x="2062" y="296"/>
                      <a:pt x="1999" y="244"/>
                    </a:cubicBezTo>
                    <a:cubicBezTo>
                      <a:pt x="1935" y="191"/>
                      <a:pt x="1869" y="126"/>
                      <a:pt x="1789" y="109"/>
                    </a:cubicBezTo>
                    <a:cubicBezTo>
                      <a:pt x="1708" y="91"/>
                      <a:pt x="1619" y="112"/>
                      <a:pt x="1513" y="139"/>
                    </a:cubicBezTo>
                    <a:cubicBezTo>
                      <a:pt x="1406" y="165"/>
                      <a:pt x="1300" y="244"/>
                      <a:pt x="1146" y="266"/>
                    </a:cubicBezTo>
                    <a:cubicBezTo>
                      <a:pt x="991" y="287"/>
                      <a:pt x="710" y="297"/>
                      <a:pt x="585" y="266"/>
                    </a:cubicBezTo>
                    <a:cubicBezTo>
                      <a:pt x="459" y="234"/>
                      <a:pt x="459" y="120"/>
                      <a:pt x="391" y="79"/>
                    </a:cubicBezTo>
                    <a:cubicBezTo>
                      <a:pt x="322" y="37"/>
                      <a:pt x="233" y="0"/>
                      <a:pt x="174" y="19"/>
                    </a:cubicBezTo>
                    <a:cubicBezTo>
                      <a:pt x="114" y="37"/>
                      <a:pt x="59" y="115"/>
                      <a:pt x="32" y="191"/>
                    </a:cubicBezTo>
                    <a:cubicBezTo>
                      <a:pt x="4" y="266"/>
                      <a:pt x="0" y="417"/>
                      <a:pt x="10" y="475"/>
                    </a:cubicBezTo>
                    <a:cubicBezTo>
                      <a:pt x="19" y="532"/>
                      <a:pt x="59" y="515"/>
                      <a:pt x="92" y="535"/>
                    </a:cubicBezTo>
                    <a:cubicBezTo>
                      <a:pt x="124" y="554"/>
                      <a:pt x="80" y="549"/>
                      <a:pt x="203" y="591"/>
                    </a:cubicBezTo>
                    <a:close/>
                  </a:path>
                </a:pathLst>
              </a:custGeom>
              <a:solidFill>
                <a:srgbClr val="FF9999"/>
              </a:solidFill>
              <a:ln w="9525">
                <a:solidFill>
                  <a:srgbClr val="FF99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20499" name="Freeform 19"/>
              <p:cNvSpPr>
                <a:spLocks/>
              </p:cNvSpPr>
              <p:nvPr/>
            </p:nvSpPr>
            <p:spPr bwMode="auto">
              <a:xfrm>
                <a:off x="1621" y="2835"/>
                <a:ext cx="2123" cy="484"/>
              </a:xfrm>
              <a:custGeom>
                <a:avLst/>
                <a:gdLst>
                  <a:gd name="T0" fmla="*/ 203 w 2495"/>
                  <a:gd name="T1" fmla="*/ 591 h 807"/>
                  <a:gd name="T2" fmla="*/ 827 w 2495"/>
                  <a:gd name="T3" fmla="*/ 783 h 807"/>
                  <a:gd name="T4" fmla="*/ 1499 w 2495"/>
                  <a:gd name="T5" fmla="*/ 735 h 807"/>
                  <a:gd name="T6" fmla="*/ 2027 w 2495"/>
                  <a:gd name="T7" fmla="*/ 639 h 807"/>
                  <a:gd name="T8" fmla="*/ 2320 w 2495"/>
                  <a:gd name="T9" fmla="*/ 692 h 807"/>
                  <a:gd name="T10" fmla="*/ 2462 w 2495"/>
                  <a:gd name="T11" fmla="*/ 580 h 807"/>
                  <a:gd name="T12" fmla="*/ 2447 w 2495"/>
                  <a:gd name="T13" fmla="*/ 498 h 807"/>
                  <a:gd name="T14" fmla="*/ 2171 w 2495"/>
                  <a:gd name="T15" fmla="*/ 423 h 807"/>
                  <a:gd name="T16" fmla="*/ 1999 w 2495"/>
                  <a:gd name="T17" fmla="*/ 244 h 807"/>
                  <a:gd name="T18" fmla="*/ 1789 w 2495"/>
                  <a:gd name="T19" fmla="*/ 109 h 807"/>
                  <a:gd name="T20" fmla="*/ 1513 w 2495"/>
                  <a:gd name="T21" fmla="*/ 139 h 807"/>
                  <a:gd name="T22" fmla="*/ 1146 w 2495"/>
                  <a:gd name="T23" fmla="*/ 266 h 807"/>
                  <a:gd name="T24" fmla="*/ 585 w 2495"/>
                  <a:gd name="T25" fmla="*/ 266 h 807"/>
                  <a:gd name="T26" fmla="*/ 391 w 2495"/>
                  <a:gd name="T27" fmla="*/ 79 h 807"/>
                  <a:gd name="T28" fmla="*/ 174 w 2495"/>
                  <a:gd name="T29" fmla="*/ 19 h 807"/>
                  <a:gd name="T30" fmla="*/ 32 w 2495"/>
                  <a:gd name="T31" fmla="*/ 191 h 807"/>
                  <a:gd name="T32" fmla="*/ 10 w 2495"/>
                  <a:gd name="T33" fmla="*/ 475 h 807"/>
                  <a:gd name="T34" fmla="*/ 92 w 2495"/>
                  <a:gd name="T35" fmla="*/ 535 h 807"/>
                  <a:gd name="T36" fmla="*/ 203 w 2495"/>
                  <a:gd name="T37" fmla="*/ 591 h 8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95" h="807">
                    <a:moveTo>
                      <a:pt x="203" y="591"/>
                    </a:moveTo>
                    <a:cubicBezTo>
                      <a:pt x="325" y="632"/>
                      <a:pt x="611" y="759"/>
                      <a:pt x="827" y="783"/>
                    </a:cubicBezTo>
                    <a:cubicBezTo>
                      <a:pt x="1043" y="807"/>
                      <a:pt x="1299" y="759"/>
                      <a:pt x="1499" y="735"/>
                    </a:cubicBezTo>
                    <a:cubicBezTo>
                      <a:pt x="1699" y="711"/>
                      <a:pt x="1890" y="646"/>
                      <a:pt x="2027" y="639"/>
                    </a:cubicBezTo>
                    <a:cubicBezTo>
                      <a:pt x="2163" y="631"/>
                      <a:pt x="2247" y="701"/>
                      <a:pt x="2320" y="692"/>
                    </a:cubicBezTo>
                    <a:cubicBezTo>
                      <a:pt x="2392" y="682"/>
                      <a:pt x="2440" y="612"/>
                      <a:pt x="2462" y="580"/>
                    </a:cubicBezTo>
                    <a:cubicBezTo>
                      <a:pt x="2483" y="547"/>
                      <a:pt x="2495" y="524"/>
                      <a:pt x="2447" y="498"/>
                    </a:cubicBezTo>
                    <a:cubicBezTo>
                      <a:pt x="2398" y="471"/>
                      <a:pt x="2245" y="465"/>
                      <a:pt x="2171" y="423"/>
                    </a:cubicBezTo>
                    <a:cubicBezTo>
                      <a:pt x="2096" y="380"/>
                      <a:pt x="2062" y="296"/>
                      <a:pt x="1999" y="244"/>
                    </a:cubicBezTo>
                    <a:cubicBezTo>
                      <a:pt x="1935" y="191"/>
                      <a:pt x="1869" y="126"/>
                      <a:pt x="1789" y="109"/>
                    </a:cubicBezTo>
                    <a:cubicBezTo>
                      <a:pt x="1708" y="91"/>
                      <a:pt x="1619" y="112"/>
                      <a:pt x="1513" y="139"/>
                    </a:cubicBezTo>
                    <a:cubicBezTo>
                      <a:pt x="1406" y="165"/>
                      <a:pt x="1300" y="244"/>
                      <a:pt x="1146" y="266"/>
                    </a:cubicBezTo>
                    <a:cubicBezTo>
                      <a:pt x="991" y="287"/>
                      <a:pt x="710" y="297"/>
                      <a:pt x="585" y="266"/>
                    </a:cubicBezTo>
                    <a:cubicBezTo>
                      <a:pt x="459" y="234"/>
                      <a:pt x="459" y="120"/>
                      <a:pt x="391" y="79"/>
                    </a:cubicBezTo>
                    <a:cubicBezTo>
                      <a:pt x="322" y="37"/>
                      <a:pt x="233" y="0"/>
                      <a:pt x="174" y="19"/>
                    </a:cubicBezTo>
                    <a:cubicBezTo>
                      <a:pt x="114" y="37"/>
                      <a:pt x="59" y="115"/>
                      <a:pt x="32" y="191"/>
                    </a:cubicBezTo>
                    <a:cubicBezTo>
                      <a:pt x="4" y="266"/>
                      <a:pt x="0" y="417"/>
                      <a:pt x="10" y="475"/>
                    </a:cubicBezTo>
                    <a:cubicBezTo>
                      <a:pt x="19" y="532"/>
                      <a:pt x="59" y="515"/>
                      <a:pt x="92" y="535"/>
                    </a:cubicBezTo>
                    <a:cubicBezTo>
                      <a:pt x="124" y="554"/>
                      <a:pt x="80" y="549"/>
                      <a:pt x="203" y="591"/>
                    </a:cubicBezTo>
                    <a:close/>
                  </a:path>
                </a:pathLst>
              </a:custGeom>
              <a:solidFill>
                <a:srgbClr val="FF7C80"/>
              </a:solidFill>
              <a:ln w="9525">
                <a:solidFill>
                  <a:srgbClr val="FF99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20500" name="Freeform 20"/>
              <p:cNvSpPr>
                <a:spLocks/>
              </p:cNvSpPr>
              <p:nvPr/>
            </p:nvSpPr>
            <p:spPr bwMode="auto">
              <a:xfrm>
                <a:off x="2144" y="2995"/>
                <a:ext cx="1073" cy="250"/>
              </a:xfrm>
              <a:custGeom>
                <a:avLst/>
                <a:gdLst>
                  <a:gd name="T0" fmla="*/ 71 w 1073"/>
                  <a:gd name="T1" fmla="*/ 220 h 250"/>
                  <a:gd name="T2" fmla="*/ 437 w 1073"/>
                  <a:gd name="T3" fmla="*/ 250 h 250"/>
                  <a:gd name="T4" fmla="*/ 684 w 1073"/>
                  <a:gd name="T5" fmla="*/ 220 h 250"/>
                  <a:gd name="T6" fmla="*/ 968 w 1073"/>
                  <a:gd name="T7" fmla="*/ 190 h 250"/>
                  <a:gd name="T8" fmla="*/ 1036 w 1073"/>
                  <a:gd name="T9" fmla="*/ 153 h 250"/>
                  <a:gd name="T10" fmla="*/ 1073 w 1073"/>
                  <a:gd name="T11" fmla="*/ 93 h 250"/>
                  <a:gd name="T12" fmla="*/ 1036 w 1073"/>
                  <a:gd name="T13" fmla="*/ 33 h 250"/>
                  <a:gd name="T14" fmla="*/ 976 w 1073"/>
                  <a:gd name="T15" fmla="*/ 3 h 250"/>
                  <a:gd name="T16" fmla="*/ 886 w 1073"/>
                  <a:gd name="T17" fmla="*/ 18 h 250"/>
                  <a:gd name="T18" fmla="*/ 804 w 1073"/>
                  <a:gd name="T19" fmla="*/ 41 h 250"/>
                  <a:gd name="T20" fmla="*/ 684 w 1073"/>
                  <a:gd name="T21" fmla="*/ 63 h 250"/>
                  <a:gd name="T22" fmla="*/ 565 w 1073"/>
                  <a:gd name="T23" fmla="*/ 86 h 250"/>
                  <a:gd name="T24" fmla="*/ 445 w 1073"/>
                  <a:gd name="T25" fmla="*/ 93 h 250"/>
                  <a:gd name="T26" fmla="*/ 340 w 1073"/>
                  <a:gd name="T27" fmla="*/ 100 h 250"/>
                  <a:gd name="T28" fmla="*/ 243 w 1073"/>
                  <a:gd name="T29" fmla="*/ 108 h 250"/>
                  <a:gd name="T30" fmla="*/ 79 w 1073"/>
                  <a:gd name="T31" fmla="*/ 100 h 250"/>
                  <a:gd name="T32" fmla="*/ 26 w 1073"/>
                  <a:gd name="T33" fmla="*/ 123 h 250"/>
                  <a:gd name="T34" fmla="*/ 11 w 1073"/>
                  <a:gd name="T35" fmla="*/ 168 h 250"/>
                  <a:gd name="T36" fmla="*/ 71 w 1073"/>
                  <a:gd name="T37" fmla="*/ 22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73" h="250">
                    <a:moveTo>
                      <a:pt x="71" y="220"/>
                    </a:moveTo>
                    <a:cubicBezTo>
                      <a:pt x="141" y="233"/>
                      <a:pt x="335" y="250"/>
                      <a:pt x="437" y="250"/>
                    </a:cubicBezTo>
                    <a:cubicBezTo>
                      <a:pt x="539" y="250"/>
                      <a:pt x="595" y="229"/>
                      <a:pt x="684" y="220"/>
                    </a:cubicBezTo>
                    <a:cubicBezTo>
                      <a:pt x="772" y="210"/>
                      <a:pt x="909" y="201"/>
                      <a:pt x="968" y="190"/>
                    </a:cubicBezTo>
                    <a:cubicBezTo>
                      <a:pt x="1026" y="178"/>
                      <a:pt x="1018" y="169"/>
                      <a:pt x="1036" y="153"/>
                    </a:cubicBezTo>
                    <a:cubicBezTo>
                      <a:pt x="1053" y="136"/>
                      <a:pt x="1073" y="113"/>
                      <a:pt x="1073" y="93"/>
                    </a:cubicBezTo>
                    <a:cubicBezTo>
                      <a:pt x="1073" y="73"/>
                      <a:pt x="1052" y="48"/>
                      <a:pt x="1036" y="33"/>
                    </a:cubicBezTo>
                    <a:cubicBezTo>
                      <a:pt x="1019" y="18"/>
                      <a:pt x="1000" y="5"/>
                      <a:pt x="976" y="3"/>
                    </a:cubicBezTo>
                    <a:cubicBezTo>
                      <a:pt x="951" y="0"/>
                      <a:pt x="914" y="11"/>
                      <a:pt x="886" y="18"/>
                    </a:cubicBezTo>
                    <a:cubicBezTo>
                      <a:pt x="857" y="24"/>
                      <a:pt x="837" y="33"/>
                      <a:pt x="804" y="41"/>
                    </a:cubicBezTo>
                    <a:cubicBezTo>
                      <a:pt x="770" y="48"/>
                      <a:pt x="723" y="55"/>
                      <a:pt x="684" y="63"/>
                    </a:cubicBezTo>
                    <a:cubicBezTo>
                      <a:pt x="644" y="70"/>
                      <a:pt x="604" y="81"/>
                      <a:pt x="565" y="86"/>
                    </a:cubicBezTo>
                    <a:cubicBezTo>
                      <a:pt x="525" y="90"/>
                      <a:pt x="482" y="90"/>
                      <a:pt x="445" y="93"/>
                    </a:cubicBezTo>
                    <a:cubicBezTo>
                      <a:pt x="407" y="95"/>
                      <a:pt x="373" y="97"/>
                      <a:pt x="340" y="100"/>
                    </a:cubicBezTo>
                    <a:cubicBezTo>
                      <a:pt x="306" y="102"/>
                      <a:pt x="286" y="108"/>
                      <a:pt x="243" y="108"/>
                    </a:cubicBezTo>
                    <a:cubicBezTo>
                      <a:pt x="199" y="108"/>
                      <a:pt x="115" y="97"/>
                      <a:pt x="79" y="100"/>
                    </a:cubicBezTo>
                    <a:cubicBezTo>
                      <a:pt x="43" y="102"/>
                      <a:pt x="37" y="111"/>
                      <a:pt x="26" y="123"/>
                    </a:cubicBezTo>
                    <a:cubicBezTo>
                      <a:pt x="14" y="134"/>
                      <a:pt x="6" y="154"/>
                      <a:pt x="11" y="168"/>
                    </a:cubicBezTo>
                    <a:cubicBezTo>
                      <a:pt x="15" y="181"/>
                      <a:pt x="0" y="206"/>
                      <a:pt x="71" y="220"/>
                    </a:cubicBezTo>
                    <a:close/>
                  </a:path>
                </a:pathLst>
              </a:custGeom>
              <a:solidFill>
                <a:srgbClr val="FF5050"/>
              </a:solidFill>
              <a:ln w="9525">
                <a:solidFill>
                  <a:srgbClr val="FF505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grpSp>
        <p:grpSp>
          <p:nvGrpSpPr>
            <p:cNvPr id="20501" name="Group 21"/>
            <p:cNvGrpSpPr>
              <a:grpSpLocks/>
            </p:cNvGrpSpPr>
            <p:nvPr/>
          </p:nvGrpSpPr>
          <p:grpSpPr bwMode="auto">
            <a:xfrm>
              <a:off x="1968" y="2026"/>
              <a:ext cx="1150" cy="756"/>
              <a:chOff x="1968" y="2026"/>
              <a:chExt cx="1150" cy="756"/>
            </a:xfrm>
          </p:grpSpPr>
          <p:sp>
            <p:nvSpPr>
              <p:cNvPr id="20502" name="Oval 22"/>
              <p:cNvSpPr>
                <a:spLocks noChangeArrowheads="1"/>
              </p:cNvSpPr>
              <p:nvPr/>
            </p:nvSpPr>
            <p:spPr bwMode="auto">
              <a:xfrm>
                <a:off x="1968" y="2026"/>
                <a:ext cx="1150" cy="756"/>
              </a:xfrm>
              <a:prstGeom prst="ellipse">
                <a:avLst/>
              </a:prstGeom>
              <a:solidFill>
                <a:srgbClr val="FF9999"/>
              </a:solidFill>
              <a:ln w="9525">
                <a:solidFill>
                  <a:srgbClr val="FF99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20503" name="Oval 23"/>
              <p:cNvSpPr>
                <a:spLocks noChangeArrowheads="1"/>
              </p:cNvSpPr>
              <p:nvPr/>
            </p:nvSpPr>
            <p:spPr bwMode="auto">
              <a:xfrm>
                <a:off x="2064" y="2122"/>
                <a:ext cx="1008" cy="576"/>
              </a:xfrm>
              <a:prstGeom prst="ellipse">
                <a:avLst/>
              </a:prstGeom>
              <a:solidFill>
                <a:srgbClr val="FF7C80"/>
              </a:solidFill>
              <a:ln w="9525">
                <a:solidFill>
                  <a:srgbClr val="FF7C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20504" name="Oval 24"/>
              <p:cNvSpPr>
                <a:spLocks noChangeArrowheads="1"/>
              </p:cNvSpPr>
              <p:nvPr/>
            </p:nvSpPr>
            <p:spPr bwMode="auto">
              <a:xfrm>
                <a:off x="2386" y="2317"/>
                <a:ext cx="604" cy="292"/>
              </a:xfrm>
              <a:prstGeom prst="ellipse">
                <a:avLst/>
              </a:prstGeom>
              <a:solidFill>
                <a:srgbClr val="FF5050"/>
              </a:solidFill>
              <a:ln w="9525">
                <a:solidFill>
                  <a:srgbClr val="FF505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20505" name="Oval 25"/>
              <p:cNvSpPr>
                <a:spLocks noChangeArrowheads="1"/>
              </p:cNvSpPr>
              <p:nvPr/>
            </p:nvSpPr>
            <p:spPr bwMode="auto">
              <a:xfrm>
                <a:off x="2482" y="2359"/>
                <a:ext cx="446" cy="216"/>
              </a:xfrm>
              <a:prstGeom prst="ellipse">
                <a:avLst/>
              </a:prstGeom>
              <a:solidFill>
                <a:srgbClr val="FF0000"/>
              </a:solidFill>
              <a:ln w="9525">
                <a:solidFill>
                  <a:srgbClr val="FF505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20506" name="Oval 26"/>
              <p:cNvSpPr>
                <a:spLocks noChangeArrowheads="1"/>
              </p:cNvSpPr>
              <p:nvPr/>
            </p:nvSpPr>
            <p:spPr bwMode="auto">
              <a:xfrm>
                <a:off x="2662" y="2410"/>
                <a:ext cx="164" cy="98"/>
              </a:xfrm>
              <a:prstGeom prst="ellipse">
                <a:avLst/>
              </a:prstGeom>
              <a:solidFill>
                <a:srgbClr val="800000"/>
              </a:solidFill>
              <a:ln w="9525">
                <a:solidFill>
                  <a:srgbClr val="8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grpSp>
      </p:grpSp>
      <p:grpSp>
        <p:nvGrpSpPr>
          <p:cNvPr id="20507" name="Group 27"/>
          <p:cNvGrpSpPr>
            <a:grpSpLocks/>
          </p:cNvGrpSpPr>
          <p:nvPr/>
        </p:nvGrpSpPr>
        <p:grpSpPr bwMode="auto">
          <a:xfrm rot="6098621">
            <a:off x="4315619" y="4160044"/>
            <a:ext cx="182563" cy="212725"/>
            <a:chOff x="1968" y="1700"/>
            <a:chExt cx="115" cy="134"/>
          </a:xfrm>
        </p:grpSpPr>
        <p:sp>
          <p:nvSpPr>
            <p:cNvPr id="20508" name="Oval 28"/>
            <p:cNvSpPr>
              <a:spLocks noChangeArrowheads="1"/>
            </p:cNvSpPr>
            <p:nvPr/>
          </p:nvSpPr>
          <p:spPr bwMode="auto">
            <a:xfrm>
              <a:off x="1968" y="178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09" name="Line 29"/>
            <p:cNvSpPr>
              <a:spLocks noChangeShapeType="1"/>
            </p:cNvSpPr>
            <p:nvPr/>
          </p:nvSpPr>
          <p:spPr bwMode="auto">
            <a:xfrm flipV="1">
              <a:off x="2016" y="1700"/>
              <a:ext cx="67" cy="8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0510" name="Group 30"/>
          <p:cNvGrpSpPr>
            <a:grpSpLocks/>
          </p:cNvGrpSpPr>
          <p:nvPr/>
        </p:nvGrpSpPr>
        <p:grpSpPr bwMode="auto">
          <a:xfrm rot="31627094">
            <a:off x="4198938" y="4281488"/>
            <a:ext cx="220662" cy="153987"/>
            <a:chOff x="2357" y="1977"/>
            <a:chExt cx="139" cy="97"/>
          </a:xfrm>
        </p:grpSpPr>
        <p:sp>
          <p:nvSpPr>
            <p:cNvPr id="20511" name="Oval 31"/>
            <p:cNvSpPr>
              <a:spLocks noChangeArrowheads="1"/>
            </p:cNvSpPr>
            <p:nvPr/>
          </p:nvSpPr>
          <p:spPr bwMode="auto">
            <a:xfrm>
              <a:off x="2448" y="202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12" name="Line 32"/>
            <p:cNvSpPr>
              <a:spLocks noChangeShapeType="1"/>
            </p:cNvSpPr>
            <p:nvPr/>
          </p:nvSpPr>
          <p:spPr bwMode="auto">
            <a:xfrm flipH="1" flipV="1">
              <a:off x="2357" y="1977"/>
              <a:ext cx="119" cy="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0513" name="Group 33"/>
          <p:cNvGrpSpPr>
            <a:grpSpLocks/>
          </p:cNvGrpSpPr>
          <p:nvPr/>
        </p:nvGrpSpPr>
        <p:grpSpPr bwMode="auto">
          <a:xfrm rot="16280127">
            <a:off x="4509294" y="4194969"/>
            <a:ext cx="149225" cy="176213"/>
            <a:chOff x="3074" y="1819"/>
            <a:chExt cx="94" cy="111"/>
          </a:xfrm>
        </p:grpSpPr>
        <p:sp>
          <p:nvSpPr>
            <p:cNvPr id="20514" name="Oval 34"/>
            <p:cNvSpPr>
              <a:spLocks noChangeArrowheads="1"/>
            </p:cNvSpPr>
            <p:nvPr/>
          </p:nvSpPr>
          <p:spPr bwMode="auto">
            <a:xfrm>
              <a:off x="3120" y="188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15" name="Line 35"/>
            <p:cNvSpPr>
              <a:spLocks noChangeShapeType="1"/>
            </p:cNvSpPr>
            <p:nvPr/>
          </p:nvSpPr>
          <p:spPr bwMode="auto">
            <a:xfrm flipH="1" flipV="1">
              <a:off x="3074" y="1819"/>
              <a:ext cx="69" cy="7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0516" name="Group 36"/>
          <p:cNvGrpSpPr>
            <a:grpSpLocks/>
          </p:cNvGrpSpPr>
          <p:nvPr/>
        </p:nvGrpSpPr>
        <p:grpSpPr bwMode="auto">
          <a:xfrm rot="8716210">
            <a:off x="4191000" y="4891088"/>
            <a:ext cx="152400" cy="149225"/>
            <a:chOff x="2016" y="2602"/>
            <a:chExt cx="96" cy="94"/>
          </a:xfrm>
        </p:grpSpPr>
        <p:sp>
          <p:nvSpPr>
            <p:cNvPr id="20517" name="Oval 37"/>
            <p:cNvSpPr>
              <a:spLocks noChangeArrowheads="1"/>
            </p:cNvSpPr>
            <p:nvPr/>
          </p:nvSpPr>
          <p:spPr bwMode="auto">
            <a:xfrm>
              <a:off x="2064" y="260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18" name="Line 38"/>
            <p:cNvSpPr>
              <a:spLocks noChangeShapeType="1"/>
            </p:cNvSpPr>
            <p:nvPr/>
          </p:nvSpPr>
          <p:spPr bwMode="auto">
            <a:xfrm flipH="1">
              <a:off x="2016" y="2617"/>
              <a:ext cx="67" cy="7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0519" name="Group 39"/>
          <p:cNvGrpSpPr>
            <a:grpSpLocks/>
          </p:cNvGrpSpPr>
          <p:nvPr/>
        </p:nvGrpSpPr>
        <p:grpSpPr bwMode="auto">
          <a:xfrm rot="22989866">
            <a:off x="4456113" y="5043488"/>
            <a:ext cx="115887" cy="190500"/>
            <a:chOff x="2471" y="3010"/>
            <a:chExt cx="73" cy="120"/>
          </a:xfrm>
        </p:grpSpPr>
        <p:sp>
          <p:nvSpPr>
            <p:cNvPr id="20520" name="Oval 40"/>
            <p:cNvSpPr>
              <a:spLocks noChangeArrowheads="1"/>
            </p:cNvSpPr>
            <p:nvPr/>
          </p:nvSpPr>
          <p:spPr bwMode="auto">
            <a:xfrm>
              <a:off x="2496" y="308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21" name="Line 41"/>
            <p:cNvSpPr>
              <a:spLocks noChangeShapeType="1"/>
            </p:cNvSpPr>
            <p:nvPr/>
          </p:nvSpPr>
          <p:spPr bwMode="auto">
            <a:xfrm flipH="1" flipV="1">
              <a:off x="2471" y="3010"/>
              <a:ext cx="59" cy="9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0522" name="Group 42"/>
          <p:cNvGrpSpPr>
            <a:grpSpLocks/>
          </p:cNvGrpSpPr>
          <p:nvPr/>
        </p:nvGrpSpPr>
        <p:grpSpPr bwMode="auto">
          <a:xfrm rot="21397505">
            <a:off x="4495800" y="4662488"/>
            <a:ext cx="93663" cy="241300"/>
            <a:chOff x="3301" y="3026"/>
            <a:chExt cx="59" cy="152"/>
          </a:xfrm>
        </p:grpSpPr>
        <p:sp>
          <p:nvSpPr>
            <p:cNvPr id="20523" name="Oval 43"/>
            <p:cNvSpPr>
              <a:spLocks noChangeArrowheads="1"/>
            </p:cNvSpPr>
            <p:nvPr/>
          </p:nvSpPr>
          <p:spPr bwMode="auto">
            <a:xfrm>
              <a:off x="3312" y="313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24" name="Line 44"/>
            <p:cNvSpPr>
              <a:spLocks noChangeShapeType="1"/>
            </p:cNvSpPr>
            <p:nvPr/>
          </p:nvSpPr>
          <p:spPr bwMode="auto">
            <a:xfrm flipH="1" flipV="1">
              <a:off x="3301" y="3026"/>
              <a:ext cx="37" cy="13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0525" name="Group 45"/>
          <p:cNvGrpSpPr>
            <a:grpSpLocks/>
          </p:cNvGrpSpPr>
          <p:nvPr/>
        </p:nvGrpSpPr>
        <p:grpSpPr bwMode="auto">
          <a:xfrm rot="31472761">
            <a:off x="4572000" y="4302125"/>
            <a:ext cx="215900" cy="112713"/>
            <a:chOff x="3408" y="2506"/>
            <a:chExt cx="136" cy="71"/>
          </a:xfrm>
        </p:grpSpPr>
        <p:sp>
          <p:nvSpPr>
            <p:cNvPr id="20526" name="Oval 46"/>
            <p:cNvSpPr>
              <a:spLocks noChangeArrowheads="1"/>
            </p:cNvSpPr>
            <p:nvPr/>
          </p:nvSpPr>
          <p:spPr bwMode="auto">
            <a:xfrm>
              <a:off x="3408" y="250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27" name="Line 47"/>
            <p:cNvSpPr>
              <a:spLocks noChangeShapeType="1"/>
            </p:cNvSpPr>
            <p:nvPr/>
          </p:nvSpPr>
          <p:spPr bwMode="auto">
            <a:xfrm>
              <a:off x="3431" y="2535"/>
              <a:ext cx="113" cy="4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0528" name="Group 48"/>
          <p:cNvGrpSpPr>
            <a:grpSpLocks/>
          </p:cNvGrpSpPr>
          <p:nvPr/>
        </p:nvGrpSpPr>
        <p:grpSpPr bwMode="auto">
          <a:xfrm rot="11642542">
            <a:off x="4724400" y="4205288"/>
            <a:ext cx="203200" cy="117475"/>
            <a:chOff x="3696" y="1760"/>
            <a:chExt cx="128" cy="74"/>
          </a:xfrm>
        </p:grpSpPr>
        <p:sp>
          <p:nvSpPr>
            <p:cNvPr id="20529" name="Oval 49"/>
            <p:cNvSpPr>
              <a:spLocks noChangeArrowheads="1"/>
            </p:cNvSpPr>
            <p:nvPr/>
          </p:nvSpPr>
          <p:spPr bwMode="auto">
            <a:xfrm>
              <a:off x="3696" y="178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30" name="Line 50"/>
            <p:cNvSpPr>
              <a:spLocks noChangeShapeType="1"/>
            </p:cNvSpPr>
            <p:nvPr/>
          </p:nvSpPr>
          <p:spPr bwMode="auto">
            <a:xfrm flipV="1">
              <a:off x="3719" y="1760"/>
              <a:ext cx="105" cy="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0531" name="Group 51"/>
          <p:cNvGrpSpPr>
            <a:grpSpLocks/>
          </p:cNvGrpSpPr>
          <p:nvPr/>
        </p:nvGrpSpPr>
        <p:grpSpPr bwMode="auto">
          <a:xfrm rot="1899577">
            <a:off x="4343400" y="4891088"/>
            <a:ext cx="149225" cy="176212"/>
            <a:chOff x="3410" y="3211"/>
            <a:chExt cx="94" cy="111"/>
          </a:xfrm>
        </p:grpSpPr>
        <p:sp>
          <p:nvSpPr>
            <p:cNvPr id="20532" name="Oval 52"/>
            <p:cNvSpPr>
              <a:spLocks noChangeArrowheads="1"/>
            </p:cNvSpPr>
            <p:nvPr/>
          </p:nvSpPr>
          <p:spPr bwMode="auto">
            <a:xfrm>
              <a:off x="3456" y="327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33" name="Line 53"/>
            <p:cNvSpPr>
              <a:spLocks noChangeShapeType="1"/>
            </p:cNvSpPr>
            <p:nvPr/>
          </p:nvSpPr>
          <p:spPr bwMode="auto">
            <a:xfrm flipH="1" flipV="1">
              <a:off x="3410" y="3211"/>
              <a:ext cx="69" cy="7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0534" name="Group 54"/>
          <p:cNvGrpSpPr>
            <a:grpSpLocks/>
          </p:cNvGrpSpPr>
          <p:nvPr/>
        </p:nvGrpSpPr>
        <p:grpSpPr bwMode="auto">
          <a:xfrm rot="2634637">
            <a:off x="4257675" y="4967288"/>
            <a:ext cx="149225" cy="176212"/>
            <a:chOff x="1682" y="3537"/>
            <a:chExt cx="94" cy="111"/>
          </a:xfrm>
        </p:grpSpPr>
        <p:sp>
          <p:nvSpPr>
            <p:cNvPr id="20535" name="Oval 55"/>
            <p:cNvSpPr>
              <a:spLocks noChangeArrowheads="1"/>
            </p:cNvSpPr>
            <p:nvPr/>
          </p:nvSpPr>
          <p:spPr bwMode="auto">
            <a:xfrm>
              <a:off x="1728" y="360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36" name="Line 56"/>
            <p:cNvSpPr>
              <a:spLocks noChangeShapeType="1"/>
            </p:cNvSpPr>
            <p:nvPr/>
          </p:nvSpPr>
          <p:spPr bwMode="auto">
            <a:xfrm flipH="1" flipV="1">
              <a:off x="1682" y="3537"/>
              <a:ext cx="69" cy="7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0537" name="Group 57"/>
          <p:cNvGrpSpPr>
            <a:grpSpLocks/>
          </p:cNvGrpSpPr>
          <p:nvPr/>
        </p:nvGrpSpPr>
        <p:grpSpPr bwMode="auto">
          <a:xfrm rot="7670464">
            <a:off x="4460875" y="4202113"/>
            <a:ext cx="76200" cy="254000"/>
            <a:chOff x="2880" y="2266"/>
            <a:chExt cx="48" cy="160"/>
          </a:xfrm>
        </p:grpSpPr>
        <p:sp>
          <p:nvSpPr>
            <p:cNvPr id="20538" name="Oval 58"/>
            <p:cNvSpPr>
              <a:spLocks noChangeArrowheads="1"/>
            </p:cNvSpPr>
            <p:nvPr/>
          </p:nvSpPr>
          <p:spPr bwMode="auto">
            <a:xfrm>
              <a:off x="2880" y="226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39" name="Line 59"/>
            <p:cNvSpPr>
              <a:spLocks noChangeShapeType="1"/>
            </p:cNvSpPr>
            <p:nvPr/>
          </p:nvSpPr>
          <p:spPr bwMode="auto">
            <a:xfrm>
              <a:off x="2903" y="2286"/>
              <a:ext cx="1" cy="1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0540" name="Group 60"/>
          <p:cNvGrpSpPr>
            <a:grpSpLocks/>
          </p:cNvGrpSpPr>
          <p:nvPr/>
        </p:nvGrpSpPr>
        <p:grpSpPr bwMode="auto">
          <a:xfrm>
            <a:off x="7467600" y="3505200"/>
            <a:ext cx="1425575" cy="2014538"/>
            <a:chOff x="4692" y="2715"/>
            <a:chExt cx="898" cy="1269"/>
          </a:xfrm>
        </p:grpSpPr>
        <p:sp>
          <p:nvSpPr>
            <p:cNvPr id="20541" name="Rectangle 61"/>
            <p:cNvSpPr>
              <a:spLocks noChangeArrowheads="1"/>
            </p:cNvSpPr>
            <p:nvPr/>
          </p:nvSpPr>
          <p:spPr bwMode="auto">
            <a:xfrm>
              <a:off x="4752" y="2832"/>
              <a:ext cx="336" cy="144"/>
            </a:xfrm>
            <a:prstGeom prst="rect">
              <a:avLst/>
            </a:prstGeom>
            <a:solidFill>
              <a:srgbClr val="8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20542" name="Rectangle 62"/>
            <p:cNvSpPr>
              <a:spLocks noChangeArrowheads="1"/>
            </p:cNvSpPr>
            <p:nvPr/>
          </p:nvSpPr>
          <p:spPr bwMode="auto">
            <a:xfrm>
              <a:off x="4752" y="2976"/>
              <a:ext cx="336" cy="144"/>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20543" name="Rectangle 63"/>
            <p:cNvSpPr>
              <a:spLocks noChangeArrowheads="1"/>
            </p:cNvSpPr>
            <p:nvPr/>
          </p:nvSpPr>
          <p:spPr bwMode="auto">
            <a:xfrm>
              <a:off x="4752" y="3120"/>
              <a:ext cx="336" cy="144"/>
            </a:xfrm>
            <a:prstGeom prst="rect">
              <a:avLst/>
            </a:prstGeom>
            <a:solidFill>
              <a:srgbClr val="FF505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20544" name="Rectangle 64"/>
            <p:cNvSpPr>
              <a:spLocks noChangeArrowheads="1"/>
            </p:cNvSpPr>
            <p:nvPr/>
          </p:nvSpPr>
          <p:spPr bwMode="auto">
            <a:xfrm>
              <a:off x="4752" y="3264"/>
              <a:ext cx="336" cy="144"/>
            </a:xfrm>
            <a:prstGeom prst="rect">
              <a:avLst/>
            </a:prstGeom>
            <a:solidFill>
              <a:srgbClr val="FF7C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20545" name="Rectangle 65"/>
            <p:cNvSpPr>
              <a:spLocks noChangeArrowheads="1"/>
            </p:cNvSpPr>
            <p:nvPr/>
          </p:nvSpPr>
          <p:spPr bwMode="auto">
            <a:xfrm>
              <a:off x="4752" y="3408"/>
              <a:ext cx="336" cy="144"/>
            </a:xfrm>
            <a:prstGeom prst="rect">
              <a:avLst/>
            </a:prstGeom>
            <a:solidFill>
              <a:srgbClr val="FF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20546" name="Rectangle 66"/>
            <p:cNvSpPr>
              <a:spLocks noChangeArrowheads="1"/>
            </p:cNvSpPr>
            <p:nvPr/>
          </p:nvSpPr>
          <p:spPr bwMode="auto">
            <a:xfrm>
              <a:off x="4752" y="3552"/>
              <a:ext cx="336" cy="14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20547" name="Rectangle 67"/>
            <p:cNvSpPr>
              <a:spLocks noChangeArrowheads="1"/>
            </p:cNvSpPr>
            <p:nvPr/>
          </p:nvSpPr>
          <p:spPr bwMode="auto">
            <a:xfrm>
              <a:off x="4752" y="2832"/>
              <a:ext cx="336"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20548" name="Text Box 68"/>
            <p:cNvSpPr txBox="1">
              <a:spLocks noChangeArrowheads="1"/>
            </p:cNvSpPr>
            <p:nvPr/>
          </p:nvSpPr>
          <p:spPr bwMode="auto">
            <a:xfrm>
              <a:off x="4692" y="3753"/>
              <a:ext cx="4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da-DK" b="0">
                  <a:solidFill>
                    <a:srgbClr val="FF0000"/>
                  </a:solidFill>
                  <a:latin typeface="Times"/>
                </a:rPr>
                <a:t>fitness</a:t>
              </a:r>
            </a:p>
          </p:txBody>
        </p:sp>
        <p:sp>
          <p:nvSpPr>
            <p:cNvPr id="20549" name="Text Box 69"/>
            <p:cNvSpPr txBox="1">
              <a:spLocks noChangeArrowheads="1"/>
            </p:cNvSpPr>
            <p:nvPr/>
          </p:nvSpPr>
          <p:spPr bwMode="auto">
            <a:xfrm>
              <a:off x="5222" y="3581"/>
              <a:ext cx="3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da-DK" b="0">
                  <a:solidFill>
                    <a:srgbClr val="FF0000"/>
                  </a:solidFill>
                  <a:latin typeface="Times"/>
                </a:rPr>
                <a:t>min</a:t>
              </a:r>
            </a:p>
          </p:txBody>
        </p:sp>
        <p:sp>
          <p:nvSpPr>
            <p:cNvPr id="20550" name="Text Box 70"/>
            <p:cNvSpPr txBox="1">
              <a:spLocks noChangeArrowheads="1"/>
            </p:cNvSpPr>
            <p:nvPr/>
          </p:nvSpPr>
          <p:spPr bwMode="auto">
            <a:xfrm>
              <a:off x="5226" y="2715"/>
              <a:ext cx="36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da-DK" b="0">
                  <a:solidFill>
                    <a:srgbClr val="FF0000"/>
                  </a:solidFill>
                  <a:latin typeface="Times"/>
                </a:rPr>
                <a:t>max</a:t>
              </a:r>
            </a:p>
          </p:txBody>
        </p:sp>
        <p:sp>
          <p:nvSpPr>
            <p:cNvPr id="20551" name="Line 71"/>
            <p:cNvSpPr>
              <a:spLocks noChangeShapeType="1"/>
            </p:cNvSpPr>
            <p:nvPr/>
          </p:nvSpPr>
          <p:spPr bwMode="auto">
            <a:xfrm flipV="1">
              <a:off x="5184" y="2832"/>
              <a:ext cx="0" cy="849"/>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grpSp>
      <p:sp>
        <p:nvSpPr>
          <p:cNvPr id="20552" name="Line 72"/>
          <p:cNvSpPr>
            <a:spLocks noChangeShapeType="1"/>
          </p:cNvSpPr>
          <p:nvPr/>
        </p:nvSpPr>
        <p:spPr bwMode="auto">
          <a:xfrm flipH="1">
            <a:off x="2286000" y="5791200"/>
            <a:ext cx="228600" cy="7477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53" name="Text Box 73"/>
          <p:cNvSpPr txBox="1">
            <a:spLocks noChangeArrowheads="1"/>
          </p:cNvSpPr>
          <p:nvPr/>
        </p:nvSpPr>
        <p:spPr bwMode="auto">
          <a:xfrm>
            <a:off x="1524000" y="6491288"/>
            <a:ext cx="1409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da-DK">
                <a:latin typeface="Times"/>
              </a:rPr>
              <a:t>search space</a:t>
            </a:r>
          </a:p>
        </p:txBody>
      </p:sp>
      <p:sp>
        <p:nvSpPr>
          <p:cNvPr id="75" name="Rectangle 2"/>
          <p:cNvSpPr txBox="1">
            <a:spLocks noChangeArrowheads="1"/>
          </p:cNvSpPr>
          <p:nvPr/>
        </p:nvSpPr>
        <p:spPr>
          <a:xfrm>
            <a:off x="447675" y="304800"/>
            <a:ext cx="8229600" cy="1143000"/>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altLang="zh-CN" dirty="0" smtClean="0">
                <a:solidFill>
                  <a:schemeClr val="accent3">
                    <a:lumMod val="75000"/>
                  </a:schemeClr>
                </a:solidFill>
              </a:rPr>
              <a:t>Visual Representation</a:t>
            </a:r>
            <a:endParaRPr lang="en-US" altLang="zh-CN" dirty="0">
              <a:solidFill>
                <a:schemeClr val="accent3">
                  <a:lumMod val="75000"/>
                </a:schemeClr>
              </a:solidFill>
            </a:endParaRPr>
          </a:p>
        </p:txBody>
      </p:sp>
    </p:spTree>
    <p:extLst>
      <p:ext uri="{BB962C8B-B14F-4D97-AF65-F5344CB8AC3E}">
        <p14:creationId xmlns:p14="http://schemas.microsoft.com/office/powerpoint/2010/main" val="38232888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7" name="Group 3"/>
          <p:cNvGrpSpPr>
            <a:grpSpLocks/>
          </p:cNvGrpSpPr>
          <p:nvPr/>
        </p:nvGrpSpPr>
        <p:grpSpPr bwMode="auto">
          <a:xfrm>
            <a:off x="1828800" y="2362200"/>
            <a:ext cx="5257800" cy="3946525"/>
            <a:chOff x="1104" y="1306"/>
            <a:chExt cx="3312" cy="2486"/>
          </a:xfrm>
        </p:grpSpPr>
        <p:sp>
          <p:nvSpPr>
            <p:cNvPr id="21508" name="Rectangle 4"/>
            <p:cNvSpPr>
              <a:spLocks noChangeArrowheads="1"/>
            </p:cNvSpPr>
            <p:nvPr/>
          </p:nvSpPr>
          <p:spPr bwMode="auto">
            <a:xfrm>
              <a:off x="1440" y="1450"/>
              <a:ext cx="2832" cy="201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grpSp>
          <p:nvGrpSpPr>
            <p:cNvPr id="21509" name="Group 5"/>
            <p:cNvGrpSpPr>
              <a:grpSpLocks/>
            </p:cNvGrpSpPr>
            <p:nvPr/>
          </p:nvGrpSpPr>
          <p:grpSpPr bwMode="auto">
            <a:xfrm>
              <a:off x="3646" y="2450"/>
              <a:ext cx="530" cy="584"/>
              <a:chOff x="3646" y="2450"/>
              <a:chExt cx="530" cy="584"/>
            </a:xfrm>
          </p:grpSpPr>
          <p:sp>
            <p:nvSpPr>
              <p:cNvPr id="21510" name="Oval 6"/>
              <p:cNvSpPr>
                <a:spLocks noChangeArrowheads="1"/>
              </p:cNvSpPr>
              <p:nvPr/>
            </p:nvSpPr>
            <p:spPr bwMode="auto">
              <a:xfrm>
                <a:off x="3646" y="2450"/>
                <a:ext cx="530" cy="584"/>
              </a:xfrm>
              <a:prstGeom prst="ellipse">
                <a:avLst/>
              </a:prstGeom>
              <a:solidFill>
                <a:srgbClr val="FF9999"/>
              </a:solidFill>
              <a:ln>
                <a:noFill/>
              </a:ln>
              <a:effectLst/>
              <a:extLst>
                <a:ext uri="{91240B29-F687-4F45-9708-019B960494DF}">
                  <a14:hiddenLine xmlns:a14="http://schemas.microsoft.com/office/drawing/2010/main" w="9525">
                    <a:solidFill>
                      <a:srgbClr val="FF7C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21511" name="Oval 7"/>
              <p:cNvSpPr>
                <a:spLocks noChangeArrowheads="1"/>
              </p:cNvSpPr>
              <p:nvPr/>
            </p:nvSpPr>
            <p:spPr bwMode="auto">
              <a:xfrm>
                <a:off x="3742" y="2546"/>
                <a:ext cx="358" cy="390"/>
              </a:xfrm>
              <a:prstGeom prst="ellipse">
                <a:avLst/>
              </a:prstGeom>
              <a:solidFill>
                <a:srgbClr val="FF7C80"/>
              </a:solidFill>
              <a:ln>
                <a:noFill/>
              </a:ln>
              <a:effectLst/>
              <a:extLst>
                <a:ext uri="{91240B29-F687-4F45-9708-019B960494DF}">
                  <a14:hiddenLine xmlns:a14="http://schemas.microsoft.com/office/drawing/2010/main" w="9525">
                    <a:solidFill>
                      <a:srgbClr val="FF505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21512" name="Oval 8"/>
              <p:cNvSpPr>
                <a:spLocks noChangeArrowheads="1"/>
              </p:cNvSpPr>
              <p:nvPr/>
            </p:nvSpPr>
            <p:spPr bwMode="auto">
              <a:xfrm>
                <a:off x="3825" y="2633"/>
                <a:ext cx="193" cy="188"/>
              </a:xfrm>
              <a:prstGeom prst="ellipse">
                <a:avLst/>
              </a:prstGeom>
              <a:solidFill>
                <a:srgbClr val="FF5050"/>
              </a:solidFill>
              <a:ln>
                <a:noFill/>
              </a:ln>
              <a:effectLst/>
              <a:extLst>
                <a:ext uri="{91240B29-F687-4F45-9708-019B960494DF}">
                  <a14:hiddenLine xmlns:a14="http://schemas.microsoft.com/office/drawing/2010/main" w="9525">
                    <a:solidFill>
                      <a:srgbClr val="FF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21513" name="Oval 9"/>
              <p:cNvSpPr>
                <a:spLocks noChangeArrowheads="1"/>
              </p:cNvSpPr>
              <p:nvPr/>
            </p:nvSpPr>
            <p:spPr bwMode="auto">
              <a:xfrm>
                <a:off x="3873" y="2662"/>
                <a:ext cx="111" cy="98"/>
              </a:xfrm>
              <a:prstGeom prst="ellipse">
                <a:avLst/>
              </a:prstGeom>
              <a:solidFill>
                <a:srgbClr val="FF0000"/>
              </a:solidFill>
              <a:ln>
                <a:noFill/>
              </a:ln>
              <a:effectLst/>
              <a:extLst>
                <a:ext uri="{91240B29-F687-4F45-9708-019B960494DF}">
                  <a14:hiddenLine xmlns:a14="http://schemas.microsoft.com/office/drawing/2010/main" w="9525">
                    <a:solidFill>
                      <a:srgbClr val="8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grpSp>
        <p:sp>
          <p:nvSpPr>
            <p:cNvPr id="21514" name="Line 10"/>
            <p:cNvSpPr>
              <a:spLocks noChangeShapeType="1"/>
            </p:cNvSpPr>
            <p:nvPr/>
          </p:nvSpPr>
          <p:spPr bwMode="auto">
            <a:xfrm flipV="1">
              <a:off x="1440" y="1306"/>
              <a:ext cx="0" cy="216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21515" name="Line 11"/>
            <p:cNvSpPr>
              <a:spLocks noChangeShapeType="1"/>
            </p:cNvSpPr>
            <p:nvPr/>
          </p:nvSpPr>
          <p:spPr bwMode="auto">
            <a:xfrm flipV="1">
              <a:off x="1440" y="3466"/>
              <a:ext cx="2976"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21516" name="Text Box 12"/>
            <p:cNvSpPr txBox="1">
              <a:spLocks noChangeArrowheads="1"/>
            </p:cNvSpPr>
            <p:nvPr/>
          </p:nvSpPr>
          <p:spPr bwMode="auto">
            <a:xfrm>
              <a:off x="2796" y="350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da-DK" sz="2400" b="0">
                  <a:solidFill>
                    <a:srgbClr val="FF0000"/>
                  </a:solidFill>
                  <a:latin typeface="Times"/>
                </a:rPr>
                <a:t>x</a:t>
              </a:r>
            </a:p>
          </p:txBody>
        </p:sp>
        <p:sp>
          <p:nvSpPr>
            <p:cNvPr id="21517" name="Text Box 13"/>
            <p:cNvSpPr txBox="1">
              <a:spLocks noChangeArrowheads="1"/>
            </p:cNvSpPr>
            <p:nvPr/>
          </p:nvSpPr>
          <p:spPr bwMode="auto">
            <a:xfrm>
              <a:off x="1104" y="217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da-DK" altLang="da-DK" sz="2400" b="0">
                  <a:solidFill>
                    <a:srgbClr val="FF0000"/>
                  </a:solidFill>
                  <a:latin typeface="Times"/>
                </a:rPr>
                <a:t>y</a:t>
              </a:r>
              <a:endParaRPr lang="en-US" altLang="da-DK" sz="2400" b="0">
                <a:solidFill>
                  <a:srgbClr val="FF0000"/>
                </a:solidFill>
                <a:latin typeface="Times"/>
              </a:endParaRPr>
            </a:p>
          </p:txBody>
        </p:sp>
        <p:grpSp>
          <p:nvGrpSpPr>
            <p:cNvPr id="21518" name="Group 14"/>
            <p:cNvGrpSpPr>
              <a:grpSpLocks/>
            </p:cNvGrpSpPr>
            <p:nvPr/>
          </p:nvGrpSpPr>
          <p:grpSpPr bwMode="auto">
            <a:xfrm>
              <a:off x="3264" y="1546"/>
              <a:ext cx="336" cy="288"/>
              <a:chOff x="3264" y="1546"/>
              <a:chExt cx="336" cy="288"/>
            </a:xfrm>
          </p:grpSpPr>
          <p:sp>
            <p:nvSpPr>
              <p:cNvPr id="21519" name="Oval 15"/>
              <p:cNvSpPr>
                <a:spLocks noChangeArrowheads="1"/>
              </p:cNvSpPr>
              <p:nvPr/>
            </p:nvSpPr>
            <p:spPr bwMode="auto">
              <a:xfrm>
                <a:off x="3264" y="1546"/>
                <a:ext cx="336" cy="288"/>
              </a:xfrm>
              <a:prstGeom prst="ellipse">
                <a:avLst/>
              </a:prstGeom>
              <a:solidFill>
                <a:srgbClr val="FF9999"/>
              </a:solidFill>
              <a:ln w="9525">
                <a:solidFill>
                  <a:srgbClr val="FF99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21520" name="Oval 16"/>
              <p:cNvSpPr>
                <a:spLocks noChangeArrowheads="1"/>
              </p:cNvSpPr>
              <p:nvPr/>
            </p:nvSpPr>
            <p:spPr bwMode="auto">
              <a:xfrm>
                <a:off x="3312" y="1594"/>
                <a:ext cx="240" cy="192"/>
              </a:xfrm>
              <a:prstGeom prst="ellipse">
                <a:avLst/>
              </a:prstGeom>
              <a:solidFill>
                <a:srgbClr val="FF7C80"/>
              </a:solidFill>
              <a:ln w="9525">
                <a:solidFill>
                  <a:srgbClr val="FF7C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grpSp>
        <p:grpSp>
          <p:nvGrpSpPr>
            <p:cNvPr id="21521" name="Group 17"/>
            <p:cNvGrpSpPr>
              <a:grpSpLocks/>
            </p:cNvGrpSpPr>
            <p:nvPr/>
          </p:nvGrpSpPr>
          <p:grpSpPr bwMode="auto">
            <a:xfrm>
              <a:off x="1525" y="2635"/>
              <a:ext cx="2495" cy="807"/>
              <a:chOff x="1525" y="2635"/>
              <a:chExt cx="2495" cy="807"/>
            </a:xfrm>
          </p:grpSpPr>
          <p:sp>
            <p:nvSpPr>
              <p:cNvPr id="21522" name="Freeform 18"/>
              <p:cNvSpPr>
                <a:spLocks/>
              </p:cNvSpPr>
              <p:nvPr/>
            </p:nvSpPr>
            <p:spPr bwMode="auto">
              <a:xfrm>
                <a:off x="1525" y="2635"/>
                <a:ext cx="2495" cy="807"/>
              </a:xfrm>
              <a:custGeom>
                <a:avLst/>
                <a:gdLst>
                  <a:gd name="T0" fmla="*/ 203 w 2495"/>
                  <a:gd name="T1" fmla="*/ 591 h 807"/>
                  <a:gd name="T2" fmla="*/ 827 w 2495"/>
                  <a:gd name="T3" fmla="*/ 783 h 807"/>
                  <a:gd name="T4" fmla="*/ 1499 w 2495"/>
                  <a:gd name="T5" fmla="*/ 735 h 807"/>
                  <a:gd name="T6" fmla="*/ 2027 w 2495"/>
                  <a:gd name="T7" fmla="*/ 639 h 807"/>
                  <a:gd name="T8" fmla="*/ 2320 w 2495"/>
                  <a:gd name="T9" fmla="*/ 692 h 807"/>
                  <a:gd name="T10" fmla="*/ 2462 w 2495"/>
                  <a:gd name="T11" fmla="*/ 580 h 807"/>
                  <a:gd name="T12" fmla="*/ 2447 w 2495"/>
                  <a:gd name="T13" fmla="*/ 498 h 807"/>
                  <a:gd name="T14" fmla="*/ 2171 w 2495"/>
                  <a:gd name="T15" fmla="*/ 423 h 807"/>
                  <a:gd name="T16" fmla="*/ 1999 w 2495"/>
                  <a:gd name="T17" fmla="*/ 244 h 807"/>
                  <a:gd name="T18" fmla="*/ 1789 w 2495"/>
                  <a:gd name="T19" fmla="*/ 109 h 807"/>
                  <a:gd name="T20" fmla="*/ 1513 w 2495"/>
                  <a:gd name="T21" fmla="*/ 139 h 807"/>
                  <a:gd name="T22" fmla="*/ 1146 w 2495"/>
                  <a:gd name="T23" fmla="*/ 266 h 807"/>
                  <a:gd name="T24" fmla="*/ 585 w 2495"/>
                  <a:gd name="T25" fmla="*/ 266 h 807"/>
                  <a:gd name="T26" fmla="*/ 391 w 2495"/>
                  <a:gd name="T27" fmla="*/ 79 h 807"/>
                  <a:gd name="T28" fmla="*/ 174 w 2495"/>
                  <a:gd name="T29" fmla="*/ 19 h 807"/>
                  <a:gd name="T30" fmla="*/ 32 w 2495"/>
                  <a:gd name="T31" fmla="*/ 191 h 807"/>
                  <a:gd name="T32" fmla="*/ 10 w 2495"/>
                  <a:gd name="T33" fmla="*/ 475 h 807"/>
                  <a:gd name="T34" fmla="*/ 92 w 2495"/>
                  <a:gd name="T35" fmla="*/ 535 h 807"/>
                  <a:gd name="T36" fmla="*/ 203 w 2495"/>
                  <a:gd name="T37" fmla="*/ 591 h 8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95" h="807">
                    <a:moveTo>
                      <a:pt x="203" y="591"/>
                    </a:moveTo>
                    <a:cubicBezTo>
                      <a:pt x="325" y="632"/>
                      <a:pt x="611" y="759"/>
                      <a:pt x="827" y="783"/>
                    </a:cubicBezTo>
                    <a:cubicBezTo>
                      <a:pt x="1043" y="807"/>
                      <a:pt x="1299" y="759"/>
                      <a:pt x="1499" y="735"/>
                    </a:cubicBezTo>
                    <a:cubicBezTo>
                      <a:pt x="1699" y="711"/>
                      <a:pt x="1890" y="646"/>
                      <a:pt x="2027" y="639"/>
                    </a:cubicBezTo>
                    <a:cubicBezTo>
                      <a:pt x="2163" y="631"/>
                      <a:pt x="2247" y="701"/>
                      <a:pt x="2320" y="692"/>
                    </a:cubicBezTo>
                    <a:cubicBezTo>
                      <a:pt x="2392" y="682"/>
                      <a:pt x="2440" y="612"/>
                      <a:pt x="2462" y="580"/>
                    </a:cubicBezTo>
                    <a:cubicBezTo>
                      <a:pt x="2483" y="547"/>
                      <a:pt x="2495" y="524"/>
                      <a:pt x="2447" y="498"/>
                    </a:cubicBezTo>
                    <a:cubicBezTo>
                      <a:pt x="2398" y="471"/>
                      <a:pt x="2245" y="465"/>
                      <a:pt x="2171" y="423"/>
                    </a:cubicBezTo>
                    <a:cubicBezTo>
                      <a:pt x="2096" y="380"/>
                      <a:pt x="2062" y="296"/>
                      <a:pt x="1999" y="244"/>
                    </a:cubicBezTo>
                    <a:cubicBezTo>
                      <a:pt x="1935" y="191"/>
                      <a:pt x="1869" y="126"/>
                      <a:pt x="1789" y="109"/>
                    </a:cubicBezTo>
                    <a:cubicBezTo>
                      <a:pt x="1708" y="91"/>
                      <a:pt x="1619" y="112"/>
                      <a:pt x="1513" y="139"/>
                    </a:cubicBezTo>
                    <a:cubicBezTo>
                      <a:pt x="1406" y="165"/>
                      <a:pt x="1300" y="244"/>
                      <a:pt x="1146" y="266"/>
                    </a:cubicBezTo>
                    <a:cubicBezTo>
                      <a:pt x="991" y="287"/>
                      <a:pt x="710" y="297"/>
                      <a:pt x="585" y="266"/>
                    </a:cubicBezTo>
                    <a:cubicBezTo>
                      <a:pt x="459" y="234"/>
                      <a:pt x="459" y="120"/>
                      <a:pt x="391" y="79"/>
                    </a:cubicBezTo>
                    <a:cubicBezTo>
                      <a:pt x="322" y="37"/>
                      <a:pt x="233" y="0"/>
                      <a:pt x="174" y="19"/>
                    </a:cubicBezTo>
                    <a:cubicBezTo>
                      <a:pt x="114" y="37"/>
                      <a:pt x="59" y="115"/>
                      <a:pt x="32" y="191"/>
                    </a:cubicBezTo>
                    <a:cubicBezTo>
                      <a:pt x="4" y="266"/>
                      <a:pt x="0" y="417"/>
                      <a:pt x="10" y="475"/>
                    </a:cubicBezTo>
                    <a:cubicBezTo>
                      <a:pt x="19" y="532"/>
                      <a:pt x="59" y="515"/>
                      <a:pt x="92" y="535"/>
                    </a:cubicBezTo>
                    <a:cubicBezTo>
                      <a:pt x="124" y="554"/>
                      <a:pt x="80" y="549"/>
                      <a:pt x="203" y="591"/>
                    </a:cubicBezTo>
                    <a:close/>
                  </a:path>
                </a:pathLst>
              </a:custGeom>
              <a:solidFill>
                <a:srgbClr val="FF9999"/>
              </a:solidFill>
              <a:ln w="9525">
                <a:solidFill>
                  <a:srgbClr val="FF99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21523" name="Freeform 19"/>
              <p:cNvSpPr>
                <a:spLocks/>
              </p:cNvSpPr>
              <p:nvPr/>
            </p:nvSpPr>
            <p:spPr bwMode="auto">
              <a:xfrm>
                <a:off x="1621" y="2835"/>
                <a:ext cx="2123" cy="484"/>
              </a:xfrm>
              <a:custGeom>
                <a:avLst/>
                <a:gdLst>
                  <a:gd name="T0" fmla="*/ 203 w 2495"/>
                  <a:gd name="T1" fmla="*/ 591 h 807"/>
                  <a:gd name="T2" fmla="*/ 827 w 2495"/>
                  <a:gd name="T3" fmla="*/ 783 h 807"/>
                  <a:gd name="T4" fmla="*/ 1499 w 2495"/>
                  <a:gd name="T5" fmla="*/ 735 h 807"/>
                  <a:gd name="T6" fmla="*/ 2027 w 2495"/>
                  <a:gd name="T7" fmla="*/ 639 h 807"/>
                  <a:gd name="T8" fmla="*/ 2320 w 2495"/>
                  <a:gd name="T9" fmla="*/ 692 h 807"/>
                  <a:gd name="T10" fmla="*/ 2462 w 2495"/>
                  <a:gd name="T11" fmla="*/ 580 h 807"/>
                  <a:gd name="T12" fmla="*/ 2447 w 2495"/>
                  <a:gd name="T13" fmla="*/ 498 h 807"/>
                  <a:gd name="T14" fmla="*/ 2171 w 2495"/>
                  <a:gd name="T15" fmla="*/ 423 h 807"/>
                  <a:gd name="T16" fmla="*/ 1999 w 2495"/>
                  <a:gd name="T17" fmla="*/ 244 h 807"/>
                  <a:gd name="T18" fmla="*/ 1789 w 2495"/>
                  <a:gd name="T19" fmla="*/ 109 h 807"/>
                  <a:gd name="T20" fmla="*/ 1513 w 2495"/>
                  <a:gd name="T21" fmla="*/ 139 h 807"/>
                  <a:gd name="T22" fmla="*/ 1146 w 2495"/>
                  <a:gd name="T23" fmla="*/ 266 h 807"/>
                  <a:gd name="T24" fmla="*/ 585 w 2495"/>
                  <a:gd name="T25" fmla="*/ 266 h 807"/>
                  <a:gd name="T26" fmla="*/ 391 w 2495"/>
                  <a:gd name="T27" fmla="*/ 79 h 807"/>
                  <a:gd name="T28" fmla="*/ 174 w 2495"/>
                  <a:gd name="T29" fmla="*/ 19 h 807"/>
                  <a:gd name="T30" fmla="*/ 32 w 2495"/>
                  <a:gd name="T31" fmla="*/ 191 h 807"/>
                  <a:gd name="T32" fmla="*/ 10 w 2495"/>
                  <a:gd name="T33" fmla="*/ 475 h 807"/>
                  <a:gd name="T34" fmla="*/ 92 w 2495"/>
                  <a:gd name="T35" fmla="*/ 535 h 807"/>
                  <a:gd name="T36" fmla="*/ 203 w 2495"/>
                  <a:gd name="T37" fmla="*/ 591 h 8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95" h="807">
                    <a:moveTo>
                      <a:pt x="203" y="591"/>
                    </a:moveTo>
                    <a:cubicBezTo>
                      <a:pt x="325" y="632"/>
                      <a:pt x="611" y="759"/>
                      <a:pt x="827" y="783"/>
                    </a:cubicBezTo>
                    <a:cubicBezTo>
                      <a:pt x="1043" y="807"/>
                      <a:pt x="1299" y="759"/>
                      <a:pt x="1499" y="735"/>
                    </a:cubicBezTo>
                    <a:cubicBezTo>
                      <a:pt x="1699" y="711"/>
                      <a:pt x="1890" y="646"/>
                      <a:pt x="2027" y="639"/>
                    </a:cubicBezTo>
                    <a:cubicBezTo>
                      <a:pt x="2163" y="631"/>
                      <a:pt x="2247" y="701"/>
                      <a:pt x="2320" y="692"/>
                    </a:cubicBezTo>
                    <a:cubicBezTo>
                      <a:pt x="2392" y="682"/>
                      <a:pt x="2440" y="612"/>
                      <a:pt x="2462" y="580"/>
                    </a:cubicBezTo>
                    <a:cubicBezTo>
                      <a:pt x="2483" y="547"/>
                      <a:pt x="2495" y="524"/>
                      <a:pt x="2447" y="498"/>
                    </a:cubicBezTo>
                    <a:cubicBezTo>
                      <a:pt x="2398" y="471"/>
                      <a:pt x="2245" y="465"/>
                      <a:pt x="2171" y="423"/>
                    </a:cubicBezTo>
                    <a:cubicBezTo>
                      <a:pt x="2096" y="380"/>
                      <a:pt x="2062" y="296"/>
                      <a:pt x="1999" y="244"/>
                    </a:cubicBezTo>
                    <a:cubicBezTo>
                      <a:pt x="1935" y="191"/>
                      <a:pt x="1869" y="126"/>
                      <a:pt x="1789" y="109"/>
                    </a:cubicBezTo>
                    <a:cubicBezTo>
                      <a:pt x="1708" y="91"/>
                      <a:pt x="1619" y="112"/>
                      <a:pt x="1513" y="139"/>
                    </a:cubicBezTo>
                    <a:cubicBezTo>
                      <a:pt x="1406" y="165"/>
                      <a:pt x="1300" y="244"/>
                      <a:pt x="1146" y="266"/>
                    </a:cubicBezTo>
                    <a:cubicBezTo>
                      <a:pt x="991" y="287"/>
                      <a:pt x="710" y="297"/>
                      <a:pt x="585" y="266"/>
                    </a:cubicBezTo>
                    <a:cubicBezTo>
                      <a:pt x="459" y="234"/>
                      <a:pt x="459" y="120"/>
                      <a:pt x="391" y="79"/>
                    </a:cubicBezTo>
                    <a:cubicBezTo>
                      <a:pt x="322" y="37"/>
                      <a:pt x="233" y="0"/>
                      <a:pt x="174" y="19"/>
                    </a:cubicBezTo>
                    <a:cubicBezTo>
                      <a:pt x="114" y="37"/>
                      <a:pt x="59" y="115"/>
                      <a:pt x="32" y="191"/>
                    </a:cubicBezTo>
                    <a:cubicBezTo>
                      <a:pt x="4" y="266"/>
                      <a:pt x="0" y="417"/>
                      <a:pt x="10" y="475"/>
                    </a:cubicBezTo>
                    <a:cubicBezTo>
                      <a:pt x="19" y="532"/>
                      <a:pt x="59" y="515"/>
                      <a:pt x="92" y="535"/>
                    </a:cubicBezTo>
                    <a:cubicBezTo>
                      <a:pt x="124" y="554"/>
                      <a:pt x="80" y="549"/>
                      <a:pt x="203" y="591"/>
                    </a:cubicBezTo>
                    <a:close/>
                  </a:path>
                </a:pathLst>
              </a:custGeom>
              <a:solidFill>
                <a:srgbClr val="FF7C80"/>
              </a:solidFill>
              <a:ln w="9525">
                <a:solidFill>
                  <a:srgbClr val="FF99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21524" name="Freeform 20"/>
              <p:cNvSpPr>
                <a:spLocks/>
              </p:cNvSpPr>
              <p:nvPr/>
            </p:nvSpPr>
            <p:spPr bwMode="auto">
              <a:xfrm>
                <a:off x="2144" y="2995"/>
                <a:ext cx="1073" cy="250"/>
              </a:xfrm>
              <a:custGeom>
                <a:avLst/>
                <a:gdLst>
                  <a:gd name="T0" fmla="*/ 71 w 1073"/>
                  <a:gd name="T1" fmla="*/ 220 h 250"/>
                  <a:gd name="T2" fmla="*/ 437 w 1073"/>
                  <a:gd name="T3" fmla="*/ 250 h 250"/>
                  <a:gd name="T4" fmla="*/ 684 w 1073"/>
                  <a:gd name="T5" fmla="*/ 220 h 250"/>
                  <a:gd name="T6" fmla="*/ 968 w 1073"/>
                  <a:gd name="T7" fmla="*/ 190 h 250"/>
                  <a:gd name="T8" fmla="*/ 1036 w 1073"/>
                  <a:gd name="T9" fmla="*/ 153 h 250"/>
                  <a:gd name="T10" fmla="*/ 1073 w 1073"/>
                  <a:gd name="T11" fmla="*/ 93 h 250"/>
                  <a:gd name="T12" fmla="*/ 1036 w 1073"/>
                  <a:gd name="T13" fmla="*/ 33 h 250"/>
                  <a:gd name="T14" fmla="*/ 976 w 1073"/>
                  <a:gd name="T15" fmla="*/ 3 h 250"/>
                  <a:gd name="T16" fmla="*/ 886 w 1073"/>
                  <a:gd name="T17" fmla="*/ 18 h 250"/>
                  <a:gd name="T18" fmla="*/ 804 w 1073"/>
                  <a:gd name="T19" fmla="*/ 41 h 250"/>
                  <a:gd name="T20" fmla="*/ 684 w 1073"/>
                  <a:gd name="T21" fmla="*/ 63 h 250"/>
                  <a:gd name="T22" fmla="*/ 565 w 1073"/>
                  <a:gd name="T23" fmla="*/ 86 h 250"/>
                  <a:gd name="T24" fmla="*/ 445 w 1073"/>
                  <a:gd name="T25" fmla="*/ 93 h 250"/>
                  <a:gd name="T26" fmla="*/ 340 w 1073"/>
                  <a:gd name="T27" fmla="*/ 100 h 250"/>
                  <a:gd name="T28" fmla="*/ 243 w 1073"/>
                  <a:gd name="T29" fmla="*/ 108 h 250"/>
                  <a:gd name="T30" fmla="*/ 79 w 1073"/>
                  <a:gd name="T31" fmla="*/ 100 h 250"/>
                  <a:gd name="T32" fmla="*/ 26 w 1073"/>
                  <a:gd name="T33" fmla="*/ 123 h 250"/>
                  <a:gd name="T34" fmla="*/ 11 w 1073"/>
                  <a:gd name="T35" fmla="*/ 168 h 250"/>
                  <a:gd name="T36" fmla="*/ 71 w 1073"/>
                  <a:gd name="T37" fmla="*/ 22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73" h="250">
                    <a:moveTo>
                      <a:pt x="71" y="220"/>
                    </a:moveTo>
                    <a:cubicBezTo>
                      <a:pt x="141" y="233"/>
                      <a:pt x="335" y="250"/>
                      <a:pt x="437" y="250"/>
                    </a:cubicBezTo>
                    <a:cubicBezTo>
                      <a:pt x="539" y="250"/>
                      <a:pt x="595" y="229"/>
                      <a:pt x="684" y="220"/>
                    </a:cubicBezTo>
                    <a:cubicBezTo>
                      <a:pt x="772" y="210"/>
                      <a:pt x="909" y="201"/>
                      <a:pt x="968" y="190"/>
                    </a:cubicBezTo>
                    <a:cubicBezTo>
                      <a:pt x="1026" y="178"/>
                      <a:pt x="1018" y="169"/>
                      <a:pt x="1036" y="153"/>
                    </a:cubicBezTo>
                    <a:cubicBezTo>
                      <a:pt x="1053" y="136"/>
                      <a:pt x="1073" y="113"/>
                      <a:pt x="1073" y="93"/>
                    </a:cubicBezTo>
                    <a:cubicBezTo>
                      <a:pt x="1073" y="73"/>
                      <a:pt x="1052" y="48"/>
                      <a:pt x="1036" y="33"/>
                    </a:cubicBezTo>
                    <a:cubicBezTo>
                      <a:pt x="1019" y="18"/>
                      <a:pt x="1000" y="5"/>
                      <a:pt x="976" y="3"/>
                    </a:cubicBezTo>
                    <a:cubicBezTo>
                      <a:pt x="951" y="0"/>
                      <a:pt x="914" y="11"/>
                      <a:pt x="886" y="18"/>
                    </a:cubicBezTo>
                    <a:cubicBezTo>
                      <a:pt x="857" y="24"/>
                      <a:pt x="837" y="33"/>
                      <a:pt x="804" y="41"/>
                    </a:cubicBezTo>
                    <a:cubicBezTo>
                      <a:pt x="770" y="48"/>
                      <a:pt x="723" y="55"/>
                      <a:pt x="684" y="63"/>
                    </a:cubicBezTo>
                    <a:cubicBezTo>
                      <a:pt x="644" y="70"/>
                      <a:pt x="604" y="81"/>
                      <a:pt x="565" y="86"/>
                    </a:cubicBezTo>
                    <a:cubicBezTo>
                      <a:pt x="525" y="90"/>
                      <a:pt x="482" y="90"/>
                      <a:pt x="445" y="93"/>
                    </a:cubicBezTo>
                    <a:cubicBezTo>
                      <a:pt x="407" y="95"/>
                      <a:pt x="373" y="97"/>
                      <a:pt x="340" y="100"/>
                    </a:cubicBezTo>
                    <a:cubicBezTo>
                      <a:pt x="306" y="102"/>
                      <a:pt x="286" y="108"/>
                      <a:pt x="243" y="108"/>
                    </a:cubicBezTo>
                    <a:cubicBezTo>
                      <a:pt x="199" y="108"/>
                      <a:pt x="115" y="97"/>
                      <a:pt x="79" y="100"/>
                    </a:cubicBezTo>
                    <a:cubicBezTo>
                      <a:pt x="43" y="102"/>
                      <a:pt x="37" y="111"/>
                      <a:pt x="26" y="123"/>
                    </a:cubicBezTo>
                    <a:cubicBezTo>
                      <a:pt x="14" y="134"/>
                      <a:pt x="6" y="154"/>
                      <a:pt x="11" y="168"/>
                    </a:cubicBezTo>
                    <a:cubicBezTo>
                      <a:pt x="15" y="181"/>
                      <a:pt x="0" y="206"/>
                      <a:pt x="71" y="220"/>
                    </a:cubicBezTo>
                    <a:close/>
                  </a:path>
                </a:pathLst>
              </a:custGeom>
              <a:solidFill>
                <a:srgbClr val="FF5050"/>
              </a:solidFill>
              <a:ln w="9525">
                <a:solidFill>
                  <a:srgbClr val="FF505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grpSp>
        <p:grpSp>
          <p:nvGrpSpPr>
            <p:cNvPr id="21525" name="Group 21"/>
            <p:cNvGrpSpPr>
              <a:grpSpLocks/>
            </p:cNvGrpSpPr>
            <p:nvPr/>
          </p:nvGrpSpPr>
          <p:grpSpPr bwMode="auto">
            <a:xfrm>
              <a:off x="1968" y="2026"/>
              <a:ext cx="1150" cy="756"/>
              <a:chOff x="1968" y="2026"/>
              <a:chExt cx="1150" cy="756"/>
            </a:xfrm>
          </p:grpSpPr>
          <p:sp>
            <p:nvSpPr>
              <p:cNvPr id="21526" name="Oval 22"/>
              <p:cNvSpPr>
                <a:spLocks noChangeArrowheads="1"/>
              </p:cNvSpPr>
              <p:nvPr/>
            </p:nvSpPr>
            <p:spPr bwMode="auto">
              <a:xfrm>
                <a:off x="1968" y="2026"/>
                <a:ext cx="1150" cy="756"/>
              </a:xfrm>
              <a:prstGeom prst="ellipse">
                <a:avLst/>
              </a:prstGeom>
              <a:solidFill>
                <a:srgbClr val="FF9999"/>
              </a:solidFill>
              <a:ln w="9525">
                <a:solidFill>
                  <a:srgbClr val="FF99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21527" name="Oval 23"/>
              <p:cNvSpPr>
                <a:spLocks noChangeArrowheads="1"/>
              </p:cNvSpPr>
              <p:nvPr/>
            </p:nvSpPr>
            <p:spPr bwMode="auto">
              <a:xfrm>
                <a:off x="2064" y="2122"/>
                <a:ext cx="1008" cy="576"/>
              </a:xfrm>
              <a:prstGeom prst="ellipse">
                <a:avLst/>
              </a:prstGeom>
              <a:solidFill>
                <a:srgbClr val="FF7C80"/>
              </a:solidFill>
              <a:ln w="9525">
                <a:solidFill>
                  <a:srgbClr val="FF7C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21528" name="Oval 24"/>
              <p:cNvSpPr>
                <a:spLocks noChangeArrowheads="1"/>
              </p:cNvSpPr>
              <p:nvPr/>
            </p:nvSpPr>
            <p:spPr bwMode="auto">
              <a:xfrm>
                <a:off x="2386" y="2317"/>
                <a:ext cx="604" cy="292"/>
              </a:xfrm>
              <a:prstGeom prst="ellipse">
                <a:avLst/>
              </a:prstGeom>
              <a:solidFill>
                <a:srgbClr val="FF5050"/>
              </a:solidFill>
              <a:ln w="9525">
                <a:solidFill>
                  <a:srgbClr val="FF505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21529" name="Oval 25"/>
              <p:cNvSpPr>
                <a:spLocks noChangeArrowheads="1"/>
              </p:cNvSpPr>
              <p:nvPr/>
            </p:nvSpPr>
            <p:spPr bwMode="auto">
              <a:xfrm>
                <a:off x="2482" y="2359"/>
                <a:ext cx="446" cy="216"/>
              </a:xfrm>
              <a:prstGeom prst="ellipse">
                <a:avLst/>
              </a:prstGeom>
              <a:solidFill>
                <a:srgbClr val="FF0000"/>
              </a:solidFill>
              <a:ln w="9525">
                <a:solidFill>
                  <a:srgbClr val="FF505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21530" name="Oval 26"/>
              <p:cNvSpPr>
                <a:spLocks noChangeArrowheads="1"/>
              </p:cNvSpPr>
              <p:nvPr/>
            </p:nvSpPr>
            <p:spPr bwMode="auto">
              <a:xfrm>
                <a:off x="2662" y="2410"/>
                <a:ext cx="164" cy="98"/>
              </a:xfrm>
              <a:prstGeom prst="ellipse">
                <a:avLst/>
              </a:prstGeom>
              <a:solidFill>
                <a:srgbClr val="800000"/>
              </a:solidFill>
              <a:ln w="9525">
                <a:solidFill>
                  <a:srgbClr val="8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grpSp>
      </p:grpSp>
      <p:grpSp>
        <p:nvGrpSpPr>
          <p:cNvPr id="21531" name="Group 27"/>
          <p:cNvGrpSpPr>
            <a:grpSpLocks/>
          </p:cNvGrpSpPr>
          <p:nvPr/>
        </p:nvGrpSpPr>
        <p:grpSpPr bwMode="auto">
          <a:xfrm rot="6098621">
            <a:off x="4374356" y="4236244"/>
            <a:ext cx="182563" cy="212725"/>
            <a:chOff x="1968" y="1700"/>
            <a:chExt cx="115" cy="134"/>
          </a:xfrm>
        </p:grpSpPr>
        <p:sp>
          <p:nvSpPr>
            <p:cNvPr id="21532" name="Oval 28"/>
            <p:cNvSpPr>
              <a:spLocks noChangeArrowheads="1"/>
            </p:cNvSpPr>
            <p:nvPr/>
          </p:nvSpPr>
          <p:spPr bwMode="auto">
            <a:xfrm>
              <a:off x="1968" y="178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33" name="Line 29"/>
            <p:cNvSpPr>
              <a:spLocks noChangeShapeType="1"/>
            </p:cNvSpPr>
            <p:nvPr/>
          </p:nvSpPr>
          <p:spPr bwMode="auto">
            <a:xfrm flipV="1">
              <a:off x="2016" y="1700"/>
              <a:ext cx="67" cy="8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1534" name="Group 30"/>
          <p:cNvGrpSpPr>
            <a:grpSpLocks/>
          </p:cNvGrpSpPr>
          <p:nvPr/>
        </p:nvGrpSpPr>
        <p:grpSpPr bwMode="auto">
          <a:xfrm rot="29123536">
            <a:off x="4386263" y="4162425"/>
            <a:ext cx="220662" cy="153988"/>
            <a:chOff x="2357" y="1977"/>
            <a:chExt cx="139" cy="97"/>
          </a:xfrm>
        </p:grpSpPr>
        <p:sp>
          <p:nvSpPr>
            <p:cNvPr id="21535" name="Oval 31"/>
            <p:cNvSpPr>
              <a:spLocks noChangeArrowheads="1"/>
            </p:cNvSpPr>
            <p:nvPr/>
          </p:nvSpPr>
          <p:spPr bwMode="auto">
            <a:xfrm>
              <a:off x="2448" y="202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36" name="Line 32"/>
            <p:cNvSpPr>
              <a:spLocks noChangeShapeType="1"/>
            </p:cNvSpPr>
            <p:nvPr/>
          </p:nvSpPr>
          <p:spPr bwMode="auto">
            <a:xfrm flipH="1" flipV="1">
              <a:off x="2357" y="1977"/>
              <a:ext cx="119" cy="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1537" name="Group 33"/>
          <p:cNvGrpSpPr>
            <a:grpSpLocks/>
          </p:cNvGrpSpPr>
          <p:nvPr/>
        </p:nvGrpSpPr>
        <p:grpSpPr bwMode="auto">
          <a:xfrm rot="16280127">
            <a:off x="4280694" y="4271169"/>
            <a:ext cx="149225" cy="176213"/>
            <a:chOff x="3074" y="1819"/>
            <a:chExt cx="94" cy="111"/>
          </a:xfrm>
        </p:grpSpPr>
        <p:sp>
          <p:nvSpPr>
            <p:cNvPr id="21538" name="Oval 34"/>
            <p:cNvSpPr>
              <a:spLocks noChangeArrowheads="1"/>
            </p:cNvSpPr>
            <p:nvPr/>
          </p:nvSpPr>
          <p:spPr bwMode="auto">
            <a:xfrm>
              <a:off x="3120" y="188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39" name="Line 35"/>
            <p:cNvSpPr>
              <a:spLocks noChangeShapeType="1"/>
            </p:cNvSpPr>
            <p:nvPr/>
          </p:nvSpPr>
          <p:spPr bwMode="auto">
            <a:xfrm flipH="1" flipV="1">
              <a:off x="3074" y="1819"/>
              <a:ext cx="69" cy="7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1540" name="Group 36"/>
          <p:cNvGrpSpPr>
            <a:grpSpLocks/>
          </p:cNvGrpSpPr>
          <p:nvPr/>
        </p:nvGrpSpPr>
        <p:grpSpPr bwMode="auto">
          <a:xfrm rot="8716210">
            <a:off x="4191000" y="4510088"/>
            <a:ext cx="152400" cy="149225"/>
            <a:chOff x="2016" y="2602"/>
            <a:chExt cx="96" cy="94"/>
          </a:xfrm>
        </p:grpSpPr>
        <p:sp>
          <p:nvSpPr>
            <p:cNvPr id="21541" name="Oval 37"/>
            <p:cNvSpPr>
              <a:spLocks noChangeArrowheads="1"/>
            </p:cNvSpPr>
            <p:nvPr/>
          </p:nvSpPr>
          <p:spPr bwMode="auto">
            <a:xfrm>
              <a:off x="2064" y="260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42" name="Line 38"/>
            <p:cNvSpPr>
              <a:spLocks noChangeShapeType="1"/>
            </p:cNvSpPr>
            <p:nvPr/>
          </p:nvSpPr>
          <p:spPr bwMode="auto">
            <a:xfrm flipH="1">
              <a:off x="2016" y="2617"/>
              <a:ext cx="67" cy="7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1543" name="Group 39"/>
          <p:cNvGrpSpPr>
            <a:grpSpLocks/>
          </p:cNvGrpSpPr>
          <p:nvPr/>
        </p:nvGrpSpPr>
        <p:grpSpPr bwMode="auto">
          <a:xfrm rot="22989866">
            <a:off x="4456113" y="4510088"/>
            <a:ext cx="115887" cy="190500"/>
            <a:chOff x="2471" y="3010"/>
            <a:chExt cx="73" cy="120"/>
          </a:xfrm>
        </p:grpSpPr>
        <p:sp>
          <p:nvSpPr>
            <p:cNvPr id="21544" name="Oval 40"/>
            <p:cNvSpPr>
              <a:spLocks noChangeArrowheads="1"/>
            </p:cNvSpPr>
            <p:nvPr/>
          </p:nvSpPr>
          <p:spPr bwMode="auto">
            <a:xfrm>
              <a:off x="2496" y="308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45" name="Line 41"/>
            <p:cNvSpPr>
              <a:spLocks noChangeShapeType="1"/>
            </p:cNvSpPr>
            <p:nvPr/>
          </p:nvSpPr>
          <p:spPr bwMode="auto">
            <a:xfrm flipH="1" flipV="1">
              <a:off x="2471" y="3010"/>
              <a:ext cx="59" cy="9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1546" name="Group 42"/>
          <p:cNvGrpSpPr>
            <a:grpSpLocks/>
          </p:cNvGrpSpPr>
          <p:nvPr/>
        </p:nvGrpSpPr>
        <p:grpSpPr bwMode="auto">
          <a:xfrm rot="21397505">
            <a:off x="4441825" y="4346575"/>
            <a:ext cx="93663" cy="241300"/>
            <a:chOff x="3301" y="3026"/>
            <a:chExt cx="59" cy="152"/>
          </a:xfrm>
        </p:grpSpPr>
        <p:sp>
          <p:nvSpPr>
            <p:cNvPr id="21547" name="Oval 43"/>
            <p:cNvSpPr>
              <a:spLocks noChangeArrowheads="1"/>
            </p:cNvSpPr>
            <p:nvPr/>
          </p:nvSpPr>
          <p:spPr bwMode="auto">
            <a:xfrm>
              <a:off x="3312" y="313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48" name="Line 44"/>
            <p:cNvSpPr>
              <a:spLocks noChangeShapeType="1"/>
            </p:cNvSpPr>
            <p:nvPr/>
          </p:nvSpPr>
          <p:spPr bwMode="auto">
            <a:xfrm flipH="1" flipV="1">
              <a:off x="3301" y="3026"/>
              <a:ext cx="37" cy="13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1549" name="Group 45"/>
          <p:cNvGrpSpPr>
            <a:grpSpLocks/>
          </p:cNvGrpSpPr>
          <p:nvPr/>
        </p:nvGrpSpPr>
        <p:grpSpPr bwMode="auto">
          <a:xfrm rot="31472761">
            <a:off x="4191000" y="4205288"/>
            <a:ext cx="215900" cy="112712"/>
            <a:chOff x="3408" y="2506"/>
            <a:chExt cx="136" cy="71"/>
          </a:xfrm>
        </p:grpSpPr>
        <p:sp>
          <p:nvSpPr>
            <p:cNvPr id="21550" name="Oval 46"/>
            <p:cNvSpPr>
              <a:spLocks noChangeArrowheads="1"/>
            </p:cNvSpPr>
            <p:nvPr/>
          </p:nvSpPr>
          <p:spPr bwMode="auto">
            <a:xfrm>
              <a:off x="3408" y="250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51" name="Line 47"/>
            <p:cNvSpPr>
              <a:spLocks noChangeShapeType="1"/>
            </p:cNvSpPr>
            <p:nvPr/>
          </p:nvSpPr>
          <p:spPr bwMode="auto">
            <a:xfrm>
              <a:off x="3431" y="2535"/>
              <a:ext cx="113" cy="4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1552" name="Group 48"/>
          <p:cNvGrpSpPr>
            <a:grpSpLocks/>
          </p:cNvGrpSpPr>
          <p:nvPr/>
        </p:nvGrpSpPr>
        <p:grpSpPr bwMode="auto">
          <a:xfrm rot="13295807">
            <a:off x="4191000" y="4240213"/>
            <a:ext cx="203200" cy="117475"/>
            <a:chOff x="3696" y="1760"/>
            <a:chExt cx="128" cy="74"/>
          </a:xfrm>
        </p:grpSpPr>
        <p:sp>
          <p:nvSpPr>
            <p:cNvPr id="21553" name="Oval 49"/>
            <p:cNvSpPr>
              <a:spLocks noChangeArrowheads="1"/>
            </p:cNvSpPr>
            <p:nvPr/>
          </p:nvSpPr>
          <p:spPr bwMode="auto">
            <a:xfrm>
              <a:off x="3696" y="178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54" name="Line 50"/>
            <p:cNvSpPr>
              <a:spLocks noChangeShapeType="1"/>
            </p:cNvSpPr>
            <p:nvPr/>
          </p:nvSpPr>
          <p:spPr bwMode="auto">
            <a:xfrm flipV="1">
              <a:off x="3719" y="1760"/>
              <a:ext cx="105" cy="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1555" name="Group 51"/>
          <p:cNvGrpSpPr>
            <a:grpSpLocks/>
          </p:cNvGrpSpPr>
          <p:nvPr/>
        </p:nvGrpSpPr>
        <p:grpSpPr bwMode="auto">
          <a:xfrm rot="1899577">
            <a:off x="4343400" y="4433888"/>
            <a:ext cx="149225" cy="176212"/>
            <a:chOff x="3410" y="3211"/>
            <a:chExt cx="94" cy="111"/>
          </a:xfrm>
        </p:grpSpPr>
        <p:sp>
          <p:nvSpPr>
            <p:cNvPr id="21556" name="Oval 52"/>
            <p:cNvSpPr>
              <a:spLocks noChangeArrowheads="1"/>
            </p:cNvSpPr>
            <p:nvPr/>
          </p:nvSpPr>
          <p:spPr bwMode="auto">
            <a:xfrm>
              <a:off x="3456" y="327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57" name="Line 53"/>
            <p:cNvSpPr>
              <a:spLocks noChangeShapeType="1"/>
            </p:cNvSpPr>
            <p:nvPr/>
          </p:nvSpPr>
          <p:spPr bwMode="auto">
            <a:xfrm flipH="1" flipV="1">
              <a:off x="3410" y="3211"/>
              <a:ext cx="69" cy="7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1558" name="Group 54"/>
          <p:cNvGrpSpPr>
            <a:grpSpLocks/>
          </p:cNvGrpSpPr>
          <p:nvPr/>
        </p:nvGrpSpPr>
        <p:grpSpPr bwMode="auto">
          <a:xfrm rot="2634637">
            <a:off x="4257675" y="4586288"/>
            <a:ext cx="149225" cy="176212"/>
            <a:chOff x="1682" y="3537"/>
            <a:chExt cx="94" cy="111"/>
          </a:xfrm>
        </p:grpSpPr>
        <p:sp>
          <p:nvSpPr>
            <p:cNvPr id="21559" name="Oval 55"/>
            <p:cNvSpPr>
              <a:spLocks noChangeArrowheads="1"/>
            </p:cNvSpPr>
            <p:nvPr/>
          </p:nvSpPr>
          <p:spPr bwMode="auto">
            <a:xfrm>
              <a:off x="1728" y="360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60" name="Line 56"/>
            <p:cNvSpPr>
              <a:spLocks noChangeShapeType="1"/>
            </p:cNvSpPr>
            <p:nvPr/>
          </p:nvSpPr>
          <p:spPr bwMode="auto">
            <a:xfrm flipH="1" flipV="1">
              <a:off x="1682" y="3537"/>
              <a:ext cx="69" cy="7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1561" name="Group 57"/>
          <p:cNvGrpSpPr>
            <a:grpSpLocks/>
          </p:cNvGrpSpPr>
          <p:nvPr/>
        </p:nvGrpSpPr>
        <p:grpSpPr bwMode="auto">
          <a:xfrm rot="7670464">
            <a:off x="4254500" y="4040188"/>
            <a:ext cx="76200" cy="254000"/>
            <a:chOff x="2880" y="2266"/>
            <a:chExt cx="48" cy="160"/>
          </a:xfrm>
        </p:grpSpPr>
        <p:sp>
          <p:nvSpPr>
            <p:cNvPr id="21562" name="Oval 58"/>
            <p:cNvSpPr>
              <a:spLocks noChangeArrowheads="1"/>
            </p:cNvSpPr>
            <p:nvPr/>
          </p:nvSpPr>
          <p:spPr bwMode="auto">
            <a:xfrm>
              <a:off x="2880" y="226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63" name="Line 59"/>
            <p:cNvSpPr>
              <a:spLocks noChangeShapeType="1"/>
            </p:cNvSpPr>
            <p:nvPr/>
          </p:nvSpPr>
          <p:spPr bwMode="auto">
            <a:xfrm>
              <a:off x="2903" y="2286"/>
              <a:ext cx="1" cy="1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1564" name="Group 60"/>
          <p:cNvGrpSpPr>
            <a:grpSpLocks/>
          </p:cNvGrpSpPr>
          <p:nvPr/>
        </p:nvGrpSpPr>
        <p:grpSpPr bwMode="auto">
          <a:xfrm>
            <a:off x="7467600" y="3505200"/>
            <a:ext cx="1425575" cy="2014538"/>
            <a:chOff x="4692" y="2715"/>
            <a:chExt cx="898" cy="1269"/>
          </a:xfrm>
        </p:grpSpPr>
        <p:sp>
          <p:nvSpPr>
            <p:cNvPr id="21565" name="Rectangle 61"/>
            <p:cNvSpPr>
              <a:spLocks noChangeArrowheads="1"/>
            </p:cNvSpPr>
            <p:nvPr/>
          </p:nvSpPr>
          <p:spPr bwMode="auto">
            <a:xfrm>
              <a:off x="4752" y="2832"/>
              <a:ext cx="336" cy="144"/>
            </a:xfrm>
            <a:prstGeom prst="rect">
              <a:avLst/>
            </a:prstGeom>
            <a:solidFill>
              <a:srgbClr val="8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21566" name="Rectangle 62"/>
            <p:cNvSpPr>
              <a:spLocks noChangeArrowheads="1"/>
            </p:cNvSpPr>
            <p:nvPr/>
          </p:nvSpPr>
          <p:spPr bwMode="auto">
            <a:xfrm>
              <a:off x="4752" y="2976"/>
              <a:ext cx="336" cy="144"/>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21567" name="Rectangle 63"/>
            <p:cNvSpPr>
              <a:spLocks noChangeArrowheads="1"/>
            </p:cNvSpPr>
            <p:nvPr/>
          </p:nvSpPr>
          <p:spPr bwMode="auto">
            <a:xfrm>
              <a:off x="4752" y="3120"/>
              <a:ext cx="336" cy="144"/>
            </a:xfrm>
            <a:prstGeom prst="rect">
              <a:avLst/>
            </a:prstGeom>
            <a:solidFill>
              <a:srgbClr val="FF505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21568" name="Rectangle 64"/>
            <p:cNvSpPr>
              <a:spLocks noChangeArrowheads="1"/>
            </p:cNvSpPr>
            <p:nvPr/>
          </p:nvSpPr>
          <p:spPr bwMode="auto">
            <a:xfrm>
              <a:off x="4752" y="3264"/>
              <a:ext cx="336" cy="144"/>
            </a:xfrm>
            <a:prstGeom prst="rect">
              <a:avLst/>
            </a:prstGeom>
            <a:solidFill>
              <a:srgbClr val="FF7C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21569" name="Rectangle 65"/>
            <p:cNvSpPr>
              <a:spLocks noChangeArrowheads="1"/>
            </p:cNvSpPr>
            <p:nvPr/>
          </p:nvSpPr>
          <p:spPr bwMode="auto">
            <a:xfrm>
              <a:off x="4752" y="3408"/>
              <a:ext cx="336" cy="144"/>
            </a:xfrm>
            <a:prstGeom prst="rect">
              <a:avLst/>
            </a:prstGeom>
            <a:solidFill>
              <a:srgbClr val="FF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21570" name="Rectangle 66"/>
            <p:cNvSpPr>
              <a:spLocks noChangeArrowheads="1"/>
            </p:cNvSpPr>
            <p:nvPr/>
          </p:nvSpPr>
          <p:spPr bwMode="auto">
            <a:xfrm>
              <a:off x="4752" y="3552"/>
              <a:ext cx="336" cy="14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21571" name="Rectangle 67"/>
            <p:cNvSpPr>
              <a:spLocks noChangeArrowheads="1"/>
            </p:cNvSpPr>
            <p:nvPr/>
          </p:nvSpPr>
          <p:spPr bwMode="auto">
            <a:xfrm>
              <a:off x="4752" y="2832"/>
              <a:ext cx="336"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21572" name="Text Box 68"/>
            <p:cNvSpPr txBox="1">
              <a:spLocks noChangeArrowheads="1"/>
            </p:cNvSpPr>
            <p:nvPr/>
          </p:nvSpPr>
          <p:spPr bwMode="auto">
            <a:xfrm>
              <a:off x="4692" y="3753"/>
              <a:ext cx="4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da-DK" b="0">
                  <a:solidFill>
                    <a:srgbClr val="FF0000"/>
                  </a:solidFill>
                  <a:latin typeface="Times"/>
                </a:rPr>
                <a:t>fitness</a:t>
              </a:r>
            </a:p>
          </p:txBody>
        </p:sp>
        <p:sp>
          <p:nvSpPr>
            <p:cNvPr id="21573" name="Text Box 69"/>
            <p:cNvSpPr txBox="1">
              <a:spLocks noChangeArrowheads="1"/>
            </p:cNvSpPr>
            <p:nvPr/>
          </p:nvSpPr>
          <p:spPr bwMode="auto">
            <a:xfrm>
              <a:off x="5222" y="3581"/>
              <a:ext cx="3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da-DK" b="0">
                  <a:solidFill>
                    <a:srgbClr val="FF0000"/>
                  </a:solidFill>
                  <a:latin typeface="Times"/>
                </a:rPr>
                <a:t>min</a:t>
              </a:r>
            </a:p>
          </p:txBody>
        </p:sp>
        <p:sp>
          <p:nvSpPr>
            <p:cNvPr id="21574" name="Text Box 70"/>
            <p:cNvSpPr txBox="1">
              <a:spLocks noChangeArrowheads="1"/>
            </p:cNvSpPr>
            <p:nvPr/>
          </p:nvSpPr>
          <p:spPr bwMode="auto">
            <a:xfrm>
              <a:off x="5226" y="2715"/>
              <a:ext cx="36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da-DK" b="0">
                  <a:solidFill>
                    <a:srgbClr val="FF0000"/>
                  </a:solidFill>
                  <a:latin typeface="Times"/>
                </a:rPr>
                <a:t>max</a:t>
              </a:r>
            </a:p>
          </p:txBody>
        </p:sp>
        <p:sp>
          <p:nvSpPr>
            <p:cNvPr id="21575" name="Line 71"/>
            <p:cNvSpPr>
              <a:spLocks noChangeShapeType="1"/>
            </p:cNvSpPr>
            <p:nvPr/>
          </p:nvSpPr>
          <p:spPr bwMode="auto">
            <a:xfrm flipV="1">
              <a:off x="5184" y="2832"/>
              <a:ext cx="0" cy="849"/>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grpSp>
      <p:sp>
        <p:nvSpPr>
          <p:cNvPr id="21576" name="Line 72"/>
          <p:cNvSpPr>
            <a:spLocks noChangeShapeType="1"/>
          </p:cNvSpPr>
          <p:nvPr/>
        </p:nvSpPr>
        <p:spPr bwMode="auto">
          <a:xfrm flipH="1">
            <a:off x="2286000" y="5791200"/>
            <a:ext cx="228600" cy="7477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77" name="Text Box 73"/>
          <p:cNvSpPr txBox="1">
            <a:spLocks noChangeArrowheads="1"/>
          </p:cNvSpPr>
          <p:nvPr/>
        </p:nvSpPr>
        <p:spPr bwMode="auto">
          <a:xfrm>
            <a:off x="1524000" y="6491288"/>
            <a:ext cx="1409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da-DK">
                <a:latin typeface="Times"/>
              </a:rPr>
              <a:t>search space</a:t>
            </a:r>
          </a:p>
        </p:txBody>
      </p:sp>
      <p:sp>
        <p:nvSpPr>
          <p:cNvPr id="75" name="Rectangle 2"/>
          <p:cNvSpPr txBox="1">
            <a:spLocks noChangeArrowheads="1"/>
          </p:cNvSpPr>
          <p:nvPr/>
        </p:nvSpPr>
        <p:spPr>
          <a:xfrm>
            <a:off x="447675" y="304800"/>
            <a:ext cx="8229600" cy="1143000"/>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altLang="zh-CN" dirty="0" smtClean="0">
                <a:solidFill>
                  <a:schemeClr val="accent3">
                    <a:lumMod val="75000"/>
                  </a:schemeClr>
                </a:solidFill>
              </a:rPr>
              <a:t>Visual Representation</a:t>
            </a:r>
            <a:endParaRPr lang="en-US" altLang="zh-CN" dirty="0">
              <a:solidFill>
                <a:schemeClr val="accent3">
                  <a:lumMod val="75000"/>
                </a:schemeClr>
              </a:solidFill>
            </a:endParaRPr>
          </a:p>
        </p:txBody>
      </p:sp>
    </p:spTree>
    <p:extLst>
      <p:ext uri="{BB962C8B-B14F-4D97-AF65-F5344CB8AC3E}">
        <p14:creationId xmlns:p14="http://schemas.microsoft.com/office/powerpoint/2010/main" val="1116497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31" name="Group 3"/>
          <p:cNvGrpSpPr>
            <a:grpSpLocks/>
          </p:cNvGrpSpPr>
          <p:nvPr/>
        </p:nvGrpSpPr>
        <p:grpSpPr bwMode="auto">
          <a:xfrm>
            <a:off x="1828800" y="2362200"/>
            <a:ext cx="5257800" cy="3946525"/>
            <a:chOff x="1104" y="1306"/>
            <a:chExt cx="3312" cy="2486"/>
          </a:xfrm>
        </p:grpSpPr>
        <p:sp>
          <p:nvSpPr>
            <p:cNvPr id="22532" name="Rectangle 4"/>
            <p:cNvSpPr>
              <a:spLocks noChangeArrowheads="1"/>
            </p:cNvSpPr>
            <p:nvPr/>
          </p:nvSpPr>
          <p:spPr bwMode="auto">
            <a:xfrm>
              <a:off x="1440" y="1450"/>
              <a:ext cx="2832" cy="2016"/>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2533" name="Group 5"/>
            <p:cNvGrpSpPr>
              <a:grpSpLocks/>
            </p:cNvGrpSpPr>
            <p:nvPr/>
          </p:nvGrpSpPr>
          <p:grpSpPr bwMode="auto">
            <a:xfrm>
              <a:off x="3646" y="2450"/>
              <a:ext cx="530" cy="584"/>
              <a:chOff x="3646" y="2450"/>
              <a:chExt cx="530" cy="584"/>
            </a:xfrm>
          </p:grpSpPr>
          <p:sp>
            <p:nvSpPr>
              <p:cNvPr id="22534" name="Oval 6"/>
              <p:cNvSpPr>
                <a:spLocks noChangeArrowheads="1"/>
              </p:cNvSpPr>
              <p:nvPr/>
            </p:nvSpPr>
            <p:spPr bwMode="auto">
              <a:xfrm>
                <a:off x="3646" y="2450"/>
                <a:ext cx="530" cy="584"/>
              </a:xfrm>
              <a:prstGeom prst="ellipse">
                <a:avLst/>
              </a:prstGeom>
              <a:solidFill>
                <a:srgbClr val="FF9999"/>
              </a:solidFill>
              <a:ln>
                <a:noFill/>
              </a:ln>
              <a:effectLst/>
              <a:extLst>
                <a:ext uri="{91240B29-F687-4F45-9708-019B960494DF}">
                  <a14:hiddenLine xmlns:a14="http://schemas.microsoft.com/office/drawing/2010/main" w="9525">
                    <a:solidFill>
                      <a:srgbClr val="FF7C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5" name="Oval 7"/>
              <p:cNvSpPr>
                <a:spLocks noChangeArrowheads="1"/>
              </p:cNvSpPr>
              <p:nvPr/>
            </p:nvSpPr>
            <p:spPr bwMode="auto">
              <a:xfrm>
                <a:off x="3742" y="2546"/>
                <a:ext cx="358" cy="390"/>
              </a:xfrm>
              <a:prstGeom prst="ellipse">
                <a:avLst/>
              </a:prstGeom>
              <a:solidFill>
                <a:srgbClr val="FF7C80"/>
              </a:solidFill>
              <a:ln>
                <a:noFill/>
              </a:ln>
              <a:effectLst/>
              <a:extLst>
                <a:ext uri="{91240B29-F687-4F45-9708-019B960494DF}">
                  <a14:hiddenLine xmlns:a14="http://schemas.microsoft.com/office/drawing/2010/main" w="9525">
                    <a:solidFill>
                      <a:srgbClr val="FF505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6" name="Oval 8"/>
              <p:cNvSpPr>
                <a:spLocks noChangeArrowheads="1"/>
              </p:cNvSpPr>
              <p:nvPr/>
            </p:nvSpPr>
            <p:spPr bwMode="auto">
              <a:xfrm>
                <a:off x="3825" y="2633"/>
                <a:ext cx="193" cy="188"/>
              </a:xfrm>
              <a:prstGeom prst="ellipse">
                <a:avLst/>
              </a:prstGeom>
              <a:solidFill>
                <a:srgbClr val="FF5050"/>
              </a:solidFill>
              <a:ln>
                <a:noFill/>
              </a:ln>
              <a:effectLst/>
              <a:extLst>
                <a:ext uri="{91240B29-F687-4F45-9708-019B960494DF}">
                  <a14:hiddenLine xmlns:a14="http://schemas.microsoft.com/office/drawing/2010/main" w="9525">
                    <a:solidFill>
                      <a:srgbClr val="FF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7" name="Oval 9"/>
              <p:cNvSpPr>
                <a:spLocks noChangeArrowheads="1"/>
              </p:cNvSpPr>
              <p:nvPr/>
            </p:nvSpPr>
            <p:spPr bwMode="auto">
              <a:xfrm>
                <a:off x="3873" y="2662"/>
                <a:ext cx="111" cy="98"/>
              </a:xfrm>
              <a:prstGeom prst="ellipse">
                <a:avLst/>
              </a:prstGeom>
              <a:solidFill>
                <a:srgbClr val="FF0000"/>
              </a:solidFill>
              <a:ln>
                <a:noFill/>
              </a:ln>
              <a:effectLst/>
              <a:extLst>
                <a:ext uri="{91240B29-F687-4F45-9708-019B960494DF}">
                  <a14:hiddenLine xmlns:a14="http://schemas.microsoft.com/office/drawing/2010/main" w="9525">
                    <a:solidFill>
                      <a:srgbClr val="8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2538" name="Line 10"/>
            <p:cNvSpPr>
              <a:spLocks noChangeShapeType="1"/>
            </p:cNvSpPr>
            <p:nvPr/>
          </p:nvSpPr>
          <p:spPr bwMode="auto">
            <a:xfrm flipV="1">
              <a:off x="1440" y="1306"/>
              <a:ext cx="0" cy="216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9" name="Line 11"/>
            <p:cNvSpPr>
              <a:spLocks noChangeShapeType="1"/>
            </p:cNvSpPr>
            <p:nvPr/>
          </p:nvSpPr>
          <p:spPr bwMode="auto">
            <a:xfrm flipV="1">
              <a:off x="1440" y="3466"/>
              <a:ext cx="2976"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0" name="Text Box 12"/>
            <p:cNvSpPr txBox="1">
              <a:spLocks noChangeArrowheads="1"/>
            </p:cNvSpPr>
            <p:nvPr/>
          </p:nvSpPr>
          <p:spPr bwMode="auto">
            <a:xfrm>
              <a:off x="2796" y="350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da-DK" sz="2400" b="0">
                  <a:latin typeface="Times"/>
                </a:rPr>
                <a:t>x</a:t>
              </a:r>
            </a:p>
          </p:txBody>
        </p:sp>
        <p:sp>
          <p:nvSpPr>
            <p:cNvPr id="22541" name="Text Box 13"/>
            <p:cNvSpPr txBox="1">
              <a:spLocks noChangeArrowheads="1"/>
            </p:cNvSpPr>
            <p:nvPr/>
          </p:nvSpPr>
          <p:spPr bwMode="auto">
            <a:xfrm>
              <a:off x="1104" y="217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da-DK" altLang="da-DK" sz="2400" b="0">
                  <a:latin typeface="Times"/>
                </a:rPr>
                <a:t>y</a:t>
              </a:r>
              <a:endParaRPr lang="en-US" altLang="da-DK" sz="2400" b="0">
                <a:latin typeface="Times"/>
              </a:endParaRPr>
            </a:p>
          </p:txBody>
        </p:sp>
        <p:grpSp>
          <p:nvGrpSpPr>
            <p:cNvPr id="22542" name="Group 14"/>
            <p:cNvGrpSpPr>
              <a:grpSpLocks/>
            </p:cNvGrpSpPr>
            <p:nvPr/>
          </p:nvGrpSpPr>
          <p:grpSpPr bwMode="auto">
            <a:xfrm>
              <a:off x="3264" y="1546"/>
              <a:ext cx="336" cy="288"/>
              <a:chOff x="3264" y="1546"/>
              <a:chExt cx="336" cy="288"/>
            </a:xfrm>
          </p:grpSpPr>
          <p:sp>
            <p:nvSpPr>
              <p:cNvPr id="22543" name="Oval 15"/>
              <p:cNvSpPr>
                <a:spLocks noChangeArrowheads="1"/>
              </p:cNvSpPr>
              <p:nvPr/>
            </p:nvSpPr>
            <p:spPr bwMode="auto">
              <a:xfrm>
                <a:off x="3264" y="1546"/>
                <a:ext cx="336" cy="288"/>
              </a:xfrm>
              <a:prstGeom prst="ellipse">
                <a:avLst/>
              </a:prstGeom>
              <a:solidFill>
                <a:srgbClr val="FF9999"/>
              </a:solidFill>
              <a:ln w="9525">
                <a:solidFill>
                  <a:srgbClr val="FF99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4" name="Oval 16"/>
              <p:cNvSpPr>
                <a:spLocks noChangeArrowheads="1"/>
              </p:cNvSpPr>
              <p:nvPr/>
            </p:nvSpPr>
            <p:spPr bwMode="auto">
              <a:xfrm>
                <a:off x="3312" y="1594"/>
                <a:ext cx="240" cy="192"/>
              </a:xfrm>
              <a:prstGeom prst="ellipse">
                <a:avLst/>
              </a:prstGeom>
              <a:solidFill>
                <a:srgbClr val="FF7C80"/>
              </a:solidFill>
              <a:ln w="9525">
                <a:solidFill>
                  <a:srgbClr val="FF7C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2545" name="Group 17"/>
            <p:cNvGrpSpPr>
              <a:grpSpLocks/>
            </p:cNvGrpSpPr>
            <p:nvPr/>
          </p:nvGrpSpPr>
          <p:grpSpPr bwMode="auto">
            <a:xfrm>
              <a:off x="1525" y="2635"/>
              <a:ext cx="2495" cy="807"/>
              <a:chOff x="1525" y="2635"/>
              <a:chExt cx="2495" cy="807"/>
            </a:xfrm>
          </p:grpSpPr>
          <p:sp>
            <p:nvSpPr>
              <p:cNvPr id="22546" name="Freeform 18"/>
              <p:cNvSpPr>
                <a:spLocks/>
              </p:cNvSpPr>
              <p:nvPr/>
            </p:nvSpPr>
            <p:spPr bwMode="auto">
              <a:xfrm>
                <a:off x="1525" y="2635"/>
                <a:ext cx="2495" cy="807"/>
              </a:xfrm>
              <a:custGeom>
                <a:avLst/>
                <a:gdLst>
                  <a:gd name="T0" fmla="*/ 203 w 2495"/>
                  <a:gd name="T1" fmla="*/ 591 h 807"/>
                  <a:gd name="T2" fmla="*/ 827 w 2495"/>
                  <a:gd name="T3" fmla="*/ 783 h 807"/>
                  <a:gd name="T4" fmla="*/ 1499 w 2495"/>
                  <a:gd name="T5" fmla="*/ 735 h 807"/>
                  <a:gd name="T6" fmla="*/ 2027 w 2495"/>
                  <a:gd name="T7" fmla="*/ 639 h 807"/>
                  <a:gd name="T8" fmla="*/ 2320 w 2495"/>
                  <a:gd name="T9" fmla="*/ 692 h 807"/>
                  <a:gd name="T10" fmla="*/ 2462 w 2495"/>
                  <a:gd name="T11" fmla="*/ 580 h 807"/>
                  <a:gd name="T12" fmla="*/ 2447 w 2495"/>
                  <a:gd name="T13" fmla="*/ 498 h 807"/>
                  <a:gd name="T14" fmla="*/ 2171 w 2495"/>
                  <a:gd name="T15" fmla="*/ 423 h 807"/>
                  <a:gd name="T16" fmla="*/ 1999 w 2495"/>
                  <a:gd name="T17" fmla="*/ 244 h 807"/>
                  <a:gd name="T18" fmla="*/ 1789 w 2495"/>
                  <a:gd name="T19" fmla="*/ 109 h 807"/>
                  <a:gd name="T20" fmla="*/ 1513 w 2495"/>
                  <a:gd name="T21" fmla="*/ 139 h 807"/>
                  <a:gd name="T22" fmla="*/ 1146 w 2495"/>
                  <a:gd name="T23" fmla="*/ 266 h 807"/>
                  <a:gd name="T24" fmla="*/ 585 w 2495"/>
                  <a:gd name="T25" fmla="*/ 266 h 807"/>
                  <a:gd name="T26" fmla="*/ 391 w 2495"/>
                  <a:gd name="T27" fmla="*/ 79 h 807"/>
                  <a:gd name="T28" fmla="*/ 174 w 2495"/>
                  <a:gd name="T29" fmla="*/ 19 h 807"/>
                  <a:gd name="T30" fmla="*/ 32 w 2495"/>
                  <a:gd name="T31" fmla="*/ 191 h 807"/>
                  <a:gd name="T32" fmla="*/ 10 w 2495"/>
                  <a:gd name="T33" fmla="*/ 475 h 807"/>
                  <a:gd name="T34" fmla="*/ 92 w 2495"/>
                  <a:gd name="T35" fmla="*/ 535 h 807"/>
                  <a:gd name="T36" fmla="*/ 203 w 2495"/>
                  <a:gd name="T37" fmla="*/ 591 h 8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95" h="807">
                    <a:moveTo>
                      <a:pt x="203" y="591"/>
                    </a:moveTo>
                    <a:cubicBezTo>
                      <a:pt x="325" y="632"/>
                      <a:pt x="611" y="759"/>
                      <a:pt x="827" y="783"/>
                    </a:cubicBezTo>
                    <a:cubicBezTo>
                      <a:pt x="1043" y="807"/>
                      <a:pt x="1299" y="759"/>
                      <a:pt x="1499" y="735"/>
                    </a:cubicBezTo>
                    <a:cubicBezTo>
                      <a:pt x="1699" y="711"/>
                      <a:pt x="1890" y="646"/>
                      <a:pt x="2027" y="639"/>
                    </a:cubicBezTo>
                    <a:cubicBezTo>
                      <a:pt x="2163" y="631"/>
                      <a:pt x="2247" y="701"/>
                      <a:pt x="2320" y="692"/>
                    </a:cubicBezTo>
                    <a:cubicBezTo>
                      <a:pt x="2392" y="682"/>
                      <a:pt x="2440" y="612"/>
                      <a:pt x="2462" y="580"/>
                    </a:cubicBezTo>
                    <a:cubicBezTo>
                      <a:pt x="2483" y="547"/>
                      <a:pt x="2495" y="524"/>
                      <a:pt x="2447" y="498"/>
                    </a:cubicBezTo>
                    <a:cubicBezTo>
                      <a:pt x="2398" y="471"/>
                      <a:pt x="2245" y="465"/>
                      <a:pt x="2171" y="423"/>
                    </a:cubicBezTo>
                    <a:cubicBezTo>
                      <a:pt x="2096" y="380"/>
                      <a:pt x="2062" y="296"/>
                      <a:pt x="1999" y="244"/>
                    </a:cubicBezTo>
                    <a:cubicBezTo>
                      <a:pt x="1935" y="191"/>
                      <a:pt x="1869" y="126"/>
                      <a:pt x="1789" y="109"/>
                    </a:cubicBezTo>
                    <a:cubicBezTo>
                      <a:pt x="1708" y="91"/>
                      <a:pt x="1619" y="112"/>
                      <a:pt x="1513" y="139"/>
                    </a:cubicBezTo>
                    <a:cubicBezTo>
                      <a:pt x="1406" y="165"/>
                      <a:pt x="1300" y="244"/>
                      <a:pt x="1146" y="266"/>
                    </a:cubicBezTo>
                    <a:cubicBezTo>
                      <a:pt x="991" y="287"/>
                      <a:pt x="710" y="297"/>
                      <a:pt x="585" y="266"/>
                    </a:cubicBezTo>
                    <a:cubicBezTo>
                      <a:pt x="459" y="234"/>
                      <a:pt x="459" y="120"/>
                      <a:pt x="391" y="79"/>
                    </a:cubicBezTo>
                    <a:cubicBezTo>
                      <a:pt x="322" y="37"/>
                      <a:pt x="233" y="0"/>
                      <a:pt x="174" y="19"/>
                    </a:cubicBezTo>
                    <a:cubicBezTo>
                      <a:pt x="114" y="37"/>
                      <a:pt x="59" y="115"/>
                      <a:pt x="32" y="191"/>
                    </a:cubicBezTo>
                    <a:cubicBezTo>
                      <a:pt x="4" y="266"/>
                      <a:pt x="0" y="417"/>
                      <a:pt x="10" y="475"/>
                    </a:cubicBezTo>
                    <a:cubicBezTo>
                      <a:pt x="19" y="532"/>
                      <a:pt x="59" y="515"/>
                      <a:pt x="92" y="535"/>
                    </a:cubicBezTo>
                    <a:cubicBezTo>
                      <a:pt x="124" y="554"/>
                      <a:pt x="80" y="549"/>
                      <a:pt x="203" y="591"/>
                    </a:cubicBezTo>
                    <a:close/>
                  </a:path>
                </a:pathLst>
              </a:custGeom>
              <a:solidFill>
                <a:srgbClr val="FF9999"/>
              </a:solidFill>
              <a:ln w="9525">
                <a:solidFill>
                  <a:srgbClr val="FF99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7" name="Freeform 19"/>
              <p:cNvSpPr>
                <a:spLocks/>
              </p:cNvSpPr>
              <p:nvPr/>
            </p:nvSpPr>
            <p:spPr bwMode="auto">
              <a:xfrm>
                <a:off x="1621" y="2835"/>
                <a:ext cx="2123" cy="484"/>
              </a:xfrm>
              <a:custGeom>
                <a:avLst/>
                <a:gdLst>
                  <a:gd name="T0" fmla="*/ 203 w 2495"/>
                  <a:gd name="T1" fmla="*/ 591 h 807"/>
                  <a:gd name="T2" fmla="*/ 827 w 2495"/>
                  <a:gd name="T3" fmla="*/ 783 h 807"/>
                  <a:gd name="T4" fmla="*/ 1499 w 2495"/>
                  <a:gd name="T5" fmla="*/ 735 h 807"/>
                  <a:gd name="T6" fmla="*/ 2027 w 2495"/>
                  <a:gd name="T7" fmla="*/ 639 h 807"/>
                  <a:gd name="T8" fmla="*/ 2320 w 2495"/>
                  <a:gd name="T9" fmla="*/ 692 h 807"/>
                  <a:gd name="T10" fmla="*/ 2462 w 2495"/>
                  <a:gd name="T11" fmla="*/ 580 h 807"/>
                  <a:gd name="T12" fmla="*/ 2447 w 2495"/>
                  <a:gd name="T13" fmla="*/ 498 h 807"/>
                  <a:gd name="T14" fmla="*/ 2171 w 2495"/>
                  <a:gd name="T15" fmla="*/ 423 h 807"/>
                  <a:gd name="T16" fmla="*/ 1999 w 2495"/>
                  <a:gd name="T17" fmla="*/ 244 h 807"/>
                  <a:gd name="T18" fmla="*/ 1789 w 2495"/>
                  <a:gd name="T19" fmla="*/ 109 h 807"/>
                  <a:gd name="T20" fmla="*/ 1513 w 2495"/>
                  <a:gd name="T21" fmla="*/ 139 h 807"/>
                  <a:gd name="T22" fmla="*/ 1146 w 2495"/>
                  <a:gd name="T23" fmla="*/ 266 h 807"/>
                  <a:gd name="T24" fmla="*/ 585 w 2495"/>
                  <a:gd name="T25" fmla="*/ 266 h 807"/>
                  <a:gd name="T26" fmla="*/ 391 w 2495"/>
                  <a:gd name="T27" fmla="*/ 79 h 807"/>
                  <a:gd name="T28" fmla="*/ 174 w 2495"/>
                  <a:gd name="T29" fmla="*/ 19 h 807"/>
                  <a:gd name="T30" fmla="*/ 32 w 2495"/>
                  <a:gd name="T31" fmla="*/ 191 h 807"/>
                  <a:gd name="T32" fmla="*/ 10 w 2495"/>
                  <a:gd name="T33" fmla="*/ 475 h 807"/>
                  <a:gd name="T34" fmla="*/ 92 w 2495"/>
                  <a:gd name="T35" fmla="*/ 535 h 807"/>
                  <a:gd name="T36" fmla="*/ 203 w 2495"/>
                  <a:gd name="T37" fmla="*/ 591 h 8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95" h="807">
                    <a:moveTo>
                      <a:pt x="203" y="591"/>
                    </a:moveTo>
                    <a:cubicBezTo>
                      <a:pt x="325" y="632"/>
                      <a:pt x="611" y="759"/>
                      <a:pt x="827" y="783"/>
                    </a:cubicBezTo>
                    <a:cubicBezTo>
                      <a:pt x="1043" y="807"/>
                      <a:pt x="1299" y="759"/>
                      <a:pt x="1499" y="735"/>
                    </a:cubicBezTo>
                    <a:cubicBezTo>
                      <a:pt x="1699" y="711"/>
                      <a:pt x="1890" y="646"/>
                      <a:pt x="2027" y="639"/>
                    </a:cubicBezTo>
                    <a:cubicBezTo>
                      <a:pt x="2163" y="631"/>
                      <a:pt x="2247" y="701"/>
                      <a:pt x="2320" y="692"/>
                    </a:cubicBezTo>
                    <a:cubicBezTo>
                      <a:pt x="2392" y="682"/>
                      <a:pt x="2440" y="612"/>
                      <a:pt x="2462" y="580"/>
                    </a:cubicBezTo>
                    <a:cubicBezTo>
                      <a:pt x="2483" y="547"/>
                      <a:pt x="2495" y="524"/>
                      <a:pt x="2447" y="498"/>
                    </a:cubicBezTo>
                    <a:cubicBezTo>
                      <a:pt x="2398" y="471"/>
                      <a:pt x="2245" y="465"/>
                      <a:pt x="2171" y="423"/>
                    </a:cubicBezTo>
                    <a:cubicBezTo>
                      <a:pt x="2096" y="380"/>
                      <a:pt x="2062" y="296"/>
                      <a:pt x="1999" y="244"/>
                    </a:cubicBezTo>
                    <a:cubicBezTo>
                      <a:pt x="1935" y="191"/>
                      <a:pt x="1869" y="126"/>
                      <a:pt x="1789" y="109"/>
                    </a:cubicBezTo>
                    <a:cubicBezTo>
                      <a:pt x="1708" y="91"/>
                      <a:pt x="1619" y="112"/>
                      <a:pt x="1513" y="139"/>
                    </a:cubicBezTo>
                    <a:cubicBezTo>
                      <a:pt x="1406" y="165"/>
                      <a:pt x="1300" y="244"/>
                      <a:pt x="1146" y="266"/>
                    </a:cubicBezTo>
                    <a:cubicBezTo>
                      <a:pt x="991" y="287"/>
                      <a:pt x="710" y="297"/>
                      <a:pt x="585" y="266"/>
                    </a:cubicBezTo>
                    <a:cubicBezTo>
                      <a:pt x="459" y="234"/>
                      <a:pt x="459" y="120"/>
                      <a:pt x="391" y="79"/>
                    </a:cubicBezTo>
                    <a:cubicBezTo>
                      <a:pt x="322" y="37"/>
                      <a:pt x="233" y="0"/>
                      <a:pt x="174" y="19"/>
                    </a:cubicBezTo>
                    <a:cubicBezTo>
                      <a:pt x="114" y="37"/>
                      <a:pt x="59" y="115"/>
                      <a:pt x="32" y="191"/>
                    </a:cubicBezTo>
                    <a:cubicBezTo>
                      <a:pt x="4" y="266"/>
                      <a:pt x="0" y="417"/>
                      <a:pt x="10" y="475"/>
                    </a:cubicBezTo>
                    <a:cubicBezTo>
                      <a:pt x="19" y="532"/>
                      <a:pt x="59" y="515"/>
                      <a:pt x="92" y="535"/>
                    </a:cubicBezTo>
                    <a:cubicBezTo>
                      <a:pt x="124" y="554"/>
                      <a:pt x="80" y="549"/>
                      <a:pt x="203" y="591"/>
                    </a:cubicBezTo>
                    <a:close/>
                  </a:path>
                </a:pathLst>
              </a:custGeom>
              <a:solidFill>
                <a:srgbClr val="FF7C80"/>
              </a:solidFill>
              <a:ln w="9525">
                <a:solidFill>
                  <a:srgbClr val="FF99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8" name="Freeform 20"/>
              <p:cNvSpPr>
                <a:spLocks/>
              </p:cNvSpPr>
              <p:nvPr/>
            </p:nvSpPr>
            <p:spPr bwMode="auto">
              <a:xfrm>
                <a:off x="2144" y="2995"/>
                <a:ext cx="1073" cy="250"/>
              </a:xfrm>
              <a:custGeom>
                <a:avLst/>
                <a:gdLst>
                  <a:gd name="T0" fmla="*/ 71 w 1073"/>
                  <a:gd name="T1" fmla="*/ 220 h 250"/>
                  <a:gd name="T2" fmla="*/ 437 w 1073"/>
                  <a:gd name="T3" fmla="*/ 250 h 250"/>
                  <a:gd name="T4" fmla="*/ 684 w 1073"/>
                  <a:gd name="T5" fmla="*/ 220 h 250"/>
                  <a:gd name="T6" fmla="*/ 968 w 1073"/>
                  <a:gd name="T7" fmla="*/ 190 h 250"/>
                  <a:gd name="T8" fmla="*/ 1036 w 1073"/>
                  <a:gd name="T9" fmla="*/ 153 h 250"/>
                  <a:gd name="T10" fmla="*/ 1073 w 1073"/>
                  <a:gd name="T11" fmla="*/ 93 h 250"/>
                  <a:gd name="T12" fmla="*/ 1036 w 1073"/>
                  <a:gd name="T13" fmla="*/ 33 h 250"/>
                  <a:gd name="T14" fmla="*/ 976 w 1073"/>
                  <a:gd name="T15" fmla="*/ 3 h 250"/>
                  <a:gd name="T16" fmla="*/ 886 w 1073"/>
                  <a:gd name="T17" fmla="*/ 18 h 250"/>
                  <a:gd name="T18" fmla="*/ 804 w 1073"/>
                  <a:gd name="T19" fmla="*/ 41 h 250"/>
                  <a:gd name="T20" fmla="*/ 684 w 1073"/>
                  <a:gd name="T21" fmla="*/ 63 h 250"/>
                  <a:gd name="T22" fmla="*/ 565 w 1073"/>
                  <a:gd name="T23" fmla="*/ 86 h 250"/>
                  <a:gd name="T24" fmla="*/ 445 w 1073"/>
                  <a:gd name="T25" fmla="*/ 93 h 250"/>
                  <a:gd name="T26" fmla="*/ 340 w 1073"/>
                  <a:gd name="T27" fmla="*/ 100 h 250"/>
                  <a:gd name="T28" fmla="*/ 243 w 1073"/>
                  <a:gd name="T29" fmla="*/ 108 h 250"/>
                  <a:gd name="T30" fmla="*/ 79 w 1073"/>
                  <a:gd name="T31" fmla="*/ 100 h 250"/>
                  <a:gd name="T32" fmla="*/ 26 w 1073"/>
                  <a:gd name="T33" fmla="*/ 123 h 250"/>
                  <a:gd name="T34" fmla="*/ 11 w 1073"/>
                  <a:gd name="T35" fmla="*/ 168 h 250"/>
                  <a:gd name="T36" fmla="*/ 71 w 1073"/>
                  <a:gd name="T37" fmla="*/ 22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73" h="250">
                    <a:moveTo>
                      <a:pt x="71" y="220"/>
                    </a:moveTo>
                    <a:cubicBezTo>
                      <a:pt x="141" y="233"/>
                      <a:pt x="335" y="250"/>
                      <a:pt x="437" y="250"/>
                    </a:cubicBezTo>
                    <a:cubicBezTo>
                      <a:pt x="539" y="250"/>
                      <a:pt x="595" y="229"/>
                      <a:pt x="684" y="220"/>
                    </a:cubicBezTo>
                    <a:cubicBezTo>
                      <a:pt x="772" y="210"/>
                      <a:pt x="909" y="201"/>
                      <a:pt x="968" y="190"/>
                    </a:cubicBezTo>
                    <a:cubicBezTo>
                      <a:pt x="1026" y="178"/>
                      <a:pt x="1018" y="169"/>
                      <a:pt x="1036" y="153"/>
                    </a:cubicBezTo>
                    <a:cubicBezTo>
                      <a:pt x="1053" y="136"/>
                      <a:pt x="1073" y="113"/>
                      <a:pt x="1073" y="93"/>
                    </a:cubicBezTo>
                    <a:cubicBezTo>
                      <a:pt x="1073" y="73"/>
                      <a:pt x="1052" y="48"/>
                      <a:pt x="1036" y="33"/>
                    </a:cubicBezTo>
                    <a:cubicBezTo>
                      <a:pt x="1019" y="18"/>
                      <a:pt x="1000" y="5"/>
                      <a:pt x="976" y="3"/>
                    </a:cubicBezTo>
                    <a:cubicBezTo>
                      <a:pt x="951" y="0"/>
                      <a:pt x="914" y="11"/>
                      <a:pt x="886" y="18"/>
                    </a:cubicBezTo>
                    <a:cubicBezTo>
                      <a:pt x="857" y="24"/>
                      <a:pt x="837" y="33"/>
                      <a:pt x="804" y="41"/>
                    </a:cubicBezTo>
                    <a:cubicBezTo>
                      <a:pt x="770" y="48"/>
                      <a:pt x="723" y="55"/>
                      <a:pt x="684" y="63"/>
                    </a:cubicBezTo>
                    <a:cubicBezTo>
                      <a:pt x="644" y="70"/>
                      <a:pt x="604" y="81"/>
                      <a:pt x="565" y="86"/>
                    </a:cubicBezTo>
                    <a:cubicBezTo>
                      <a:pt x="525" y="90"/>
                      <a:pt x="482" y="90"/>
                      <a:pt x="445" y="93"/>
                    </a:cubicBezTo>
                    <a:cubicBezTo>
                      <a:pt x="407" y="95"/>
                      <a:pt x="373" y="97"/>
                      <a:pt x="340" y="100"/>
                    </a:cubicBezTo>
                    <a:cubicBezTo>
                      <a:pt x="306" y="102"/>
                      <a:pt x="286" y="108"/>
                      <a:pt x="243" y="108"/>
                    </a:cubicBezTo>
                    <a:cubicBezTo>
                      <a:pt x="199" y="108"/>
                      <a:pt x="115" y="97"/>
                      <a:pt x="79" y="100"/>
                    </a:cubicBezTo>
                    <a:cubicBezTo>
                      <a:pt x="43" y="102"/>
                      <a:pt x="37" y="111"/>
                      <a:pt x="26" y="123"/>
                    </a:cubicBezTo>
                    <a:cubicBezTo>
                      <a:pt x="14" y="134"/>
                      <a:pt x="6" y="154"/>
                      <a:pt x="11" y="168"/>
                    </a:cubicBezTo>
                    <a:cubicBezTo>
                      <a:pt x="15" y="181"/>
                      <a:pt x="0" y="206"/>
                      <a:pt x="71" y="220"/>
                    </a:cubicBezTo>
                    <a:close/>
                  </a:path>
                </a:pathLst>
              </a:custGeom>
              <a:solidFill>
                <a:srgbClr val="FF5050"/>
              </a:solidFill>
              <a:ln w="9525">
                <a:solidFill>
                  <a:srgbClr val="FF505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2549" name="Group 21"/>
            <p:cNvGrpSpPr>
              <a:grpSpLocks/>
            </p:cNvGrpSpPr>
            <p:nvPr/>
          </p:nvGrpSpPr>
          <p:grpSpPr bwMode="auto">
            <a:xfrm>
              <a:off x="1968" y="2026"/>
              <a:ext cx="1150" cy="756"/>
              <a:chOff x="1968" y="2026"/>
              <a:chExt cx="1150" cy="756"/>
            </a:xfrm>
          </p:grpSpPr>
          <p:sp>
            <p:nvSpPr>
              <p:cNvPr id="22550" name="Oval 22"/>
              <p:cNvSpPr>
                <a:spLocks noChangeArrowheads="1"/>
              </p:cNvSpPr>
              <p:nvPr/>
            </p:nvSpPr>
            <p:spPr bwMode="auto">
              <a:xfrm>
                <a:off x="1968" y="2026"/>
                <a:ext cx="1150" cy="756"/>
              </a:xfrm>
              <a:prstGeom prst="ellipse">
                <a:avLst/>
              </a:prstGeom>
              <a:solidFill>
                <a:srgbClr val="FF9999"/>
              </a:solidFill>
              <a:ln w="9525">
                <a:solidFill>
                  <a:srgbClr val="FF99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1" name="Oval 23"/>
              <p:cNvSpPr>
                <a:spLocks noChangeArrowheads="1"/>
              </p:cNvSpPr>
              <p:nvPr/>
            </p:nvSpPr>
            <p:spPr bwMode="auto">
              <a:xfrm>
                <a:off x="2064" y="2122"/>
                <a:ext cx="1008" cy="576"/>
              </a:xfrm>
              <a:prstGeom prst="ellipse">
                <a:avLst/>
              </a:prstGeom>
              <a:solidFill>
                <a:srgbClr val="FF7C80"/>
              </a:solidFill>
              <a:ln w="9525">
                <a:solidFill>
                  <a:srgbClr val="FF7C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2" name="Oval 24"/>
              <p:cNvSpPr>
                <a:spLocks noChangeArrowheads="1"/>
              </p:cNvSpPr>
              <p:nvPr/>
            </p:nvSpPr>
            <p:spPr bwMode="auto">
              <a:xfrm>
                <a:off x="2386" y="2317"/>
                <a:ext cx="604" cy="292"/>
              </a:xfrm>
              <a:prstGeom prst="ellipse">
                <a:avLst/>
              </a:prstGeom>
              <a:solidFill>
                <a:srgbClr val="FF5050"/>
              </a:solidFill>
              <a:ln w="9525">
                <a:solidFill>
                  <a:srgbClr val="FF505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3" name="Oval 25"/>
              <p:cNvSpPr>
                <a:spLocks noChangeArrowheads="1"/>
              </p:cNvSpPr>
              <p:nvPr/>
            </p:nvSpPr>
            <p:spPr bwMode="auto">
              <a:xfrm>
                <a:off x="2482" y="2359"/>
                <a:ext cx="446" cy="216"/>
              </a:xfrm>
              <a:prstGeom prst="ellipse">
                <a:avLst/>
              </a:prstGeom>
              <a:solidFill>
                <a:srgbClr val="FF0000"/>
              </a:solidFill>
              <a:ln w="9525">
                <a:solidFill>
                  <a:srgbClr val="FF505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4" name="Oval 26"/>
              <p:cNvSpPr>
                <a:spLocks noChangeArrowheads="1"/>
              </p:cNvSpPr>
              <p:nvPr/>
            </p:nvSpPr>
            <p:spPr bwMode="auto">
              <a:xfrm>
                <a:off x="2662" y="2410"/>
                <a:ext cx="164" cy="98"/>
              </a:xfrm>
              <a:prstGeom prst="ellipse">
                <a:avLst/>
              </a:prstGeom>
              <a:solidFill>
                <a:srgbClr val="800000"/>
              </a:solidFill>
              <a:ln w="9525">
                <a:solidFill>
                  <a:srgbClr val="8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22555" name="Group 27"/>
          <p:cNvGrpSpPr>
            <a:grpSpLocks/>
          </p:cNvGrpSpPr>
          <p:nvPr/>
        </p:nvGrpSpPr>
        <p:grpSpPr bwMode="auto">
          <a:xfrm rot="6098621">
            <a:off x="4298156" y="4236244"/>
            <a:ext cx="182563" cy="212725"/>
            <a:chOff x="1968" y="1700"/>
            <a:chExt cx="115" cy="134"/>
          </a:xfrm>
        </p:grpSpPr>
        <p:sp>
          <p:nvSpPr>
            <p:cNvPr id="22556" name="Oval 28"/>
            <p:cNvSpPr>
              <a:spLocks noChangeArrowheads="1"/>
            </p:cNvSpPr>
            <p:nvPr/>
          </p:nvSpPr>
          <p:spPr bwMode="auto">
            <a:xfrm>
              <a:off x="1968" y="178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7" name="Line 29"/>
            <p:cNvSpPr>
              <a:spLocks noChangeShapeType="1"/>
            </p:cNvSpPr>
            <p:nvPr/>
          </p:nvSpPr>
          <p:spPr bwMode="auto">
            <a:xfrm flipV="1">
              <a:off x="2016" y="1700"/>
              <a:ext cx="67" cy="8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2558" name="Group 30"/>
          <p:cNvGrpSpPr>
            <a:grpSpLocks/>
          </p:cNvGrpSpPr>
          <p:nvPr/>
        </p:nvGrpSpPr>
        <p:grpSpPr bwMode="auto">
          <a:xfrm rot="35516960">
            <a:off x="4386262" y="4170363"/>
            <a:ext cx="220663" cy="153988"/>
            <a:chOff x="2357" y="1977"/>
            <a:chExt cx="139" cy="97"/>
          </a:xfrm>
          <a:solidFill>
            <a:schemeClr val="bg1"/>
          </a:solidFill>
        </p:grpSpPr>
        <p:sp>
          <p:nvSpPr>
            <p:cNvPr id="22559" name="Oval 31"/>
            <p:cNvSpPr>
              <a:spLocks noChangeArrowheads="1"/>
            </p:cNvSpPr>
            <p:nvPr/>
          </p:nvSpPr>
          <p:spPr bwMode="auto">
            <a:xfrm>
              <a:off x="2448" y="2026"/>
              <a:ext cx="48" cy="48"/>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60" name="Line 32"/>
            <p:cNvSpPr>
              <a:spLocks noChangeShapeType="1"/>
            </p:cNvSpPr>
            <p:nvPr/>
          </p:nvSpPr>
          <p:spPr bwMode="auto">
            <a:xfrm flipH="1" flipV="1">
              <a:off x="2357" y="1977"/>
              <a:ext cx="119" cy="63"/>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2561" name="Group 33"/>
          <p:cNvGrpSpPr>
            <a:grpSpLocks/>
          </p:cNvGrpSpPr>
          <p:nvPr/>
        </p:nvGrpSpPr>
        <p:grpSpPr bwMode="auto">
          <a:xfrm rot="16280127">
            <a:off x="4204494" y="4271169"/>
            <a:ext cx="149225" cy="176213"/>
            <a:chOff x="3074" y="1819"/>
            <a:chExt cx="94" cy="111"/>
          </a:xfrm>
          <a:solidFill>
            <a:schemeClr val="bg1"/>
          </a:solidFill>
        </p:grpSpPr>
        <p:sp>
          <p:nvSpPr>
            <p:cNvPr id="22562" name="Oval 34"/>
            <p:cNvSpPr>
              <a:spLocks noChangeArrowheads="1"/>
            </p:cNvSpPr>
            <p:nvPr/>
          </p:nvSpPr>
          <p:spPr bwMode="auto">
            <a:xfrm>
              <a:off x="3120" y="1882"/>
              <a:ext cx="48" cy="48"/>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63" name="Line 35"/>
            <p:cNvSpPr>
              <a:spLocks noChangeShapeType="1"/>
            </p:cNvSpPr>
            <p:nvPr/>
          </p:nvSpPr>
          <p:spPr bwMode="auto">
            <a:xfrm flipH="1" flipV="1">
              <a:off x="3074" y="1819"/>
              <a:ext cx="69" cy="78"/>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2564" name="Group 36"/>
          <p:cNvGrpSpPr>
            <a:grpSpLocks/>
          </p:cNvGrpSpPr>
          <p:nvPr/>
        </p:nvGrpSpPr>
        <p:grpSpPr bwMode="auto">
          <a:xfrm rot="8716210">
            <a:off x="4191000" y="4205288"/>
            <a:ext cx="152400" cy="149225"/>
            <a:chOff x="2016" y="2602"/>
            <a:chExt cx="96" cy="94"/>
          </a:xfrm>
        </p:grpSpPr>
        <p:sp>
          <p:nvSpPr>
            <p:cNvPr id="22565" name="Oval 37"/>
            <p:cNvSpPr>
              <a:spLocks noChangeArrowheads="1"/>
            </p:cNvSpPr>
            <p:nvPr/>
          </p:nvSpPr>
          <p:spPr bwMode="auto">
            <a:xfrm>
              <a:off x="2064" y="260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66" name="Line 38"/>
            <p:cNvSpPr>
              <a:spLocks noChangeShapeType="1"/>
            </p:cNvSpPr>
            <p:nvPr/>
          </p:nvSpPr>
          <p:spPr bwMode="auto">
            <a:xfrm flipH="1">
              <a:off x="2016" y="2617"/>
              <a:ext cx="67" cy="7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2567" name="Group 39"/>
          <p:cNvGrpSpPr>
            <a:grpSpLocks/>
          </p:cNvGrpSpPr>
          <p:nvPr/>
        </p:nvGrpSpPr>
        <p:grpSpPr bwMode="auto">
          <a:xfrm rot="22989866">
            <a:off x="4379913" y="4205288"/>
            <a:ext cx="115887" cy="190500"/>
            <a:chOff x="2471" y="3010"/>
            <a:chExt cx="73" cy="120"/>
          </a:xfrm>
          <a:solidFill>
            <a:schemeClr val="bg1"/>
          </a:solidFill>
        </p:grpSpPr>
        <p:sp>
          <p:nvSpPr>
            <p:cNvPr id="22568" name="Oval 40"/>
            <p:cNvSpPr>
              <a:spLocks noChangeArrowheads="1"/>
            </p:cNvSpPr>
            <p:nvPr/>
          </p:nvSpPr>
          <p:spPr bwMode="auto">
            <a:xfrm>
              <a:off x="2496" y="3082"/>
              <a:ext cx="48" cy="48"/>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69" name="Line 41"/>
            <p:cNvSpPr>
              <a:spLocks noChangeShapeType="1"/>
            </p:cNvSpPr>
            <p:nvPr/>
          </p:nvSpPr>
          <p:spPr bwMode="auto">
            <a:xfrm flipH="1" flipV="1">
              <a:off x="2471" y="3010"/>
              <a:ext cx="59" cy="93"/>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2570" name="Group 42"/>
          <p:cNvGrpSpPr>
            <a:grpSpLocks/>
          </p:cNvGrpSpPr>
          <p:nvPr/>
        </p:nvGrpSpPr>
        <p:grpSpPr bwMode="auto">
          <a:xfrm rot="21397505">
            <a:off x="4365625" y="4129088"/>
            <a:ext cx="93663" cy="241300"/>
            <a:chOff x="3301" y="3026"/>
            <a:chExt cx="59" cy="152"/>
          </a:xfrm>
          <a:solidFill>
            <a:schemeClr val="bg1"/>
          </a:solidFill>
        </p:grpSpPr>
        <p:sp>
          <p:nvSpPr>
            <p:cNvPr id="22571" name="Oval 43"/>
            <p:cNvSpPr>
              <a:spLocks noChangeArrowheads="1"/>
            </p:cNvSpPr>
            <p:nvPr/>
          </p:nvSpPr>
          <p:spPr bwMode="auto">
            <a:xfrm>
              <a:off x="3312" y="3130"/>
              <a:ext cx="48" cy="48"/>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72" name="Line 44"/>
            <p:cNvSpPr>
              <a:spLocks noChangeShapeType="1"/>
            </p:cNvSpPr>
            <p:nvPr/>
          </p:nvSpPr>
          <p:spPr bwMode="auto">
            <a:xfrm flipH="1" flipV="1">
              <a:off x="3301" y="3026"/>
              <a:ext cx="37" cy="131"/>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2573" name="Group 45"/>
          <p:cNvGrpSpPr>
            <a:grpSpLocks/>
          </p:cNvGrpSpPr>
          <p:nvPr/>
        </p:nvGrpSpPr>
        <p:grpSpPr bwMode="auto">
          <a:xfrm rot="46404141">
            <a:off x="4037807" y="4269581"/>
            <a:ext cx="215900" cy="112713"/>
            <a:chOff x="3408" y="2506"/>
            <a:chExt cx="136" cy="71"/>
          </a:xfrm>
          <a:solidFill>
            <a:schemeClr val="bg1"/>
          </a:solidFill>
        </p:grpSpPr>
        <p:sp>
          <p:nvSpPr>
            <p:cNvPr id="22574" name="Oval 46"/>
            <p:cNvSpPr>
              <a:spLocks noChangeArrowheads="1"/>
            </p:cNvSpPr>
            <p:nvPr/>
          </p:nvSpPr>
          <p:spPr bwMode="auto">
            <a:xfrm>
              <a:off x="3408" y="2506"/>
              <a:ext cx="48" cy="48"/>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75" name="Line 47"/>
            <p:cNvSpPr>
              <a:spLocks noChangeShapeType="1"/>
            </p:cNvSpPr>
            <p:nvPr/>
          </p:nvSpPr>
          <p:spPr bwMode="auto">
            <a:xfrm>
              <a:off x="3431" y="2535"/>
              <a:ext cx="113" cy="42"/>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2576" name="Group 48"/>
          <p:cNvGrpSpPr>
            <a:grpSpLocks/>
          </p:cNvGrpSpPr>
          <p:nvPr/>
        </p:nvGrpSpPr>
        <p:grpSpPr bwMode="auto">
          <a:xfrm rot="13295807">
            <a:off x="4114800" y="4240213"/>
            <a:ext cx="203200" cy="117475"/>
            <a:chOff x="3696" y="1760"/>
            <a:chExt cx="128" cy="74"/>
          </a:xfrm>
        </p:grpSpPr>
        <p:sp>
          <p:nvSpPr>
            <p:cNvPr id="22577" name="Oval 49"/>
            <p:cNvSpPr>
              <a:spLocks noChangeArrowheads="1"/>
            </p:cNvSpPr>
            <p:nvPr/>
          </p:nvSpPr>
          <p:spPr bwMode="auto">
            <a:xfrm>
              <a:off x="3696" y="178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78" name="Line 50"/>
            <p:cNvSpPr>
              <a:spLocks noChangeShapeType="1"/>
            </p:cNvSpPr>
            <p:nvPr/>
          </p:nvSpPr>
          <p:spPr bwMode="auto">
            <a:xfrm flipV="1">
              <a:off x="3719" y="1760"/>
              <a:ext cx="105" cy="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2579" name="Group 51"/>
          <p:cNvGrpSpPr>
            <a:grpSpLocks/>
          </p:cNvGrpSpPr>
          <p:nvPr/>
        </p:nvGrpSpPr>
        <p:grpSpPr bwMode="auto">
          <a:xfrm rot="1899577">
            <a:off x="4143788" y="4079888"/>
            <a:ext cx="149225" cy="176212"/>
            <a:chOff x="3410" y="3211"/>
            <a:chExt cx="94" cy="111"/>
          </a:xfrm>
          <a:solidFill>
            <a:schemeClr val="bg1"/>
          </a:solidFill>
        </p:grpSpPr>
        <p:sp>
          <p:nvSpPr>
            <p:cNvPr id="22580" name="Oval 52"/>
            <p:cNvSpPr>
              <a:spLocks noChangeArrowheads="1"/>
            </p:cNvSpPr>
            <p:nvPr/>
          </p:nvSpPr>
          <p:spPr bwMode="auto">
            <a:xfrm>
              <a:off x="3456" y="3274"/>
              <a:ext cx="48" cy="48"/>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81" name="Line 53"/>
            <p:cNvSpPr>
              <a:spLocks noChangeShapeType="1"/>
            </p:cNvSpPr>
            <p:nvPr/>
          </p:nvSpPr>
          <p:spPr bwMode="auto">
            <a:xfrm flipH="1" flipV="1">
              <a:off x="3410" y="3211"/>
              <a:ext cx="69" cy="78"/>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2582" name="Group 54"/>
          <p:cNvGrpSpPr>
            <a:grpSpLocks/>
          </p:cNvGrpSpPr>
          <p:nvPr/>
        </p:nvGrpSpPr>
        <p:grpSpPr bwMode="auto">
          <a:xfrm rot="2634637">
            <a:off x="4194175" y="4129088"/>
            <a:ext cx="149225" cy="176212"/>
            <a:chOff x="1682" y="3537"/>
            <a:chExt cx="94" cy="111"/>
          </a:xfrm>
          <a:solidFill>
            <a:schemeClr val="bg1"/>
          </a:solidFill>
        </p:grpSpPr>
        <p:sp>
          <p:nvSpPr>
            <p:cNvPr id="22583" name="Oval 55"/>
            <p:cNvSpPr>
              <a:spLocks noChangeArrowheads="1"/>
            </p:cNvSpPr>
            <p:nvPr/>
          </p:nvSpPr>
          <p:spPr bwMode="auto">
            <a:xfrm>
              <a:off x="1728" y="3600"/>
              <a:ext cx="48" cy="48"/>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84" name="Line 56"/>
            <p:cNvSpPr>
              <a:spLocks noChangeShapeType="1"/>
            </p:cNvSpPr>
            <p:nvPr/>
          </p:nvSpPr>
          <p:spPr bwMode="auto">
            <a:xfrm flipH="1" flipV="1">
              <a:off x="1682" y="3537"/>
              <a:ext cx="69" cy="78"/>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2585" name="Group 57"/>
          <p:cNvGrpSpPr>
            <a:grpSpLocks/>
          </p:cNvGrpSpPr>
          <p:nvPr/>
        </p:nvGrpSpPr>
        <p:grpSpPr bwMode="auto">
          <a:xfrm rot="16022375">
            <a:off x="4205288" y="3963988"/>
            <a:ext cx="76200" cy="254000"/>
            <a:chOff x="2880" y="2266"/>
            <a:chExt cx="48" cy="160"/>
          </a:xfrm>
          <a:solidFill>
            <a:schemeClr val="bg1"/>
          </a:solidFill>
        </p:grpSpPr>
        <p:sp>
          <p:nvSpPr>
            <p:cNvPr id="22586" name="Oval 58"/>
            <p:cNvSpPr>
              <a:spLocks noChangeArrowheads="1"/>
            </p:cNvSpPr>
            <p:nvPr/>
          </p:nvSpPr>
          <p:spPr bwMode="auto">
            <a:xfrm>
              <a:off x="2880" y="2266"/>
              <a:ext cx="48" cy="48"/>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87" name="Line 59"/>
            <p:cNvSpPr>
              <a:spLocks noChangeShapeType="1"/>
            </p:cNvSpPr>
            <p:nvPr/>
          </p:nvSpPr>
          <p:spPr bwMode="auto">
            <a:xfrm>
              <a:off x="2903" y="2286"/>
              <a:ext cx="1" cy="140"/>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2588" name="Group 60"/>
          <p:cNvGrpSpPr>
            <a:grpSpLocks/>
          </p:cNvGrpSpPr>
          <p:nvPr/>
        </p:nvGrpSpPr>
        <p:grpSpPr bwMode="auto">
          <a:xfrm>
            <a:off x="7467600" y="3505200"/>
            <a:ext cx="1425575" cy="2014538"/>
            <a:chOff x="4692" y="2715"/>
            <a:chExt cx="898" cy="1269"/>
          </a:xfrm>
        </p:grpSpPr>
        <p:sp>
          <p:nvSpPr>
            <p:cNvPr id="22589" name="Rectangle 61"/>
            <p:cNvSpPr>
              <a:spLocks noChangeArrowheads="1"/>
            </p:cNvSpPr>
            <p:nvPr/>
          </p:nvSpPr>
          <p:spPr bwMode="auto">
            <a:xfrm>
              <a:off x="4752" y="2832"/>
              <a:ext cx="336" cy="144"/>
            </a:xfrm>
            <a:prstGeom prst="rect">
              <a:avLst/>
            </a:prstGeom>
            <a:solidFill>
              <a:srgbClr val="800000"/>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22590" name="Rectangle 62"/>
            <p:cNvSpPr>
              <a:spLocks noChangeArrowheads="1"/>
            </p:cNvSpPr>
            <p:nvPr/>
          </p:nvSpPr>
          <p:spPr bwMode="auto">
            <a:xfrm>
              <a:off x="4752" y="2976"/>
              <a:ext cx="336" cy="144"/>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22591" name="Rectangle 63"/>
            <p:cNvSpPr>
              <a:spLocks noChangeArrowheads="1"/>
            </p:cNvSpPr>
            <p:nvPr/>
          </p:nvSpPr>
          <p:spPr bwMode="auto">
            <a:xfrm>
              <a:off x="4752" y="3120"/>
              <a:ext cx="336" cy="144"/>
            </a:xfrm>
            <a:prstGeom prst="rect">
              <a:avLst/>
            </a:prstGeom>
            <a:solidFill>
              <a:srgbClr val="FF5050"/>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22592" name="Rectangle 64"/>
            <p:cNvSpPr>
              <a:spLocks noChangeArrowheads="1"/>
            </p:cNvSpPr>
            <p:nvPr/>
          </p:nvSpPr>
          <p:spPr bwMode="auto">
            <a:xfrm>
              <a:off x="4752" y="3264"/>
              <a:ext cx="336" cy="144"/>
            </a:xfrm>
            <a:prstGeom prst="rect">
              <a:avLst/>
            </a:prstGeom>
            <a:solidFill>
              <a:srgbClr val="FF7C80"/>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22593" name="Rectangle 65"/>
            <p:cNvSpPr>
              <a:spLocks noChangeArrowheads="1"/>
            </p:cNvSpPr>
            <p:nvPr/>
          </p:nvSpPr>
          <p:spPr bwMode="auto">
            <a:xfrm>
              <a:off x="4752" y="3408"/>
              <a:ext cx="336" cy="144"/>
            </a:xfrm>
            <a:prstGeom prst="rect">
              <a:avLst/>
            </a:prstGeom>
            <a:solidFill>
              <a:srgbClr val="FF9999"/>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22594" name="Rectangle 66"/>
            <p:cNvSpPr>
              <a:spLocks noChangeArrowheads="1"/>
            </p:cNvSpPr>
            <p:nvPr/>
          </p:nvSpPr>
          <p:spPr bwMode="auto">
            <a:xfrm>
              <a:off x="4752" y="3552"/>
              <a:ext cx="336" cy="144"/>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22595" name="Rectangle 67"/>
            <p:cNvSpPr>
              <a:spLocks noChangeArrowheads="1"/>
            </p:cNvSpPr>
            <p:nvPr/>
          </p:nvSpPr>
          <p:spPr bwMode="auto">
            <a:xfrm>
              <a:off x="4752" y="2832"/>
              <a:ext cx="336" cy="864"/>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sp>
          <p:nvSpPr>
            <p:cNvPr id="22596" name="Text Box 68"/>
            <p:cNvSpPr txBox="1">
              <a:spLocks noChangeArrowheads="1"/>
            </p:cNvSpPr>
            <p:nvPr/>
          </p:nvSpPr>
          <p:spPr bwMode="auto">
            <a:xfrm>
              <a:off x="4692" y="3753"/>
              <a:ext cx="492" cy="23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da-DK" b="0" dirty="0">
                  <a:solidFill>
                    <a:srgbClr val="FF0000"/>
                  </a:solidFill>
                  <a:latin typeface="Times"/>
                </a:rPr>
                <a:t>fitness</a:t>
              </a:r>
            </a:p>
          </p:txBody>
        </p:sp>
        <p:sp>
          <p:nvSpPr>
            <p:cNvPr id="22597" name="Text Box 69"/>
            <p:cNvSpPr txBox="1">
              <a:spLocks noChangeArrowheads="1"/>
            </p:cNvSpPr>
            <p:nvPr/>
          </p:nvSpPr>
          <p:spPr bwMode="auto">
            <a:xfrm>
              <a:off x="5222" y="3581"/>
              <a:ext cx="340" cy="23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da-DK" b="0" dirty="0">
                  <a:solidFill>
                    <a:srgbClr val="FF0000"/>
                  </a:solidFill>
                  <a:latin typeface="Times"/>
                </a:rPr>
                <a:t>min</a:t>
              </a:r>
            </a:p>
          </p:txBody>
        </p:sp>
        <p:sp>
          <p:nvSpPr>
            <p:cNvPr id="22598" name="Text Box 70"/>
            <p:cNvSpPr txBox="1">
              <a:spLocks noChangeArrowheads="1"/>
            </p:cNvSpPr>
            <p:nvPr/>
          </p:nvSpPr>
          <p:spPr bwMode="auto">
            <a:xfrm>
              <a:off x="5226" y="2715"/>
              <a:ext cx="364" cy="23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da-DK" b="0" dirty="0">
                  <a:solidFill>
                    <a:srgbClr val="FF0000"/>
                  </a:solidFill>
                  <a:latin typeface="Times"/>
                </a:rPr>
                <a:t>max</a:t>
              </a:r>
            </a:p>
          </p:txBody>
        </p:sp>
        <p:sp>
          <p:nvSpPr>
            <p:cNvPr id="22599" name="Line 71"/>
            <p:cNvSpPr>
              <a:spLocks noChangeShapeType="1"/>
            </p:cNvSpPr>
            <p:nvPr/>
          </p:nvSpPr>
          <p:spPr bwMode="auto">
            <a:xfrm flipV="1">
              <a:off x="5184" y="2832"/>
              <a:ext cx="0" cy="849"/>
            </a:xfrm>
            <a:prstGeom prst="line">
              <a:avLst/>
            </a:prstGeom>
            <a:noFill/>
            <a:ln w="3810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0000"/>
                </a:solidFill>
              </a:endParaRPr>
            </a:p>
          </p:txBody>
        </p:sp>
      </p:grpSp>
      <p:sp>
        <p:nvSpPr>
          <p:cNvPr id="22600" name="Line 72"/>
          <p:cNvSpPr>
            <a:spLocks noChangeShapeType="1"/>
          </p:cNvSpPr>
          <p:nvPr/>
        </p:nvSpPr>
        <p:spPr bwMode="auto">
          <a:xfrm flipH="1">
            <a:off x="2286000" y="5791200"/>
            <a:ext cx="228600" cy="7477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01" name="Text Box 73"/>
          <p:cNvSpPr txBox="1">
            <a:spLocks noChangeArrowheads="1"/>
          </p:cNvSpPr>
          <p:nvPr/>
        </p:nvSpPr>
        <p:spPr bwMode="auto">
          <a:xfrm>
            <a:off x="1524000" y="6491288"/>
            <a:ext cx="1409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da-DK">
                <a:latin typeface="Times"/>
              </a:rPr>
              <a:t>search space</a:t>
            </a:r>
          </a:p>
        </p:txBody>
      </p:sp>
      <p:sp>
        <p:nvSpPr>
          <p:cNvPr id="75" name="Rectangle 2"/>
          <p:cNvSpPr txBox="1">
            <a:spLocks noChangeArrowheads="1"/>
          </p:cNvSpPr>
          <p:nvPr/>
        </p:nvSpPr>
        <p:spPr>
          <a:xfrm>
            <a:off x="447675" y="304800"/>
            <a:ext cx="8229600" cy="1143000"/>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altLang="zh-CN" dirty="0" smtClean="0">
                <a:solidFill>
                  <a:schemeClr val="accent3">
                    <a:lumMod val="75000"/>
                  </a:schemeClr>
                </a:solidFill>
              </a:rPr>
              <a:t>Visual Representation</a:t>
            </a:r>
            <a:endParaRPr lang="en-US" altLang="zh-CN" dirty="0">
              <a:solidFill>
                <a:schemeClr val="accent3">
                  <a:lumMod val="75000"/>
                </a:schemeClr>
              </a:solidFill>
            </a:endParaRPr>
          </a:p>
        </p:txBody>
      </p:sp>
    </p:spTree>
    <p:extLst>
      <p:ext uri="{BB962C8B-B14F-4D97-AF65-F5344CB8AC3E}">
        <p14:creationId xmlns:p14="http://schemas.microsoft.com/office/powerpoint/2010/main" val="5241418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ltLang="zh-CN">
                <a:latin typeface="华文楷体" pitchFamily="2" charset="-122"/>
                <a:ea typeface="华文楷体" pitchFamily="2" charset="-122"/>
              </a:rPr>
              <a:t>Evolution</a:t>
            </a:r>
            <a:r>
              <a:rPr lang="zh-CN" altLang="en-US">
                <a:latin typeface="华文楷体" pitchFamily="2" charset="-122"/>
                <a:ea typeface="华文楷体" pitchFamily="2" charset="-122"/>
              </a:rPr>
              <a:t>－</a:t>
            </a:r>
            <a:r>
              <a:rPr lang="en-US" altLang="zh-CN">
                <a:latin typeface="华文楷体" pitchFamily="2" charset="-122"/>
                <a:ea typeface="华文楷体" pitchFamily="2" charset="-122"/>
              </a:rPr>
              <a:t>Initialization</a:t>
            </a:r>
          </a:p>
        </p:txBody>
      </p:sp>
      <p:pic>
        <p:nvPicPr>
          <p:cNvPr id="93187" name="Picture 3" descr="pos000000"/>
          <p:cNvPicPr>
            <a:picLocks noGrp="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219200" y="1981200"/>
            <a:ext cx="6029325" cy="4538663"/>
          </a:xfrm>
          <a:noFill/>
          <a:ln w="9525">
            <a:no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1414198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altLang="zh-CN">
                <a:latin typeface="华文楷体" pitchFamily="2" charset="-122"/>
                <a:ea typeface="华文楷体" pitchFamily="2" charset="-122"/>
              </a:rPr>
              <a:t>Evolution</a:t>
            </a:r>
            <a:r>
              <a:rPr lang="zh-CN" altLang="en-US">
                <a:latin typeface="华文楷体" pitchFamily="2" charset="-122"/>
                <a:ea typeface="华文楷体" pitchFamily="2" charset="-122"/>
              </a:rPr>
              <a:t>－</a:t>
            </a:r>
            <a:r>
              <a:rPr lang="en-US" altLang="zh-CN">
                <a:latin typeface="华文楷体" pitchFamily="2" charset="-122"/>
                <a:ea typeface="华文楷体" pitchFamily="2" charset="-122"/>
              </a:rPr>
              <a:t>5 iteration</a:t>
            </a:r>
          </a:p>
        </p:txBody>
      </p:sp>
      <p:pic>
        <p:nvPicPr>
          <p:cNvPr id="95235" name="Picture 3" descr="pos000005"/>
          <p:cNvPicPr>
            <a:picLocks noGrp="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219200" y="1981200"/>
            <a:ext cx="6029325" cy="45386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7333176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altLang="zh-CN">
                <a:latin typeface="华文楷体" pitchFamily="2" charset="-122"/>
                <a:ea typeface="华文楷体" pitchFamily="2" charset="-122"/>
              </a:rPr>
              <a:t>Evolution</a:t>
            </a:r>
            <a:r>
              <a:rPr lang="zh-CN" altLang="en-US">
                <a:latin typeface="华文楷体" pitchFamily="2" charset="-122"/>
                <a:ea typeface="华文楷体" pitchFamily="2" charset="-122"/>
              </a:rPr>
              <a:t>－</a:t>
            </a:r>
            <a:r>
              <a:rPr lang="en-US" altLang="zh-CN">
                <a:latin typeface="华文楷体" pitchFamily="2" charset="-122"/>
                <a:ea typeface="华文楷体" pitchFamily="2" charset="-122"/>
              </a:rPr>
              <a:t>10 iteration</a:t>
            </a:r>
          </a:p>
        </p:txBody>
      </p:sp>
      <p:pic>
        <p:nvPicPr>
          <p:cNvPr id="97283" name="Picture 3" descr="pos000010"/>
          <p:cNvPicPr>
            <a:picLocks noGrp="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219200" y="1981200"/>
            <a:ext cx="6105525" cy="45386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0806105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altLang="zh-CN">
                <a:latin typeface="华文楷体" pitchFamily="2" charset="-122"/>
                <a:ea typeface="华文楷体" pitchFamily="2" charset="-122"/>
              </a:rPr>
              <a:t>Evolution</a:t>
            </a:r>
            <a:r>
              <a:rPr lang="zh-CN" altLang="en-US">
                <a:latin typeface="华文楷体" pitchFamily="2" charset="-122"/>
                <a:ea typeface="华文楷体" pitchFamily="2" charset="-122"/>
              </a:rPr>
              <a:t>－</a:t>
            </a:r>
            <a:r>
              <a:rPr lang="en-US" altLang="zh-CN">
                <a:latin typeface="华文楷体" pitchFamily="2" charset="-122"/>
                <a:ea typeface="华文楷体" pitchFamily="2" charset="-122"/>
              </a:rPr>
              <a:t>15 iteration</a:t>
            </a:r>
          </a:p>
        </p:txBody>
      </p:sp>
      <p:pic>
        <p:nvPicPr>
          <p:cNvPr id="99331" name="Picture 3" descr="pos000015"/>
          <p:cNvPicPr>
            <a:picLocks noGrp="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219200" y="1981200"/>
            <a:ext cx="6105525" cy="45386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2975168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zh-CN" sz="3600" dirty="0" smtClean="0"/>
              <a:t>Classical </a:t>
            </a:r>
            <a:r>
              <a:rPr lang="en-US" altLang="zh-CN" sz="3600" dirty="0"/>
              <a:t>PSO</a:t>
            </a:r>
          </a:p>
        </p:txBody>
      </p:sp>
      <p:sp>
        <p:nvSpPr>
          <p:cNvPr id="9219" name="Rectangle 3"/>
          <p:cNvSpPr>
            <a:spLocks noGrp="1" noChangeArrowheads="1"/>
          </p:cNvSpPr>
          <p:nvPr>
            <p:ph type="body" idx="1"/>
          </p:nvPr>
        </p:nvSpPr>
        <p:spPr/>
        <p:txBody>
          <a:bodyPr/>
          <a:lstStyle/>
          <a:p>
            <a:r>
              <a:rPr lang="en-US" altLang="zh-CN" dirty="0"/>
              <a:t>Swarm is better than personal</a:t>
            </a:r>
          </a:p>
        </p:txBody>
      </p:sp>
      <p:sp>
        <p:nvSpPr>
          <p:cNvPr id="9220" name="Rectangle 4"/>
          <p:cNvSpPr>
            <a:spLocks noChangeArrowheads="1"/>
          </p:cNvSpPr>
          <p:nvPr/>
        </p:nvSpPr>
        <p:spPr bwMode="auto">
          <a:xfrm>
            <a:off x="3836988" y="2955925"/>
            <a:ext cx="74612" cy="746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21" name="Rectangle 5"/>
          <p:cNvSpPr>
            <a:spLocks noChangeArrowheads="1"/>
          </p:cNvSpPr>
          <p:nvPr/>
        </p:nvSpPr>
        <p:spPr bwMode="auto">
          <a:xfrm>
            <a:off x="4370388" y="4251325"/>
            <a:ext cx="74612" cy="746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22" name="Rectangle 6"/>
          <p:cNvSpPr>
            <a:spLocks noChangeArrowheads="1"/>
          </p:cNvSpPr>
          <p:nvPr/>
        </p:nvSpPr>
        <p:spPr bwMode="auto">
          <a:xfrm>
            <a:off x="6656388" y="3260725"/>
            <a:ext cx="74612" cy="746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pic>
        <p:nvPicPr>
          <p:cNvPr id="922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4770438"/>
            <a:ext cx="1014412" cy="85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4" name="Rectangle 8"/>
          <p:cNvSpPr>
            <a:spLocks noChangeArrowheads="1"/>
          </p:cNvSpPr>
          <p:nvPr/>
        </p:nvSpPr>
        <p:spPr bwMode="auto">
          <a:xfrm>
            <a:off x="3836988" y="3278188"/>
            <a:ext cx="74612" cy="746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25" name="Rectangle 9"/>
          <p:cNvSpPr>
            <a:spLocks noChangeArrowheads="1"/>
          </p:cNvSpPr>
          <p:nvPr/>
        </p:nvSpPr>
        <p:spPr bwMode="auto">
          <a:xfrm>
            <a:off x="4370388" y="4573588"/>
            <a:ext cx="74612" cy="746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26" name="Rectangle 10"/>
          <p:cNvSpPr>
            <a:spLocks noChangeArrowheads="1"/>
          </p:cNvSpPr>
          <p:nvPr/>
        </p:nvSpPr>
        <p:spPr bwMode="auto">
          <a:xfrm>
            <a:off x="6656388" y="3582988"/>
            <a:ext cx="74612" cy="746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aphicFrame>
        <p:nvGraphicFramePr>
          <p:cNvPr id="9227" name="Object 11"/>
          <p:cNvGraphicFramePr>
            <a:graphicFrameLocks noChangeAspect="1"/>
          </p:cNvGraphicFramePr>
          <p:nvPr/>
        </p:nvGraphicFramePr>
        <p:xfrm>
          <a:off x="2665413" y="4513263"/>
          <a:ext cx="428625" cy="549275"/>
        </p:xfrm>
        <a:graphic>
          <a:graphicData uri="http://schemas.openxmlformats.org/presentationml/2006/ole">
            <mc:AlternateContent xmlns:mc="http://schemas.openxmlformats.org/markup-compatibility/2006">
              <mc:Choice xmlns:v="urn:schemas-microsoft-com:vml" Requires="v">
                <p:oleObj spid="_x0000_s7944" name="Clip" r:id="rId4" imgW="3506400" imgH="4481280" progId="MS_ClipArt_Gallery.2">
                  <p:embed/>
                </p:oleObj>
              </mc:Choice>
              <mc:Fallback>
                <p:oleObj name="Clip" r:id="rId4" imgW="3506400" imgH="4481280"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5413" y="4513263"/>
                        <a:ext cx="428625"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8" name="Object 12"/>
          <p:cNvGraphicFramePr>
            <a:graphicFrameLocks noChangeAspect="1"/>
          </p:cNvGraphicFramePr>
          <p:nvPr/>
        </p:nvGraphicFramePr>
        <p:xfrm>
          <a:off x="4038600" y="2597150"/>
          <a:ext cx="3765550" cy="3106738"/>
        </p:xfrm>
        <a:graphic>
          <a:graphicData uri="http://schemas.openxmlformats.org/presentationml/2006/ole">
            <mc:AlternateContent xmlns:mc="http://schemas.openxmlformats.org/markup-compatibility/2006">
              <mc:Choice xmlns:v="urn:schemas-microsoft-com:vml" Requires="v">
                <p:oleObj spid="_x0000_s7945" name="Clip" r:id="rId6" imgW="7129440" imgH="5883840" progId="MS_ClipArt_Gallery.2">
                  <p:embed/>
                </p:oleObj>
              </mc:Choice>
              <mc:Fallback>
                <p:oleObj name="Clip" r:id="rId6" imgW="7129440" imgH="5883840" progId="MS_ClipArt_Gallery.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38600" y="2597150"/>
                        <a:ext cx="3765550" cy="310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9" name="Object 13"/>
          <p:cNvGraphicFramePr>
            <a:graphicFrameLocks noChangeAspect="1"/>
          </p:cNvGraphicFramePr>
          <p:nvPr/>
        </p:nvGraphicFramePr>
        <p:xfrm>
          <a:off x="7086600" y="6248400"/>
          <a:ext cx="592138" cy="498475"/>
        </p:xfrm>
        <a:graphic>
          <a:graphicData uri="http://schemas.openxmlformats.org/presentationml/2006/ole">
            <mc:AlternateContent xmlns:mc="http://schemas.openxmlformats.org/markup-compatibility/2006">
              <mc:Choice xmlns:v="urn:schemas-microsoft-com:vml" Requires="v">
                <p:oleObj spid="_x0000_s7946" name="Clip" r:id="rId8" imgW="643320" imgH="541800" progId="MS_ClipArt_Gallery.2">
                  <p:embed/>
                </p:oleObj>
              </mc:Choice>
              <mc:Fallback>
                <p:oleObj name="Clip" r:id="rId8" imgW="643320" imgH="541800" progId="MS_ClipArt_Gallery.2">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86600" y="6248400"/>
                        <a:ext cx="592138" cy="49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30" name="Object 14"/>
          <p:cNvGraphicFramePr>
            <a:graphicFrameLocks noChangeAspect="1"/>
          </p:cNvGraphicFramePr>
          <p:nvPr/>
        </p:nvGraphicFramePr>
        <p:xfrm>
          <a:off x="6411913" y="6392863"/>
          <a:ext cx="538162" cy="452437"/>
        </p:xfrm>
        <a:graphic>
          <a:graphicData uri="http://schemas.openxmlformats.org/presentationml/2006/ole">
            <mc:AlternateContent xmlns:mc="http://schemas.openxmlformats.org/markup-compatibility/2006">
              <mc:Choice xmlns:v="urn:schemas-microsoft-com:vml" Requires="v">
                <p:oleObj spid="_x0000_s7947" name="Clip" r:id="rId10" imgW="643320" imgH="541800" progId="MS_ClipArt_Gallery.2">
                  <p:embed/>
                </p:oleObj>
              </mc:Choice>
              <mc:Fallback>
                <p:oleObj name="Clip" r:id="rId10" imgW="643320" imgH="541800" progId="MS_ClipArt_Gallery.2">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11913" y="6392863"/>
                        <a:ext cx="538162" cy="452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31" name="Object 15"/>
          <p:cNvGraphicFramePr>
            <a:graphicFrameLocks noChangeAspect="1"/>
          </p:cNvGraphicFramePr>
          <p:nvPr/>
        </p:nvGraphicFramePr>
        <p:xfrm>
          <a:off x="5926138" y="5995988"/>
          <a:ext cx="525462" cy="442912"/>
        </p:xfrm>
        <a:graphic>
          <a:graphicData uri="http://schemas.openxmlformats.org/presentationml/2006/ole">
            <mc:AlternateContent xmlns:mc="http://schemas.openxmlformats.org/markup-compatibility/2006">
              <mc:Choice xmlns:v="urn:schemas-microsoft-com:vml" Requires="v">
                <p:oleObj spid="_x0000_s7948" name="Clip" r:id="rId11" imgW="643320" imgH="541800" progId="MS_ClipArt_Gallery.2">
                  <p:embed/>
                </p:oleObj>
              </mc:Choice>
              <mc:Fallback>
                <p:oleObj name="Clip" r:id="rId11" imgW="643320" imgH="541800" progId="MS_ClipArt_Gallery.2">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26138" y="5995988"/>
                        <a:ext cx="525462" cy="442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32" name="Object 16"/>
          <p:cNvGraphicFramePr>
            <a:graphicFrameLocks noChangeAspect="1"/>
          </p:cNvGraphicFramePr>
          <p:nvPr/>
        </p:nvGraphicFramePr>
        <p:xfrm>
          <a:off x="5278438" y="6115050"/>
          <a:ext cx="444500" cy="374650"/>
        </p:xfrm>
        <a:graphic>
          <a:graphicData uri="http://schemas.openxmlformats.org/presentationml/2006/ole">
            <mc:AlternateContent xmlns:mc="http://schemas.openxmlformats.org/markup-compatibility/2006">
              <mc:Choice xmlns:v="urn:schemas-microsoft-com:vml" Requires="v">
                <p:oleObj spid="_x0000_s7949" name="Clip" r:id="rId12" imgW="643320" imgH="541800" progId="MS_ClipArt_Gallery.2">
                  <p:embed/>
                </p:oleObj>
              </mc:Choice>
              <mc:Fallback>
                <p:oleObj name="Clip" r:id="rId12" imgW="643320" imgH="541800" progId="MS_ClipArt_Gallery.2">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78438" y="6115050"/>
                        <a:ext cx="444500"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33" name="Object 17"/>
          <p:cNvGraphicFramePr>
            <a:graphicFrameLocks noChangeAspect="1"/>
          </p:cNvGraphicFramePr>
          <p:nvPr/>
        </p:nvGraphicFramePr>
        <p:xfrm>
          <a:off x="4765675" y="5945188"/>
          <a:ext cx="434975" cy="366712"/>
        </p:xfrm>
        <a:graphic>
          <a:graphicData uri="http://schemas.openxmlformats.org/presentationml/2006/ole">
            <mc:AlternateContent xmlns:mc="http://schemas.openxmlformats.org/markup-compatibility/2006">
              <mc:Choice xmlns:v="urn:schemas-microsoft-com:vml" Requires="v">
                <p:oleObj spid="_x0000_s7950" name="Clip" r:id="rId13" imgW="643320" imgH="541800" progId="MS_ClipArt_Gallery.2">
                  <p:embed/>
                </p:oleObj>
              </mc:Choice>
              <mc:Fallback>
                <p:oleObj name="Clip" r:id="rId13" imgW="643320" imgH="541800" progId="MS_ClipArt_Gallery.2">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65675" y="5945188"/>
                        <a:ext cx="43497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34" name="Object 18"/>
          <p:cNvGraphicFramePr>
            <a:graphicFrameLocks noChangeAspect="1"/>
          </p:cNvGraphicFramePr>
          <p:nvPr/>
        </p:nvGraphicFramePr>
        <p:xfrm>
          <a:off x="4203700" y="6070600"/>
          <a:ext cx="422275" cy="355600"/>
        </p:xfrm>
        <a:graphic>
          <a:graphicData uri="http://schemas.openxmlformats.org/presentationml/2006/ole">
            <mc:AlternateContent xmlns:mc="http://schemas.openxmlformats.org/markup-compatibility/2006">
              <mc:Choice xmlns:v="urn:schemas-microsoft-com:vml" Requires="v">
                <p:oleObj spid="_x0000_s7951" name="Clip" r:id="rId14" imgW="643320" imgH="541800" progId="MS_ClipArt_Gallery.2">
                  <p:embed/>
                </p:oleObj>
              </mc:Choice>
              <mc:Fallback>
                <p:oleObj name="Clip" r:id="rId14" imgW="643320" imgH="541800" progId="MS_ClipArt_Gallery.2">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03700" y="6070600"/>
                        <a:ext cx="422275"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35" name="Object 19"/>
          <p:cNvGraphicFramePr>
            <a:graphicFrameLocks noChangeAspect="1"/>
          </p:cNvGraphicFramePr>
          <p:nvPr/>
        </p:nvGraphicFramePr>
        <p:xfrm>
          <a:off x="3875088" y="5727700"/>
          <a:ext cx="433387" cy="365125"/>
        </p:xfrm>
        <a:graphic>
          <a:graphicData uri="http://schemas.openxmlformats.org/presentationml/2006/ole">
            <mc:AlternateContent xmlns:mc="http://schemas.openxmlformats.org/markup-compatibility/2006">
              <mc:Choice xmlns:v="urn:schemas-microsoft-com:vml" Requires="v">
                <p:oleObj spid="_x0000_s7952" name="Clip" r:id="rId15" imgW="643320" imgH="541800" progId="MS_ClipArt_Gallery.2">
                  <p:embed/>
                </p:oleObj>
              </mc:Choice>
              <mc:Fallback>
                <p:oleObj name="Clip" r:id="rId15" imgW="643320" imgH="541800" progId="MS_ClipArt_Gallery.2">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75088" y="5727700"/>
                        <a:ext cx="433387"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36" name="Object 20"/>
          <p:cNvGraphicFramePr>
            <a:graphicFrameLocks noChangeAspect="1"/>
          </p:cNvGraphicFramePr>
          <p:nvPr/>
        </p:nvGraphicFramePr>
        <p:xfrm>
          <a:off x="3508375" y="5424488"/>
          <a:ext cx="434975" cy="366712"/>
        </p:xfrm>
        <a:graphic>
          <a:graphicData uri="http://schemas.openxmlformats.org/presentationml/2006/ole">
            <mc:AlternateContent xmlns:mc="http://schemas.openxmlformats.org/markup-compatibility/2006">
              <mc:Choice xmlns:v="urn:schemas-microsoft-com:vml" Requires="v">
                <p:oleObj spid="_x0000_s7953" name="Clip" r:id="rId16" imgW="643320" imgH="541800" progId="MS_ClipArt_Gallery.2">
                  <p:embed/>
                </p:oleObj>
              </mc:Choice>
              <mc:Fallback>
                <p:oleObj name="Clip" r:id="rId16" imgW="643320" imgH="541800" progId="MS_ClipArt_Gallery.2">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08375" y="5424488"/>
                        <a:ext cx="43497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37" name="Object 21"/>
          <p:cNvGraphicFramePr>
            <a:graphicFrameLocks noChangeAspect="1"/>
          </p:cNvGraphicFramePr>
          <p:nvPr/>
        </p:nvGraphicFramePr>
        <p:xfrm>
          <a:off x="2984500" y="5410200"/>
          <a:ext cx="422275" cy="355600"/>
        </p:xfrm>
        <a:graphic>
          <a:graphicData uri="http://schemas.openxmlformats.org/presentationml/2006/ole">
            <mc:AlternateContent xmlns:mc="http://schemas.openxmlformats.org/markup-compatibility/2006">
              <mc:Choice xmlns:v="urn:schemas-microsoft-com:vml" Requires="v">
                <p:oleObj spid="_x0000_s7954" name="Clip" r:id="rId17" imgW="643320" imgH="541800" progId="MS_ClipArt_Gallery.2">
                  <p:embed/>
                </p:oleObj>
              </mc:Choice>
              <mc:Fallback>
                <p:oleObj name="Clip" r:id="rId17" imgW="643320" imgH="541800" progId="MS_ClipArt_Gallery.2">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84500" y="5410200"/>
                        <a:ext cx="422275"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38" name="Object 22"/>
          <p:cNvGraphicFramePr>
            <a:graphicFrameLocks noChangeAspect="1"/>
          </p:cNvGraphicFramePr>
          <p:nvPr/>
        </p:nvGraphicFramePr>
        <p:xfrm>
          <a:off x="2533650" y="5610225"/>
          <a:ext cx="366713" cy="307975"/>
        </p:xfrm>
        <a:graphic>
          <a:graphicData uri="http://schemas.openxmlformats.org/presentationml/2006/ole">
            <mc:AlternateContent xmlns:mc="http://schemas.openxmlformats.org/markup-compatibility/2006">
              <mc:Choice xmlns:v="urn:schemas-microsoft-com:vml" Requires="v">
                <p:oleObj spid="_x0000_s7955" name="Clip" r:id="rId18" imgW="643320" imgH="541800" progId="MS_ClipArt_Gallery.2">
                  <p:embed/>
                </p:oleObj>
              </mc:Choice>
              <mc:Fallback>
                <p:oleObj name="Clip" r:id="rId18" imgW="643320" imgH="541800" progId="MS_ClipArt_Gallery.2">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33650" y="5610225"/>
                        <a:ext cx="366713"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39" name="Object 23"/>
          <p:cNvGraphicFramePr>
            <a:graphicFrameLocks noChangeAspect="1"/>
          </p:cNvGraphicFramePr>
          <p:nvPr/>
        </p:nvGraphicFramePr>
        <p:xfrm>
          <a:off x="2103438" y="5767388"/>
          <a:ext cx="295275" cy="247650"/>
        </p:xfrm>
        <a:graphic>
          <a:graphicData uri="http://schemas.openxmlformats.org/presentationml/2006/ole">
            <mc:AlternateContent xmlns:mc="http://schemas.openxmlformats.org/markup-compatibility/2006">
              <mc:Choice xmlns:v="urn:schemas-microsoft-com:vml" Requires="v">
                <p:oleObj spid="_x0000_s7956" name="Clip" r:id="rId19" imgW="643320" imgH="541800" progId="MS_ClipArt_Gallery.2">
                  <p:embed/>
                </p:oleObj>
              </mc:Choice>
              <mc:Fallback>
                <p:oleObj name="Clip" r:id="rId19" imgW="643320" imgH="541800" progId="MS_ClipArt_Gallery.2">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03438" y="5767388"/>
                        <a:ext cx="295275" cy="247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40" name="Object 24"/>
          <p:cNvGraphicFramePr>
            <a:graphicFrameLocks noChangeAspect="1"/>
          </p:cNvGraphicFramePr>
          <p:nvPr/>
        </p:nvGraphicFramePr>
        <p:xfrm>
          <a:off x="1744663" y="5673725"/>
          <a:ext cx="328612" cy="276225"/>
        </p:xfrm>
        <a:graphic>
          <a:graphicData uri="http://schemas.openxmlformats.org/presentationml/2006/ole">
            <mc:AlternateContent xmlns:mc="http://schemas.openxmlformats.org/markup-compatibility/2006">
              <mc:Choice xmlns:v="urn:schemas-microsoft-com:vml" Requires="v">
                <p:oleObj spid="_x0000_s7957" name="Clip" r:id="rId20" imgW="643320" imgH="541800" progId="MS_ClipArt_Gallery.2">
                  <p:embed/>
                </p:oleObj>
              </mc:Choice>
              <mc:Fallback>
                <p:oleObj name="Clip" r:id="rId20" imgW="643320" imgH="541800" progId="MS_ClipArt_Gallery.2">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44663" y="5673725"/>
                        <a:ext cx="328612"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41" name="Object 25"/>
          <p:cNvGraphicFramePr>
            <a:graphicFrameLocks noChangeAspect="1"/>
          </p:cNvGraphicFramePr>
          <p:nvPr/>
        </p:nvGraphicFramePr>
        <p:xfrm>
          <a:off x="1535113" y="5545138"/>
          <a:ext cx="231775" cy="195262"/>
        </p:xfrm>
        <a:graphic>
          <a:graphicData uri="http://schemas.openxmlformats.org/presentationml/2006/ole">
            <mc:AlternateContent xmlns:mc="http://schemas.openxmlformats.org/markup-compatibility/2006">
              <mc:Choice xmlns:v="urn:schemas-microsoft-com:vml" Requires="v">
                <p:oleObj spid="_x0000_s7958" name="Clip" r:id="rId21" imgW="643320" imgH="541800" progId="MS_ClipArt_Gallery.2">
                  <p:embed/>
                </p:oleObj>
              </mc:Choice>
              <mc:Fallback>
                <p:oleObj name="Clip" r:id="rId21" imgW="643320" imgH="541800" progId="MS_ClipArt_Gallery.2">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35113" y="5545138"/>
                        <a:ext cx="231775" cy="195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42" name="Object 26"/>
          <p:cNvGraphicFramePr>
            <a:graphicFrameLocks noChangeAspect="1"/>
          </p:cNvGraphicFramePr>
          <p:nvPr/>
        </p:nvGraphicFramePr>
        <p:xfrm>
          <a:off x="2052638" y="3757613"/>
          <a:ext cx="428625" cy="549275"/>
        </p:xfrm>
        <a:graphic>
          <a:graphicData uri="http://schemas.openxmlformats.org/presentationml/2006/ole">
            <mc:AlternateContent xmlns:mc="http://schemas.openxmlformats.org/markup-compatibility/2006">
              <mc:Choice xmlns:v="urn:schemas-microsoft-com:vml" Requires="v">
                <p:oleObj spid="_x0000_s7959" name="Clip" r:id="rId22" imgW="3506400" imgH="4481280" progId="MS_ClipArt_Gallery.2">
                  <p:embed/>
                </p:oleObj>
              </mc:Choice>
              <mc:Fallback>
                <p:oleObj name="Clip" r:id="rId22" imgW="3506400" imgH="4481280"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2638" y="3757613"/>
                        <a:ext cx="428625"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43" name="Object 27"/>
          <p:cNvGraphicFramePr>
            <a:graphicFrameLocks noChangeAspect="1"/>
          </p:cNvGraphicFramePr>
          <p:nvPr/>
        </p:nvGraphicFramePr>
        <p:xfrm>
          <a:off x="3241675" y="3430588"/>
          <a:ext cx="428625" cy="549275"/>
        </p:xfrm>
        <a:graphic>
          <a:graphicData uri="http://schemas.openxmlformats.org/presentationml/2006/ole">
            <mc:AlternateContent xmlns:mc="http://schemas.openxmlformats.org/markup-compatibility/2006">
              <mc:Choice xmlns:v="urn:schemas-microsoft-com:vml" Requires="v">
                <p:oleObj spid="_x0000_s7960" name="Clip" r:id="rId23" imgW="3506400" imgH="4481280" progId="MS_ClipArt_Gallery.2">
                  <p:embed/>
                </p:oleObj>
              </mc:Choice>
              <mc:Fallback>
                <p:oleObj name="Clip" r:id="rId23" imgW="3506400" imgH="4481280"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41675" y="3430588"/>
                        <a:ext cx="428625"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5007768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afterEffect">
                                  <p:stCondLst>
                                    <p:cond delay="0"/>
                                  </p:stCondLst>
                                  <p:childTnLst>
                                    <p:set>
                                      <p:cBhvr>
                                        <p:cTn id="6" dur="1" fill="hold">
                                          <p:stCondLst>
                                            <p:cond delay="0"/>
                                          </p:stCondLst>
                                        </p:cTn>
                                        <p:tgtEl>
                                          <p:spTgt spid="9229"/>
                                        </p:tgtEl>
                                        <p:attrNameLst>
                                          <p:attrName>style.visibility</p:attrName>
                                        </p:attrNameLst>
                                      </p:cBhvr>
                                      <p:to>
                                        <p:strVal val="visible"/>
                                      </p:to>
                                    </p:set>
                                    <p:anim calcmode="lin" valueType="num">
                                      <p:cBhvr>
                                        <p:cTn id="7" dur="500" fill="hold"/>
                                        <p:tgtEl>
                                          <p:spTgt spid="9229"/>
                                        </p:tgtEl>
                                        <p:attrNameLst>
                                          <p:attrName>ppt_w</p:attrName>
                                        </p:attrNameLst>
                                      </p:cBhvr>
                                      <p:tavLst>
                                        <p:tav tm="0">
                                          <p:val>
                                            <p:fltVal val="0"/>
                                          </p:val>
                                        </p:tav>
                                        <p:tav tm="100000">
                                          <p:val>
                                            <p:strVal val="#ppt_w"/>
                                          </p:val>
                                        </p:tav>
                                      </p:tavLst>
                                    </p:anim>
                                    <p:anim calcmode="lin" valueType="num">
                                      <p:cBhvr>
                                        <p:cTn id="8" dur="500" fill="hold"/>
                                        <p:tgtEl>
                                          <p:spTgt spid="9229"/>
                                        </p:tgtEl>
                                        <p:attrNameLst>
                                          <p:attrName>ppt_h</p:attrName>
                                        </p:attrNameLst>
                                      </p:cBhvr>
                                      <p:tavLst>
                                        <p:tav tm="0">
                                          <p:val>
                                            <p:fltVal val="0"/>
                                          </p:val>
                                        </p:tav>
                                        <p:tav tm="100000">
                                          <p:val>
                                            <p:strVal val="#ppt_h"/>
                                          </p:val>
                                        </p:tav>
                                      </p:tavLst>
                                    </p:anim>
                                    <p:animEffect transition="in" filter="fade">
                                      <p:cBhvr>
                                        <p:cTn id="9" dur="500"/>
                                        <p:tgtEl>
                                          <p:spTgt spid="9229"/>
                                        </p:tgtEl>
                                      </p:cBhvr>
                                    </p:animEffect>
                                  </p:childTnLst>
                                  <p:subTnLst>
                                    <p:set>
                                      <p:cBhvr override="childStyle">
                                        <p:cTn dur="1" fill="hold" display="0" masterRel="sameClick" afterEffect="1">
                                          <p:stCondLst>
                                            <p:cond evt="end" delay="0">
                                              <p:tn val="5"/>
                                            </p:cond>
                                          </p:stCondLst>
                                        </p:cTn>
                                        <p:tgtEl>
                                          <p:spTgt spid="9229"/>
                                        </p:tgtEl>
                                        <p:attrNameLst>
                                          <p:attrName>style.visibility</p:attrName>
                                        </p:attrNameLst>
                                      </p:cBhvr>
                                      <p:to>
                                        <p:strVal val="hidden"/>
                                      </p:to>
                                    </p:set>
                                  </p:subTnLst>
                                </p:cTn>
                              </p:par>
                            </p:childTnLst>
                          </p:cTn>
                        </p:par>
                        <p:par>
                          <p:cTn id="10" fill="hold" nodeType="afterGroup">
                            <p:stCondLst>
                              <p:cond delay="500"/>
                            </p:stCondLst>
                            <p:childTnLst>
                              <p:par>
                                <p:cTn id="11" presetID="53" presetClass="entr" presetSubtype="0" fill="hold" nodeType="afterEffect">
                                  <p:stCondLst>
                                    <p:cond delay="0"/>
                                  </p:stCondLst>
                                  <p:childTnLst>
                                    <p:set>
                                      <p:cBhvr>
                                        <p:cTn id="12" dur="1" fill="hold">
                                          <p:stCondLst>
                                            <p:cond delay="0"/>
                                          </p:stCondLst>
                                        </p:cTn>
                                        <p:tgtEl>
                                          <p:spTgt spid="9230"/>
                                        </p:tgtEl>
                                        <p:attrNameLst>
                                          <p:attrName>style.visibility</p:attrName>
                                        </p:attrNameLst>
                                      </p:cBhvr>
                                      <p:to>
                                        <p:strVal val="visible"/>
                                      </p:to>
                                    </p:set>
                                    <p:anim calcmode="lin" valueType="num">
                                      <p:cBhvr>
                                        <p:cTn id="13" dur="500" fill="hold"/>
                                        <p:tgtEl>
                                          <p:spTgt spid="9230"/>
                                        </p:tgtEl>
                                        <p:attrNameLst>
                                          <p:attrName>ppt_w</p:attrName>
                                        </p:attrNameLst>
                                      </p:cBhvr>
                                      <p:tavLst>
                                        <p:tav tm="0">
                                          <p:val>
                                            <p:fltVal val="0"/>
                                          </p:val>
                                        </p:tav>
                                        <p:tav tm="100000">
                                          <p:val>
                                            <p:strVal val="#ppt_w"/>
                                          </p:val>
                                        </p:tav>
                                      </p:tavLst>
                                    </p:anim>
                                    <p:anim calcmode="lin" valueType="num">
                                      <p:cBhvr>
                                        <p:cTn id="14" dur="500" fill="hold"/>
                                        <p:tgtEl>
                                          <p:spTgt spid="9230"/>
                                        </p:tgtEl>
                                        <p:attrNameLst>
                                          <p:attrName>ppt_h</p:attrName>
                                        </p:attrNameLst>
                                      </p:cBhvr>
                                      <p:tavLst>
                                        <p:tav tm="0">
                                          <p:val>
                                            <p:fltVal val="0"/>
                                          </p:val>
                                        </p:tav>
                                        <p:tav tm="100000">
                                          <p:val>
                                            <p:strVal val="#ppt_h"/>
                                          </p:val>
                                        </p:tav>
                                      </p:tavLst>
                                    </p:anim>
                                    <p:animEffect transition="in" filter="fade">
                                      <p:cBhvr>
                                        <p:cTn id="15" dur="500"/>
                                        <p:tgtEl>
                                          <p:spTgt spid="9230"/>
                                        </p:tgtEl>
                                      </p:cBhvr>
                                    </p:animEffect>
                                  </p:childTnLst>
                                  <p:subTnLst>
                                    <p:set>
                                      <p:cBhvr override="childStyle">
                                        <p:cTn dur="1" fill="hold" display="0" masterRel="sameClick" afterEffect="1">
                                          <p:stCondLst>
                                            <p:cond evt="end" delay="0">
                                              <p:tn val="11"/>
                                            </p:cond>
                                          </p:stCondLst>
                                        </p:cTn>
                                        <p:tgtEl>
                                          <p:spTgt spid="9230"/>
                                        </p:tgtEl>
                                        <p:attrNameLst>
                                          <p:attrName>style.visibility</p:attrName>
                                        </p:attrNameLst>
                                      </p:cBhvr>
                                      <p:to>
                                        <p:strVal val="hidden"/>
                                      </p:to>
                                    </p:set>
                                  </p:subTnLst>
                                </p:cTn>
                              </p:par>
                            </p:childTnLst>
                          </p:cTn>
                        </p:par>
                        <p:par>
                          <p:cTn id="16" fill="hold" nodeType="afterGroup">
                            <p:stCondLst>
                              <p:cond delay="1000"/>
                            </p:stCondLst>
                            <p:childTnLst>
                              <p:par>
                                <p:cTn id="17" presetID="53" presetClass="entr" presetSubtype="0" fill="hold" nodeType="afterEffect">
                                  <p:stCondLst>
                                    <p:cond delay="0"/>
                                  </p:stCondLst>
                                  <p:childTnLst>
                                    <p:set>
                                      <p:cBhvr>
                                        <p:cTn id="18" dur="1" fill="hold">
                                          <p:stCondLst>
                                            <p:cond delay="0"/>
                                          </p:stCondLst>
                                        </p:cTn>
                                        <p:tgtEl>
                                          <p:spTgt spid="9231"/>
                                        </p:tgtEl>
                                        <p:attrNameLst>
                                          <p:attrName>style.visibility</p:attrName>
                                        </p:attrNameLst>
                                      </p:cBhvr>
                                      <p:to>
                                        <p:strVal val="visible"/>
                                      </p:to>
                                    </p:set>
                                    <p:anim calcmode="lin" valueType="num">
                                      <p:cBhvr>
                                        <p:cTn id="19" dur="500" fill="hold"/>
                                        <p:tgtEl>
                                          <p:spTgt spid="9231"/>
                                        </p:tgtEl>
                                        <p:attrNameLst>
                                          <p:attrName>ppt_w</p:attrName>
                                        </p:attrNameLst>
                                      </p:cBhvr>
                                      <p:tavLst>
                                        <p:tav tm="0">
                                          <p:val>
                                            <p:fltVal val="0"/>
                                          </p:val>
                                        </p:tav>
                                        <p:tav tm="100000">
                                          <p:val>
                                            <p:strVal val="#ppt_w"/>
                                          </p:val>
                                        </p:tav>
                                      </p:tavLst>
                                    </p:anim>
                                    <p:anim calcmode="lin" valueType="num">
                                      <p:cBhvr>
                                        <p:cTn id="20" dur="500" fill="hold"/>
                                        <p:tgtEl>
                                          <p:spTgt spid="9231"/>
                                        </p:tgtEl>
                                        <p:attrNameLst>
                                          <p:attrName>ppt_h</p:attrName>
                                        </p:attrNameLst>
                                      </p:cBhvr>
                                      <p:tavLst>
                                        <p:tav tm="0">
                                          <p:val>
                                            <p:fltVal val="0"/>
                                          </p:val>
                                        </p:tav>
                                        <p:tav tm="100000">
                                          <p:val>
                                            <p:strVal val="#ppt_h"/>
                                          </p:val>
                                        </p:tav>
                                      </p:tavLst>
                                    </p:anim>
                                    <p:animEffect transition="in" filter="fade">
                                      <p:cBhvr>
                                        <p:cTn id="21" dur="500"/>
                                        <p:tgtEl>
                                          <p:spTgt spid="9231"/>
                                        </p:tgtEl>
                                      </p:cBhvr>
                                    </p:animEffect>
                                  </p:childTnLst>
                                  <p:subTnLst>
                                    <p:set>
                                      <p:cBhvr override="childStyle">
                                        <p:cTn dur="1" fill="hold" display="0" masterRel="sameClick" afterEffect="1">
                                          <p:stCondLst>
                                            <p:cond evt="end" delay="0">
                                              <p:tn val="17"/>
                                            </p:cond>
                                          </p:stCondLst>
                                        </p:cTn>
                                        <p:tgtEl>
                                          <p:spTgt spid="9231"/>
                                        </p:tgtEl>
                                        <p:attrNameLst>
                                          <p:attrName>style.visibility</p:attrName>
                                        </p:attrNameLst>
                                      </p:cBhvr>
                                      <p:to>
                                        <p:strVal val="hidden"/>
                                      </p:to>
                                    </p:set>
                                  </p:subTnLst>
                                </p:cTn>
                              </p:par>
                            </p:childTnLst>
                          </p:cTn>
                        </p:par>
                        <p:par>
                          <p:cTn id="22" fill="hold" nodeType="afterGroup">
                            <p:stCondLst>
                              <p:cond delay="1500"/>
                            </p:stCondLst>
                            <p:childTnLst>
                              <p:par>
                                <p:cTn id="23" presetID="53" presetClass="entr" presetSubtype="0" fill="hold" nodeType="afterEffect">
                                  <p:stCondLst>
                                    <p:cond delay="0"/>
                                  </p:stCondLst>
                                  <p:childTnLst>
                                    <p:set>
                                      <p:cBhvr>
                                        <p:cTn id="24" dur="1" fill="hold">
                                          <p:stCondLst>
                                            <p:cond delay="0"/>
                                          </p:stCondLst>
                                        </p:cTn>
                                        <p:tgtEl>
                                          <p:spTgt spid="9232"/>
                                        </p:tgtEl>
                                        <p:attrNameLst>
                                          <p:attrName>style.visibility</p:attrName>
                                        </p:attrNameLst>
                                      </p:cBhvr>
                                      <p:to>
                                        <p:strVal val="visible"/>
                                      </p:to>
                                    </p:set>
                                    <p:anim calcmode="lin" valueType="num">
                                      <p:cBhvr>
                                        <p:cTn id="25" dur="500" fill="hold"/>
                                        <p:tgtEl>
                                          <p:spTgt spid="9232"/>
                                        </p:tgtEl>
                                        <p:attrNameLst>
                                          <p:attrName>ppt_w</p:attrName>
                                        </p:attrNameLst>
                                      </p:cBhvr>
                                      <p:tavLst>
                                        <p:tav tm="0">
                                          <p:val>
                                            <p:fltVal val="0"/>
                                          </p:val>
                                        </p:tav>
                                        <p:tav tm="100000">
                                          <p:val>
                                            <p:strVal val="#ppt_w"/>
                                          </p:val>
                                        </p:tav>
                                      </p:tavLst>
                                    </p:anim>
                                    <p:anim calcmode="lin" valueType="num">
                                      <p:cBhvr>
                                        <p:cTn id="26" dur="500" fill="hold"/>
                                        <p:tgtEl>
                                          <p:spTgt spid="9232"/>
                                        </p:tgtEl>
                                        <p:attrNameLst>
                                          <p:attrName>ppt_h</p:attrName>
                                        </p:attrNameLst>
                                      </p:cBhvr>
                                      <p:tavLst>
                                        <p:tav tm="0">
                                          <p:val>
                                            <p:fltVal val="0"/>
                                          </p:val>
                                        </p:tav>
                                        <p:tav tm="100000">
                                          <p:val>
                                            <p:strVal val="#ppt_h"/>
                                          </p:val>
                                        </p:tav>
                                      </p:tavLst>
                                    </p:anim>
                                    <p:animEffect transition="in" filter="fade">
                                      <p:cBhvr>
                                        <p:cTn id="27" dur="500"/>
                                        <p:tgtEl>
                                          <p:spTgt spid="9232"/>
                                        </p:tgtEl>
                                      </p:cBhvr>
                                    </p:animEffect>
                                  </p:childTnLst>
                                  <p:subTnLst>
                                    <p:set>
                                      <p:cBhvr override="childStyle">
                                        <p:cTn dur="1" fill="hold" display="0" masterRel="sameClick" afterEffect="1">
                                          <p:stCondLst>
                                            <p:cond evt="end" delay="0">
                                              <p:tn val="23"/>
                                            </p:cond>
                                          </p:stCondLst>
                                        </p:cTn>
                                        <p:tgtEl>
                                          <p:spTgt spid="9232"/>
                                        </p:tgtEl>
                                        <p:attrNameLst>
                                          <p:attrName>style.visibility</p:attrName>
                                        </p:attrNameLst>
                                      </p:cBhvr>
                                      <p:to>
                                        <p:strVal val="hidden"/>
                                      </p:to>
                                    </p:set>
                                  </p:subTnLst>
                                </p:cTn>
                              </p:par>
                            </p:childTnLst>
                          </p:cTn>
                        </p:par>
                        <p:par>
                          <p:cTn id="28" fill="hold" nodeType="afterGroup">
                            <p:stCondLst>
                              <p:cond delay="2000"/>
                            </p:stCondLst>
                            <p:childTnLst>
                              <p:par>
                                <p:cTn id="29" presetID="53" presetClass="entr" presetSubtype="0" fill="hold" nodeType="afterEffect">
                                  <p:stCondLst>
                                    <p:cond delay="0"/>
                                  </p:stCondLst>
                                  <p:childTnLst>
                                    <p:set>
                                      <p:cBhvr>
                                        <p:cTn id="30" dur="1" fill="hold">
                                          <p:stCondLst>
                                            <p:cond delay="0"/>
                                          </p:stCondLst>
                                        </p:cTn>
                                        <p:tgtEl>
                                          <p:spTgt spid="9233"/>
                                        </p:tgtEl>
                                        <p:attrNameLst>
                                          <p:attrName>style.visibility</p:attrName>
                                        </p:attrNameLst>
                                      </p:cBhvr>
                                      <p:to>
                                        <p:strVal val="visible"/>
                                      </p:to>
                                    </p:set>
                                    <p:anim calcmode="lin" valueType="num">
                                      <p:cBhvr>
                                        <p:cTn id="31" dur="500" fill="hold"/>
                                        <p:tgtEl>
                                          <p:spTgt spid="9233"/>
                                        </p:tgtEl>
                                        <p:attrNameLst>
                                          <p:attrName>ppt_w</p:attrName>
                                        </p:attrNameLst>
                                      </p:cBhvr>
                                      <p:tavLst>
                                        <p:tav tm="0">
                                          <p:val>
                                            <p:fltVal val="0"/>
                                          </p:val>
                                        </p:tav>
                                        <p:tav tm="100000">
                                          <p:val>
                                            <p:strVal val="#ppt_w"/>
                                          </p:val>
                                        </p:tav>
                                      </p:tavLst>
                                    </p:anim>
                                    <p:anim calcmode="lin" valueType="num">
                                      <p:cBhvr>
                                        <p:cTn id="32" dur="500" fill="hold"/>
                                        <p:tgtEl>
                                          <p:spTgt spid="9233"/>
                                        </p:tgtEl>
                                        <p:attrNameLst>
                                          <p:attrName>ppt_h</p:attrName>
                                        </p:attrNameLst>
                                      </p:cBhvr>
                                      <p:tavLst>
                                        <p:tav tm="0">
                                          <p:val>
                                            <p:fltVal val="0"/>
                                          </p:val>
                                        </p:tav>
                                        <p:tav tm="100000">
                                          <p:val>
                                            <p:strVal val="#ppt_h"/>
                                          </p:val>
                                        </p:tav>
                                      </p:tavLst>
                                    </p:anim>
                                    <p:animEffect transition="in" filter="fade">
                                      <p:cBhvr>
                                        <p:cTn id="33" dur="500"/>
                                        <p:tgtEl>
                                          <p:spTgt spid="9233"/>
                                        </p:tgtEl>
                                      </p:cBhvr>
                                    </p:animEffect>
                                  </p:childTnLst>
                                  <p:subTnLst>
                                    <p:set>
                                      <p:cBhvr override="childStyle">
                                        <p:cTn dur="1" fill="hold" display="0" masterRel="sameClick" afterEffect="1">
                                          <p:stCondLst>
                                            <p:cond evt="end" delay="0">
                                              <p:tn val="29"/>
                                            </p:cond>
                                          </p:stCondLst>
                                        </p:cTn>
                                        <p:tgtEl>
                                          <p:spTgt spid="9233"/>
                                        </p:tgtEl>
                                        <p:attrNameLst>
                                          <p:attrName>style.visibility</p:attrName>
                                        </p:attrNameLst>
                                      </p:cBhvr>
                                      <p:to>
                                        <p:strVal val="hidden"/>
                                      </p:to>
                                    </p:set>
                                  </p:subTnLst>
                                </p:cTn>
                              </p:par>
                            </p:childTnLst>
                          </p:cTn>
                        </p:par>
                        <p:par>
                          <p:cTn id="34" fill="hold" nodeType="afterGroup">
                            <p:stCondLst>
                              <p:cond delay="2500"/>
                            </p:stCondLst>
                            <p:childTnLst>
                              <p:par>
                                <p:cTn id="35" presetID="53" presetClass="entr" presetSubtype="0" fill="hold" nodeType="afterEffect">
                                  <p:stCondLst>
                                    <p:cond delay="0"/>
                                  </p:stCondLst>
                                  <p:childTnLst>
                                    <p:set>
                                      <p:cBhvr>
                                        <p:cTn id="36" dur="1" fill="hold">
                                          <p:stCondLst>
                                            <p:cond delay="0"/>
                                          </p:stCondLst>
                                        </p:cTn>
                                        <p:tgtEl>
                                          <p:spTgt spid="9234"/>
                                        </p:tgtEl>
                                        <p:attrNameLst>
                                          <p:attrName>style.visibility</p:attrName>
                                        </p:attrNameLst>
                                      </p:cBhvr>
                                      <p:to>
                                        <p:strVal val="visible"/>
                                      </p:to>
                                    </p:set>
                                    <p:anim calcmode="lin" valueType="num">
                                      <p:cBhvr>
                                        <p:cTn id="37" dur="500" fill="hold"/>
                                        <p:tgtEl>
                                          <p:spTgt spid="9234"/>
                                        </p:tgtEl>
                                        <p:attrNameLst>
                                          <p:attrName>ppt_w</p:attrName>
                                        </p:attrNameLst>
                                      </p:cBhvr>
                                      <p:tavLst>
                                        <p:tav tm="0">
                                          <p:val>
                                            <p:fltVal val="0"/>
                                          </p:val>
                                        </p:tav>
                                        <p:tav tm="100000">
                                          <p:val>
                                            <p:strVal val="#ppt_w"/>
                                          </p:val>
                                        </p:tav>
                                      </p:tavLst>
                                    </p:anim>
                                    <p:anim calcmode="lin" valueType="num">
                                      <p:cBhvr>
                                        <p:cTn id="38" dur="500" fill="hold"/>
                                        <p:tgtEl>
                                          <p:spTgt spid="9234"/>
                                        </p:tgtEl>
                                        <p:attrNameLst>
                                          <p:attrName>ppt_h</p:attrName>
                                        </p:attrNameLst>
                                      </p:cBhvr>
                                      <p:tavLst>
                                        <p:tav tm="0">
                                          <p:val>
                                            <p:fltVal val="0"/>
                                          </p:val>
                                        </p:tav>
                                        <p:tav tm="100000">
                                          <p:val>
                                            <p:strVal val="#ppt_h"/>
                                          </p:val>
                                        </p:tav>
                                      </p:tavLst>
                                    </p:anim>
                                    <p:animEffect transition="in" filter="fade">
                                      <p:cBhvr>
                                        <p:cTn id="39" dur="500"/>
                                        <p:tgtEl>
                                          <p:spTgt spid="9234"/>
                                        </p:tgtEl>
                                      </p:cBhvr>
                                    </p:animEffect>
                                  </p:childTnLst>
                                  <p:subTnLst>
                                    <p:set>
                                      <p:cBhvr override="childStyle">
                                        <p:cTn dur="1" fill="hold" display="0" masterRel="sameClick" afterEffect="1">
                                          <p:stCondLst>
                                            <p:cond evt="end" delay="0">
                                              <p:tn val="35"/>
                                            </p:cond>
                                          </p:stCondLst>
                                        </p:cTn>
                                        <p:tgtEl>
                                          <p:spTgt spid="9234"/>
                                        </p:tgtEl>
                                        <p:attrNameLst>
                                          <p:attrName>style.visibility</p:attrName>
                                        </p:attrNameLst>
                                      </p:cBhvr>
                                      <p:to>
                                        <p:strVal val="hidden"/>
                                      </p:to>
                                    </p:set>
                                  </p:subTnLst>
                                </p:cTn>
                              </p:par>
                            </p:childTnLst>
                          </p:cTn>
                        </p:par>
                        <p:par>
                          <p:cTn id="40" fill="hold" nodeType="afterGroup">
                            <p:stCondLst>
                              <p:cond delay="3000"/>
                            </p:stCondLst>
                            <p:childTnLst>
                              <p:par>
                                <p:cTn id="41" presetID="53" presetClass="entr" presetSubtype="0" fill="hold" nodeType="afterEffect">
                                  <p:stCondLst>
                                    <p:cond delay="0"/>
                                  </p:stCondLst>
                                  <p:childTnLst>
                                    <p:set>
                                      <p:cBhvr>
                                        <p:cTn id="42" dur="1" fill="hold">
                                          <p:stCondLst>
                                            <p:cond delay="0"/>
                                          </p:stCondLst>
                                        </p:cTn>
                                        <p:tgtEl>
                                          <p:spTgt spid="9235"/>
                                        </p:tgtEl>
                                        <p:attrNameLst>
                                          <p:attrName>style.visibility</p:attrName>
                                        </p:attrNameLst>
                                      </p:cBhvr>
                                      <p:to>
                                        <p:strVal val="visible"/>
                                      </p:to>
                                    </p:set>
                                    <p:anim calcmode="lin" valueType="num">
                                      <p:cBhvr>
                                        <p:cTn id="43" dur="500" fill="hold"/>
                                        <p:tgtEl>
                                          <p:spTgt spid="9235"/>
                                        </p:tgtEl>
                                        <p:attrNameLst>
                                          <p:attrName>ppt_w</p:attrName>
                                        </p:attrNameLst>
                                      </p:cBhvr>
                                      <p:tavLst>
                                        <p:tav tm="0">
                                          <p:val>
                                            <p:fltVal val="0"/>
                                          </p:val>
                                        </p:tav>
                                        <p:tav tm="100000">
                                          <p:val>
                                            <p:strVal val="#ppt_w"/>
                                          </p:val>
                                        </p:tav>
                                      </p:tavLst>
                                    </p:anim>
                                    <p:anim calcmode="lin" valueType="num">
                                      <p:cBhvr>
                                        <p:cTn id="44" dur="500" fill="hold"/>
                                        <p:tgtEl>
                                          <p:spTgt spid="9235"/>
                                        </p:tgtEl>
                                        <p:attrNameLst>
                                          <p:attrName>ppt_h</p:attrName>
                                        </p:attrNameLst>
                                      </p:cBhvr>
                                      <p:tavLst>
                                        <p:tav tm="0">
                                          <p:val>
                                            <p:fltVal val="0"/>
                                          </p:val>
                                        </p:tav>
                                        <p:tav tm="100000">
                                          <p:val>
                                            <p:strVal val="#ppt_h"/>
                                          </p:val>
                                        </p:tav>
                                      </p:tavLst>
                                    </p:anim>
                                    <p:animEffect transition="in" filter="fade">
                                      <p:cBhvr>
                                        <p:cTn id="45" dur="500"/>
                                        <p:tgtEl>
                                          <p:spTgt spid="9235"/>
                                        </p:tgtEl>
                                      </p:cBhvr>
                                    </p:animEffect>
                                  </p:childTnLst>
                                  <p:subTnLst>
                                    <p:set>
                                      <p:cBhvr override="childStyle">
                                        <p:cTn dur="1" fill="hold" display="0" masterRel="sameClick" afterEffect="1">
                                          <p:stCondLst>
                                            <p:cond evt="end" delay="0">
                                              <p:tn val="41"/>
                                            </p:cond>
                                          </p:stCondLst>
                                        </p:cTn>
                                        <p:tgtEl>
                                          <p:spTgt spid="9235"/>
                                        </p:tgtEl>
                                        <p:attrNameLst>
                                          <p:attrName>style.visibility</p:attrName>
                                        </p:attrNameLst>
                                      </p:cBhvr>
                                      <p:to>
                                        <p:strVal val="hidden"/>
                                      </p:to>
                                    </p:set>
                                  </p:subTnLst>
                                </p:cTn>
                              </p:par>
                            </p:childTnLst>
                          </p:cTn>
                        </p:par>
                        <p:par>
                          <p:cTn id="46" fill="hold" nodeType="afterGroup">
                            <p:stCondLst>
                              <p:cond delay="3500"/>
                            </p:stCondLst>
                            <p:childTnLst>
                              <p:par>
                                <p:cTn id="47" presetID="53" presetClass="entr" presetSubtype="0" fill="hold" nodeType="afterEffect">
                                  <p:stCondLst>
                                    <p:cond delay="0"/>
                                  </p:stCondLst>
                                  <p:childTnLst>
                                    <p:set>
                                      <p:cBhvr>
                                        <p:cTn id="48" dur="1" fill="hold">
                                          <p:stCondLst>
                                            <p:cond delay="0"/>
                                          </p:stCondLst>
                                        </p:cTn>
                                        <p:tgtEl>
                                          <p:spTgt spid="9236"/>
                                        </p:tgtEl>
                                        <p:attrNameLst>
                                          <p:attrName>style.visibility</p:attrName>
                                        </p:attrNameLst>
                                      </p:cBhvr>
                                      <p:to>
                                        <p:strVal val="visible"/>
                                      </p:to>
                                    </p:set>
                                    <p:anim calcmode="lin" valueType="num">
                                      <p:cBhvr>
                                        <p:cTn id="49" dur="500" fill="hold"/>
                                        <p:tgtEl>
                                          <p:spTgt spid="9236"/>
                                        </p:tgtEl>
                                        <p:attrNameLst>
                                          <p:attrName>ppt_w</p:attrName>
                                        </p:attrNameLst>
                                      </p:cBhvr>
                                      <p:tavLst>
                                        <p:tav tm="0">
                                          <p:val>
                                            <p:fltVal val="0"/>
                                          </p:val>
                                        </p:tav>
                                        <p:tav tm="100000">
                                          <p:val>
                                            <p:strVal val="#ppt_w"/>
                                          </p:val>
                                        </p:tav>
                                      </p:tavLst>
                                    </p:anim>
                                    <p:anim calcmode="lin" valueType="num">
                                      <p:cBhvr>
                                        <p:cTn id="50" dur="500" fill="hold"/>
                                        <p:tgtEl>
                                          <p:spTgt spid="9236"/>
                                        </p:tgtEl>
                                        <p:attrNameLst>
                                          <p:attrName>ppt_h</p:attrName>
                                        </p:attrNameLst>
                                      </p:cBhvr>
                                      <p:tavLst>
                                        <p:tav tm="0">
                                          <p:val>
                                            <p:fltVal val="0"/>
                                          </p:val>
                                        </p:tav>
                                        <p:tav tm="100000">
                                          <p:val>
                                            <p:strVal val="#ppt_h"/>
                                          </p:val>
                                        </p:tav>
                                      </p:tavLst>
                                    </p:anim>
                                    <p:animEffect transition="in" filter="fade">
                                      <p:cBhvr>
                                        <p:cTn id="51" dur="500"/>
                                        <p:tgtEl>
                                          <p:spTgt spid="9236"/>
                                        </p:tgtEl>
                                      </p:cBhvr>
                                    </p:animEffect>
                                  </p:childTnLst>
                                  <p:subTnLst>
                                    <p:set>
                                      <p:cBhvr override="childStyle">
                                        <p:cTn dur="1" fill="hold" display="0" masterRel="sameClick" afterEffect="1">
                                          <p:stCondLst>
                                            <p:cond evt="end" delay="0">
                                              <p:tn val="47"/>
                                            </p:cond>
                                          </p:stCondLst>
                                        </p:cTn>
                                        <p:tgtEl>
                                          <p:spTgt spid="9236"/>
                                        </p:tgtEl>
                                        <p:attrNameLst>
                                          <p:attrName>style.visibility</p:attrName>
                                        </p:attrNameLst>
                                      </p:cBhvr>
                                      <p:to>
                                        <p:strVal val="hidden"/>
                                      </p:to>
                                    </p:set>
                                  </p:subTnLst>
                                </p:cTn>
                              </p:par>
                            </p:childTnLst>
                          </p:cTn>
                        </p:par>
                        <p:par>
                          <p:cTn id="52" fill="hold" nodeType="afterGroup">
                            <p:stCondLst>
                              <p:cond delay="4000"/>
                            </p:stCondLst>
                            <p:childTnLst>
                              <p:par>
                                <p:cTn id="53" presetID="53" presetClass="entr" presetSubtype="0" fill="hold" nodeType="afterEffect">
                                  <p:stCondLst>
                                    <p:cond delay="0"/>
                                  </p:stCondLst>
                                  <p:childTnLst>
                                    <p:set>
                                      <p:cBhvr>
                                        <p:cTn id="54" dur="1" fill="hold">
                                          <p:stCondLst>
                                            <p:cond delay="0"/>
                                          </p:stCondLst>
                                        </p:cTn>
                                        <p:tgtEl>
                                          <p:spTgt spid="9237"/>
                                        </p:tgtEl>
                                        <p:attrNameLst>
                                          <p:attrName>style.visibility</p:attrName>
                                        </p:attrNameLst>
                                      </p:cBhvr>
                                      <p:to>
                                        <p:strVal val="visible"/>
                                      </p:to>
                                    </p:set>
                                    <p:anim calcmode="lin" valueType="num">
                                      <p:cBhvr>
                                        <p:cTn id="55" dur="500" fill="hold"/>
                                        <p:tgtEl>
                                          <p:spTgt spid="9237"/>
                                        </p:tgtEl>
                                        <p:attrNameLst>
                                          <p:attrName>ppt_w</p:attrName>
                                        </p:attrNameLst>
                                      </p:cBhvr>
                                      <p:tavLst>
                                        <p:tav tm="0">
                                          <p:val>
                                            <p:fltVal val="0"/>
                                          </p:val>
                                        </p:tav>
                                        <p:tav tm="100000">
                                          <p:val>
                                            <p:strVal val="#ppt_w"/>
                                          </p:val>
                                        </p:tav>
                                      </p:tavLst>
                                    </p:anim>
                                    <p:anim calcmode="lin" valueType="num">
                                      <p:cBhvr>
                                        <p:cTn id="56" dur="500" fill="hold"/>
                                        <p:tgtEl>
                                          <p:spTgt spid="9237"/>
                                        </p:tgtEl>
                                        <p:attrNameLst>
                                          <p:attrName>ppt_h</p:attrName>
                                        </p:attrNameLst>
                                      </p:cBhvr>
                                      <p:tavLst>
                                        <p:tav tm="0">
                                          <p:val>
                                            <p:fltVal val="0"/>
                                          </p:val>
                                        </p:tav>
                                        <p:tav tm="100000">
                                          <p:val>
                                            <p:strVal val="#ppt_h"/>
                                          </p:val>
                                        </p:tav>
                                      </p:tavLst>
                                    </p:anim>
                                    <p:animEffect transition="in" filter="fade">
                                      <p:cBhvr>
                                        <p:cTn id="57" dur="500"/>
                                        <p:tgtEl>
                                          <p:spTgt spid="9237"/>
                                        </p:tgtEl>
                                      </p:cBhvr>
                                    </p:animEffect>
                                  </p:childTnLst>
                                  <p:subTnLst>
                                    <p:set>
                                      <p:cBhvr override="childStyle">
                                        <p:cTn dur="1" fill="hold" display="0" masterRel="sameClick" afterEffect="1">
                                          <p:stCondLst>
                                            <p:cond evt="end" delay="0">
                                              <p:tn val="53"/>
                                            </p:cond>
                                          </p:stCondLst>
                                        </p:cTn>
                                        <p:tgtEl>
                                          <p:spTgt spid="9237"/>
                                        </p:tgtEl>
                                        <p:attrNameLst>
                                          <p:attrName>style.visibility</p:attrName>
                                        </p:attrNameLst>
                                      </p:cBhvr>
                                      <p:to>
                                        <p:strVal val="hidden"/>
                                      </p:to>
                                    </p:set>
                                  </p:subTnLst>
                                </p:cTn>
                              </p:par>
                            </p:childTnLst>
                          </p:cTn>
                        </p:par>
                        <p:par>
                          <p:cTn id="58" fill="hold" nodeType="afterGroup">
                            <p:stCondLst>
                              <p:cond delay="4500"/>
                            </p:stCondLst>
                            <p:childTnLst>
                              <p:par>
                                <p:cTn id="59" presetID="53" presetClass="entr" presetSubtype="0" fill="hold" nodeType="afterEffect">
                                  <p:stCondLst>
                                    <p:cond delay="0"/>
                                  </p:stCondLst>
                                  <p:childTnLst>
                                    <p:set>
                                      <p:cBhvr>
                                        <p:cTn id="60" dur="1" fill="hold">
                                          <p:stCondLst>
                                            <p:cond delay="0"/>
                                          </p:stCondLst>
                                        </p:cTn>
                                        <p:tgtEl>
                                          <p:spTgt spid="9238"/>
                                        </p:tgtEl>
                                        <p:attrNameLst>
                                          <p:attrName>style.visibility</p:attrName>
                                        </p:attrNameLst>
                                      </p:cBhvr>
                                      <p:to>
                                        <p:strVal val="visible"/>
                                      </p:to>
                                    </p:set>
                                    <p:anim calcmode="lin" valueType="num">
                                      <p:cBhvr>
                                        <p:cTn id="61" dur="500" fill="hold"/>
                                        <p:tgtEl>
                                          <p:spTgt spid="9238"/>
                                        </p:tgtEl>
                                        <p:attrNameLst>
                                          <p:attrName>ppt_w</p:attrName>
                                        </p:attrNameLst>
                                      </p:cBhvr>
                                      <p:tavLst>
                                        <p:tav tm="0">
                                          <p:val>
                                            <p:fltVal val="0"/>
                                          </p:val>
                                        </p:tav>
                                        <p:tav tm="100000">
                                          <p:val>
                                            <p:strVal val="#ppt_w"/>
                                          </p:val>
                                        </p:tav>
                                      </p:tavLst>
                                    </p:anim>
                                    <p:anim calcmode="lin" valueType="num">
                                      <p:cBhvr>
                                        <p:cTn id="62" dur="500" fill="hold"/>
                                        <p:tgtEl>
                                          <p:spTgt spid="9238"/>
                                        </p:tgtEl>
                                        <p:attrNameLst>
                                          <p:attrName>ppt_h</p:attrName>
                                        </p:attrNameLst>
                                      </p:cBhvr>
                                      <p:tavLst>
                                        <p:tav tm="0">
                                          <p:val>
                                            <p:fltVal val="0"/>
                                          </p:val>
                                        </p:tav>
                                        <p:tav tm="100000">
                                          <p:val>
                                            <p:strVal val="#ppt_h"/>
                                          </p:val>
                                        </p:tav>
                                      </p:tavLst>
                                    </p:anim>
                                    <p:animEffect transition="in" filter="fade">
                                      <p:cBhvr>
                                        <p:cTn id="63" dur="500"/>
                                        <p:tgtEl>
                                          <p:spTgt spid="9238"/>
                                        </p:tgtEl>
                                      </p:cBhvr>
                                    </p:animEffect>
                                  </p:childTnLst>
                                  <p:subTnLst>
                                    <p:set>
                                      <p:cBhvr override="childStyle">
                                        <p:cTn dur="1" fill="hold" display="0" masterRel="sameClick" afterEffect="1">
                                          <p:stCondLst>
                                            <p:cond evt="end" delay="0">
                                              <p:tn val="59"/>
                                            </p:cond>
                                          </p:stCondLst>
                                        </p:cTn>
                                        <p:tgtEl>
                                          <p:spTgt spid="9238"/>
                                        </p:tgtEl>
                                        <p:attrNameLst>
                                          <p:attrName>style.visibility</p:attrName>
                                        </p:attrNameLst>
                                      </p:cBhvr>
                                      <p:to>
                                        <p:strVal val="hidden"/>
                                      </p:to>
                                    </p:set>
                                  </p:subTnLst>
                                </p:cTn>
                              </p:par>
                            </p:childTnLst>
                          </p:cTn>
                        </p:par>
                        <p:par>
                          <p:cTn id="64" fill="hold" nodeType="afterGroup">
                            <p:stCondLst>
                              <p:cond delay="5000"/>
                            </p:stCondLst>
                            <p:childTnLst>
                              <p:par>
                                <p:cTn id="65" presetID="53" presetClass="entr" presetSubtype="0" fill="hold" nodeType="afterEffect">
                                  <p:stCondLst>
                                    <p:cond delay="0"/>
                                  </p:stCondLst>
                                  <p:childTnLst>
                                    <p:set>
                                      <p:cBhvr>
                                        <p:cTn id="66" dur="1" fill="hold">
                                          <p:stCondLst>
                                            <p:cond delay="0"/>
                                          </p:stCondLst>
                                        </p:cTn>
                                        <p:tgtEl>
                                          <p:spTgt spid="9239"/>
                                        </p:tgtEl>
                                        <p:attrNameLst>
                                          <p:attrName>style.visibility</p:attrName>
                                        </p:attrNameLst>
                                      </p:cBhvr>
                                      <p:to>
                                        <p:strVal val="visible"/>
                                      </p:to>
                                    </p:set>
                                    <p:anim calcmode="lin" valueType="num">
                                      <p:cBhvr>
                                        <p:cTn id="67" dur="500" fill="hold"/>
                                        <p:tgtEl>
                                          <p:spTgt spid="9239"/>
                                        </p:tgtEl>
                                        <p:attrNameLst>
                                          <p:attrName>ppt_w</p:attrName>
                                        </p:attrNameLst>
                                      </p:cBhvr>
                                      <p:tavLst>
                                        <p:tav tm="0">
                                          <p:val>
                                            <p:fltVal val="0"/>
                                          </p:val>
                                        </p:tav>
                                        <p:tav tm="100000">
                                          <p:val>
                                            <p:strVal val="#ppt_w"/>
                                          </p:val>
                                        </p:tav>
                                      </p:tavLst>
                                    </p:anim>
                                    <p:anim calcmode="lin" valueType="num">
                                      <p:cBhvr>
                                        <p:cTn id="68" dur="500" fill="hold"/>
                                        <p:tgtEl>
                                          <p:spTgt spid="9239"/>
                                        </p:tgtEl>
                                        <p:attrNameLst>
                                          <p:attrName>ppt_h</p:attrName>
                                        </p:attrNameLst>
                                      </p:cBhvr>
                                      <p:tavLst>
                                        <p:tav tm="0">
                                          <p:val>
                                            <p:fltVal val="0"/>
                                          </p:val>
                                        </p:tav>
                                        <p:tav tm="100000">
                                          <p:val>
                                            <p:strVal val="#ppt_h"/>
                                          </p:val>
                                        </p:tav>
                                      </p:tavLst>
                                    </p:anim>
                                    <p:animEffect transition="in" filter="fade">
                                      <p:cBhvr>
                                        <p:cTn id="69" dur="500"/>
                                        <p:tgtEl>
                                          <p:spTgt spid="9239"/>
                                        </p:tgtEl>
                                      </p:cBhvr>
                                    </p:animEffect>
                                  </p:childTnLst>
                                  <p:subTnLst>
                                    <p:set>
                                      <p:cBhvr override="childStyle">
                                        <p:cTn dur="1" fill="hold" display="0" masterRel="sameClick" afterEffect="1">
                                          <p:stCondLst>
                                            <p:cond evt="end" delay="0">
                                              <p:tn val="65"/>
                                            </p:cond>
                                          </p:stCondLst>
                                        </p:cTn>
                                        <p:tgtEl>
                                          <p:spTgt spid="9239"/>
                                        </p:tgtEl>
                                        <p:attrNameLst>
                                          <p:attrName>style.visibility</p:attrName>
                                        </p:attrNameLst>
                                      </p:cBhvr>
                                      <p:to>
                                        <p:strVal val="hidden"/>
                                      </p:to>
                                    </p:set>
                                  </p:subTnLst>
                                </p:cTn>
                              </p:par>
                            </p:childTnLst>
                          </p:cTn>
                        </p:par>
                        <p:par>
                          <p:cTn id="70" fill="hold" nodeType="afterGroup">
                            <p:stCondLst>
                              <p:cond delay="5500"/>
                            </p:stCondLst>
                            <p:childTnLst>
                              <p:par>
                                <p:cTn id="71" presetID="53" presetClass="entr" presetSubtype="0" fill="hold" nodeType="afterEffect">
                                  <p:stCondLst>
                                    <p:cond delay="0"/>
                                  </p:stCondLst>
                                  <p:childTnLst>
                                    <p:set>
                                      <p:cBhvr>
                                        <p:cTn id="72" dur="1" fill="hold">
                                          <p:stCondLst>
                                            <p:cond delay="0"/>
                                          </p:stCondLst>
                                        </p:cTn>
                                        <p:tgtEl>
                                          <p:spTgt spid="9240"/>
                                        </p:tgtEl>
                                        <p:attrNameLst>
                                          <p:attrName>style.visibility</p:attrName>
                                        </p:attrNameLst>
                                      </p:cBhvr>
                                      <p:to>
                                        <p:strVal val="visible"/>
                                      </p:to>
                                    </p:set>
                                    <p:anim calcmode="lin" valueType="num">
                                      <p:cBhvr>
                                        <p:cTn id="73" dur="500" fill="hold"/>
                                        <p:tgtEl>
                                          <p:spTgt spid="9240"/>
                                        </p:tgtEl>
                                        <p:attrNameLst>
                                          <p:attrName>ppt_w</p:attrName>
                                        </p:attrNameLst>
                                      </p:cBhvr>
                                      <p:tavLst>
                                        <p:tav tm="0">
                                          <p:val>
                                            <p:fltVal val="0"/>
                                          </p:val>
                                        </p:tav>
                                        <p:tav tm="100000">
                                          <p:val>
                                            <p:strVal val="#ppt_w"/>
                                          </p:val>
                                        </p:tav>
                                      </p:tavLst>
                                    </p:anim>
                                    <p:anim calcmode="lin" valueType="num">
                                      <p:cBhvr>
                                        <p:cTn id="74" dur="500" fill="hold"/>
                                        <p:tgtEl>
                                          <p:spTgt spid="9240"/>
                                        </p:tgtEl>
                                        <p:attrNameLst>
                                          <p:attrName>ppt_h</p:attrName>
                                        </p:attrNameLst>
                                      </p:cBhvr>
                                      <p:tavLst>
                                        <p:tav tm="0">
                                          <p:val>
                                            <p:fltVal val="0"/>
                                          </p:val>
                                        </p:tav>
                                        <p:tav tm="100000">
                                          <p:val>
                                            <p:strVal val="#ppt_h"/>
                                          </p:val>
                                        </p:tav>
                                      </p:tavLst>
                                    </p:anim>
                                    <p:animEffect transition="in" filter="fade">
                                      <p:cBhvr>
                                        <p:cTn id="75" dur="500"/>
                                        <p:tgtEl>
                                          <p:spTgt spid="9240"/>
                                        </p:tgtEl>
                                      </p:cBhvr>
                                    </p:animEffect>
                                  </p:childTnLst>
                                  <p:subTnLst>
                                    <p:set>
                                      <p:cBhvr override="childStyle">
                                        <p:cTn dur="1" fill="hold" display="0" masterRel="sameClick" afterEffect="1">
                                          <p:stCondLst>
                                            <p:cond evt="end" delay="0">
                                              <p:tn val="71"/>
                                            </p:cond>
                                          </p:stCondLst>
                                        </p:cTn>
                                        <p:tgtEl>
                                          <p:spTgt spid="9240"/>
                                        </p:tgtEl>
                                        <p:attrNameLst>
                                          <p:attrName>style.visibility</p:attrName>
                                        </p:attrNameLst>
                                      </p:cBhvr>
                                      <p:to>
                                        <p:strVal val="hidden"/>
                                      </p:to>
                                    </p:set>
                                  </p:subTnLst>
                                </p:cTn>
                              </p:par>
                            </p:childTnLst>
                          </p:cTn>
                        </p:par>
                        <p:par>
                          <p:cTn id="76" fill="hold" nodeType="afterGroup">
                            <p:stCondLst>
                              <p:cond delay="6000"/>
                            </p:stCondLst>
                            <p:childTnLst>
                              <p:par>
                                <p:cTn id="77" presetID="53" presetClass="entr" presetSubtype="0" fill="hold" nodeType="afterEffect">
                                  <p:stCondLst>
                                    <p:cond delay="0"/>
                                  </p:stCondLst>
                                  <p:childTnLst>
                                    <p:set>
                                      <p:cBhvr>
                                        <p:cTn id="78" dur="1" fill="hold">
                                          <p:stCondLst>
                                            <p:cond delay="0"/>
                                          </p:stCondLst>
                                        </p:cTn>
                                        <p:tgtEl>
                                          <p:spTgt spid="9241"/>
                                        </p:tgtEl>
                                        <p:attrNameLst>
                                          <p:attrName>style.visibility</p:attrName>
                                        </p:attrNameLst>
                                      </p:cBhvr>
                                      <p:to>
                                        <p:strVal val="visible"/>
                                      </p:to>
                                    </p:set>
                                    <p:anim calcmode="lin" valueType="num">
                                      <p:cBhvr>
                                        <p:cTn id="79" dur="500" fill="hold"/>
                                        <p:tgtEl>
                                          <p:spTgt spid="9241"/>
                                        </p:tgtEl>
                                        <p:attrNameLst>
                                          <p:attrName>ppt_w</p:attrName>
                                        </p:attrNameLst>
                                      </p:cBhvr>
                                      <p:tavLst>
                                        <p:tav tm="0">
                                          <p:val>
                                            <p:fltVal val="0"/>
                                          </p:val>
                                        </p:tav>
                                        <p:tav tm="100000">
                                          <p:val>
                                            <p:strVal val="#ppt_w"/>
                                          </p:val>
                                        </p:tav>
                                      </p:tavLst>
                                    </p:anim>
                                    <p:anim calcmode="lin" valueType="num">
                                      <p:cBhvr>
                                        <p:cTn id="80" dur="500" fill="hold"/>
                                        <p:tgtEl>
                                          <p:spTgt spid="9241"/>
                                        </p:tgtEl>
                                        <p:attrNameLst>
                                          <p:attrName>ppt_h</p:attrName>
                                        </p:attrNameLst>
                                      </p:cBhvr>
                                      <p:tavLst>
                                        <p:tav tm="0">
                                          <p:val>
                                            <p:fltVal val="0"/>
                                          </p:val>
                                        </p:tav>
                                        <p:tav tm="100000">
                                          <p:val>
                                            <p:strVal val="#ppt_h"/>
                                          </p:val>
                                        </p:tav>
                                      </p:tavLst>
                                    </p:anim>
                                    <p:animEffect transition="in" filter="fade">
                                      <p:cBhvr>
                                        <p:cTn id="81" dur="500"/>
                                        <p:tgtEl>
                                          <p:spTgt spid="9241"/>
                                        </p:tgtEl>
                                      </p:cBhvr>
                                    </p:animEffect>
                                  </p:childTnLst>
                                </p:cTn>
                              </p:par>
                            </p:childTnLst>
                          </p:cTn>
                        </p:par>
                        <p:par>
                          <p:cTn id="82" fill="hold" nodeType="afterGroup">
                            <p:stCondLst>
                              <p:cond delay="6500"/>
                            </p:stCondLst>
                            <p:childTnLst>
                              <p:par>
                                <p:cTn id="83" presetID="2" presetClass="entr" presetSubtype="1" fill="hold" nodeType="afterEffect">
                                  <p:stCondLst>
                                    <p:cond delay="0"/>
                                  </p:stCondLst>
                                  <p:childTnLst>
                                    <p:set>
                                      <p:cBhvr>
                                        <p:cTn id="84" dur="1" fill="hold">
                                          <p:stCondLst>
                                            <p:cond delay="0"/>
                                          </p:stCondLst>
                                        </p:cTn>
                                        <p:tgtEl>
                                          <p:spTgt spid="9242"/>
                                        </p:tgtEl>
                                        <p:attrNameLst>
                                          <p:attrName>style.visibility</p:attrName>
                                        </p:attrNameLst>
                                      </p:cBhvr>
                                      <p:to>
                                        <p:strVal val="visible"/>
                                      </p:to>
                                    </p:set>
                                    <p:anim calcmode="lin" valueType="num">
                                      <p:cBhvr additive="base">
                                        <p:cTn id="85" dur="500" fill="hold"/>
                                        <p:tgtEl>
                                          <p:spTgt spid="9242"/>
                                        </p:tgtEl>
                                        <p:attrNameLst>
                                          <p:attrName>ppt_x</p:attrName>
                                        </p:attrNameLst>
                                      </p:cBhvr>
                                      <p:tavLst>
                                        <p:tav tm="0">
                                          <p:val>
                                            <p:strVal val="#ppt_x"/>
                                          </p:val>
                                        </p:tav>
                                        <p:tav tm="100000">
                                          <p:val>
                                            <p:strVal val="#ppt_x"/>
                                          </p:val>
                                        </p:tav>
                                      </p:tavLst>
                                    </p:anim>
                                    <p:anim calcmode="lin" valueType="num">
                                      <p:cBhvr additive="base">
                                        <p:cTn id="86" dur="500" fill="hold"/>
                                        <p:tgtEl>
                                          <p:spTgt spid="9242"/>
                                        </p:tgtEl>
                                        <p:attrNameLst>
                                          <p:attrName>ppt_y</p:attrName>
                                        </p:attrNameLst>
                                      </p:cBhvr>
                                      <p:tavLst>
                                        <p:tav tm="0">
                                          <p:val>
                                            <p:strVal val="0-#ppt_h/2"/>
                                          </p:val>
                                        </p:tav>
                                        <p:tav tm="100000">
                                          <p:val>
                                            <p:strVal val="#ppt_y"/>
                                          </p:val>
                                        </p:tav>
                                      </p:tavLst>
                                    </p:anim>
                                  </p:childTnLst>
                                </p:cTn>
                              </p:par>
                            </p:childTnLst>
                          </p:cTn>
                        </p:par>
                        <p:par>
                          <p:cTn id="87" fill="hold" nodeType="afterGroup">
                            <p:stCondLst>
                              <p:cond delay="7000"/>
                            </p:stCondLst>
                            <p:childTnLst>
                              <p:par>
                                <p:cTn id="88" presetID="2" presetClass="entr" presetSubtype="2" fill="hold" nodeType="afterEffect">
                                  <p:stCondLst>
                                    <p:cond delay="0"/>
                                  </p:stCondLst>
                                  <p:childTnLst>
                                    <p:set>
                                      <p:cBhvr>
                                        <p:cTn id="89" dur="1" fill="hold">
                                          <p:stCondLst>
                                            <p:cond delay="0"/>
                                          </p:stCondLst>
                                        </p:cTn>
                                        <p:tgtEl>
                                          <p:spTgt spid="9243"/>
                                        </p:tgtEl>
                                        <p:attrNameLst>
                                          <p:attrName>style.visibility</p:attrName>
                                        </p:attrNameLst>
                                      </p:cBhvr>
                                      <p:to>
                                        <p:strVal val="visible"/>
                                      </p:to>
                                    </p:set>
                                    <p:anim calcmode="lin" valueType="num">
                                      <p:cBhvr additive="base">
                                        <p:cTn id="90" dur="500" fill="hold"/>
                                        <p:tgtEl>
                                          <p:spTgt spid="9243"/>
                                        </p:tgtEl>
                                        <p:attrNameLst>
                                          <p:attrName>ppt_x</p:attrName>
                                        </p:attrNameLst>
                                      </p:cBhvr>
                                      <p:tavLst>
                                        <p:tav tm="0">
                                          <p:val>
                                            <p:strVal val="1+#ppt_w/2"/>
                                          </p:val>
                                        </p:tav>
                                        <p:tav tm="100000">
                                          <p:val>
                                            <p:strVal val="#ppt_x"/>
                                          </p:val>
                                        </p:tav>
                                      </p:tavLst>
                                    </p:anim>
                                    <p:anim calcmode="lin" valueType="num">
                                      <p:cBhvr additive="base">
                                        <p:cTn id="91" dur="500" fill="hold"/>
                                        <p:tgtEl>
                                          <p:spTgt spid="9243"/>
                                        </p:tgtEl>
                                        <p:attrNameLst>
                                          <p:attrName>ppt_y</p:attrName>
                                        </p:attrNameLst>
                                      </p:cBhvr>
                                      <p:tavLst>
                                        <p:tav tm="0">
                                          <p:val>
                                            <p:strVal val="#ppt_y"/>
                                          </p:val>
                                        </p:tav>
                                        <p:tav tm="100000">
                                          <p:val>
                                            <p:strVal val="#ppt_y"/>
                                          </p:val>
                                        </p:tav>
                                      </p:tavLst>
                                    </p:anim>
                                  </p:childTnLst>
                                </p:cTn>
                              </p:par>
                            </p:childTnLst>
                          </p:cTn>
                        </p:par>
                        <p:par>
                          <p:cTn id="92" fill="hold" nodeType="afterGroup">
                            <p:stCondLst>
                              <p:cond delay="7500"/>
                            </p:stCondLst>
                            <p:childTnLst>
                              <p:par>
                                <p:cTn id="93" presetID="2" presetClass="entr" presetSubtype="6" fill="hold" nodeType="afterEffect">
                                  <p:stCondLst>
                                    <p:cond delay="0"/>
                                  </p:stCondLst>
                                  <p:childTnLst>
                                    <p:set>
                                      <p:cBhvr>
                                        <p:cTn id="94" dur="1" fill="hold">
                                          <p:stCondLst>
                                            <p:cond delay="0"/>
                                          </p:stCondLst>
                                        </p:cTn>
                                        <p:tgtEl>
                                          <p:spTgt spid="9227"/>
                                        </p:tgtEl>
                                        <p:attrNameLst>
                                          <p:attrName>style.visibility</p:attrName>
                                        </p:attrNameLst>
                                      </p:cBhvr>
                                      <p:to>
                                        <p:strVal val="visible"/>
                                      </p:to>
                                    </p:set>
                                    <p:anim calcmode="lin" valueType="num">
                                      <p:cBhvr additive="base">
                                        <p:cTn id="95" dur="500" fill="hold"/>
                                        <p:tgtEl>
                                          <p:spTgt spid="9227"/>
                                        </p:tgtEl>
                                        <p:attrNameLst>
                                          <p:attrName>ppt_x</p:attrName>
                                        </p:attrNameLst>
                                      </p:cBhvr>
                                      <p:tavLst>
                                        <p:tav tm="0">
                                          <p:val>
                                            <p:strVal val="1+#ppt_w/2"/>
                                          </p:val>
                                        </p:tav>
                                        <p:tav tm="100000">
                                          <p:val>
                                            <p:strVal val="#ppt_x"/>
                                          </p:val>
                                        </p:tav>
                                      </p:tavLst>
                                    </p:anim>
                                    <p:anim calcmode="lin" valueType="num">
                                      <p:cBhvr additive="base">
                                        <p:cTn id="96" dur="500" fill="hold"/>
                                        <p:tgtEl>
                                          <p:spTgt spid="9227"/>
                                        </p:tgtEl>
                                        <p:attrNameLst>
                                          <p:attrName>ppt_y</p:attrName>
                                        </p:attrNameLst>
                                      </p:cBhvr>
                                      <p:tavLst>
                                        <p:tav tm="0">
                                          <p:val>
                                            <p:strVal val="1+#ppt_h/2"/>
                                          </p:val>
                                        </p:tav>
                                        <p:tav tm="100000">
                                          <p:val>
                                            <p:strVal val="#ppt_y"/>
                                          </p:val>
                                        </p:tav>
                                      </p:tavLst>
                                    </p:anim>
                                  </p:childTnLst>
                                </p:cTn>
                              </p:par>
                            </p:childTnLst>
                          </p:cTn>
                        </p:par>
                        <p:par>
                          <p:cTn id="97" fill="hold" nodeType="afterGroup">
                            <p:stCondLst>
                              <p:cond delay="8000"/>
                            </p:stCondLst>
                            <p:childTnLst>
                              <p:par>
                                <p:cTn id="98" presetID="23" presetClass="entr" presetSubtype="16" fill="hold" nodeType="afterEffect">
                                  <p:stCondLst>
                                    <p:cond delay="0"/>
                                  </p:stCondLst>
                                  <p:childTnLst>
                                    <p:set>
                                      <p:cBhvr>
                                        <p:cTn id="99" dur="1" fill="hold">
                                          <p:stCondLst>
                                            <p:cond delay="0"/>
                                          </p:stCondLst>
                                        </p:cTn>
                                        <p:tgtEl>
                                          <p:spTgt spid="9228"/>
                                        </p:tgtEl>
                                        <p:attrNameLst>
                                          <p:attrName>style.visibility</p:attrName>
                                        </p:attrNameLst>
                                      </p:cBhvr>
                                      <p:to>
                                        <p:strVal val="visible"/>
                                      </p:to>
                                    </p:set>
                                    <p:anim calcmode="lin" valueType="num">
                                      <p:cBhvr>
                                        <p:cTn id="100" dur="500" fill="hold"/>
                                        <p:tgtEl>
                                          <p:spTgt spid="9228"/>
                                        </p:tgtEl>
                                        <p:attrNameLst>
                                          <p:attrName>ppt_w</p:attrName>
                                        </p:attrNameLst>
                                      </p:cBhvr>
                                      <p:tavLst>
                                        <p:tav tm="0">
                                          <p:val>
                                            <p:fltVal val="0"/>
                                          </p:val>
                                        </p:tav>
                                        <p:tav tm="100000">
                                          <p:val>
                                            <p:strVal val="#ppt_w"/>
                                          </p:val>
                                        </p:tav>
                                      </p:tavLst>
                                    </p:anim>
                                    <p:anim calcmode="lin" valueType="num">
                                      <p:cBhvr>
                                        <p:cTn id="101" dur="500" fill="hold"/>
                                        <p:tgtEl>
                                          <p:spTgt spid="9228"/>
                                        </p:tgtEl>
                                        <p:attrNameLst>
                                          <p:attrName>ppt_h</p:attrName>
                                        </p:attrNameLst>
                                      </p:cBhvr>
                                      <p:tavLst>
                                        <p:tav tm="0">
                                          <p:val>
                                            <p:fltVal val="0"/>
                                          </p:val>
                                        </p:tav>
                                        <p:tav tm="100000">
                                          <p:val>
                                            <p:strVal val="#ppt_h"/>
                                          </p:val>
                                        </p:tav>
                                      </p:tavLst>
                                    </p:anim>
                                  </p:childTnLst>
                                </p:cTn>
                              </p:par>
                            </p:childTnLst>
                          </p:cTn>
                        </p:par>
                      </p:childTnLst>
                    </p:cTn>
                  </p:par>
                  <p:par>
                    <p:cTn id="102" fill="hold">
                      <p:stCondLst>
                        <p:cond delay="indefinite"/>
                      </p:stCondLst>
                      <p:childTnLst>
                        <p:par>
                          <p:cTn id="103" fill="hold">
                            <p:stCondLst>
                              <p:cond delay="0"/>
                            </p:stCondLst>
                            <p:childTnLst>
                              <p:par>
                                <p:cTn id="104" presetID="42" presetClass="entr" presetSubtype="0" fill="hold" grpId="0" nodeType="clickEffect">
                                  <p:stCondLst>
                                    <p:cond delay="0"/>
                                  </p:stCondLst>
                                  <p:childTnLst>
                                    <p:set>
                                      <p:cBhvr>
                                        <p:cTn id="105" dur="1" fill="hold">
                                          <p:stCondLst>
                                            <p:cond delay="0"/>
                                          </p:stCondLst>
                                        </p:cTn>
                                        <p:tgtEl>
                                          <p:spTgt spid="9219">
                                            <p:txEl>
                                              <p:pRg st="0" end="0"/>
                                            </p:txEl>
                                          </p:spTgt>
                                        </p:tgtEl>
                                        <p:attrNameLst>
                                          <p:attrName>style.visibility</p:attrName>
                                        </p:attrNameLst>
                                      </p:cBhvr>
                                      <p:to>
                                        <p:strVal val="visible"/>
                                      </p:to>
                                    </p:set>
                                    <p:animEffect transition="in" filter="fade">
                                      <p:cBhvr>
                                        <p:cTn id="106" dur="1000"/>
                                        <p:tgtEl>
                                          <p:spTgt spid="9219">
                                            <p:txEl>
                                              <p:pRg st="0" end="0"/>
                                            </p:txEl>
                                          </p:spTgt>
                                        </p:tgtEl>
                                      </p:cBhvr>
                                    </p:animEffect>
                                    <p:anim calcmode="lin" valueType="num">
                                      <p:cBhvr>
                                        <p:cTn id="107" dur="1000" fill="hold"/>
                                        <p:tgtEl>
                                          <p:spTgt spid="9219">
                                            <p:txEl>
                                              <p:pRg st="0" end="0"/>
                                            </p:txEl>
                                          </p:spTgt>
                                        </p:tgtEl>
                                        <p:attrNameLst>
                                          <p:attrName>ppt_x</p:attrName>
                                        </p:attrNameLst>
                                      </p:cBhvr>
                                      <p:tavLst>
                                        <p:tav tm="0">
                                          <p:val>
                                            <p:strVal val="#ppt_x"/>
                                          </p:val>
                                        </p:tav>
                                        <p:tav tm="100000">
                                          <p:val>
                                            <p:strVal val="#ppt_x"/>
                                          </p:val>
                                        </p:tav>
                                      </p:tavLst>
                                    </p:anim>
                                    <p:anim calcmode="lin" valueType="num">
                                      <p:cBhvr>
                                        <p:cTn id="108" dur="1000" fill="hold"/>
                                        <p:tgtEl>
                                          <p:spTgt spid="921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altLang="zh-CN">
                <a:latin typeface="华文楷体" pitchFamily="2" charset="-122"/>
                <a:ea typeface="华文楷体" pitchFamily="2" charset="-122"/>
              </a:rPr>
              <a:t>Evolution</a:t>
            </a:r>
            <a:r>
              <a:rPr lang="zh-CN" altLang="en-US">
                <a:latin typeface="华文楷体" pitchFamily="2" charset="-122"/>
                <a:ea typeface="华文楷体" pitchFamily="2" charset="-122"/>
              </a:rPr>
              <a:t>－</a:t>
            </a:r>
            <a:r>
              <a:rPr lang="en-US" altLang="zh-CN">
                <a:latin typeface="华文楷体" pitchFamily="2" charset="-122"/>
                <a:ea typeface="华文楷体" pitchFamily="2" charset="-122"/>
              </a:rPr>
              <a:t>20 iteration</a:t>
            </a:r>
          </a:p>
        </p:txBody>
      </p:sp>
      <p:pic>
        <p:nvPicPr>
          <p:cNvPr id="101379" name="Picture 3" descr="pos000020"/>
          <p:cNvPicPr>
            <a:picLocks noGrp="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219200" y="1981200"/>
            <a:ext cx="6029325" cy="45386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284346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US" altLang="zh-CN">
                <a:latin typeface="华文楷体" pitchFamily="2" charset="-122"/>
                <a:ea typeface="华文楷体" pitchFamily="2" charset="-122"/>
              </a:rPr>
              <a:t>Evolution</a:t>
            </a:r>
            <a:r>
              <a:rPr lang="zh-CN" altLang="en-US">
                <a:latin typeface="华文楷体" pitchFamily="2" charset="-122"/>
                <a:ea typeface="华文楷体" pitchFamily="2" charset="-122"/>
              </a:rPr>
              <a:t>－</a:t>
            </a:r>
            <a:r>
              <a:rPr lang="en-US" altLang="zh-CN">
                <a:latin typeface="华文楷体" pitchFamily="2" charset="-122"/>
                <a:ea typeface="华文楷体" pitchFamily="2" charset="-122"/>
              </a:rPr>
              <a:t>25 iteration</a:t>
            </a:r>
          </a:p>
        </p:txBody>
      </p:sp>
      <p:pic>
        <p:nvPicPr>
          <p:cNvPr id="103427" name="Picture 3" descr="pos000025"/>
          <p:cNvPicPr>
            <a:picLocks noGrp="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219200" y="1981200"/>
            <a:ext cx="5876925" cy="45386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8767154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altLang="zh-CN">
                <a:latin typeface="华文楷体" pitchFamily="2" charset="-122"/>
                <a:ea typeface="华文楷体" pitchFamily="2" charset="-122"/>
              </a:rPr>
              <a:t>Evolution</a:t>
            </a:r>
            <a:r>
              <a:rPr lang="zh-CN" altLang="en-US">
                <a:latin typeface="华文楷体" pitchFamily="2" charset="-122"/>
                <a:ea typeface="华文楷体" pitchFamily="2" charset="-122"/>
              </a:rPr>
              <a:t>－</a:t>
            </a:r>
            <a:r>
              <a:rPr lang="en-US" altLang="zh-CN">
                <a:latin typeface="华文楷体" pitchFamily="2" charset="-122"/>
                <a:ea typeface="华文楷体" pitchFamily="2" charset="-122"/>
              </a:rPr>
              <a:t>100 iteration</a:t>
            </a:r>
          </a:p>
        </p:txBody>
      </p:sp>
      <p:pic>
        <p:nvPicPr>
          <p:cNvPr id="105475" name="Picture 3" descr="pos000100"/>
          <p:cNvPicPr>
            <a:picLocks noGrp="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219200" y="1981200"/>
            <a:ext cx="5876925" cy="45386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734577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altLang="zh-CN">
                <a:latin typeface="华文楷体" pitchFamily="2" charset="-122"/>
                <a:ea typeface="华文楷体" pitchFamily="2" charset="-122"/>
              </a:rPr>
              <a:t>Evolution</a:t>
            </a:r>
            <a:r>
              <a:rPr lang="zh-CN" altLang="en-US">
                <a:latin typeface="华文楷体" pitchFamily="2" charset="-122"/>
                <a:ea typeface="华文楷体" pitchFamily="2" charset="-122"/>
              </a:rPr>
              <a:t>－</a:t>
            </a:r>
            <a:r>
              <a:rPr lang="en-US" altLang="zh-CN">
                <a:latin typeface="华文楷体" pitchFamily="2" charset="-122"/>
                <a:ea typeface="华文楷体" pitchFamily="2" charset="-122"/>
              </a:rPr>
              <a:t>500 iteration</a:t>
            </a:r>
          </a:p>
        </p:txBody>
      </p:sp>
      <p:pic>
        <p:nvPicPr>
          <p:cNvPr id="107523" name="Picture 3" descr="pos000500"/>
          <p:cNvPicPr>
            <a:picLocks noGrp="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219200" y="1981200"/>
            <a:ext cx="5876925" cy="45386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9131903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altLang="zh-CN" dirty="0">
                <a:solidFill>
                  <a:schemeClr val="accent3">
                    <a:lumMod val="50000"/>
                  </a:schemeClr>
                </a:solidFill>
                <a:latin typeface="华文楷体" pitchFamily="2" charset="-122"/>
                <a:ea typeface="华文楷体" pitchFamily="2" charset="-122"/>
              </a:rPr>
              <a:t>Search result</a:t>
            </a:r>
          </a:p>
        </p:txBody>
      </p:sp>
      <p:graphicFrame>
        <p:nvGraphicFramePr>
          <p:cNvPr id="109571" name="Group 3"/>
          <p:cNvGraphicFramePr>
            <a:graphicFrameLocks noGrp="1"/>
          </p:cNvGraphicFramePr>
          <p:nvPr>
            <p:ph sz="half" idx="1"/>
            <p:extLst>
              <p:ext uri="{D42A27DB-BD31-4B8C-83A1-F6EECF244321}">
                <p14:modId xmlns:p14="http://schemas.microsoft.com/office/powerpoint/2010/main" val="270844091"/>
              </p:ext>
            </p:extLst>
          </p:nvPr>
        </p:nvGraphicFramePr>
        <p:xfrm>
          <a:off x="609600" y="1524000"/>
          <a:ext cx="3754437" cy="4343400"/>
        </p:xfrm>
        <a:graphic>
          <a:graphicData uri="http://schemas.openxmlformats.org/drawingml/2006/table">
            <a:tbl>
              <a:tblPr/>
              <a:tblGrid>
                <a:gridCol w="1212850"/>
                <a:gridCol w="2541587"/>
              </a:tblGrid>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dirty="0" smtClean="0">
                          <a:ln>
                            <a:noFill/>
                          </a:ln>
                          <a:solidFill>
                            <a:schemeClr val="accent4">
                              <a:lumMod val="50000"/>
                            </a:schemeClr>
                          </a:solidFill>
                          <a:effectLst/>
                          <a:latin typeface="Tahoma" pitchFamily="34" charset="0"/>
                          <a:ea typeface="SimSun" pitchFamily="2" charset="-122"/>
                        </a:rPr>
                        <a:t>Iteration</a:t>
                      </a:r>
                      <a:endParaRPr kumimoji="0" lang="en-US" altLang="zh-TW" sz="2000" b="0" i="0" u="none" strike="noStrike" cap="none" normalizeH="0" baseline="0" dirty="0" smtClean="0">
                        <a:ln>
                          <a:noFill/>
                        </a:ln>
                        <a:solidFill>
                          <a:schemeClr val="accent4">
                            <a:lumMod val="50000"/>
                          </a:schemeClr>
                        </a:solidFill>
                        <a:effectLst/>
                        <a:latin typeface="Tahoma" pitchFamily="34" charset="0"/>
                        <a:ea typeface="SimSun"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accent4">
                              <a:lumMod val="50000"/>
                            </a:schemeClr>
                          </a:solidFill>
                          <a:effectLst/>
                          <a:latin typeface="Tahoma" pitchFamily="34" charset="0"/>
                          <a:ea typeface="SimSun" pitchFamily="2" charset="-122"/>
                        </a:rPr>
                        <a:t>Swarm best</a:t>
                      </a:r>
                      <a:endParaRPr kumimoji="0" lang="en-US" altLang="zh-TW" sz="2000" b="0" i="0" u="none" strike="noStrike" cap="none" normalizeH="0" baseline="0" smtClean="0">
                        <a:ln>
                          <a:noFill/>
                        </a:ln>
                        <a:solidFill>
                          <a:schemeClr val="accent4">
                            <a:lumMod val="50000"/>
                          </a:schemeClr>
                        </a:solidFill>
                        <a:effectLst/>
                        <a:latin typeface="Tahoma" pitchFamily="34" charset="0"/>
                        <a:ea typeface="SimSun"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35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000" b="0" i="0" u="none" strike="noStrike" cap="none" normalizeH="0" baseline="0" smtClean="0">
                          <a:ln>
                            <a:noFill/>
                          </a:ln>
                          <a:solidFill>
                            <a:schemeClr val="accent4">
                              <a:lumMod val="50000"/>
                            </a:schemeClr>
                          </a:solidFill>
                          <a:effectLst/>
                          <a:latin typeface="Tahoma" pitchFamily="34" charset="0"/>
                          <a:ea typeface="SimSun"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000" b="0" i="0" u="none" strike="noStrike" cap="none" normalizeH="0" baseline="0" smtClean="0">
                          <a:ln>
                            <a:noFill/>
                          </a:ln>
                          <a:solidFill>
                            <a:schemeClr val="accent4">
                              <a:lumMod val="50000"/>
                            </a:schemeClr>
                          </a:solidFill>
                          <a:effectLst/>
                          <a:latin typeface="Tahoma" pitchFamily="34" charset="0"/>
                          <a:ea typeface="SimSun" pitchFamily="2" charset="-122"/>
                        </a:rPr>
                        <a:t>416.245599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51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000" b="0" i="0" u="none" strike="noStrike" cap="none" normalizeH="0" baseline="0" smtClean="0">
                          <a:ln>
                            <a:noFill/>
                          </a:ln>
                          <a:solidFill>
                            <a:schemeClr val="accent4">
                              <a:lumMod val="50000"/>
                            </a:schemeClr>
                          </a:solidFill>
                          <a:effectLst/>
                          <a:latin typeface="Tahoma" pitchFamily="34" charset="0"/>
                          <a:ea typeface="SimSun" pitchFamily="2"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000" b="0" i="0" u="none" strike="noStrike" cap="none" normalizeH="0" baseline="0" dirty="0" smtClean="0">
                          <a:ln>
                            <a:noFill/>
                          </a:ln>
                          <a:solidFill>
                            <a:schemeClr val="accent4">
                              <a:lumMod val="50000"/>
                            </a:schemeClr>
                          </a:solidFill>
                          <a:effectLst/>
                          <a:latin typeface="Tahoma" pitchFamily="34" charset="0"/>
                          <a:ea typeface="SimSun" pitchFamily="2" charset="-122"/>
                        </a:rPr>
                        <a:t>515.748796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35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000" b="0" i="0" u="none" strike="noStrike" cap="none" normalizeH="0" baseline="0" smtClean="0">
                          <a:ln>
                            <a:noFill/>
                          </a:ln>
                          <a:solidFill>
                            <a:schemeClr val="accent4">
                              <a:lumMod val="50000"/>
                            </a:schemeClr>
                          </a:solidFill>
                          <a:effectLst/>
                          <a:latin typeface="Tahoma" pitchFamily="34" charset="0"/>
                          <a:ea typeface="SimSun" pitchFamily="2" charset="-122"/>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000" b="0" i="0" u="none" strike="noStrike" cap="none" normalizeH="0" baseline="0" smtClean="0">
                          <a:ln>
                            <a:noFill/>
                          </a:ln>
                          <a:solidFill>
                            <a:schemeClr val="accent4">
                              <a:lumMod val="50000"/>
                            </a:schemeClr>
                          </a:solidFill>
                          <a:effectLst/>
                          <a:latin typeface="Tahoma" pitchFamily="34" charset="0"/>
                          <a:ea typeface="SimSun" pitchFamily="2" charset="-122"/>
                        </a:rPr>
                        <a:t>759.404006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35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000" b="0" i="0" u="none" strike="noStrike" cap="none" normalizeH="0" baseline="0" smtClean="0">
                          <a:ln>
                            <a:noFill/>
                          </a:ln>
                          <a:solidFill>
                            <a:schemeClr val="accent4">
                              <a:lumMod val="50000"/>
                            </a:schemeClr>
                          </a:solidFill>
                          <a:effectLst/>
                          <a:latin typeface="Tahoma" pitchFamily="34" charset="0"/>
                          <a:ea typeface="SimSun" pitchFamily="2" charset="-122"/>
                        </a:rPr>
                        <a:t>15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000" b="0" i="0" u="none" strike="noStrike" cap="none" normalizeH="0" baseline="0" smtClean="0">
                          <a:ln>
                            <a:noFill/>
                          </a:ln>
                          <a:solidFill>
                            <a:schemeClr val="accent4">
                              <a:lumMod val="50000"/>
                            </a:schemeClr>
                          </a:solidFill>
                          <a:effectLst/>
                          <a:latin typeface="Tahoma" pitchFamily="34" charset="0"/>
                          <a:ea typeface="SimSun" pitchFamily="2" charset="-122"/>
                        </a:rPr>
                        <a:t>793.732019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51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000" b="0" i="0" u="none" strike="noStrike" cap="none" normalizeH="0" baseline="0" smtClean="0">
                          <a:ln>
                            <a:noFill/>
                          </a:ln>
                          <a:solidFill>
                            <a:schemeClr val="accent4">
                              <a:lumMod val="50000"/>
                            </a:schemeClr>
                          </a:solidFill>
                          <a:effectLst/>
                          <a:latin typeface="Tahoma" pitchFamily="34" charset="0"/>
                          <a:ea typeface="SimSun" pitchFamily="2" charset="-122"/>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000" b="0" i="0" u="none" strike="noStrike" cap="none" normalizeH="0" baseline="0" smtClean="0">
                          <a:ln>
                            <a:noFill/>
                          </a:ln>
                          <a:solidFill>
                            <a:schemeClr val="accent4">
                              <a:lumMod val="50000"/>
                            </a:schemeClr>
                          </a:solidFill>
                          <a:effectLst/>
                          <a:latin typeface="Tahoma" pitchFamily="34" charset="0"/>
                          <a:ea typeface="SimSun" pitchFamily="2" charset="-122"/>
                        </a:rPr>
                        <a:t>834.813763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35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000" b="0" i="0" u="none" strike="noStrike" cap="none" normalizeH="0" baseline="0" smtClean="0">
                          <a:ln>
                            <a:noFill/>
                          </a:ln>
                          <a:solidFill>
                            <a:schemeClr val="accent4">
                              <a:lumMod val="50000"/>
                            </a:schemeClr>
                          </a:solidFill>
                          <a:effectLst/>
                          <a:latin typeface="Tahoma" pitchFamily="34" charset="0"/>
                          <a:ea typeface="SimSun" pitchFamily="2" charset="-122"/>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000" b="0" i="0" u="none" strike="noStrike" cap="none" normalizeH="0" baseline="0" smtClean="0">
                          <a:ln>
                            <a:noFill/>
                          </a:ln>
                          <a:solidFill>
                            <a:schemeClr val="accent4">
                              <a:lumMod val="50000"/>
                            </a:schemeClr>
                          </a:solidFill>
                          <a:effectLst/>
                          <a:latin typeface="Tahoma" pitchFamily="34" charset="0"/>
                          <a:ea typeface="SimSun" pitchFamily="2" charset="-122"/>
                        </a:rPr>
                        <a:t>837.911535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51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000" b="0" i="0" u="none" strike="noStrike" cap="none" normalizeH="0" baseline="0" smtClean="0">
                          <a:ln>
                            <a:noFill/>
                          </a:ln>
                          <a:solidFill>
                            <a:schemeClr val="accent4">
                              <a:lumMod val="50000"/>
                            </a:schemeClr>
                          </a:solidFill>
                          <a:effectLst/>
                          <a:latin typeface="Tahoma" pitchFamily="34" charset="0"/>
                          <a:ea typeface="SimSun" pitchFamily="2" charset="-122"/>
                        </a:rPr>
                        <a:t>5000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000" b="0" i="0" u="none" strike="noStrike" cap="none" normalizeH="0" baseline="0" smtClean="0">
                          <a:ln>
                            <a:noFill/>
                          </a:ln>
                          <a:solidFill>
                            <a:schemeClr val="accent4">
                              <a:lumMod val="50000"/>
                            </a:schemeClr>
                          </a:solidFill>
                          <a:effectLst/>
                          <a:latin typeface="Tahoma" pitchFamily="34" charset="0"/>
                          <a:ea typeface="SimSun" pitchFamily="2" charset="-122"/>
                        </a:rPr>
                        <a:t>837.965771</a:t>
                      </a:r>
                      <a:endParaRPr kumimoji="0" lang="en-US" altLang="zh-TW" sz="2000" b="0" i="0" u="none" strike="noStrike" cap="none" normalizeH="0" baseline="0" smtClean="0">
                        <a:ln>
                          <a:noFill/>
                        </a:ln>
                        <a:solidFill>
                          <a:schemeClr val="accent4">
                            <a:lumMod val="50000"/>
                          </a:schemeClr>
                        </a:solidFill>
                        <a:effectLst/>
                        <a:latin typeface="Tahoma" pitchFamily="34" charset="0"/>
                        <a:ea typeface="SimSun"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214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000" b="0" i="0" u="none" strike="noStrike" cap="none" normalizeH="0" baseline="0" dirty="0" smtClean="0">
                          <a:ln>
                            <a:noFill/>
                          </a:ln>
                          <a:solidFill>
                            <a:schemeClr val="accent4">
                              <a:lumMod val="50000"/>
                            </a:schemeClr>
                          </a:solidFill>
                          <a:effectLst/>
                          <a:latin typeface="Tahoma" pitchFamily="34" charset="0"/>
                          <a:ea typeface="DFKai-SB" pitchFamily="65" charset="-120"/>
                        </a:rPr>
                        <a:t>Global</a:t>
                      </a:r>
                      <a:endParaRPr kumimoji="0" lang="en-US" altLang="zh-TW" sz="2000" b="0" i="0" u="none" strike="noStrike" cap="none" normalizeH="0" baseline="0" dirty="0" smtClean="0">
                        <a:ln>
                          <a:noFill/>
                        </a:ln>
                        <a:solidFill>
                          <a:schemeClr val="accent4">
                            <a:lumMod val="50000"/>
                          </a:schemeClr>
                        </a:solidFill>
                        <a:effectLst/>
                        <a:latin typeface="Tahoma" pitchFamily="34" charset="0"/>
                        <a:ea typeface="SimSun"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000" b="0" i="0" u="none" strike="noStrike" cap="none" normalizeH="0" baseline="0" dirty="0" smtClean="0">
                          <a:ln>
                            <a:noFill/>
                          </a:ln>
                          <a:solidFill>
                            <a:schemeClr val="accent4">
                              <a:lumMod val="50000"/>
                            </a:schemeClr>
                          </a:solidFill>
                          <a:effectLst/>
                          <a:latin typeface="Tahoma" pitchFamily="34" charset="0"/>
                          <a:ea typeface="SimSun" pitchFamily="2" charset="-122"/>
                        </a:rPr>
                        <a:t>837.9658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109607" name="Picture 39"/>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419600" y="1524000"/>
            <a:ext cx="4495800" cy="4416425"/>
          </a:xfr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192025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3600" y="1600200"/>
            <a:ext cx="4730262" cy="4285254"/>
          </a:xfrm>
        </p:spPr>
      </p:pic>
      <p:sp>
        <p:nvSpPr>
          <p:cNvPr id="6" name="Title 5"/>
          <p:cNvSpPr>
            <a:spLocks noGrp="1"/>
          </p:cNvSpPr>
          <p:nvPr>
            <p:ph type="title"/>
          </p:nvPr>
        </p:nvSpPr>
        <p:spPr/>
        <p:txBody>
          <a:bodyPr/>
          <a:lstStyle/>
          <a:p>
            <a:r>
              <a:rPr lang="en-US" dirty="0" smtClean="0"/>
              <a:t>Sub-Swarm Generations </a:t>
            </a:r>
            <a:endParaRPr lang="en-US" dirty="0"/>
          </a:p>
        </p:txBody>
      </p:sp>
    </p:spTree>
    <p:extLst>
      <p:ext uri="{BB962C8B-B14F-4D97-AF65-F5344CB8AC3E}">
        <p14:creationId xmlns:p14="http://schemas.microsoft.com/office/powerpoint/2010/main" val="52475707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en-US" altLang="zh-CN" dirty="0"/>
              <a:t>V</a:t>
            </a:r>
            <a:r>
              <a:rPr lang="en-US" altLang="zh-CN" dirty="0" smtClean="0"/>
              <a:t>ariants </a:t>
            </a:r>
            <a:r>
              <a:rPr lang="en-US" altLang="zh-CN" dirty="0"/>
              <a:t>of PSO</a:t>
            </a:r>
          </a:p>
        </p:txBody>
      </p:sp>
      <p:sp>
        <p:nvSpPr>
          <p:cNvPr id="136195" name="Rectangle 3"/>
          <p:cNvSpPr>
            <a:spLocks noGrp="1" noChangeArrowheads="1"/>
          </p:cNvSpPr>
          <p:nvPr>
            <p:ph type="body" idx="1"/>
          </p:nvPr>
        </p:nvSpPr>
        <p:spPr/>
        <p:txBody>
          <a:bodyPr/>
          <a:lstStyle/>
          <a:p>
            <a:r>
              <a:rPr lang="en-US" altLang="zh-CN" dirty="0" smtClean="0"/>
              <a:t>Cellular Particle Swarm Optimization (CPSO)</a:t>
            </a:r>
            <a:endParaRPr lang="en-US" altLang="zh-CN" dirty="0"/>
          </a:p>
          <a:p>
            <a:r>
              <a:rPr lang="en-US" altLang="zh-CN" dirty="0" smtClean="0"/>
              <a:t>Advanced and Retreat Particle Swarm Optimization (AR-CPSO)</a:t>
            </a:r>
            <a:endParaRPr lang="en-US" altLang="zh-CN" dirty="0"/>
          </a:p>
          <a:p>
            <a:r>
              <a:rPr lang="en-US" altLang="zh-CN" dirty="0" smtClean="0"/>
              <a:t>Modified Particle Swarm Optimization(MPSO)</a:t>
            </a:r>
            <a:endParaRPr lang="en-US" altLang="zh-CN" dirty="0"/>
          </a:p>
          <a:p>
            <a:r>
              <a:rPr lang="en-US" altLang="zh-CN" dirty="0" smtClean="0"/>
              <a:t>Fireworks Particle Swarm Optimization (FPSO)</a:t>
            </a:r>
            <a:endParaRPr lang="en-US" altLang="zh-CN" dirty="0"/>
          </a:p>
        </p:txBody>
      </p:sp>
    </p:spTree>
    <p:extLst>
      <p:ext uri="{BB962C8B-B14F-4D97-AF65-F5344CB8AC3E}">
        <p14:creationId xmlns:p14="http://schemas.microsoft.com/office/powerpoint/2010/main" val="3549519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6195">
                                            <p:txEl>
                                              <p:pRg st="0" end="0"/>
                                            </p:txEl>
                                          </p:spTgt>
                                        </p:tgtEl>
                                        <p:attrNameLst>
                                          <p:attrName>style.visibility</p:attrName>
                                        </p:attrNameLst>
                                      </p:cBhvr>
                                      <p:to>
                                        <p:strVal val="visible"/>
                                      </p:to>
                                    </p:set>
                                    <p:animEffect transition="in" filter="fade">
                                      <p:cBhvr>
                                        <p:cTn id="7" dur="1000"/>
                                        <p:tgtEl>
                                          <p:spTgt spid="136195">
                                            <p:txEl>
                                              <p:pRg st="0" end="0"/>
                                            </p:txEl>
                                          </p:spTgt>
                                        </p:tgtEl>
                                      </p:cBhvr>
                                    </p:animEffect>
                                    <p:anim calcmode="lin" valueType="num">
                                      <p:cBhvr>
                                        <p:cTn id="8" dur="1000" fill="hold"/>
                                        <p:tgtEl>
                                          <p:spTgt spid="13619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619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6195">
                                            <p:txEl>
                                              <p:pRg st="1" end="1"/>
                                            </p:txEl>
                                          </p:spTgt>
                                        </p:tgtEl>
                                        <p:attrNameLst>
                                          <p:attrName>style.visibility</p:attrName>
                                        </p:attrNameLst>
                                      </p:cBhvr>
                                      <p:to>
                                        <p:strVal val="visible"/>
                                      </p:to>
                                    </p:set>
                                    <p:animEffect transition="in" filter="fade">
                                      <p:cBhvr>
                                        <p:cTn id="14" dur="1000"/>
                                        <p:tgtEl>
                                          <p:spTgt spid="136195">
                                            <p:txEl>
                                              <p:pRg st="1" end="1"/>
                                            </p:txEl>
                                          </p:spTgt>
                                        </p:tgtEl>
                                      </p:cBhvr>
                                    </p:animEffect>
                                    <p:anim calcmode="lin" valueType="num">
                                      <p:cBhvr>
                                        <p:cTn id="15" dur="1000" fill="hold"/>
                                        <p:tgtEl>
                                          <p:spTgt spid="13619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3619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36195">
                                            <p:txEl>
                                              <p:pRg st="2" end="2"/>
                                            </p:txEl>
                                          </p:spTgt>
                                        </p:tgtEl>
                                        <p:attrNameLst>
                                          <p:attrName>style.visibility</p:attrName>
                                        </p:attrNameLst>
                                      </p:cBhvr>
                                      <p:to>
                                        <p:strVal val="visible"/>
                                      </p:to>
                                    </p:set>
                                    <p:animEffect transition="in" filter="fade">
                                      <p:cBhvr>
                                        <p:cTn id="21" dur="1000"/>
                                        <p:tgtEl>
                                          <p:spTgt spid="136195">
                                            <p:txEl>
                                              <p:pRg st="2" end="2"/>
                                            </p:txEl>
                                          </p:spTgt>
                                        </p:tgtEl>
                                      </p:cBhvr>
                                    </p:animEffect>
                                    <p:anim calcmode="lin" valueType="num">
                                      <p:cBhvr>
                                        <p:cTn id="22" dur="1000" fill="hold"/>
                                        <p:tgtEl>
                                          <p:spTgt spid="13619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3619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36195">
                                            <p:txEl>
                                              <p:pRg st="3" end="3"/>
                                            </p:txEl>
                                          </p:spTgt>
                                        </p:tgtEl>
                                        <p:attrNameLst>
                                          <p:attrName>style.visibility</p:attrName>
                                        </p:attrNameLst>
                                      </p:cBhvr>
                                      <p:to>
                                        <p:strVal val="visible"/>
                                      </p:to>
                                    </p:set>
                                    <p:animEffect transition="in" filter="fade">
                                      <p:cBhvr>
                                        <p:cTn id="28" dur="1000"/>
                                        <p:tgtEl>
                                          <p:spTgt spid="136195">
                                            <p:txEl>
                                              <p:pRg st="3" end="3"/>
                                            </p:txEl>
                                          </p:spTgt>
                                        </p:tgtEl>
                                      </p:cBhvr>
                                    </p:animEffect>
                                    <p:anim calcmode="lin" valueType="num">
                                      <p:cBhvr>
                                        <p:cTn id="29" dur="1000" fill="hold"/>
                                        <p:tgtEl>
                                          <p:spTgt spid="13619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3619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5"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US" altLang="zh-CN" dirty="0"/>
              <a:t>V</a:t>
            </a:r>
            <a:r>
              <a:rPr lang="en-US" altLang="zh-CN" dirty="0" smtClean="0"/>
              <a:t>ariants </a:t>
            </a:r>
            <a:r>
              <a:rPr lang="en-US" altLang="zh-CN" dirty="0"/>
              <a:t>of PSO</a:t>
            </a:r>
          </a:p>
        </p:txBody>
      </p:sp>
      <p:sp>
        <p:nvSpPr>
          <p:cNvPr id="137219" name="Rectangle 3"/>
          <p:cNvSpPr>
            <a:spLocks noGrp="1" noChangeArrowheads="1"/>
          </p:cNvSpPr>
          <p:nvPr>
            <p:ph type="body" idx="1"/>
          </p:nvPr>
        </p:nvSpPr>
        <p:spPr/>
        <p:txBody>
          <a:bodyPr>
            <a:normAutofit fontScale="92500" lnSpcReduction="20000"/>
          </a:bodyPr>
          <a:lstStyle/>
          <a:p>
            <a:r>
              <a:rPr lang="en-US" altLang="zh-CN" dirty="0"/>
              <a:t>CPSO</a:t>
            </a:r>
          </a:p>
          <a:p>
            <a:pPr>
              <a:buNone/>
            </a:pPr>
            <a:r>
              <a:rPr lang="en-US" altLang="zh-CN" dirty="0"/>
              <a:t> The General framework of cellular</a:t>
            </a:r>
          </a:p>
          <a:p>
            <a:pPr>
              <a:buNone/>
            </a:pPr>
            <a:r>
              <a:rPr lang="en-US" altLang="zh-CN" dirty="0"/>
              <a:t>                 Particle Swarm Optimization</a:t>
            </a:r>
          </a:p>
          <a:p>
            <a:pPr>
              <a:buNone/>
            </a:pPr>
            <a:endParaRPr lang="en-US" altLang="zh-CN" u="sng" dirty="0"/>
          </a:p>
          <a:p>
            <a:pPr>
              <a:buNone/>
            </a:pPr>
            <a:r>
              <a:rPr lang="en-US" altLang="zh-CN" dirty="0"/>
              <a:t>   </a:t>
            </a:r>
            <a:r>
              <a:rPr lang="en-US" altLang="zh-CN" sz="2400" dirty="0">
                <a:solidFill>
                  <a:schemeClr val="accent2">
                    <a:lumMod val="75000"/>
                  </a:schemeClr>
                </a:solidFill>
              </a:rPr>
              <a:t>Initialize swarm size and PSO parameter</a:t>
            </a:r>
          </a:p>
          <a:p>
            <a:pPr>
              <a:buNone/>
            </a:pPr>
            <a:r>
              <a:rPr lang="en-US" altLang="zh-CN" sz="2400" dirty="0">
                <a:solidFill>
                  <a:schemeClr val="accent2">
                    <a:lumMod val="75000"/>
                  </a:schemeClr>
                </a:solidFill>
              </a:rPr>
              <a:t>   Initialize particles position and velocities</a:t>
            </a:r>
          </a:p>
          <a:p>
            <a:pPr>
              <a:buNone/>
            </a:pPr>
            <a:r>
              <a:rPr lang="en-US" altLang="zh-CN" sz="2400" dirty="0">
                <a:solidFill>
                  <a:schemeClr val="accent2">
                    <a:lumMod val="75000"/>
                  </a:schemeClr>
                </a:solidFill>
              </a:rPr>
              <a:t>   LOOP</a:t>
            </a:r>
          </a:p>
          <a:p>
            <a:pPr>
              <a:buNone/>
            </a:pPr>
            <a:r>
              <a:rPr lang="en-US" altLang="zh-CN" sz="2400" dirty="0">
                <a:solidFill>
                  <a:schemeClr val="accent2">
                    <a:lumMod val="75000"/>
                  </a:schemeClr>
                </a:solidFill>
              </a:rPr>
              <a:t>        Identify every particle’s state</a:t>
            </a:r>
          </a:p>
          <a:p>
            <a:pPr>
              <a:buNone/>
            </a:pPr>
            <a:r>
              <a:rPr lang="en-US" altLang="zh-CN" sz="2400" dirty="0">
                <a:solidFill>
                  <a:schemeClr val="accent2">
                    <a:lumMod val="75000"/>
                  </a:schemeClr>
                </a:solidFill>
              </a:rPr>
              <a:t>        Implement cellular automata mechanism</a:t>
            </a:r>
          </a:p>
          <a:p>
            <a:pPr>
              <a:buNone/>
            </a:pPr>
            <a:r>
              <a:rPr lang="en-US" altLang="zh-CN" sz="2400" dirty="0">
                <a:solidFill>
                  <a:schemeClr val="accent2">
                    <a:lumMod val="75000"/>
                  </a:schemeClr>
                </a:solidFill>
              </a:rPr>
              <a:t>        Update velocities </a:t>
            </a:r>
          </a:p>
          <a:p>
            <a:pPr>
              <a:buNone/>
            </a:pPr>
            <a:r>
              <a:rPr lang="en-US" altLang="zh-CN" sz="2400" dirty="0">
                <a:solidFill>
                  <a:schemeClr val="accent2">
                    <a:lumMod val="75000"/>
                  </a:schemeClr>
                </a:solidFill>
              </a:rPr>
              <a:t>        Update positions</a:t>
            </a:r>
          </a:p>
          <a:p>
            <a:pPr>
              <a:buNone/>
            </a:pPr>
            <a:r>
              <a:rPr lang="en-US" altLang="zh-CN" sz="2400" dirty="0">
                <a:solidFill>
                  <a:schemeClr val="accent2">
                    <a:lumMod val="75000"/>
                  </a:schemeClr>
                </a:solidFill>
              </a:rPr>
              <a:t>        Exit loop if criterion is met</a:t>
            </a:r>
          </a:p>
          <a:p>
            <a:pPr>
              <a:buNone/>
            </a:pPr>
            <a:r>
              <a:rPr lang="en-US" altLang="zh-CN" sz="2400" dirty="0">
                <a:solidFill>
                  <a:schemeClr val="accent2">
                    <a:lumMod val="75000"/>
                  </a:schemeClr>
                </a:solidFill>
              </a:rPr>
              <a:t>    END LOOP</a:t>
            </a:r>
            <a:endParaRPr lang="en-US" altLang="zh-CN" dirty="0"/>
          </a:p>
        </p:txBody>
      </p:sp>
      <p:sp>
        <p:nvSpPr>
          <p:cNvPr id="137221" name="Rectangle 5"/>
          <p:cNvSpPr>
            <a:spLocks noChangeArrowheads="1"/>
          </p:cNvSpPr>
          <p:nvPr/>
        </p:nvSpPr>
        <p:spPr bwMode="auto">
          <a:xfrm>
            <a:off x="0" y="26527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pic>
        <p:nvPicPr>
          <p:cNvPr id="137225" name="Picture 9" descr="Clo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2700" y="1766888"/>
            <a:ext cx="2362200" cy="1771650"/>
          </a:xfrm>
          <a:prstGeom prst="rect">
            <a:avLst/>
          </a:prstGeom>
          <a:noFill/>
          <a:extLst>
            <a:ext uri="{909E8E84-426E-40DD-AFC4-6F175D3DCCD1}">
              <a14:hiddenFill xmlns:a14="http://schemas.microsoft.com/office/drawing/2010/main">
                <a:solidFill>
                  <a:srgbClr val="FFFFFF"/>
                </a:solidFill>
              </a14:hiddenFill>
            </a:ext>
          </a:extLst>
        </p:spPr>
      </p:pic>
      <p:pic>
        <p:nvPicPr>
          <p:cNvPr id="137229" name="Picture 13" descr="immune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3902869"/>
            <a:ext cx="2362200" cy="1709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6776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7219">
                                            <p:txEl>
                                              <p:pRg st="0" end="0"/>
                                            </p:txEl>
                                          </p:spTgt>
                                        </p:tgtEl>
                                        <p:attrNameLst>
                                          <p:attrName>style.visibility</p:attrName>
                                        </p:attrNameLst>
                                      </p:cBhvr>
                                      <p:to>
                                        <p:strVal val="visible"/>
                                      </p:to>
                                    </p:set>
                                    <p:animEffect transition="in" filter="fade">
                                      <p:cBhvr>
                                        <p:cTn id="7" dur="1000"/>
                                        <p:tgtEl>
                                          <p:spTgt spid="137219">
                                            <p:txEl>
                                              <p:pRg st="0" end="0"/>
                                            </p:txEl>
                                          </p:spTgt>
                                        </p:tgtEl>
                                      </p:cBhvr>
                                    </p:animEffect>
                                    <p:anim calcmode="lin" valueType="num">
                                      <p:cBhvr>
                                        <p:cTn id="8" dur="1000" fill="hold"/>
                                        <p:tgtEl>
                                          <p:spTgt spid="13721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721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7219">
                                            <p:txEl>
                                              <p:pRg st="1" end="1"/>
                                            </p:txEl>
                                          </p:spTgt>
                                        </p:tgtEl>
                                        <p:attrNameLst>
                                          <p:attrName>style.visibility</p:attrName>
                                        </p:attrNameLst>
                                      </p:cBhvr>
                                      <p:to>
                                        <p:strVal val="visible"/>
                                      </p:to>
                                    </p:set>
                                    <p:animEffect transition="in" filter="fade">
                                      <p:cBhvr>
                                        <p:cTn id="14" dur="1000"/>
                                        <p:tgtEl>
                                          <p:spTgt spid="137219">
                                            <p:txEl>
                                              <p:pRg st="1" end="1"/>
                                            </p:txEl>
                                          </p:spTgt>
                                        </p:tgtEl>
                                      </p:cBhvr>
                                    </p:animEffect>
                                    <p:anim calcmode="lin" valueType="num">
                                      <p:cBhvr>
                                        <p:cTn id="15" dur="1000" fill="hold"/>
                                        <p:tgtEl>
                                          <p:spTgt spid="13721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3721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37219">
                                            <p:txEl>
                                              <p:pRg st="2" end="2"/>
                                            </p:txEl>
                                          </p:spTgt>
                                        </p:tgtEl>
                                        <p:attrNameLst>
                                          <p:attrName>style.visibility</p:attrName>
                                        </p:attrNameLst>
                                      </p:cBhvr>
                                      <p:to>
                                        <p:strVal val="visible"/>
                                      </p:to>
                                    </p:set>
                                    <p:animEffect transition="in" filter="fade">
                                      <p:cBhvr>
                                        <p:cTn id="21" dur="1000"/>
                                        <p:tgtEl>
                                          <p:spTgt spid="137219">
                                            <p:txEl>
                                              <p:pRg st="2" end="2"/>
                                            </p:txEl>
                                          </p:spTgt>
                                        </p:tgtEl>
                                      </p:cBhvr>
                                    </p:animEffect>
                                    <p:anim calcmode="lin" valueType="num">
                                      <p:cBhvr>
                                        <p:cTn id="22" dur="1000" fill="hold"/>
                                        <p:tgtEl>
                                          <p:spTgt spid="137219">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3721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37219">
                                            <p:txEl>
                                              <p:pRg st="4" end="4"/>
                                            </p:txEl>
                                          </p:spTgt>
                                        </p:tgtEl>
                                        <p:attrNameLst>
                                          <p:attrName>style.visibility</p:attrName>
                                        </p:attrNameLst>
                                      </p:cBhvr>
                                      <p:to>
                                        <p:strVal val="visible"/>
                                      </p:to>
                                    </p:set>
                                    <p:animEffect transition="in" filter="fade">
                                      <p:cBhvr>
                                        <p:cTn id="28" dur="1000"/>
                                        <p:tgtEl>
                                          <p:spTgt spid="137219">
                                            <p:txEl>
                                              <p:pRg st="4" end="4"/>
                                            </p:txEl>
                                          </p:spTgt>
                                        </p:tgtEl>
                                      </p:cBhvr>
                                    </p:animEffect>
                                    <p:anim calcmode="lin" valueType="num">
                                      <p:cBhvr>
                                        <p:cTn id="29" dur="1000" fill="hold"/>
                                        <p:tgtEl>
                                          <p:spTgt spid="137219">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13721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37219">
                                            <p:txEl>
                                              <p:pRg st="5" end="5"/>
                                            </p:txEl>
                                          </p:spTgt>
                                        </p:tgtEl>
                                        <p:attrNameLst>
                                          <p:attrName>style.visibility</p:attrName>
                                        </p:attrNameLst>
                                      </p:cBhvr>
                                      <p:to>
                                        <p:strVal val="visible"/>
                                      </p:to>
                                    </p:set>
                                    <p:animEffect transition="in" filter="fade">
                                      <p:cBhvr>
                                        <p:cTn id="35" dur="1000"/>
                                        <p:tgtEl>
                                          <p:spTgt spid="137219">
                                            <p:txEl>
                                              <p:pRg st="5" end="5"/>
                                            </p:txEl>
                                          </p:spTgt>
                                        </p:tgtEl>
                                      </p:cBhvr>
                                    </p:animEffect>
                                    <p:anim calcmode="lin" valueType="num">
                                      <p:cBhvr>
                                        <p:cTn id="36" dur="1000" fill="hold"/>
                                        <p:tgtEl>
                                          <p:spTgt spid="137219">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13721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37219">
                                            <p:txEl>
                                              <p:pRg st="6" end="6"/>
                                            </p:txEl>
                                          </p:spTgt>
                                        </p:tgtEl>
                                        <p:attrNameLst>
                                          <p:attrName>style.visibility</p:attrName>
                                        </p:attrNameLst>
                                      </p:cBhvr>
                                      <p:to>
                                        <p:strVal val="visible"/>
                                      </p:to>
                                    </p:set>
                                    <p:animEffect transition="in" filter="fade">
                                      <p:cBhvr>
                                        <p:cTn id="42" dur="1000"/>
                                        <p:tgtEl>
                                          <p:spTgt spid="137219">
                                            <p:txEl>
                                              <p:pRg st="6" end="6"/>
                                            </p:txEl>
                                          </p:spTgt>
                                        </p:tgtEl>
                                      </p:cBhvr>
                                    </p:animEffect>
                                    <p:anim calcmode="lin" valueType="num">
                                      <p:cBhvr>
                                        <p:cTn id="43" dur="1000" fill="hold"/>
                                        <p:tgtEl>
                                          <p:spTgt spid="137219">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137219">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37219">
                                            <p:txEl>
                                              <p:pRg st="7" end="7"/>
                                            </p:txEl>
                                          </p:spTgt>
                                        </p:tgtEl>
                                        <p:attrNameLst>
                                          <p:attrName>style.visibility</p:attrName>
                                        </p:attrNameLst>
                                      </p:cBhvr>
                                      <p:to>
                                        <p:strVal val="visible"/>
                                      </p:to>
                                    </p:set>
                                    <p:animEffect transition="in" filter="fade">
                                      <p:cBhvr>
                                        <p:cTn id="49" dur="1000"/>
                                        <p:tgtEl>
                                          <p:spTgt spid="137219">
                                            <p:txEl>
                                              <p:pRg st="7" end="7"/>
                                            </p:txEl>
                                          </p:spTgt>
                                        </p:tgtEl>
                                      </p:cBhvr>
                                    </p:animEffect>
                                    <p:anim calcmode="lin" valueType="num">
                                      <p:cBhvr>
                                        <p:cTn id="50" dur="1000" fill="hold"/>
                                        <p:tgtEl>
                                          <p:spTgt spid="137219">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137219">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37219">
                                            <p:txEl>
                                              <p:pRg st="8" end="8"/>
                                            </p:txEl>
                                          </p:spTgt>
                                        </p:tgtEl>
                                        <p:attrNameLst>
                                          <p:attrName>style.visibility</p:attrName>
                                        </p:attrNameLst>
                                      </p:cBhvr>
                                      <p:to>
                                        <p:strVal val="visible"/>
                                      </p:to>
                                    </p:set>
                                    <p:animEffect transition="in" filter="fade">
                                      <p:cBhvr>
                                        <p:cTn id="56" dur="1000"/>
                                        <p:tgtEl>
                                          <p:spTgt spid="137219">
                                            <p:txEl>
                                              <p:pRg st="8" end="8"/>
                                            </p:txEl>
                                          </p:spTgt>
                                        </p:tgtEl>
                                      </p:cBhvr>
                                    </p:animEffect>
                                    <p:anim calcmode="lin" valueType="num">
                                      <p:cBhvr>
                                        <p:cTn id="57" dur="1000" fill="hold"/>
                                        <p:tgtEl>
                                          <p:spTgt spid="137219">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137219">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37219">
                                            <p:txEl>
                                              <p:pRg st="9" end="9"/>
                                            </p:txEl>
                                          </p:spTgt>
                                        </p:tgtEl>
                                        <p:attrNameLst>
                                          <p:attrName>style.visibility</p:attrName>
                                        </p:attrNameLst>
                                      </p:cBhvr>
                                      <p:to>
                                        <p:strVal val="visible"/>
                                      </p:to>
                                    </p:set>
                                    <p:animEffect transition="in" filter="fade">
                                      <p:cBhvr>
                                        <p:cTn id="63" dur="1000"/>
                                        <p:tgtEl>
                                          <p:spTgt spid="137219">
                                            <p:txEl>
                                              <p:pRg st="9" end="9"/>
                                            </p:txEl>
                                          </p:spTgt>
                                        </p:tgtEl>
                                      </p:cBhvr>
                                    </p:animEffect>
                                    <p:anim calcmode="lin" valueType="num">
                                      <p:cBhvr>
                                        <p:cTn id="64" dur="1000" fill="hold"/>
                                        <p:tgtEl>
                                          <p:spTgt spid="137219">
                                            <p:txEl>
                                              <p:pRg st="9" end="9"/>
                                            </p:txEl>
                                          </p:spTgt>
                                        </p:tgtEl>
                                        <p:attrNameLst>
                                          <p:attrName>ppt_x</p:attrName>
                                        </p:attrNameLst>
                                      </p:cBhvr>
                                      <p:tavLst>
                                        <p:tav tm="0">
                                          <p:val>
                                            <p:strVal val="#ppt_x"/>
                                          </p:val>
                                        </p:tav>
                                        <p:tav tm="100000">
                                          <p:val>
                                            <p:strVal val="#ppt_x"/>
                                          </p:val>
                                        </p:tav>
                                      </p:tavLst>
                                    </p:anim>
                                    <p:anim calcmode="lin" valueType="num">
                                      <p:cBhvr>
                                        <p:cTn id="65" dur="1000" fill="hold"/>
                                        <p:tgtEl>
                                          <p:spTgt spid="137219">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137219">
                                            <p:txEl>
                                              <p:pRg st="10" end="10"/>
                                            </p:txEl>
                                          </p:spTgt>
                                        </p:tgtEl>
                                        <p:attrNameLst>
                                          <p:attrName>style.visibility</p:attrName>
                                        </p:attrNameLst>
                                      </p:cBhvr>
                                      <p:to>
                                        <p:strVal val="visible"/>
                                      </p:to>
                                    </p:set>
                                    <p:animEffect transition="in" filter="fade">
                                      <p:cBhvr>
                                        <p:cTn id="70" dur="1000"/>
                                        <p:tgtEl>
                                          <p:spTgt spid="137219">
                                            <p:txEl>
                                              <p:pRg st="10" end="10"/>
                                            </p:txEl>
                                          </p:spTgt>
                                        </p:tgtEl>
                                      </p:cBhvr>
                                    </p:animEffect>
                                    <p:anim calcmode="lin" valueType="num">
                                      <p:cBhvr>
                                        <p:cTn id="71" dur="1000" fill="hold"/>
                                        <p:tgtEl>
                                          <p:spTgt spid="137219">
                                            <p:txEl>
                                              <p:pRg st="10" end="10"/>
                                            </p:txEl>
                                          </p:spTgt>
                                        </p:tgtEl>
                                        <p:attrNameLst>
                                          <p:attrName>ppt_x</p:attrName>
                                        </p:attrNameLst>
                                      </p:cBhvr>
                                      <p:tavLst>
                                        <p:tav tm="0">
                                          <p:val>
                                            <p:strVal val="#ppt_x"/>
                                          </p:val>
                                        </p:tav>
                                        <p:tav tm="100000">
                                          <p:val>
                                            <p:strVal val="#ppt_x"/>
                                          </p:val>
                                        </p:tav>
                                      </p:tavLst>
                                    </p:anim>
                                    <p:anim calcmode="lin" valueType="num">
                                      <p:cBhvr>
                                        <p:cTn id="72" dur="1000" fill="hold"/>
                                        <p:tgtEl>
                                          <p:spTgt spid="137219">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137219">
                                            <p:txEl>
                                              <p:pRg st="11" end="11"/>
                                            </p:txEl>
                                          </p:spTgt>
                                        </p:tgtEl>
                                        <p:attrNameLst>
                                          <p:attrName>style.visibility</p:attrName>
                                        </p:attrNameLst>
                                      </p:cBhvr>
                                      <p:to>
                                        <p:strVal val="visible"/>
                                      </p:to>
                                    </p:set>
                                    <p:animEffect transition="in" filter="fade">
                                      <p:cBhvr>
                                        <p:cTn id="77" dur="1000"/>
                                        <p:tgtEl>
                                          <p:spTgt spid="137219">
                                            <p:txEl>
                                              <p:pRg st="11" end="11"/>
                                            </p:txEl>
                                          </p:spTgt>
                                        </p:tgtEl>
                                      </p:cBhvr>
                                    </p:animEffect>
                                    <p:anim calcmode="lin" valueType="num">
                                      <p:cBhvr>
                                        <p:cTn id="78" dur="1000" fill="hold"/>
                                        <p:tgtEl>
                                          <p:spTgt spid="137219">
                                            <p:txEl>
                                              <p:pRg st="11" end="11"/>
                                            </p:txEl>
                                          </p:spTgt>
                                        </p:tgtEl>
                                        <p:attrNameLst>
                                          <p:attrName>ppt_x</p:attrName>
                                        </p:attrNameLst>
                                      </p:cBhvr>
                                      <p:tavLst>
                                        <p:tav tm="0">
                                          <p:val>
                                            <p:strVal val="#ppt_x"/>
                                          </p:val>
                                        </p:tav>
                                        <p:tav tm="100000">
                                          <p:val>
                                            <p:strVal val="#ppt_x"/>
                                          </p:val>
                                        </p:tav>
                                      </p:tavLst>
                                    </p:anim>
                                    <p:anim calcmode="lin" valueType="num">
                                      <p:cBhvr>
                                        <p:cTn id="79" dur="1000" fill="hold"/>
                                        <p:tgtEl>
                                          <p:spTgt spid="137219">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137219">
                                            <p:txEl>
                                              <p:pRg st="12" end="12"/>
                                            </p:txEl>
                                          </p:spTgt>
                                        </p:tgtEl>
                                        <p:attrNameLst>
                                          <p:attrName>style.visibility</p:attrName>
                                        </p:attrNameLst>
                                      </p:cBhvr>
                                      <p:to>
                                        <p:strVal val="visible"/>
                                      </p:to>
                                    </p:set>
                                    <p:animEffect transition="in" filter="fade">
                                      <p:cBhvr>
                                        <p:cTn id="84" dur="1000"/>
                                        <p:tgtEl>
                                          <p:spTgt spid="137219">
                                            <p:txEl>
                                              <p:pRg st="12" end="12"/>
                                            </p:txEl>
                                          </p:spTgt>
                                        </p:tgtEl>
                                      </p:cBhvr>
                                    </p:animEffect>
                                    <p:anim calcmode="lin" valueType="num">
                                      <p:cBhvr>
                                        <p:cTn id="85" dur="1000" fill="hold"/>
                                        <p:tgtEl>
                                          <p:spTgt spid="137219">
                                            <p:txEl>
                                              <p:pRg st="12" end="12"/>
                                            </p:txEl>
                                          </p:spTgt>
                                        </p:tgtEl>
                                        <p:attrNameLst>
                                          <p:attrName>ppt_x</p:attrName>
                                        </p:attrNameLst>
                                      </p:cBhvr>
                                      <p:tavLst>
                                        <p:tav tm="0">
                                          <p:val>
                                            <p:strVal val="#ppt_x"/>
                                          </p:val>
                                        </p:tav>
                                        <p:tav tm="100000">
                                          <p:val>
                                            <p:strVal val="#ppt_x"/>
                                          </p:val>
                                        </p:tav>
                                      </p:tavLst>
                                    </p:anim>
                                    <p:anim calcmode="lin" valueType="num">
                                      <p:cBhvr>
                                        <p:cTn id="86" dur="1000" fill="hold"/>
                                        <p:tgtEl>
                                          <p:spTgt spid="137219">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137225"/>
                                        </p:tgtEl>
                                        <p:attrNameLst>
                                          <p:attrName>style.visibility</p:attrName>
                                        </p:attrNameLst>
                                      </p:cBhvr>
                                      <p:to>
                                        <p:strVal val="visible"/>
                                      </p:to>
                                    </p:set>
                                    <p:animEffect transition="in" filter="fade">
                                      <p:cBhvr>
                                        <p:cTn id="91" dur="1000"/>
                                        <p:tgtEl>
                                          <p:spTgt spid="137225"/>
                                        </p:tgtEl>
                                      </p:cBhvr>
                                    </p:animEffect>
                                    <p:anim calcmode="lin" valueType="num">
                                      <p:cBhvr>
                                        <p:cTn id="92" dur="1000" fill="hold"/>
                                        <p:tgtEl>
                                          <p:spTgt spid="137225"/>
                                        </p:tgtEl>
                                        <p:attrNameLst>
                                          <p:attrName>ppt_x</p:attrName>
                                        </p:attrNameLst>
                                      </p:cBhvr>
                                      <p:tavLst>
                                        <p:tav tm="0">
                                          <p:val>
                                            <p:strVal val="#ppt_x"/>
                                          </p:val>
                                        </p:tav>
                                        <p:tav tm="100000">
                                          <p:val>
                                            <p:strVal val="#ppt_x"/>
                                          </p:val>
                                        </p:tav>
                                      </p:tavLst>
                                    </p:anim>
                                    <p:anim calcmode="lin" valueType="num">
                                      <p:cBhvr>
                                        <p:cTn id="93" dur="1000" fill="hold"/>
                                        <p:tgtEl>
                                          <p:spTgt spid="137225"/>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6" presetClass="entr" presetSubtype="16" fill="hold" nodeType="clickEffect">
                                  <p:stCondLst>
                                    <p:cond delay="0"/>
                                  </p:stCondLst>
                                  <p:childTnLst>
                                    <p:set>
                                      <p:cBhvr>
                                        <p:cTn id="97" dur="1" fill="hold">
                                          <p:stCondLst>
                                            <p:cond delay="0"/>
                                          </p:stCondLst>
                                        </p:cTn>
                                        <p:tgtEl>
                                          <p:spTgt spid="137229"/>
                                        </p:tgtEl>
                                        <p:attrNameLst>
                                          <p:attrName>style.visibility</p:attrName>
                                        </p:attrNameLst>
                                      </p:cBhvr>
                                      <p:to>
                                        <p:strVal val="visible"/>
                                      </p:to>
                                    </p:set>
                                    <p:animEffect transition="in" filter="circle(in)">
                                      <p:cBhvr>
                                        <p:cTn id="98" dur="2000"/>
                                        <p:tgtEl>
                                          <p:spTgt spid="137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9"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ltLang="zh-CN" dirty="0" smtClean="0"/>
              <a:t>Variants </a:t>
            </a:r>
            <a:r>
              <a:rPr lang="en-US" altLang="zh-CN" dirty="0"/>
              <a:t>of PSO</a:t>
            </a:r>
          </a:p>
        </p:txBody>
      </p:sp>
      <p:sp>
        <p:nvSpPr>
          <p:cNvPr id="138243" name="Rectangle 3"/>
          <p:cNvSpPr>
            <a:spLocks noGrp="1" noChangeArrowheads="1"/>
          </p:cNvSpPr>
          <p:nvPr>
            <p:ph type="body" idx="1"/>
          </p:nvPr>
        </p:nvSpPr>
        <p:spPr/>
        <p:txBody>
          <a:bodyPr/>
          <a:lstStyle/>
          <a:p>
            <a:r>
              <a:rPr lang="en-US" altLang="zh-CN" dirty="0"/>
              <a:t>MPSO</a:t>
            </a:r>
            <a:br>
              <a:rPr lang="en-US" altLang="zh-CN" dirty="0"/>
            </a:br>
            <a:r>
              <a:rPr lang="en-US" altLang="zh-CN" dirty="0"/>
              <a:t> A modified algorithm which makes the most optimal particle of every time of iteration evolving continuously and assign the worst particle with a new value to increase its disturbance. By testing of some classic testing functions, we can say that the modified PSO algorithm has better performance of convergence and global searching than the original PSO.</a:t>
            </a:r>
          </a:p>
        </p:txBody>
      </p:sp>
      <p:sp>
        <p:nvSpPr>
          <p:cNvPr id="13824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38266" name="Rectangle 26"/>
          <p:cNvSpPr>
            <a:spLocks noChangeArrowheads="1"/>
          </p:cNvSpPr>
          <p:nvPr/>
        </p:nvSpPr>
        <p:spPr bwMode="auto">
          <a:xfrm>
            <a:off x="-266700" y="2614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38274" name="Rectangle 34"/>
          <p:cNvSpPr>
            <a:spLocks noChangeArrowheads="1"/>
          </p:cNvSpPr>
          <p:nvPr/>
        </p:nvSpPr>
        <p:spPr bwMode="auto">
          <a:xfrm>
            <a:off x="266700" y="424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b="0">
              <a:latin typeface="Arial" pitchFamily="34" charset="0"/>
            </a:endParaRPr>
          </a:p>
        </p:txBody>
      </p:sp>
      <p:sp>
        <p:nvSpPr>
          <p:cNvPr id="138290" name="Rectangle 50"/>
          <p:cNvSpPr>
            <a:spLocks noChangeArrowheads="1"/>
          </p:cNvSpPr>
          <p:nvPr/>
        </p:nvSpPr>
        <p:spPr bwMode="auto">
          <a:xfrm>
            <a:off x="-266700" y="2614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38298" name="Rectangle 58"/>
          <p:cNvSpPr>
            <a:spLocks noChangeArrowheads="1"/>
          </p:cNvSpPr>
          <p:nvPr/>
        </p:nvSpPr>
        <p:spPr bwMode="auto">
          <a:xfrm>
            <a:off x="266700" y="424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b="0">
              <a:latin typeface="Arial" pitchFamily="34" charset="0"/>
            </a:endParaRPr>
          </a:p>
        </p:txBody>
      </p:sp>
    </p:spTree>
    <p:extLst>
      <p:ext uri="{BB962C8B-B14F-4D97-AF65-F5344CB8AC3E}">
        <p14:creationId xmlns:p14="http://schemas.microsoft.com/office/powerpoint/2010/main" val="2604485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8243">
                                            <p:txEl>
                                              <p:pRg st="0" end="0"/>
                                            </p:txEl>
                                          </p:spTgt>
                                        </p:tgtEl>
                                        <p:attrNameLst>
                                          <p:attrName>style.visibility</p:attrName>
                                        </p:attrNameLst>
                                      </p:cBhvr>
                                      <p:to>
                                        <p:strVal val="visible"/>
                                      </p:to>
                                    </p:set>
                                    <p:animEffect transition="in" filter="fade">
                                      <p:cBhvr>
                                        <p:cTn id="7" dur="1000"/>
                                        <p:tgtEl>
                                          <p:spTgt spid="138243">
                                            <p:txEl>
                                              <p:pRg st="0" end="0"/>
                                            </p:txEl>
                                          </p:spTgt>
                                        </p:tgtEl>
                                      </p:cBhvr>
                                    </p:animEffect>
                                    <p:anim calcmode="lin" valueType="num">
                                      <p:cBhvr>
                                        <p:cTn id="8" dur="1000" fill="hold"/>
                                        <p:tgtEl>
                                          <p:spTgt spid="13824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824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altLang="zh-CN" dirty="0"/>
              <a:t>V</a:t>
            </a:r>
            <a:r>
              <a:rPr lang="en-US" altLang="zh-CN" dirty="0" smtClean="0"/>
              <a:t>ariants </a:t>
            </a:r>
            <a:r>
              <a:rPr lang="en-US" altLang="zh-CN" dirty="0"/>
              <a:t>of PSO</a:t>
            </a:r>
          </a:p>
        </p:txBody>
      </p:sp>
      <p:sp>
        <p:nvSpPr>
          <p:cNvPr id="139267" name="Rectangle 3"/>
          <p:cNvSpPr>
            <a:spLocks noGrp="1" noChangeArrowheads="1"/>
          </p:cNvSpPr>
          <p:nvPr>
            <p:ph type="body" idx="1"/>
          </p:nvPr>
        </p:nvSpPr>
        <p:spPr/>
        <p:txBody>
          <a:bodyPr/>
          <a:lstStyle/>
          <a:p>
            <a:r>
              <a:rPr lang="en-US" altLang="zh-CN" dirty="0" smtClean="0"/>
              <a:t>AR-CPSO</a:t>
            </a:r>
            <a:br>
              <a:rPr lang="en-US" altLang="zh-CN" dirty="0" smtClean="0"/>
            </a:br>
            <a:r>
              <a:rPr lang="en-US" altLang="zh-CN" dirty="0"/>
              <a:t/>
            </a:r>
            <a:br>
              <a:rPr lang="en-US" altLang="zh-CN" dirty="0"/>
            </a:br>
            <a:r>
              <a:rPr lang="en-US" altLang="zh-CN" dirty="0"/>
              <a:t> We Advance and Retreat PSO method to find the local optimal to validate the quality of last flight and restricts the particle in near by of the local optimal.</a:t>
            </a:r>
          </a:p>
        </p:txBody>
      </p:sp>
    </p:spTree>
    <p:extLst>
      <p:ext uri="{BB962C8B-B14F-4D97-AF65-F5344CB8AC3E}">
        <p14:creationId xmlns:p14="http://schemas.microsoft.com/office/powerpoint/2010/main" val="3590860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9267">
                                            <p:txEl>
                                              <p:pRg st="0" end="0"/>
                                            </p:txEl>
                                          </p:spTgt>
                                        </p:tgtEl>
                                        <p:attrNameLst>
                                          <p:attrName>style.visibility</p:attrName>
                                        </p:attrNameLst>
                                      </p:cBhvr>
                                      <p:to>
                                        <p:strVal val="visible"/>
                                      </p:to>
                                    </p:set>
                                    <p:animEffect transition="in" filter="fade">
                                      <p:cBhvr>
                                        <p:cTn id="7" dur="1000"/>
                                        <p:tgtEl>
                                          <p:spTgt spid="139267">
                                            <p:txEl>
                                              <p:pRg st="0" end="0"/>
                                            </p:txEl>
                                          </p:spTgt>
                                        </p:tgtEl>
                                      </p:cBhvr>
                                    </p:animEffect>
                                    <p:anim calcmode="lin" valueType="num">
                                      <p:cBhvr>
                                        <p:cTn id="8" dur="1000" fill="hold"/>
                                        <p:tgtEl>
                                          <p:spTgt spid="13926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926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z="2800"/>
              <a:t>Particle Swarm Optimization:</a:t>
            </a:r>
            <a:br>
              <a:rPr lang="en-US" sz="2800"/>
            </a:br>
            <a:r>
              <a:rPr lang="en-US" sz="2800"/>
              <a:t>Swarm Topology</a:t>
            </a:r>
          </a:p>
        </p:txBody>
      </p:sp>
      <p:sp>
        <p:nvSpPr>
          <p:cNvPr id="9219" name="Rectangle 3"/>
          <p:cNvSpPr>
            <a:spLocks noGrp="1" noChangeArrowheads="1"/>
          </p:cNvSpPr>
          <p:nvPr>
            <p:ph type="body" idx="1"/>
          </p:nvPr>
        </p:nvSpPr>
        <p:spPr/>
        <p:txBody>
          <a:bodyPr/>
          <a:lstStyle/>
          <a:p>
            <a:r>
              <a:rPr lang="en-US" sz="2400" dirty="0"/>
              <a:t>In PSO, there have been two basic topologies used in the literature</a:t>
            </a:r>
          </a:p>
          <a:p>
            <a:pPr lvl="1"/>
            <a:r>
              <a:rPr lang="en-US" sz="2000" dirty="0"/>
              <a:t>Ring Topology (neighborhood of 3)</a:t>
            </a:r>
          </a:p>
          <a:p>
            <a:pPr lvl="1"/>
            <a:r>
              <a:rPr lang="en-US" sz="2000" dirty="0"/>
              <a:t>Star Topology (global neighborhood)</a:t>
            </a:r>
          </a:p>
          <a:p>
            <a:pPr lvl="1">
              <a:buFontTx/>
              <a:buNone/>
            </a:pPr>
            <a:endParaRPr lang="en-US" sz="2000" dirty="0"/>
          </a:p>
          <a:p>
            <a:pPr lvl="2">
              <a:buFontTx/>
              <a:buNone/>
            </a:pPr>
            <a:endParaRPr lang="en-US" sz="1800" dirty="0"/>
          </a:p>
        </p:txBody>
      </p:sp>
      <p:sp>
        <p:nvSpPr>
          <p:cNvPr id="9250" name="Oval 34"/>
          <p:cNvSpPr>
            <a:spLocks noChangeArrowheads="1"/>
          </p:cNvSpPr>
          <p:nvPr/>
        </p:nvSpPr>
        <p:spPr bwMode="auto">
          <a:xfrm>
            <a:off x="5151438" y="4495800"/>
            <a:ext cx="427037" cy="4714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 I</a:t>
            </a:r>
            <a:r>
              <a:rPr lang="en-US" baseline="-25000"/>
              <a:t>4</a:t>
            </a:r>
          </a:p>
        </p:txBody>
      </p:sp>
      <p:sp>
        <p:nvSpPr>
          <p:cNvPr id="9251" name="Oval 35"/>
          <p:cNvSpPr>
            <a:spLocks noChangeArrowheads="1"/>
          </p:cNvSpPr>
          <p:nvPr/>
        </p:nvSpPr>
        <p:spPr bwMode="auto">
          <a:xfrm>
            <a:off x="6370638" y="3581400"/>
            <a:ext cx="427037" cy="4714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 I</a:t>
            </a:r>
            <a:r>
              <a:rPr lang="en-US" baseline="-25000"/>
              <a:t>0</a:t>
            </a:r>
          </a:p>
        </p:txBody>
      </p:sp>
      <p:sp>
        <p:nvSpPr>
          <p:cNvPr id="9252" name="Oval 36"/>
          <p:cNvSpPr>
            <a:spLocks noChangeArrowheads="1"/>
          </p:cNvSpPr>
          <p:nvPr/>
        </p:nvSpPr>
        <p:spPr bwMode="auto">
          <a:xfrm>
            <a:off x="7666038" y="4343400"/>
            <a:ext cx="427037" cy="4714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 I</a:t>
            </a:r>
            <a:r>
              <a:rPr lang="en-US" baseline="-25000"/>
              <a:t>1</a:t>
            </a:r>
          </a:p>
        </p:txBody>
      </p:sp>
      <p:sp>
        <p:nvSpPr>
          <p:cNvPr id="9253" name="Oval 37"/>
          <p:cNvSpPr>
            <a:spLocks noChangeArrowheads="1"/>
          </p:cNvSpPr>
          <p:nvPr/>
        </p:nvSpPr>
        <p:spPr bwMode="auto">
          <a:xfrm>
            <a:off x="7437438" y="5791200"/>
            <a:ext cx="427037" cy="4714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 I</a:t>
            </a:r>
            <a:r>
              <a:rPr lang="en-US" baseline="-25000"/>
              <a:t>2</a:t>
            </a:r>
          </a:p>
        </p:txBody>
      </p:sp>
      <p:sp>
        <p:nvSpPr>
          <p:cNvPr id="9254" name="Oval 38"/>
          <p:cNvSpPr>
            <a:spLocks noChangeArrowheads="1"/>
          </p:cNvSpPr>
          <p:nvPr/>
        </p:nvSpPr>
        <p:spPr bwMode="auto">
          <a:xfrm>
            <a:off x="5456238" y="5791200"/>
            <a:ext cx="427037" cy="4714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 I</a:t>
            </a:r>
            <a:r>
              <a:rPr lang="en-US" baseline="-25000"/>
              <a:t>3</a:t>
            </a:r>
          </a:p>
        </p:txBody>
      </p:sp>
      <p:cxnSp>
        <p:nvCxnSpPr>
          <p:cNvPr id="9255" name="AutoShape 39"/>
          <p:cNvCxnSpPr>
            <a:cxnSpLocks noChangeShapeType="1"/>
            <a:stCxn id="9251" idx="4"/>
            <a:endCxn id="9250" idx="6"/>
          </p:cNvCxnSpPr>
          <p:nvPr/>
        </p:nvCxnSpPr>
        <p:spPr bwMode="auto">
          <a:xfrm flipH="1">
            <a:off x="5578475" y="4052888"/>
            <a:ext cx="1006475" cy="6794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56" name="AutoShape 40"/>
          <p:cNvCxnSpPr>
            <a:cxnSpLocks noChangeShapeType="1"/>
            <a:stCxn id="9251" idx="4"/>
            <a:endCxn id="9254" idx="0"/>
          </p:cNvCxnSpPr>
          <p:nvPr/>
        </p:nvCxnSpPr>
        <p:spPr bwMode="auto">
          <a:xfrm flipH="1">
            <a:off x="5670550" y="4052888"/>
            <a:ext cx="914400" cy="17383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57" name="AutoShape 41"/>
          <p:cNvCxnSpPr>
            <a:cxnSpLocks noChangeShapeType="1"/>
            <a:stCxn id="9251" idx="4"/>
            <a:endCxn id="9252" idx="2"/>
          </p:cNvCxnSpPr>
          <p:nvPr/>
        </p:nvCxnSpPr>
        <p:spPr bwMode="auto">
          <a:xfrm>
            <a:off x="6584950" y="4052888"/>
            <a:ext cx="1081088" cy="5270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58" name="AutoShape 42"/>
          <p:cNvCxnSpPr>
            <a:cxnSpLocks noChangeShapeType="1"/>
            <a:stCxn id="9251" idx="4"/>
            <a:endCxn id="9253" idx="0"/>
          </p:cNvCxnSpPr>
          <p:nvPr/>
        </p:nvCxnSpPr>
        <p:spPr bwMode="auto">
          <a:xfrm>
            <a:off x="6584950" y="4052888"/>
            <a:ext cx="1066800" cy="17383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259" name="Rectangle 43"/>
          <p:cNvSpPr>
            <a:spLocks noChangeArrowheads="1"/>
          </p:cNvSpPr>
          <p:nvPr/>
        </p:nvSpPr>
        <p:spPr bwMode="auto">
          <a:xfrm>
            <a:off x="4953000" y="3505200"/>
            <a:ext cx="3398838" cy="2819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61" name="Oval 45"/>
          <p:cNvSpPr>
            <a:spLocks noChangeArrowheads="1"/>
          </p:cNvSpPr>
          <p:nvPr/>
        </p:nvSpPr>
        <p:spPr bwMode="auto">
          <a:xfrm>
            <a:off x="1524000" y="44577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 I</a:t>
            </a:r>
            <a:r>
              <a:rPr lang="en-US" baseline="-25000"/>
              <a:t>4</a:t>
            </a:r>
          </a:p>
        </p:txBody>
      </p:sp>
      <p:sp>
        <p:nvSpPr>
          <p:cNvPr id="9262" name="Oval 46"/>
          <p:cNvSpPr>
            <a:spLocks noChangeArrowheads="1"/>
          </p:cNvSpPr>
          <p:nvPr/>
        </p:nvSpPr>
        <p:spPr bwMode="auto">
          <a:xfrm>
            <a:off x="2743200" y="36576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 I</a:t>
            </a:r>
            <a:r>
              <a:rPr lang="en-US" baseline="-25000"/>
              <a:t>0</a:t>
            </a:r>
          </a:p>
        </p:txBody>
      </p:sp>
      <p:sp>
        <p:nvSpPr>
          <p:cNvPr id="9263" name="Oval 47"/>
          <p:cNvSpPr>
            <a:spLocks noChangeArrowheads="1"/>
          </p:cNvSpPr>
          <p:nvPr/>
        </p:nvSpPr>
        <p:spPr bwMode="auto">
          <a:xfrm>
            <a:off x="4038600" y="43053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 I</a:t>
            </a:r>
            <a:r>
              <a:rPr lang="en-US" baseline="-25000"/>
              <a:t>1</a:t>
            </a:r>
          </a:p>
        </p:txBody>
      </p:sp>
      <p:sp>
        <p:nvSpPr>
          <p:cNvPr id="9264" name="Oval 48"/>
          <p:cNvSpPr>
            <a:spLocks noChangeArrowheads="1"/>
          </p:cNvSpPr>
          <p:nvPr/>
        </p:nvSpPr>
        <p:spPr bwMode="auto">
          <a:xfrm>
            <a:off x="3810000" y="57531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 I</a:t>
            </a:r>
            <a:r>
              <a:rPr lang="en-US" baseline="-25000"/>
              <a:t>2</a:t>
            </a:r>
          </a:p>
        </p:txBody>
      </p:sp>
      <p:sp>
        <p:nvSpPr>
          <p:cNvPr id="9265" name="Oval 49"/>
          <p:cNvSpPr>
            <a:spLocks noChangeArrowheads="1"/>
          </p:cNvSpPr>
          <p:nvPr/>
        </p:nvSpPr>
        <p:spPr bwMode="auto">
          <a:xfrm>
            <a:off x="1828800" y="57531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 I</a:t>
            </a:r>
            <a:r>
              <a:rPr lang="en-US" baseline="-25000"/>
              <a:t>3</a:t>
            </a:r>
          </a:p>
        </p:txBody>
      </p:sp>
      <p:cxnSp>
        <p:nvCxnSpPr>
          <p:cNvPr id="9266" name="AutoShape 50"/>
          <p:cNvCxnSpPr>
            <a:cxnSpLocks noChangeShapeType="1"/>
            <a:stCxn id="9262" idx="2"/>
            <a:endCxn id="9261" idx="0"/>
          </p:cNvCxnSpPr>
          <p:nvPr/>
        </p:nvCxnSpPr>
        <p:spPr bwMode="auto">
          <a:xfrm flipH="1">
            <a:off x="1790700" y="3924300"/>
            <a:ext cx="952500" cy="533400"/>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67" name="AutoShape 51"/>
          <p:cNvCxnSpPr>
            <a:cxnSpLocks noChangeShapeType="1"/>
            <a:stCxn id="9265" idx="6"/>
            <a:endCxn id="9264" idx="2"/>
          </p:cNvCxnSpPr>
          <p:nvPr/>
        </p:nvCxnSpPr>
        <p:spPr bwMode="auto">
          <a:xfrm>
            <a:off x="2362200" y="6019800"/>
            <a:ext cx="1447800" cy="0"/>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68" name="AutoShape 52"/>
          <p:cNvCxnSpPr>
            <a:cxnSpLocks noChangeShapeType="1"/>
            <a:stCxn id="9264" idx="0"/>
            <a:endCxn id="9263" idx="4"/>
          </p:cNvCxnSpPr>
          <p:nvPr/>
        </p:nvCxnSpPr>
        <p:spPr bwMode="auto">
          <a:xfrm flipV="1">
            <a:off x="4076700" y="4838700"/>
            <a:ext cx="228600" cy="914400"/>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69" name="AutoShape 53"/>
          <p:cNvCxnSpPr>
            <a:cxnSpLocks noChangeShapeType="1"/>
            <a:stCxn id="9263" idx="0"/>
            <a:endCxn id="9262" idx="6"/>
          </p:cNvCxnSpPr>
          <p:nvPr/>
        </p:nvCxnSpPr>
        <p:spPr bwMode="auto">
          <a:xfrm flipH="1" flipV="1">
            <a:off x="3276600" y="3924300"/>
            <a:ext cx="1028700" cy="381000"/>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70" name="AutoShape 54"/>
          <p:cNvCxnSpPr>
            <a:cxnSpLocks noChangeShapeType="1"/>
            <a:stCxn id="9261" idx="4"/>
            <a:endCxn id="9265" idx="0"/>
          </p:cNvCxnSpPr>
          <p:nvPr/>
        </p:nvCxnSpPr>
        <p:spPr bwMode="auto">
          <a:xfrm>
            <a:off x="1790700" y="4991100"/>
            <a:ext cx="304800" cy="762000"/>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272" name="Rectangle 56"/>
          <p:cNvSpPr>
            <a:spLocks noChangeArrowheads="1"/>
          </p:cNvSpPr>
          <p:nvPr/>
        </p:nvSpPr>
        <p:spPr bwMode="auto">
          <a:xfrm>
            <a:off x="1371600" y="3505200"/>
            <a:ext cx="3429000" cy="2819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988369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fade">
                                      <p:cBhvr>
                                        <p:cTn id="7" dur="1000"/>
                                        <p:tgtEl>
                                          <p:spTgt spid="9219">
                                            <p:txEl>
                                              <p:pRg st="0" end="0"/>
                                            </p:txEl>
                                          </p:spTgt>
                                        </p:tgtEl>
                                      </p:cBhvr>
                                    </p:animEffect>
                                    <p:anim calcmode="lin" valueType="num">
                                      <p:cBhvr>
                                        <p:cTn id="8" dur="1000" fill="hold"/>
                                        <p:tgtEl>
                                          <p:spTgt spid="921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21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fade">
                                      <p:cBhvr>
                                        <p:cTn id="12" dur="1000"/>
                                        <p:tgtEl>
                                          <p:spTgt spid="9219">
                                            <p:txEl>
                                              <p:pRg st="1" end="1"/>
                                            </p:txEl>
                                          </p:spTgt>
                                        </p:tgtEl>
                                      </p:cBhvr>
                                    </p:animEffect>
                                    <p:anim calcmode="lin" valueType="num">
                                      <p:cBhvr>
                                        <p:cTn id="13" dur="1000" fill="hold"/>
                                        <p:tgtEl>
                                          <p:spTgt spid="9219">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9219">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219">
                                            <p:txEl>
                                              <p:pRg st="2" end="2"/>
                                            </p:txEl>
                                          </p:spTgt>
                                        </p:tgtEl>
                                        <p:attrNameLst>
                                          <p:attrName>style.visibility</p:attrName>
                                        </p:attrNameLst>
                                      </p:cBhvr>
                                      <p:to>
                                        <p:strVal val="visible"/>
                                      </p:to>
                                    </p:set>
                                    <p:animEffect transition="in" filter="fade">
                                      <p:cBhvr>
                                        <p:cTn id="17" dur="1000"/>
                                        <p:tgtEl>
                                          <p:spTgt spid="9219">
                                            <p:txEl>
                                              <p:pRg st="2" end="2"/>
                                            </p:txEl>
                                          </p:spTgt>
                                        </p:tgtEl>
                                      </p:cBhvr>
                                    </p:animEffect>
                                    <p:anim calcmode="lin" valueType="num">
                                      <p:cBhvr>
                                        <p:cTn id="18" dur="1000" fill="hold"/>
                                        <p:tgtEl>
                                          <p:spTgt spid="9219">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9219">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buFont typeface="Wingdings" pitchFamily="2" charset="2"/>
              <a:buChar char="Ø"/>
            </a:pPr>
            <a:r>
              <a:rPr lang="en-US" altLang="zh-CN" sz="2400" dirty="0">
                <a:solidFill>
                  <a:schemeClr val="tx1">
                    <a:lumMod val="95000"/>
                    <a:lumOff val="5000"/>
                  </a:schemeClr>
                </a:solidFill>
              </a:rPr>
              <a:t>FPSO</a:t>
            </a:r>
          </a:p>
          <a:p>
            <a:pPr algn="just">
              <a:buNone/>
            </a:pPr>
            <a:r>
              <a:rPr lang="en-US" altLang="zh-CN" sz="2400" dirty="0">
                <a:solidFill>
                  <a:schemeClr val="tx1">
                    <a:lumMod val="95000"/>
                    <a:lumOff val="5000"/>
                  </a:schemeClr>
                </a:solidFill>
              </a:rPr>
              <a:t>          The Fireworks PSO is totally based on the probability of finding out the trajectory of  burst bomb particle.</a:t>
            </a:r>
          </a:p>
          <a:p>
            <a:pPr marL="109728" indent="0">
              <a:buNone/>
            </a:pPr>
            <a:endParaRPr lang="en-US" dirty="0"/>
          </a:p>
        </p:txBody>
      </p:sp>
      <p:sp>
        <p:nvSpPr>
          <p:cNvPr id="4" name="Rectangle 2"/>
          <p:cNvSpPr>
            <a:spLocks noGrp="1" noChangeArrowheads="1"/>
          </p:cNvSpPr>
          <p:nvPr>
            <p:ph type="title"/>
          </p:nvPr>
        </p:nvSpPr>
        <p:spPr/>
        <p:txBody>
          <a:bodyPr/>
          <a:lstStyle/>
          <a:p>
            <a:r>
              <a:rPr lang="en-US" altLang="zh-CN" dirty="0"/>
              <a:t>V</a:t>
            </a:r>
            <a:r>
              <a:rPr lang="en-US" altLang="zh-CN" dirty="0" smtClean="0"/>
              <a:t>ariants </a:t>
            </a:r>
            <a:r>
              <a:rPr lang="en-US" altLang="zh-CN" dirty="0"/>
              <a:t>of PSO</a:t>
            </a:r>
          </a:p>
        </p:txBody>
      </p:sp>
    </p:spTree>
    <p:extLst>
      <p:ext uri="{BB962C8B-B14F-4D97-AF65-F5344CB8AC3E}">
        <p14:creationId xmlns:p14="http://schemas.microsoft.com/office/powerpoint/2010/main" val="2736017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arn(inVertical)">
                                      <p:cBhvr>
                                        <p:cTn id="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altLang="zh-CN" dirty="0" smtClean="0"/>
              <a:t>Applications of PSO</a:t>
            </a:r>
            <a:endParaRPr lang="en-US" altLang="zh-CN" dirty="0"/>
          </a:p>
        </p:txBody>
      </p:sp>
      <p:sp>
        <p:nvSpPr>
          <p:cNvPr id="140291" name="Rectangle 3"/>
          <p:cNvSpPr>
            <a:spLocks noGrp="1" noChangeArrowheads="1"/>
          </p:cNvSpPr>
          <p:nvPr>
            <p:ph type="body" idx="1"/>
          </p:nvPr>
        </p:nvSpPr>
        <p:spPr/>
        <p:txBody>
          <a:bodyPr/>
          <a:lstStyle/>
          <a:p>
            <a:r>
              <a:rPr lang="en-US" altLang="zh-CN" dirty="0" smtClean="0"/>
              <a:t>Forecast of Driving Load of Hybrid Electric Vehicles</a:t>
            </a:r>
          </a:p>
          <a:p>
            <a:r>
              <a:rPr lang="en-US" altLang="zh-CN" dirty="0" smtClean="0"/>
              <a:t>Immunity-Clonal Mechanism to Spam Detection</a:t>
            </a:r>
          </a:p>
          <a:p>
            <a:r>
              <a:rPr lang="en-US" altLang="zh-CN" dirty="0" smtClean="0"/>
              <a:t>Biomedical applications</a:t>
            </a:r>
          </a:p>
          <a:p>
            <a:r>
              <a:rPr lang="en-US" altLang="zh-CN" dirty="0" smtClean="0"/>
              <a:t>Bioinformatics</a:t>
            </a:r>
          </a:p>
          <a:p>
            <a:r>
              <a:rPr lang="en-US" altLang="zh-CN" dirty="0" smtClean="0"/>
              <a:t>Optimizing any type of problem</a:t>
            </a:r>
          </a:p>
          <a:p>
            <a:endParaRPr lang="en-US" altLang="zh-CN" dirty="0"/>
          </a:p>
        </p:txBody>
      </p:sp>
    </p:spTree>
    <p:extLst>
      <p:ext uri="{BB962C8B-B14F-4D97-AF65-F5344CB8AC3E}">
        <p14:creationId xmlns:p14="http://schemas.microsoft.com/office/powerpoint/2010/main" val="2627322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animEffect transition="in" filter="fade">
                                      <p:cBhvr>
                                        <p:cTn id="7" dur="1000"/>
                                        <p:tgtEl>
                                          <p:spTgt spid="140291">
                                            <p:txEl>
                                              <p:pRg st="0" end="0"/>
                                            </p:txEl>
                                          </p:spTgt>
                                        </p:tgtEl>
                                      </p:cBhvr>
                                    </p:animEffect>
                                    <p:anim calcmode="lin" valueType="num">
                                      <p:cBhvr>
                                        <p:cTn id="8" dur="1000" fill="hold"/>
                                        <p:tgtEl>
                                          <p:spTgt spid="14029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029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40291">
                                            <p:txEl>
                                              <p:pRg st="1" end="1"/>
                                            </p:txEl>
                                          </p:spTgt>
                                        </p:tgtEl>
                                        <p:attrNameLst>
                                          <p:attrName>style.visibility</p:attrName>
                                        </p:attrNameLst>
                                      </p:cBhvr>
                                      <p:to>
                                        <p:strVal val="visible"/>
                                      </p:to>
                                    </p:set>
                                    <p:animEffect transition="in" filter="fade">
                                      <p:cBhvr>
                                        <p:cTn id="14" dur="1000"/>
                                        <p:tgtEl>
                                          <p:spTgt spid="140291">
                                            <p:txEl>
                                              <p:pRg st="1" end="1"/>
                                            </p:txEl>
                                          </p:spTgt>
                                        </p:tgtEl>
                                      </p:cBhvr>
                                    </p:animEffect>
                                    <p:anim calcmode="lin" valueType="num">
                                      <p:cBhvr>
                                        <p:cTn id="15" dur="1000" fill="hold"/>
                                        <p:tgtEl>
                                          <p:spTgt spid="140291">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4029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0291">
                                            <p:txEl>
                                              <p:pRg st="2" end="2"/>
                                            </p:txEl>
                                          </p:spTgt>
                                        </p:tgtEl>
                                        <p:attrNameLst>
                                          <p:attrName>style.visibility</p:attrName>
                                        </p:attrNameLst>
                                      </p:cBhvr>
                                      <p:to>
                                        <p:strVal val="visible"/>
                                      </p:to>
                                    </p:set>
                                    <p:animEffect transition="in" filter="fade">
                                      <p:cBhvr>
                                        <p:cTn id="21" dur="1000"/>
                                        <p:tgtEl>
                                          <p:spTgt spid="140291">
                                            <p:txEl>
                                              <p:pRg st="2" end="2"/>
                                            </p:txEl>
                                          </p:spTgt>
                                        </p:tgtEl>
                                      </p:cBhvr>
                                    </p:animEffect>
                                    <p:anim calcmode="lin" valueType="num">
                                      <p:cBhvr>
                                        <p:cTn id="22" dur="1000" fill="hold"/>
                                        <p:tgtEl>
                                          <p:spTgt spid="140291">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4029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40291">
                                            <p:txEl>
                                              <p:pRg st="3" end="3"/>
                                            </p:txEl>
                                          </p:spTgt>
                                        </p:tgtEl>
                                        <p:attrNameLst>
                                          <p:attrName>style.visibility</p:attrName>
                                        </p:attrNameLst>
                                      </p:cBhvr>
                                      <p:to>
                                        <p:strVal val="visible"/>
                                      </p:to>
                                    </p:set>
                                    <p:animEffect transition="in" filter="fade">
                                      <p:cBhvr>
                                        <p:cTn id="28" dur="1000"/>
                                        <p:tgtEl>
                                          <p:spTgt spid="140291">
                                            <p:txEl>
                                              <p:pRg st="3" end="3"/>
                                            </p:txEl>
                                          </p:spTgt>
                                        </p:tgtEl>
                                      </p:cBhvr>
                                    </p:animEffect>
                                    <p:anim calcmode="lin" valueType="num">
                                      <p:cBhvr>
                                        <p:cTn id="29" dur="1000" fill="hold"/>
                                        <p:tgtEl>
                                          <p:spTgt spid="140291">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4029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40291">
                                            <p:txEl>
                                              <p:pRg st="4" end="4"/>
                                            </p:txEl>
                                          </p:spTgt>
                                        </p:tgtEl>
                                        <p:attrNameLst>
                                          <p:attrName>style.visibility</p:attrName>
                                        </p:attrNameLst>
                                      </p:cBhvr>
                                      <p:to>
                                        <p:strVal val="visible"/>
                                      </p:to>
                                    </p:set>
                                    <p:animEffect transition="in" filter="fade">
                                      <p:cBhvr>
                                        <p:cTn id="35" dur="1000"/>
                                        <p:tgtEl>
                                          <p:spTgt spid="140291">
                                            <p:txEl>
                                              <p:pRg st="4" end="4"/>
                                            </p:txEl>
                                          </p:spTgt>
                                        </p:tgtEl>
                                      </p:cBhvr>
                                    </p:animEffect>
                                    <p:anim calcmode="lin" valueType="num">
                                      <p:cBhvr>
                                        <p:cTn id="36" dur="1000" fill="hold"/>
                                        <p:tgtEl>
                                          <p:spTgt spid="140291">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40291">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990600" y="304800"/>
            <a:ext cx="7772400" cy="762000"/>
          </a:xfrm>
        </p:spPr>
        <p:txBody>
          <a:bodyPr/>
          <a:lstStyle/>
          <a:p>
            <a:pPr algn="ctr"/>
            <a:r>
              <a:rPr lang="en-US" sz="3600" b="1" dirty="0"/>
              <a:t>Traveling Salesman Problem</a:t>
            </a:r>
          </a:p>
        </p:txBody>
      </p:sp>
      <p:sp>
        <p:nvSpPr>
          <p:cNvPr id="5124" name="Text Box 4"/>
          <p:cNvSpPr txBox="1">
            <a:spLocks noChangeArrowheads="1"/>
          </p:cNvSpPr>
          <p:nvPr/>
        </p:nvSpPr>
        <p:spPr bwMode="auto">
          <a:xfrm>
            <a:off x="1006475" y="1711325"/>
            <a:ext cx="769461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dirty="0"/>
              <a:t>The TSP involves finding the minimum traveling cost for visiting a fixed set of customers.</a:t>
            </a:r>
          </a:p>
          <a:p>
            <a:pPr algn="just"/>
            <a:endParaRPr lang="en-US" dirty="0"/>
          </a:p>
          <a:p>
            <a:pPr algn="just"/>
            <a:r>
              <a:rPr lang="en-US" dirty="0"/>
              <a:t>The </a:t>
            </a:r>
            <a:r>
              <a:rPr lang="en-US" dirty="0" smtClean="0"/>
              <a:t>salesman </a:t>
            </a:r>
            <a:r>
              <a:rPr lang="en-US" dirty="0"/>
              <a:t>must visit each customer exactly once and return to its point of origin also called depot.</a:t>
            </a:r>
          </a:p>
          <a:p>
            <a:pPr algn="just"/>
            <a:endParaRPr lang="en-US" dirty="0"/>
          </a:p>
          <a:p>
            <a:pPr algn="just"/>
            <a:r>
              <a:rPr lang="en-US" dirty="0"/>
              <a:t>The objective function is the total cost of the tour.</a:t>
            </a:r>
          </a:p>
        </p:txBody>
      </p:sp>
    </p:spTree>
    <p:extLst>
      <p:ext uri="{BB962C8B-B14F-4D97-AF65-F5344CB8AC3E}">
        <p14:creationId xmlns:p14="http://schemas.microsoft.com/office/powerpoint/2010/main" val="3708478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124"/>
                                        </p:tgtEl>
                                        <p:attrNameLst>
                                          <p:attrName>style.visibility</p:attrName>
                                        </p:attrNameLst>
                                      </p:cBhvr>
                                      <p:to>
                                        <p:strVal val="visible"/>
                                      </p:to>
                                    </p:set>
                                    <p:animEffect transition="in" filter="fade">
                                      <p:cBhvr>
                                        <p:cTn id="7" dur="1000"/>
                                        <p:tgtEl>
                                          <p:spTgt spid="5124"/>
                                        </p:tgtEl>
                                      </p:cBhvr>
                                    </p:animEffect>
                                    <p:anim calcmode="lin" valueType="num">
                                      <p:cBhvr>
                                        <p:cTn id="8" dur="1000" fill="hold"/>
                                        <p:tgtEl>
                                          <p:spTgt spid="5124"/>
                                        </p:tgtEl>
                                        <p:attrNameLst>
                                          <p:attrName>ppt_x</p:attrName>
                                        </p:attrNameLst>
                                      </p:cBhvr>
                                      <p:tavLst>
                                        <p:tav tm="0">
                                          <p:val>
                                            <p:strVal val="#ppt_x"/>
                                          </p:val>
                                        </p:tav>
                                        <p:tav tm="100000">
                                          <p:val>
                                            <p:strVal val="#ppt_x"/>
                                          </p:val>
                                        </p:tav>
                                      </p:tavLst>
                                    </p:anim>
                                    <p:anim calcmode="lin" valueType="num">
                                      <p:cBhvr>
                                        <p:cTn id="9" dur="1000" fill="hold"/>
                                        <p:tgtEl>
                                          <p:spTgt spid="51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990600" y="304800"/>
            <a:ext cx="7772400" cy="762000"/>
          </a:xfrm>
        </p:spPr>
        <p:txBody>
          <a:bodyPr/>
          <a:lstStyle/>
          <a:p>
            <a:pPr algn="ctr"/>
            <a:r>
              <a:rPr lang="en-US" sz="3600" b="1"/>
              <a:t>Traveling Salesman Problem</a:t>
            </a:r>
          </a:p>
        </p:txBody>
      </p:sp>
      <p:grpSp>
        <p:nvGrpSpPr>
          <p:cNvPr id="79937" name="Group 65"/>
          <p:cNvGrpSpPr>
            <a:grpSpLocks/>
          </p:cNvGrpSpPr>
          <p:nvPr/>
        </p:nvGrpSpPr>
        <p:grpSpPr bwMode="auto">
          <a:xfrm>
            <a:off x="3119438" y="1271588"/>
            <a:ext cx="2790825" cy="2641600"/>
            <a:chOff x="1965" y="801"/>
            <a:chExt cx="1758" cy="1664"/>
          </a:xfrm>
        </p:grpSpPr>
        <p:sp>
          <p:nvSpPr>
            <p:cNvPr id="79875" name="Oval 3"/>
            <p:cNvSpPr>
              <a:spLocks noChangeAspect="1" noChangeArrowheads="1"/>
            </p:cNvSpPr>
            <p:nvPr/>
          </p:nvSpPr>
          <p:spPr bwMode="auto">
            <a:xfrm>
              <a:off x="2420" y="1022"/>
              <a:ext cx="205"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t>2</a:t>
              </a:r>
            </a:p>
          </p:txBody>
        </p:sp>
        <p:sp>
          <p:nvSpPr>
            <p:cNvPr id="79876" name="Oval 4"/>
            <p:cNvSpPr>
              <a:spLocks noChangeAspect="1" noChangeArrowheads="1"/>
            </p:cNvSpPr>
            <p:nvPr/>
          </p:nvSpPr>
          <p:spPr bwMode="auto">
            <a:xfrm>
              <a:off x="3195" y="1028"/>
              <a:ext cx="205" cy="19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t>3</a:t>
              </a:r>
            </a:p>
          </p:txBody>
        </p:sp>
        <p:sp>
          <p:nvSpPr>
            <p:cNvPr id="79877" name="Oval 5"/>
            <p:cNvSpPr>
              <a:spLocks noChangeAspect="1" noChangeArrowheads="1"/>
            </p:cNvSpPr>
            <p:nvPr/>
          </p:nvSpPr>
          <p:spPr bwMode="auto">
            <a:xfrm>
              <a:off x="1965" y="1737"/>
              <a:ext cx="205" cy="19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t>1</a:t>
              </a:r>
            </a:p>
          </p:txBody>
        </p:sp>
        <p:sp>
          <p:nvSpPr>
            <p:cNvPr id="79878" name="Oval 6"/>
            <p:cNvSpPr>
              <a:spLocks noChangeAspect="1" noChangeArrowheads="1"/>
            </p:cNvSpPr>
            <p:nvPr/>
          </p:nvSpPr>
          <p:spPr bwMode="auto">
            <a:xfrm>
              <a:off x="3518" y="1664"/>
              <a:ext cx="205"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t>4</a:t>
              </a:r>
            </a:p>
          </p:txBody>
        </p:sp>
        <p:sp>
          <p:nvSpPr>
            <p:cNvPr id="79879" name="Oval 7"/>
            <p:cNvSpPr>
              <a:spLocks noChangeAspect="1" noChangeArrowheads="1"/>
            </p:cNvSpPr>
            <p:nvPr/>
          </p:nvSpPr>
          <p:spPr bwMode="auto">
            <a:xfrm>
              <a:off x="2811" y="2272"/>
              <a:ext cx="205" cy="19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t>5</a:t>
              </a:r>
            </a:p>
          </p:txBody>
        </p:sp>
        <p:sp>
          <p:nvSpPr>
            <p:cNvPr id="79882" name="Line 10"/>
            <p:cNvSpPr>
              <a:spLocks noChangeShapeType="1"/>
            </p:cNvSpPr>
            <p:nvPr/>
          </p:nvSpPr>
          <p:spPr bwMode="auto">
            <a:xfrm flipV="1">
              <a:off x="2132" y="1182"/>
              <a:ext cx="341" cy="54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83" name="Line 11"/>
            <p:cNvSpPr>
              <a:spLocks noChangeShapeType="1"/>
            </p:cNvSpPr>
            <p:nvPr/>
          </p:nvSpPr>
          <p:spPr bwMode="auto">
            <a:xfrm>
              <a:off x="2622" y="1112"/>
              <a:ext cx="5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84" name="Line 12"/>
            <p:cNvSpPr>
              <a:spLocks noChangeShapeType="1"/>
            </p:cNvSpPr>
            <p:nvPr/>
          </p:nvSpPr>
          <p:spPr bwMode="auto">
            <a:xfrm>
              <a:off x="2111" y="1904"/>
              <a:ext cx="703"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85" name="Line 13"/>
            <p:cNvSpPr>
              <a:spLocks noChangeShapeType="1"/>
            </p:cNvSpPr>
            <p:nvPr/>
          </p:nvSpPr>
          <p:spPr bwMode="auto">
            <a:xfrm>
              <a:off x="3369" y="1212"/>
              <a:ext cx="224" cy="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86" name="Line 14"/>
            <p:cNvSpPr>
              <a:spLocks noChangeShapeType="1"/>
            </p:cNvSpPr>
            <p:nvPr/>
          </p:nvSpPr>
          <p:spPr bwMode="auto">
            <a:xfrm flipH="1">
              <a:off x="3017" y="1834"/>
              <a:ext cx="544" cy="4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87" name="Line 15"/>
            <p:cNvSpPr>
              <a:spLocks noChangeShapeType="1"/>
            </p:cNvSpPr>
            <p:nvPr/>
          </p:nvSpPr>
          <p:spPr bwMode="auto">
            <a:xfrm>
              <a:off x="2559" y="1212"/>
              <a:ext cx="341" cy="10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88" name="Line 16"/>
            <p:cNvSpPr>
              <a:spLocks noChangeShapeType="1"/>
            </p:cNvSpPr>
            <p:nvPr/>
          </p:nvSpPr>
          <p:spPr bwMode="auto">
            <a:xfrm flipV="1">
              <a:off x="2175" y="1212"/>
              <a:ext cx="1045" cy="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89" name="Line 17"/>
            <p:cNvSpPr>
              <a:spLocks noChangeShapeType="1"/>
            </p:cNvSpPr>
            <p:nvPr/>
          </p:nvSpPr>
          <p:spPr bwMode="auto">
            <a:xfrm flipV="1">
              <a:off x="2175" y="1754"/>
              <a:ext cx="1343" cy="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90" name="Line 18"/>
            <p:cNvSpPr>
              <a:spLocks noChangeShapeType="1"/>
            </p:cNvSpPr>
            <p:nvPr/>
          </p:nvSpPr>
          <p:spPr bwMode="auto">
            <a:xfrm flipH="1">
              <a:off x="2953" y="1222"/>
              <a:ext cx="320" cy="104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91" name="Line 19"/>
            <p:cNvSpPr>
              <a:spLocks noChangeShapeType="1"/>
            </p:cNvSpPr>
            <p:nvPr/>
          </p:nvSpPr>
          <p:spPr bwMode="auto">
            <a:xfrm>
              <a:off x="2612" y="1162"/>
              <a:ext cx="927" cy="5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98" name="Text Box 26"/>
            <p:cNvSpPr txBox="1">
              <a:spLocks noChangeArrowheads="1"/>
            </p:cNvSpPr>
            <p:nvPr/>
          </p:nvSpPr>
          <p:spPr bwMode="auto">
            <a:xfrm>
              <a:off x="2309" y="2098"/>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3</a:t>
              </a:r>
            </a:p>
          </p:txBody>
        </p:sp>
        <p:sp>
          <p:nvSpPr>
            <p:cNvPr id="79899" name="Text Box 27"/>
            <p:cNvSpPr txBox="1">
              <a:spLocks noChangeArrowheads="1"/>
            </p:cNvSpPr>
            <p:nvPr/>
          </p:nvSpPr>
          <p:spPr bwMode="auto">
            <a:xfrm>
              <a:off x="3339" y="2035"/>
              <a:ext cx="189"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5</a:t>
              </a:r>
            </a:p>
          </p:txBody>
        </p:sp>
        <p:sp>
          <p:nvSpPr>
            <p:cNvPr id="79900" name="Text Box 28"/>
            <p:cNvSpPr txBox="1">
              <a:spLocks noChangeArrowheads="1"/>
            </p:cNvSpPr>
            <p:nvPr/>
          </p:nvSpPr>
          <p:spPr bwMode="auto">
            <a:xfrm>
              <a:off x="2017" y="1232"/>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2</a:t>
              </a:r>
            </a:p>
          </p:txBody>
        </p:sp>
        <p:sp>
          <p:nvSpPr>
            <p:cNvPr id="79901" name="Text Box 29"/>
            <p:cNvSpPr txBox="1">
              <a:spLocks noChangeArrowheads="1"/>
            </p:cNvSpPr>
            <p:nvPr/>
          </p:nvSpPr>
          <p:spPr bwMode="auto">
            <a:xfrm>
              <a:off x="2806" y="801"/>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3</a:t>
              </a:r>
            </a:p>
          </p:txBody>
        </p:sp>
        <p:sp>
          <p:nvSpPr>
            <p:cNvPr id="79902" name="Text Box 30"/>
            <p:cNvSpPr txBox="1">
              <a:spLocks noChangeArrowheads="1"/>
            </p:cNvSpPr>
            <p:nvPr/>
          </p:nvSpPr>
          <p:spPr bwMode="auto">
            <a:xfrm>
              <a:off x="3531" y="1252"/>
              <a:ext cx="18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2</a:t>
              </a:r>
            </a:p>
          </p:txBody>
        </p:sp>
        <p:sp>
          <p:nvSpPr>
            <p:cNvPr id="79903" name="Text Box 31"/>
            <p:cNvSpPr txBox="1">
              <a:spLocks noChangeArrowheads="1"/>
            </p:cNvSpPr>
            <p:nvPr/>
          </p:nvSpPr>
          <p:spPr bwMode="auto">
            <a:xfrm>
              <a:off x="2647" y="1914"/>
              <a:ext cx="18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1</a:t>
              </a:r>
            </a:p>
          </p:txBody>
        </p:sp>
        <p:sp>
          <p:nvSpPr>
            <p:cNvPr id="79904" name="Text Box 32"/>
            <p:cNvSpPr txBox="1">
              <a:spLocks noChangeArrowheads="1"/>
            </p:cNvSpPr>
            <p:nvPr/>
          </p:nvSpPr>
          <p:spPr bwMode="auto">
            <a:xfrm>
              <a:off x="2454" y="1543"/>
              <a:ext cx="18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3</a:t>
              </a:r>
            </a:p>
          </p:txBody>
        </p:sp>
        <p:sp>
          <p:nvSpPr>
            <p:cNvPr id="79905" name="Text Box 33"/>
            <p:cNvSpPr txBox="1">
              <a:spLocks noChangeArrowheads="1"/>
            </p:cNvSpPr>
            <p:nvPr/>
          </p:nvSpPr>
          <p:spPr bwMode="auto">
            <a:xfrm>
              <a:off x="2827" y="1583"/>
              <a:ext cx="18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2</a:t>
              </a:r>
            </a:p>
          </p:txBody>
        </p:sp>
        <p:sp>
          <p:nvSpPr>
            <p:cNvPr id="79906" name="Text Box 34"/>
            <p:cNvSpPr txBox="1">
              <a:spLocks noChangeArrowheads="1"/>
            </p:cNvSpPr>
            <p:nvPr/>
          </p:nvSpPr>
          <p:spPr bwMode="auto">
            <a:xfrm>
              <a:off x="2742" y="1102"/>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4</a:t>
              </a:r>
            </a:p>
          </p:txBody>
        </p:sp>
        <p:sp>
          <p:nvSpPr>
            <p:cNvPr id="79907" name="Text Box 35"/>
            <p:cNvSpPr txBox="1">
              <a:spLocks noChangeArrowheads="1"/>
            </p:cNvSpPr>
            <p:nvPr/>
          </p:nvSpPr>
          <p:spPr bwMode="auto">
            <a:xfrm>
              <a:off x="2987" y="1884"/>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4</a:t>
              </a:r>
            </a:p>
          </p:txBody>
        </p:sp>
      </p:grpSp>
      <p:sp>
        <p:nvSpPr>
          <p:cNvPr id="79936" name="Text Box 64"/>
          <p:cNvSpPr txBox="1">
            <a:spLocks noChangeArrowheads="1"/>
          </p:cNvSpPr>
          <p:nvPr/>
        </p:nvSpPr>
        <p:spPr bwMode="auto">
          <a:xfrm>
            <a:off x="1150938" y="4189413"/>
            <a:ext cx="757555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dirty="0"/>
              <a:t>The total number of solutions is (n-1)! /2 if the distances are symmetric.</a:t>
            </a:r>
          </a:p>
          <a:p>
            <a:endParaRPr lang="en-US" dirty="0"/>
          </a:p>
          <a:p>
            <a:r>
              <a:rPr lang="en-US" dirty="0"/>
              <a:t>For example, if there are 50 customers to visit, the total number of solutions is 49!/2=3.04x10</a:t>
            </a:r>
            <a:r>
              <a:rPr lang="en-US" baseline="30000" dirty="0"/>
              <a:t>62</a:t>
            </a:r>
            <a:r>
              <a:rPr lang="en-US" dirty="0"/>
              <a:t>.</a:t>
            </a:r>
            <a:endParaRPr lang="en-US" baseline="30000" dirty="0"/>
          </a:p>
        </p:txBody>
      </p:sp>
    </p:spTree>
    <p:extLst>
      <p:ext uri="{BB962C8B-B14F-4D97-AF65-F5344CB8AC3E}">
        <p14:creationId xmlns:p14="http://schemas.microsoft.com/office/powerpoint/2010/main" val="3498158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9937"/>
                                        </p:tgtEl>
                                        <p:attrNameLst>
                                          <p:attrName>style.visibility</p:attrName>
                                        </p:attrNameLst>
                                      </p:cBhvr>
                                      <p:to>
                                        <p:strVal val="visible"/>
                                      </p:to>
                                    </p:set>
                                    <p:animEffect transition="in" filter="wipe(down)">
                                      <p:cBhvr>
                                        <p:cTn id="7" dur="500"/>
                                        <p:tgtEl>
                                          <p:spTgt spid="7993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9936"/>
                                        </p:tgtEl>
                                        <p:attrNameLst>
                                          <p:attrName>style.visibility</p:attrName>
                                        </p:attrNameLst>
                                      </p:cBhvr>
                                      <p:to>
                                        <p:strVal val="visible"/>
                                      </p:to>
                                    </p:set>
                                    <p:animEffect transition="in" filter="wipe(down)">
                                      <p:cBhvr>
                                        <p:cTn id="12" dur="500"/>
                                        <p:tgtEl>
                                          <p:spTgt spid="799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93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990600" y="304800"/>
            <a:ext cx="7772400" cy="762000"/>
          </a:xfrm>
        </p:spPr>
        <p:txBody>
          <a:bodyPr/>
          <a:lstStyle/>
          <a:p>
            <a:pPr algn="ctr"/>
            <a:r>
              <a:rPr lang="en-US" sz="3600" b="1"/>
              <a:t>Traveling Salesman Problem</a:t>
            </a:r>
          </a:p>
        </p:txBody>
      </p:sp>
      <p:grpSp>
        <p:nvGrpSpPr>
          <p:cNvPr id="80927" name="Group 31"/>
          <p:cNvGrpSpPr>
            <a:grpSpLocks/>
          </p:cNvGrpSpPr>
          <p:nvPr/>
        </p:nvGrpSpPr>
        <p:grpSpPr bwMode="auto">
          <a:xfrm>
            <a:off x="3076575" y="1924050"/>
            <a:ext cx="2790825" cy="2641600"/>
            <a:chOff x="1971" y="1356"/>
            <a:chExt cx="1758" cy="1664"/>
          </a:xfrm>
        </p:grpSpPr>
        <p:sp>
          <p:nvSpPr>
            <p:cNvPr id="80900" name="Oval 4"/>
            <p:cNvSpPr>
              <a:spLocks noChangeAspect="1" noChangeArrowheads="1"/>
            </p:cNvSpPr>
            <p:nvPr/>
          </p:nvSpPr>
          <p:spPr bwMode="auto">
            <a:xfrm>
              <a:off x="2426" y="1577"/>
              <a:ext cx="205"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t>2</a:t>
              </a:r>
            </a:p>
          </p:txBody>
        </p:sp>
        <p:sp>
          <p:nvSpPr>
            <p:cNvPr id="80901" name="Oval 5"/>
            <p:cNvSpPr>
              <a:spLocks noChangeAspect="1" noChangeArrowheads="1"/>
            </p:cNvSpPr>
            <p:nvPr/>
          </p:nvSpPr>
          <p:spPr bwMode="auto">
            <a:xfrm>
              <a:off x="3201" y="1583"/>
              <a:ext cx="205" cy="19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t>3</a:t>
              </a:r>
            </a:p>
          </p:txBody>
        </p:sp>
        <p:sp>
          <p:nvSpPr>
            <p:cNvPr id="80902" name="Oval 6"/>
            <p:cNvSpPr>
              <a:spLocks noChangeAspect="1" noChangeArrowheads="1"/>
            </p:cNvSpPr>
            <p:nvPr/>
          </p:nvSpPr>
          <p:spPr bwMode="auto">
            <a:xfrm>
              <a:off x="1971" y="2292"/>
              <a:ext cx="205" cy="19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t>1</a:t>
              </a:r>
            </a:p>
          </p:txBody>
        </p:sp>
        <p:sp>
          <p:nvSpPr>
            <p:cNvPr id="80903" name="Oval 7"/>
            <p:cNvSpPr>
              <a:spLocks noChangeAspect="1" noChangeArrowheads="1"/>
            </p:cNvSpPr>
            <p:nvPr/>
          </p:nvSpPr>
          <p:spPr bwMode="auto">
            <a:xfrm>
              <a:off x="3524" y="2219"/>
              <a:ext cx="205"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t>4</a:t>
              </a:r>
            </a:p>
          </p:txBody>
        </p:sp>
        <p:sp>
          <p:nvSpPr>
            <p:cNvPr id="80904" name="Oval 8"/>
            <p:cNvSpPr>
              <a:spLocks noChangeAspect="1" noChangeArrowheads="1"/>
            </p:cNvSpPr>
            <p:nvPr/>
          </p:nvSpPr>
          <p:spPr bwMode="auto">
            <a:xfrm>
              <a:off x="2817" y="2827"/>
              <a:ext cx="205" cy="19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t>5</a:t>
              </a:r>
            </a:p>
          </p:txBody>
        </p:sp>
        <p:sp>
          <p:nvSpPr>
            <p:cNvPr id="80905" name="Line 9"/>
            <p:cNvSpPr>
              <a:spLocks noChangeShapeType="1"/>
            </p:cNvSpPr>
            <p:nvPr/>
          </p:nvSpPr>
          <p:spPr bwMode="auto">
            <a:xfrm flipV="1">
              <a:off x="2138" y="1737"/>
              <a:ext cx="341" cy="54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06" name="Line 10"/>
            <p:cNvSpPr>
              <a:spLocks noChangeShapeType="1"/>
            </p:cNvSpPr>
            <p:nvPr/>
          </p:nvSpPr>
          <p:spPr bwMode="auto">
            <a:xfrm>
              <a:off x="2628" y="1667"/>
              <a:ext cx="57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07" name="Line 11"/>
            <p:cNvSpPr>
              <a:spLocks noChangeShapeType="1"/>
            </p:cNvSpPr>
            <p:nvPr/>
          </p:nvSpPr>
          <p:spPr bwMode="auto">
            <a:xfrm>
              <a:off x="2117" y="2459"/>
              <a:ext cx="703" cy="43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08" name="Line 12"/>
            <p:cNvSpPr>
              <a:spLocks noChangeShapeType="1"/>
            </p:cNvSpPr>
            <p:nvPr/>
          </p:nvSpPr>
          <p:spPr bwMode="auto">
            <a:xfrm>
              <a:off x="3375" y="1767"/>
              <a:ext cx="224" cy="4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09" name="Line 13"/>
            <p:cNvSpPr>
              <a:spLocks noChangeShapeType="1"/>
            </p:cNvSpPr>
            <p:nvPr/>
          </p:nvSpPr>
          <p:spPr bwMode="auto">
            <a:xfrm flipH="1">
              <a:off x="3023" y="2389"/>
              <a:ext cx="544" cy="4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10" name="Line 14"/>
            <p:cNvSpPr>
              <a:spLocks noChangeShapeType="1"/>
            </p:cNvSpPr>
            <p:nvPr/>
          </p:nvSpPr>
          <p:spPr bwMode="auto">
            <a:xfrm>
              <a:off x="2565" y="1767"/>
              <a:ext cx="341" cy="106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11" name="Line 15"/>
            <p:cNvSpPr>
              <a:spLocks noChangeShapeType="1"/>
            </p:cNvSpPr>
            <p:nvPr/>
          </p:nvSpPr>
          <p:spPr bwMode="auto">
            <a:xfrm flipV="1">
              <a:off x="2181" y="1767"/>
              <a:ext cx="1045" cy="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12" name="Line 16"/>
            <p:cNvSpPr>
              <a:spLocks noChangeShapeType="1"/>
            </p:cNvSpPr>
            <p:nvPr/>
          </p:nvSpPr>
          <p:spPr bwMode="auto">
            <a:xfrm flipV="1">
              <a:off x="2181" y="2309"/>
              <a:ext cx="1343" cy="1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13" name="Line 17"/>
            <p:cNvSpPr>
              <a:spLocks noChangeShapeType="1"/>
            </p:cNvSpPr>
            <p:nvPr/>
          </p:nvSpPr>
          <p:spPr bwMode="auto">
            <a:xfrm flipH="1">
              <a:off x="2959" y="1777"/>
              <a:ext cx="320" cy="104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14" name="Line 18"/>
            <p:cNvSpPr>
              <a:spLocks noChangeShapeType="1"/>
            </p:cNvSpPr>
            <p:nvPr/>
          </p:nvSpPr>
          <p:spPr bwMode="auto">
            <a:xfrm>
              <a:off x="2618" y="1717"/>
              <a:ext cx="927" cy="5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15" name="Text Box 19"/>
            <p:cNvSpPr txBox="1">
              <a:spLocks noChangeArrowheads="1"/>
            </p:cNvSpPr>
            <p:nvPr/>
          </p:nvSpPr>
          <p:spPr bwMode="auto">
            <a:xfrm>
              <a:off x="2315" y="2653"/>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3</a:t>
              </a:r>
            </a:p>
          </p:txBody>
        </p:sp>
        <p:sp>
          <p:nvSpPr>
            <p:cNvPr id="80916" name="Text Box 20"/>
            <p:cNvSpPr txBox="1">
              <a:spLocks noChangeArrowheads="1"/>
            </p:cNvSpPr>
            <p:nvPr/>
          </p:nvSpPr>
          <p:spPr bwMode="auto">
            <a:xfrm>
              <a:off x="3345" y="2590"/>
              <a:ext cx="189"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5</a:t>
              </a:r>
            </a:p>
          </p:txBody>
        </p:sp>
        <p:sp>
          <p:nvSpPr>
            <p:cNvPr id="80917" name="Text Box 21"/>
            <p:cNvSpPr txBox="1">
              <a:spLocks noChangeArrowheads="1"/>
            </p:cNvSpPr>
            <p:nvPr/>
          </p:nvSpPr>
          <p:spPr bwMode="auto">
            <a:xfrm>
              <a:off x="2023" y="1787"/>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2</a:t>
              </a:r>
            </a:p>
          </p:txBody>
        </p:sp>
        <p:sp>
          <p:nvSpPr>
            <p:cNvPr id="80918" name="Text Box 22"/>
            <p:cNvSpPr txBox="1">
              <a:spLocks noChangeArrowheads="1"/>
            </p:cNvSpPr>
            <p:nvPr/>
          </p:nvSpPr>
          <p:spPr bwMode="auto">
            <a:xfrm>
              <a:off x="2812" y="1356"/>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3</a:t>
              </a:r>
            </a:p>
          </p:txBody>
        </p:sp>
        <p:sp>
          <p:nvSpPr>
            <p:cNvPr id="80919" name="Text Box 23"/>
            <p:cNvSpPr txBox="1">
              <a:spLocks noChangeArrowheads="1"/>
            </p:cNvSpPr>
            <p:nvPr/>
          </p:nvSpPr>
          <p:spPr bwMode="auto">
            <a:xfrm>
              <a:off x="3537" y="1807"/>
              <a:ext cx="18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2</a:t>
              </a:r>
            </a:p>
          </p:txBody>
        </p:sp>
        <p:sp>
          <p:nvSpPr>
            <p:cNvPr id="80920" name="Text Box 24"/>
            <p:cNvSpPr txBox="1">
              <a:spLocks noChangeArrowheads="1"/>
            </p:cNvSpPr>
            <p:nvPr/>
          </p:nvSpPr>
          <p:spPr bwMode="auto">
            <a:xfrm>
              <a:off x="2671" y="2478"/>
              <a:ext cx="18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1</a:t>
              </a:r>
            </a:p>
          </p:txBody>
        </p:sp>
        <p:sp>
          <p:nvSpPr>
            <p:cNvPr id="80921" name="Text Box 25"/>
            <p:cNvSpPr txBox="1">
              <a:spLocks noChangeArrowheads="1"/>
            </p:cNvSpPr>
            <p:nvPr/>
          </p:nvSpPr>
          <p:spPr bwMode="auto">
            <a:xfrm>
              <a:off x="2460" y="2098"/>
              <a:ext cx="18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3</a:t>
              </a:r>
            </a:p>
          </p:txBody>
        </p:sp>
        <p:sp>
          <p:nvSpPr>
            <p:cNvPr id="80922" name="Text Box 26"/>
            <p:cNvSpPr txBox="1">
              <a:spLocks noChangeArrowheads="1"/>
            </p:cNvSpPr>
            <p:nvPr/>
          </p:nvSpPr>
          <p:spPr bwMode="auto">
            <a:xfrm>
              <a:off x="2833" y="2138"/>
              <a:ext cx="18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2</a:t>
              </a:r>
            </a:p>
          </p:txBody>
        </p:sp>
        <p:sp>
          <p:nvSpPr>
            <p:cNvPr id="80923" name="Text Box 27"/>
            <p:cNvSpPr txBox="1">
              <a:spLocks noChangeArrowheads="1"/>
            </p:cNvSpPr>
            <p:nvPr/>
          </p:nvSpPr>
          <p:spPr bwMode="auto">
            <a:xfrm>
              <a:off x="2748" y="1657"/>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4</a:t>
              </a:r>
            </a:p>
          </p:txBody>
        </p:sp>
        <p:sp>
          <p:nvSpPr>
            <p:cNvPr id="80924" name="Text Box 28"/>
            <p:cNvSpPr txBox="1">
              <a:spLocks noChangeArrowheads="1"/>
            </p:cNvSpPr>
            <p:nvPr/>
          </p:nvSpPr>
          <p:spPr bwMode="auto">
            <a:xfrm>
              <a:off x="2993" y="2439"/>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4</a:t>
              </a:r>
            </a:p>
          </p:txBody>
        </p:sp>
      </p:grpSp>
      <p:sp>
        <p:nvSpPr>
          <p:cNvPr id="80925" name="Text Box 29"/>
          <p:cNvSpPr txBox="1">
            <a:spLocks noChangeArrowheads="1"/>
          </p:cNvSpPr>
          <p:nvPr/>
        </p:nvSpPr>
        <p:spPr bwMode="auto">
          <a:xfrm>
            <a:off x="3879850" y="1403350"/>
            <a:ext cx="1216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Solution</a:t>
            </a:r>
          </a:p>
        </p:txBody>
      </p:sp>
      <p:sp>
        <p:nvSpPr>
          <p:cNvPr id="80926" name="Text Box 30"/>
          <p:cNvSpPr txBox="1">
            <a:spLocks noChangeArrowheads="1"/>
          </p:cNvSpPr>
          <p:nvPr/>
        </p:nvSpPr>
        <p:spPr bwMode="auto">
          <a:xfrm>
            <a:off x="1290638" y="5218113"/>
            <a:ext cx="718661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dirty="0"/>
              <a:t>If the depot is located at node 1, then the optimal tour is 1-5-2-3-4-1 with total cost equal to 11.</a:t>
            </a:r>
          </a:p>
        </p:txBody>
      </p:sp>
    </p:spTree>
    <p:extLst>
      <p:ext uri="{BB962C8B-B14F-4D97-AF65-F5344CB8AC3E}">
        <p14:creationId xmlns:p14="http://schemas.microsoft.com/office/powerpoint/2010/main" val="789359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0927"/>
                                        </p:tgtEl>
                                        <p:attrNameLst>
                                          <p:attrName>style.visibility</p:attrName>
                                        </p:attrNameLst>
                                      </p:cBhvr>
                                      <p:to>
                                        <p:strVal val="visible"/>
                                      </p:to>
                                    </p:set>
                                    <p:animEffect transition="in" filter="wipe(down)">
                                      <p:cBhvr>
                                        <p:cTn id="7" dur="500"/>
                                        <p:tgtEl>
                                          <p:spTgt spid="8092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0926"/>
                                        </p:tgtEl>
                                        <p:attrNameLst>
                                          <p:attrName>style.visibility</p:attrName>
                                        </p:attrNameLst>
                                      </p:cBhvr>
                                      <p:to>
                                        <p:strVal val="visible"/>
                                      </p:to>
                                    </p:set>
                                    <p:animEffect transition="in" filter="fade">
                                      <p:cBhvr>
                                        <p:cTn id="12" dur="1000"/>
                                        <p:tgtEl>
                                          <p:spTgt spid="80926"/>
                                        </p:tgtEl>
                                      </p:cBhvr>
                                    </p:animEffect>
                                    <p:anim calcmode="lin" valueType="num">
                                      <p:cBhvr>
                                        <p:cTn id="13" dur="1000" fill="hold"/>
                                        <p:tgtEl>
                                          <p:spTgt spid="80926"/>
                                        </p:tgtEl>
                                        <p:attrNameLst>
                                          <p:attrName>ppt_x</p:attrName>
                                        </p:attrNameLst>
                                      </p:cBhvr>
                                      <p:tavLst>
                                        <p:tav tm="0">
                                          <p:val>
                                            <p:strVal val="#ppt_x"/>
                                          </p:val>
                                        </p:tav>
                                        <p:tav tm="100000">
                                          <p:val>
                                            <p:strVal val="#ppt_x"/>
                                          </p:val>
                                        </p:tav>
                                      </p:tavLst>
                                    </p:anim>
                                    <p:anim calcmode="lin" valueType="num">
                                      <p:cBhvr>
                                        <p:cTn id="14" dur="1000" fill="hold"/>
                                        <p:tgtEl>
                                          <p:spTgt spid="809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2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ChangeArrowheads="1"/>
          </p:cNvSpPr>
          <p:nvPr/>
        </p:nvSpPr>
        <p:spPr bwMode="auto">
          <a:xfrm>
            <a:off x="990600" y="609600"/>
            <a:ext cx="77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anchor="ctr"/>
          <a:lstStyle/>
          <a:p>
            <a:pPr algn="ctr"/>
            <a:r>
              <a:rPr kumimoji="1" lang="en-US" sz="3600" b="1" dirty="0" smtClean="0">
                <a:solidFill>
                  <a:schemeClr val="tx2"/>
                </a:solidFill>
              </a:rPr>
              <a:t>Adjacency Matrix Representation of Nodes in TSP</a:t>
            </a:r>
            <a:endParaRPr kumimoji="1" lang="en-US" sz="3600" b="1" dirty="0">
              <a:solidFill>
                <a:schemeClr val="tx2"/>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131327203"/>
              </p:ext>
            </p:extLst>
          </p:nvPr>
        </p:nvGraphicFramePr>
        <p:xfrm>
          <a:off x="1600200" y="1981200"/>
          <a:ext cx="6096000" cy="2225040"/>
        </p:xfrm>
        <a:graphic>
          <a:graphicData uri="http://schemas.openxmlformats.org/drawingml/2006/table">
            <a:tbl>
              <a:tblPr firstRow="1" bandRow="1">
                <a:tableStyleId>{5940675A-B579-460E-94D1-54222C63F5DA}</a:tableStyleId>
              </a:tblPr>
              <a:tblGrid>
                <a:gridCol w="1016000"/>
                <a:gridCol w="1016000"/>
                <a:gridCol w="1016000"/>
                <a:gridCol w="1016000"/>
                <a:gridCol w="1016000"/>
                <a:gridCol w="1016000"/>
              </a:tblGrid>
              <a:tr h="370840">
                <a:tc>
                  <a:txBody>
                    <a:bodyPr/>
                    <a:lstStyle/>
                    <a:p>
                      <a:pPr algn="ctr"/>
                      <a:endParaRPr lang="en-US" b="1" i="1" dirty="0">
                        <a:solidFill>
                          <a:schemeClr val="accent3">
                            <a:lumMod val="75000"/>
                          </a:schemeClr>
                        </a:solidFill>
                      </a:endParaRPr>
                    </a:p>
                  </a:txBody>
                  <a:tcPr>
                    <a:lnR w="12700" cap="flat" cmpd="sng" algn="ctr">
                      <a:solidFill>
                        <a:schemeClr val="tx1"/>
                      </a:solidFill>
                      <a:prstDash val="solid"/>
                      <a:round/>
                      <a:headEnd type="none" w="med" len="med"/>
                      <a:tailEnd type="none" w="med" len="med"/>
                    </a:lnR>
                    <a:cell3D prstMaterial="dkEdge">
                      <a:bevel prst="riblet"/>
                      <a:lightRig rig="flood" dir="t"/>
                    </a:cell3D>
                    <a:solidFill>
                      <a:schemeClr val="bg1">
                        <a:lumMod val="95000"/>
                      </a:schemeClr>
                    </a:solidFill>
                  </a:tcPr>
                </a:tc>
                <a:tc>
                  <a:txBody>
                    <a:bodyPr/>
                    <a:lstStyle/>
                    <a:p>
                      <a:pPr algn="ctr"/>
                      <a:r>
                        <a:rPr lang="en-US" b="1" i="1" dirty="0" smtClean="0">
                          <a:solidFill>
                            <a:schemeClr val="accent3">
                              <a:lumMod val="75000"/>
                            </a:schemeClr>
                          </a:solidFill>
                        </a:rPr>
                        <a:t>1</a:t>
                      </a:r>
                      <a:endParaRPr lang="en-US" b="1" i="1" dirty="0">
                        <a:solidFill>
                          <a:schemeClr val="accent3">
                            <a:lumMod val="75000"/>
                          </a:schemeClr>
                        </a:solidFill>
                      </a:endParaRPr>
                    </a:p>
                  </a:txBody>
                  <a:tcPr>
                    <a:lnL w="12700" cap="flat" cmpd="sng" algn="ctr">
                      <a:solidFill>
                        <a:schemeClr val="tx1"/>
                      </a:solidFill>
                      <a:prstDash val="solid"/>
                      <a:round/>
                      <a:headEnd type="none" w="med" len="med"/>
                      <a:tailEnd type="none" w="med" len="med"/>
                    </a:lnL>
                    <a:cell3D prstMaterial="dkEdge">
                      <a:bevel prst="riblet"/>
                      <a:lightRig rig="flood" dir="t"/>
                    </a:cell3D>
                    <a:solidFill>
                      <a:schemeClr val="bg1">
                        <a:lumMod val="95000"/>
                      </a:schemeClr>
                    </a:solidFill>
                  </a:tcPr>
                </a:tc>
                <a:tc>
                  <a:txBody>
                    <a:bodyPr/>
                    <a:lstStyle/>
                    <a:p>
                      <a:pPr algn="ctr"/>
                      <a:r>
                        <a:rPr lang="en-US" b="1" i="1" dirty="0" smtClean="0">
                          <a:solidFill>
                            <a:schemeClr val="accent3">
                              <a:lumMod val="75000"/>
                            </a:schemeClr>
                          </a:solidFill>
                        </a:rPr>
                        <a:t>2</a:t>
                      </a:r>
                      <a:endParaRPr lang="en-US" b="1" i="1" dirty="0">
                        <a:solidFill>
                          <a:schemeClr val="accent3">
                            <a:lumMod val="75000"/>
                          </a:schemeClr>
                        </a:solidFill>
                      </a:endParaRPr>
                    </a:p>
                  </a:txBody>
                  <a:tcPr>
                    <a:cell3D prstMaterial="dkEdge">
                      <a:bevel prst="riblet"/>
                      <a:lightRig rig="flood" dir="t"/>
                    </a:cell3D>
                    <a:solidFill>
                      <a:schemeClr val="bg1">
                        <a:lumMod val="95000"/>
                      </a:schemeClr>
                    </a:solidFill>
                  </a:tcPr>
                </a:tc>
                <a:tc>
                  <a:txBody>
                    <a:bodyPr/>
                    <a:lstStyle/>
                    <a:p>
                      <a:pPr algn="ctr"/>
                      <a:r>
                        <a:rPr lang="en-US" b="1" i="1" dirty="0" smtClean="0">
                          <a:solidFill>
                            <a:schemeClr val="accent3">
                              <a:lumMod val="75000"/>
                            </a:schemeClr>
                          </a:solidFill>
                        </a:rPr>
                        <a:t>3</a:t>
                      </a:r>
                      <a:endParaRPr lang="en-US" b="1" i="1" dirty="0">
                        <a:solidFill>
                          <a:schemeClr val="accent3">
                            <a:lumMod val="75000"/>
                          </a:schemeClr>
                        </a:solidFill>
                      </a:endParaRPr>
                    </a:p>
                  </a:txBody>
                  <a:tcPr>
                    <a:cell3D prstMaterial="dkEdge">
                      <a:bevel prst="riblet"/>
                      <a:lightRig rig="flood" dir="t"/>
                    </a:cell3D>
                    <a:solidFill>
                      <a:schemeClr val="bg1">
                        <a:lumMod val="95000"/>
                      </a:schemeClr>
                    </a:solidFill>
                  </a:tcPr>
                </a:tc>
                <a:tc>
                  <a:txBody>
                    <a:bodyPr/>
                    <a:lstStyle/>
                    <a:p>
                      <a:pPr algn="ctr"/>
                      <a:r>
                        <a:rPr lang="en-US" b="1" i="1" dirty="0" smtClean="0">
                          <a:solidFill>
                            <a:schemeClr val="accent3">
                              <a:lumMod val="75000"/>
                            </a:schemeClr>
                          </a:solidFill>
                        </a:rPr>
                        <a:t>4</a:t>
                      </a:r>
                      <a:endParaRPr lang="en-US" b="1" i="1" dirty="0">
                        <a:solidFill>
                          <a:schemeClr val="accent3">
                            <a:lumMod val="75000"/>
                          </a:schemeClr>
                        </a:solidFill>
                      </a:endParaRPr>
                    </a:p>
                  </a:txBody>
                  <a:tcPr>
                    <a:cell3D prstMaterial="dkEdge">
                      <a:bevel prst="riblet"/>
                      <a:lightRig rig="flood" dir="t"/>
                    </a:cell3D>
                    <a:solidFill>
                      <a:schemeClr val="bg1">
                        <a:lumMod val="95000"/>
                      </a:schemeClr>
                    </a:solidFill>
                  </a:tcPr>
                </a:tc>
                <a:tc>
                  <a:txBody>
                    <a:bodyPr/>
                    <a:lstStyle/>
                    <a:p>
                      <a:pPr algn="ctr"/>
                      <a:r>
                        <a:rPr lang="en-US" b="1" i="1" dirty="0" smtClean="0">
                          <a:solidFill>
                            <a:schemeClr val="accent3">
                              <a:lumMod val="75000"/>
                            </a:schemeClr>
                          </a:solidFill>
                        </a:rPr>
                        <a:t>5</a:t>
                      </a:r>
                      <a:endParaRPr lang="en-US" b="1" i="1" dirty="0">
                        <a:solidFill>
                          <a:schemeClr val="accent3">
                            <a:lumMod val="75000"/>
                          </a:schemeClr>
                        </a:solidFill>
                      </a:endParaRPr>
                    </a:p>
                  </a:txBody>
                  <a:tcPr>
                    <a:cell3D prstMaterial="dkEdge">
                      <a:bevel prst="riblet"/>
                      <a:lightRig rig="flood" dir="t"/>
                    </a:cell3D>
                    <a:solidFill>
                      <a:schemeClr val="bg1">
                        <a:lumMod val="95000"/>
                      </a:schemeClr>
                    </a:solidFill>
                  </a:tcPr>
                </a:tc>
              </a:tr>
              <a:tr h="370840">
                <a:tc>
                  <a:txBody>
                    <a:bodyPr/>
                    <a:lstStyle/>
                    <a:p>
                      <a:pPr algn="ctr"/>
                      <a:r>
                        <a:rPr lang="en-US" b="1" i="1" dirty="0" smtClean="0">
                          <a:solidFill>
                            <a:schemeClr val="accent3">
                              <a:lumMod val="75000"/>
                            </a:schemeClr>
                          </a:solidFill>
                        </a:rPr>
                        <a:t>1</a:t>
                      </a:r>
                      <a:endParaRPr lang="en-US" b="1" i="1" dirty="0">
                        <a:solidFill>
                          <a:schemeClr val="accent3">
                            <a:lumMod val="75000"/>
                          </a:schemeClr>
                        </a:solidFill>
                      </a:endParaRPr>
                    </a:p>
                  </a:txBody>
                  <a:tcPr>
                    <a:lnR w="12700" cap="flat" cmpd="sng" algn="ctr">
                      <a:solidFill>
                        <a:schemeClr val="tx1"/>
                      </a:solidFill>
                      <a:prstDash val="solid"/>
                      <a:round/>
                      <a:headEnd type="none" w="med" len="med"/>
                      <a:tailEnd type="none" w="med" len="med"/>
                    </a:lnR>
                    <a:cell3D prstMaterial="dkEdge">
                      <a:bevel prst="riblet"/>
                      <a:lightRig rig="flood" dir="t"/>
                    </a:cell3D>
                    <a:solidFill>
                      <a:schemeClr val="bg1">
                        <a:lumMod val="95000"/>
                      </a:schemeClr>
                    </a:solidFill>
                  </a:tcPr>
                </a:tc>
                <a:tc>
                  <a:txBody>
                    <a:bodyPr/>
                    <a:lstStyle/>
                    <a:p>
                      <a:pPr algn="ctr"/>
                      <a:r>
                        <a:rPr lang="en-US" dirty="0" smtClean="0"/>
                        <a:t>-</a:t>
                      </a:r>
                      <a:endParaRPr lang="en-US" dirty="0"/>
                    </a:p>
                  </a:txBody>
                  <a:tcPr>
                    <a:lnL w="12700" cap="flat" cmpd="sng" algn="ctr">
                      <a:solidFill>
                        <a:schemeClr val="tx1"/>
                      </a:solidFill>
                      <a:prstDash val="solid"/>
                      <a:round/>
                      <a:headEnd type="none" w="med" len="med"/>
                      <a:tailEnd type="none" w="med" len="med"/>
                    </a:lnL>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r h="370840">
                <a:tc>
                  <a:txBody>
                    <a:bodyPr/>
                    <a:lstStyle/>
                    <a:p>
                      <a:pPr algn="ctr"/>
                      <a:r>
                        <a:rPr lang="en-US" b="1" i="1" dirty="0" smtClean="0">
                          <a:solidFill>
                            <a:schemeClr val="accent3">
                              <a:lumMod val="75000"/>
                            </a:schemeClr>
                          </a:solidFill>
                        </a:rPr>
                        <a:t>2</a:t>
                      </a:r>
                      <a:endParaRPr lang="en-US" b="1" i="1" dirty="0">
                        <a:solidFill>
                          <a:schemeClr val="accent3">
                            <a:lumMod val="75000"/>
                          </a:schemeClr>
                        </a:solidFill>
                      </a:endParaRPr>
                    </a:p>
                  </a:txBody>
                  <a:tcPr>
                    <a:lnR w="12700" cap="flat" cmpd="sng" algn="ctr">
                      <a:solidFill>
                        <a:schemeClr val="tx1"/>
                      </a:solidFill>
                      <a:prstDash val="solid"/>
                      <a:round/>
                      <a:headEnd type="none" w="med" len="med"/>
                      <a:tailEnd type="none" w="med" len="med"/>
                    </a:lnR>
                    <a:cell3D prstMaterial="dkEdge">
                      <a:bevel prst="riblet"/>
                      <a:lightRig rig="flood" dir="t"/>
                    </a:cell3D>
                    <a:solidFill>
                      <a:schemeClr val="bg1">
                        <a:lumMod val="95000"/>
                      </a:schemeClr>
                    </a:solidFill>
                  </a:tcPr>
                </a:tc>
                <a:tc>
                  <a:txBody>
                    <a:bodyPr/>
                    <a:lstStyle/>
                    <a:p>
                      <a:pPr algn="ctr"/>
                      <a:r>
                        <a:rPr lang="en-US" dirty="0" smtClean="0"/>
                        <a:t>2</a:t>
                      </a:r>
                      <a:endParaRPr lang="en-US" dirty="0"/>
                    </a:p>
                  </a:txBody>
                  <a:tcPr>
                    <a:lnL w="12700" cap="flat" cmpd="sng" algn="ctr">
                      <a:solidFill>
                        <a:schemeClr val="tx1"/>
                      </a:solidFill>
                      <a:prstDash val="solid"/>
                      <a:round/>
                      <a:headEnd type="none" w="med" len="med"/>
                      <a:tailEnd type="none" w="med" len="med"/>
                    </a:lnL>
                  </a:tcPr>
                </a:tc>
                <a:tc>
                  <a:txBody>
                    <a:bodyPr/>
                    <a:lstStyle/>
                    <a:p>
                      <a:pPr algn="ctr"/>
                      <a:r>
                        <a:rPr lang="en-US" dirty="0" smtClean="0"/>
                        <a:t>-</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c>
                  <a:txBody>
                    <a:bodyPr/>
                    <a:lstStyle/>
                    <a:p>
                      <a:pPr algn="ctr"/>
                      <a:r>
                        <a:rPr lang="en-US" dirty="0" smtClean="0"/>
                        <a:t>1</a:t>
                      </a:r>
                      <a:endParaRPr lang="en-US" dirty="0"/>
                    </a:p>
                  </a:txBody>
                  <a:tcPr/>
                </a:tc>
              </a:tr>
              <a:tr h="370840">
                <a:tc>
                  <a:txBody>
                    <a:bodyPr/>
                    <a:lstStyle/>
                    <a:p>
                      <a:pPr algn="ctr"/>
                      <a:r>
                        <a:rPr lang="en-US" b="1" i="1" dirty="0" smtClean="0">
                          <a:solidFill>
                            <a:schemeClr val="accent3">
                              <a:lumMod val="75000"/>
                            </a:schemeClr>
                          </a:solidFill>
                        </a:rPr>
                        <a:t>3</a:t>
                      </a:r>
                      <a:endParaRPr lang="en-US" b="1" i="1" dirty="0">
                        <a:solidFill>
                          <a:schemeClr val="accent3">
                            <a:lumMod val="75000"/>
                          </a:schemeClr>
                        </a:solidFill>
                      </a:endParaRPr>
                    </a:p>
                  </a:txBody>
                  <a:tcPr>
                    <a:lnR w="12700" cap="flat" cmpd="sng" algn="ctr">
                      <a:solidFill>
                        <a:schemeClr val="tx1"/>
                      </a:solidFill>
                      <a:prstDash val="solid"/>
                      <a:round/>
                      <a:headEnd type="none" w="med" len="med"/>
                      <a:tailEnd type="none" w="med" len="med"/>
                    </a:lnR>
                    <a:cell3D prstMaterial="dkEdge">
                      <a:bevel prst="riblet"/>
                      <a:lightRig rig="flood" dir="t"/>
                    </a:cell3D>
                    <a:solidFill>
                      <a:schemeClr val="bg1">
                        <a:lumMod val="95000"/>
                      </a:schemeClr>
                    </a:solidFill>
                  </a:tcPr>
                </a:tc>
                <a:tc>
                  <a:txBody>
                    <a:bodyPr/>
                    <a:lstStyle/>
                    <a:p>
                      <a:pPr algn="ctr"/>
                      <a:r>
                        <a:rPr lang="en-US" dirty="0" smtClean="0"/>
                        <a:t>3</a:t>
                      </a:r>
                      <a:endParaRPr lang="en-US" dirty="0"/>
                    </a:p>
                  </a:txBody>
                  <a:tcPr>
                    <a:lnL w="12700" cap="flat" cmpd="sng" algn="ctr">
                      <a:solidFill>
                        <a:schemeClr val="tx1"/>
                      </a:solidFill>
                      <a:prstDash val="solid"/>
                      <a:round/>
                      <a:headEnd type="none" w="med" len="med"/>
                      <a:tailEnd type="none" w="med" len="med"/>
                    </a:lnL>
                  </a:tcPr>
                </a:tc>
                <a:tc>
                  <a:txBody>
                    <a:bodyPr/>
                    <a:lstStyle/>
                    <a:p>
                      <a:pPr algn="ctr"/>
                      <a:r>
                        <a:rPr lang="en-US" dirty="0" smtClean="0"/>
                        <a:t>3</a:t>
                      </a:r>
                      <a:endParaRPr lang="en-US" dirty="0"/>
                    </a:p>
                  </a:txBody>
                  <a:tcPr/>
                </a:tc>
                <a:tc>
                  <a:txBody>
                    <a:bodyPr/>
                    <a:lstStyle/>
                    <a:p>
                      <a:pPr algn="ctr"/>
                      <a:r>
                        <a:rPr lang="en-US" dirty="0" smtClean="0"/>
                        <a:t>-</a:t>
                      </a:r>
                      <a:endParaRPr lang="en-US" dirty="0"/>
                    </a:p>
                  </a:txBody>
                  <a:tcPr/>
                </a:tc>
                <a:tc>
                  <a:txBody>
                    <a:bodyPr/>
                    <a:lstStyle/>
                    <a:p>
                      <a:pPr algn="ctr"/>
                      <a:r>
                        <a:rPr lang="en-US" dirty="0" smtClean="0"/>
                        <a:t>2</a:t>
                      </a:r>
                      <a:endParaRPr lang="en-US" dirty="0"/>
                    </a:p>
                  </a:txBody>
                  <a:tcPr/>
                </a:tc>
                <a:tc>
                  <a:txBody>
                    <a:bodyPr/>
                    <a:lstStyle/>
                    <a:p>
                      <a:pPr algn="ctr"/>
                      <a:r>
                        <a:rPr lang="en-US" dirty="0" smtClean="0"/>
                        <a:t>4</a:t>
                      </a:r>
                      <a:endParaRPr lang="en-US" dirty="0"/>
                    </a:p>
                  </a:txBody>
                  <a:tcPr/>
                </a:tc>
              </a:tr>
              <a:tr h="370840">
                <a:tc>
                  <a:txBody>
                    <a:bodyPr/>
                    <a:lstStyle/>
                    <a:p>
                      <a:pPr algn="ctr"/>
                      <a:r>
                        <a:rPr lang="en-US" b="1" i="1" dirty="0" smtClean="0">
                          <a:solidFill>
                            <a:schemeClr val="accent3">
                              <a:lumMod val="75000"/>
                            </a:schemeClr>
                          </a:solidFill>
                        </a:rPr>
                        <a:t>4</a:t>
                      </a:r>
                      <a:endParaRPr lang="en-US" b="1" i="1" dirty="0">
                        <a:solidFill>
                          <a:schemeClr val="accent3">
                            <a:lumMod val="75000"/>
                          </a:schemeClr>
                        </a:solidFill>
                      </a:endParaRPr>
                    </a:p>
                  </a:txBody>
                  <a:tcPr>
                    <a:lnR w="12700" cap="flat" cmpd="sng" algn="ctr">
                      <a:solidFill>
                        <a:schemeClr val="tx1"/>
                      </a:solidFill>
                      <a:prstDash val="solid"/>
                      <a:round/>
                      <a:headEnd type="none" w="med" len="med"/>
                      <a:tailEnd type="none" w="med" len="med"/>
                    </a:lnR>
                    <a:cell3D prstMaterial="dkEdge">
                      <a:bevel prst="riblet"/>
                      <a:lightRig rig="flood" dir="t"/>
                    </a:cell3D>
                    <a:solidFill>
                      <a:schemeClr val="bg1">
                        <a:lumMod val="95000"/>
                      </a:schemeClr>
                    </a:solidFill>
                  </a:tcPr>
                </a:tc>
                <a:tc>
                  <a:txBody>
                    <a:bodyPr/>
                    <a:lstStyle/>
                    <a:p>
                      <a:pPr algn="ctr"/>
                      <a:r>
                        <a:rPr lang="en-US" dirty="0" smtClean="0"/>
                        <a:t>2</a:t>
                      </a:r>
                      <a:endParaRPr lang="en-US" dirty="0"/>
                    </a:p>
                  </a:txBody>
                  <a:tcPr>
                    <a:lnL w="12700" cap="flat" cmpd="sng" algn="ctr">
                      <a:solidFill>
                        <a:schemeClr val="tx1"/>
                      </a:solidFill>
                      <a:prstDash val="solid"/>
                      <a:round/>
                      <a:headEnd type="none" w="med" len="med"/>
                      <a:tailEnd type="none" w="med" len="med"/>
                    </a:lnL>
                  </a:tcPr>
                </a:tc>
                <a:tc>
                  <a:txBody>
                    <a:bodyPr/>
                    <a:lstStyle/>
                    <a:p>
                      <a:pPr algn="ctr"/>
                      <a:r>
                        <a:rPr lang="en-US" dirty="0" smtClean="0"/>
                        <a:t>4</a:t>
                      </a:r>
                      <a:endParaRPr lang="en-US" dirty="0"/>
                    </a:p>
                  </a:txBody>
                  <a:tcPr/>
                </a:tc>
                <a:tc>
                  <a:txBody>
                    <a:bodyPr/>
                    <a:lstStyle/>
                    <a:p>
                      <a:pPr algn="ctr"/>
                      <a:r>
                        <a:rPr lang="en-US" dirty="0" smtClean="0"/>
                        <a:t>2</a:t>
                      </a:r>
                      <a:endParaRPr lang="en-US" dirty="0"/>
                    </a:p>
                  </a:txBody>
                  <a:tcPr/>
                </a:tc>
                <a:tc>
                  <a:txBody>
                    <a:bodyPr/>
                    <a:lstStyle/>
                    <a:p>
                      <a:pPr algn="ctr"/>
                      <a:r>
                        <a:rPr lang="en-US" dirty="0" smtClean="0"/>
                        <a:t>-</a:t>
                      </a:r>
                      <a:endParaRPr lang="en-US" dirty="0"/>
                    </a:p>
                  </a:txBody>
                  <a:tcPr/>
                </a:tc>
                <a:tc>
                  <a:txBody>
                    <a:bodyPr/>
                    <a:lstStyle/>
                    <a:p>
                      <a:pPr algn="ctr"/>
                      <a:r>
                        <a:rPr lang="en-US" dirty="0" smtClean="0"/>
                        <a:t>5</a:t>
                      </a:r>
                      <a:endParaRPr lang="en-US" dirty="0"/>
                    </a:p>
                  </a:txBody>
                  <a:tcPr/>
                </a:tc>
              </a:tr>
              <a:tr h="370840">
                <a:tc>
                  <a:txBody>
                    <a:bodyPr/>
                    <a:lstStyle/>
                    <a:p>
                      <a:pPr algn="ctr"/>
                      <a:r>
                        <a:rPr lang="en-US" b="1" i="1" dirty="0" smtClean="0">
                          <a:solidFill>
                            <a:schemeClr val="accent3">
                              <a:lumMod val="75000"/>
                            </a:schemeClr>
                          </a:solidFill>
                        </a:rPr>
                        <a:t>5</a:t>
                      </a:r>
                      <a:endParaRPr lang="en-US" b="1" i="1" dirty="0">
                        <a:solidFill>
                          <a:schemeClr val="accent3">
                            <a:lumMod val="75000"/>
                          </a:schemeClr>
                        </a:solidFill>
                      </a:endParaRPr>
                    </a:p>
                  </a:txBody>
                  <a:tcPr>
                    <a:lnR w="12700" cap="flat" cmpd="sng" algn="ctr">
                      <a:solidFill>
                        <a:schemeClr val="tx1"/>
                      </a:solidFill>
                      <a:prstDash val="solid"/>
                      <a:round/>
                      <a:headEnd type="none" w="med" len="med"/>
                      <a:tailEnd type="none" w="med" len="med"/>
                    </a:lnR>
                    <a:cell3D prstMaterial="dkEdge">
                      <a:bevel prst="riblet"/>
                      <a:lightRig rig="flood" dir="t"/>
                    </a:cell3D>
                    <a:solidFill>
                      <a:schemeClr val="bg1">
                        <a:lumMod val="95000"/>
                      </a:schemeClr>
                    </a:solidFill>
                  </a:tcPr>
                </a:tc>
                <a:tc>
                  <a:txBody>
                    <a:bodyPr/>
                    <a:lstStyle/>
                    <a:p>
                      <a:pPr algn="ctr"/>
                      <a:r>
                        <a:rPr lang="en-US" dirty="0" smtClean="0"/>
                        <a:t>3</a:t>
                      </a:r>
                      <a:endParaRPr lang="en-US" dirty="0"/>
                    </a:p>
                  </a:txBody>
                  <a:tcPr>
                    <a:lnL w="12700" cap="flat" cmpd="sng" algn="ctr">
                      <a:solidFill>
                        <a:schemeClr val="tx1"/>
                      </a:solidFill>
                      <a:prstDash val="solid"/>
                      <a:round/>
                      <a:headEnd type="none" w="med" len="med"/>
                      <a:tailEnd type="none" w="med" len="med"/>
                    </a:lnL>
                  </a:tcPr>
                </a:tc>
                <a:tc>
                  <a:txBody>
                    <a:bodyPr/>
                    <a:lstStyle/>
                    <a:p>
                      <a:pPr algn="ctr"/>
                      <a:r>
                        <a:rPr lang="en-US" dirty="0" smtClean="0"/>
                        <a:t>1</a:t>
                      </a:r>
                      <a:endParaRPr lang="en-US" dirty="0"/>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tc>
                  <a:txBody>
                    <a:bodyPr/>
                    <a:lstStyle/>
                    <a:p>
                      <a:pPr algn="ctr"/>
                      <a:r>
                        <a:rPr lang="en-US" dirty="0" smtClean="0"/>
                        <a:t>-</a:t>
                      </a:r>
                      <a:endParaRPr lang="en-US" dirty="0"/>
                    </a:p>
                  </a:txBody>
                  <a:tcPr/>
                </a:tc>
              </a:tr>
            </a:tbl>
          </a:graphicData>
        </a:graphic>
      </p:graphicFrame>
    </p:spTree>
    <p:extLst>
      <p:ext uri="{BB962C8B-B14F-4D97-AF65-F5344CB8AC3E}">
        <p14:creationId xmlns:p14="http://schemas.microsoft.com/office/powerpoint/2010/main" val="4289200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ChangeArrowheads="1"/>
          </p:cNvSpPr>
          <p:nvPr/>
        </p:nvSpPr>
        <p:spPr bwMode="auto">
          <a:xfrm>
            <a:off x="838200" y="533400"/>
            <a:ext cx="77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anchor="ctr"/>
          <a:lstStyle/>
          <a:p>
            <a:pPr algn="ctr"/>
            <a:r>
              <a:rPr kumimoji="1" lang="en-US" sz="3600" b="1" dirty="0" smtClean="0">
                <a:solidFill>
                  <a:schemeClr val="tx2"/>
                </a:solidFill>
              </a:rPr>
              <a:t>Implementation for TSP using generic PSO</a:t>
            </a:r>
            <a:endParaRPr kumimoji="1" lang="en-US" sz="3600" b="1" dirty="0">
              <a:solidFill>
                <a:schemeClr val="tx2"/>
              </a:solidFill>
            </a:endParaRPr>
          </a:p>
        </p:txBody>
      </p:sp>
      <p:sp>
        <p:nvSpPr>
          <p:cNvPr id="121859" name="Text Box 3"/>
          <p:cNvSpPr txBox="1">
            <a:spLocks noChangeArrowheads="1"/>
          </p:cNvSpPr>
          <p:nvPr/>
        </p:nvSpPr>
        <p:spPr bwMode="auto">
          <a:xfrm>
            <a:off x="1228725" y="1519238"/>
            <a:ext cx="763270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dirty="0" smtClean="0"/>
              <a:t>Functions required:</a:t>
            </a:r>
          </a:p>
          <a:p>
            <a:endParaRPr lang="en-US" dirty="0" smtClean="0"/>
          </a:p>
          <a:p>
            <a:pPr marL="285750" indent="-285750">
              <a:buFont typeface="Arial" pitchFamily="34" charset="0"/>
              <a:buChar char="•"/>
            </a:pPr>
            <a:r>
              <a:rPr lang="en-US" dirty="0" err="1" smtClean="0">
                <a:solidFill>
                  <a:schemeClr val="accent2">
                    <a:lumMod val="75000"/>
                  </a:schemeClr>
                </a:solidFill>
              </a:rPr>
              <a:t>getRandNumber</a:t>
            </a:r>
            <a:r>
              <a:rPr lang="en-US" dirty="0" smtClean="0">
                <a:solidFill>
                  <a:schemeClr val="accent2">
                    <a:lumMod val="75000"/>
                  </a:schemeClr>
                </a:solidFill>
              </a:rPr>
              <a:t>(</a:t>
            </a:r>
            <a:r>
              <a:rPr lang="en-US" dirty="0" err="1" smtClean="0">
                <a:solidFill>
                  <a:schemeClr val="accent2">
                    <a:lumMod val="75000"/>
                  </a:schemeClr>
                </a:solidFill>
              </a:rPr>
              <a:t>int,int</a:t>
            </a:r>
            <a:r>
              <a:rPr lang="en-US" dirty="0" smtClean="0">
                <a:solidFill>
                  <a:schemeClr val="accent2">
                    <a:lumMod val="75000"/>
                  </a:schemeClr>
                </a:solidFill>
              </a:rPr>
              <a:t>)</a:t>
            </a:r>
            <a:r>
              <a:rPr lang="en-US" dirty="0" smtClean="0"/>
              <a:t> : Returns an integer within the range in arguments</a:t>
            </a:r>
          </a:p>
          <a:p>
            <a:pPr marL="285750" indent="-285750">
              <a:buFont typeface="Arial" pitchFamily="34" charset="0"/>
              <a:buChar char="•"/>
            </a:pPr>
            <a:r>
              <a:rPr lang="en-US" dirty="0" err="1" smtClean="0">
                <a:solidFill>
                  <a:schemeClr val="accent2">
                    <a:lumMod val="75000"/>
                  </a:schemeClr>
                </a:solidFill>
              </a:rPr>
              <a:t>globalSolution</a:t>
            </a:r>
            <a:r>
              <a:rPr lang="en-US" dirty="0" smtClean="0">
                <a:solidFill>
                  <a:schemeClr val="accent2">
                    <a:lumMod val="75000"/>
                  </a:schemeClr>
                </a:solidFill>
              </a:rPr>
              <a:t>(</a:t>
            </a:r>
            <a:r>
              <a:rPr lang="en-US" dirty="0" err="1" smtClean="0">
                <a:solidFill>
                  <a:schemeClr val="accent2">
                    <a:lumMod val="75000"/>
                  </a:schemeClr>
                </a:solidFill>
              </a:rPr>
              <a:t>arr</a:t>
            </a:r>
            <a:r>
              <a:rPr lang="en-US" dirty="0" smtClean="0">
                <a:solidFill>
                  <a:schemeClr val="accent2">
                    <a:lumMod val="75000"/>
                  </a:schemeClr>
                </a:solidFill>
              </a:rPr>
              <a:t>[][]) </a:t>
            </a:r>
            <a:r>
              <a:rPr lang="en-US" dirty="0" smtClean="0"/>
              <a:t>: Returns the nodes as particles with random velocities</a:t>
            </a:r>
          </a:p>
          <a:p>
            <a:pPr marL="285750" indent="-285750">
              <a:buFont typeface="Arial" pitchFamily="34" charset="0"/>
              <a:buChar char="•"/>
            </a:pPr>
            <a:r>
              <a:rPr lang="en-US" dirty="0" err="1" smtClean="0">
                <a:solidFill>
                  <a:schemeClr val="accent2">
                    <a:lumMod val="75000"/>
                  </a:schemeClr>
                </a:solidFill>
              </a:rPr>
              <a:t>X_location</a:t>
            </a:r>
            <a:r>
              <a:rPr lang="en-US" dirty="0" smtClean="0">
                <a:solidFill>
                  <a:schemeClr val="accent2">
                    <a:lumMod val="75000"/>
                  </a:schemeClr>
                </a:solidFill>
              </a:rPr>
              <a:t>(</a:t>
            </a:r>
            <a:r>
              <a:rPr lang="en-US" dirty="0" err="1" smtClean="0">
                <a:solidFill>
                  <a:schemeClr val="accent2">
                    <a:lumMod val="75000"/>
                  </a:schemeClr>
                </a:solidFill>
              </a:rPr>
              <a:t>int</a:t>
            </a:r>
            <a:r>
              <a:rPr lang="en-US" dirty="0" smtClean="0">
                <a:solidFill>
                  <a:schemeClr val="accent2">
                    <a:lumMod val="75000"/>
                  </a:schemeClr>
                </a:solidFill>
              </a:rPr>
              <a:t>)</a:t>
            </a:r>
            <a:r>
              <a:rPr lang="en-US" dirty="0" smtClean="0"/>
              <a:t> : returns the current location of a particle</a:t>
            </a:r>
          </a:p>
          <a:p>
            <a:pPr marL="285750" indent="-285750">
              <a:buFont typeface="Arial" pitchFamily="34" charset="0"/>
              <a:buChar char="•"/>
            </a:pPr>
            <a:r>
              <a:rPr lang="en-US" dirty="0" err="1" smtClean="0">
                <a:solidFill>
                  <a:schemeClr val="accent2">
                    <a:lumMod val="75000"/>
                  </a:schemeClr>
                </a:solidFill>
              </a:rPr>
              <a:t>local_best</a:t>
            </a:r>
            <a:r>
              <a:rPr lang="en-US" dirty="0" smtClean="0">
                <a:solidFill>
                  <a:schemeClr val="accent2">
                    <a:lumMod val="75000"/>
                  </a:schemeClr>
                </a:solidFill>
              </a:rPr>
              <a:t>(</a:t>
            </a:r>
            <a:r>
              <a:rPr lang="en-US" dirty="0" err="1" smtClean="0">
                <a:solidFill>
                  <a:schemeClr val="accent2">
                    <a:lumMod val="75000"/>
                  </a:schemeClr>
                </a:solidFill>
              </a:rPr>
              <a:t>int,int</a:t>
            </a:r>
            <a:r>
              <a:rPr lang="en-US" dirty="0" smtClean="0">
                <a:solidFill>
                  <a:schemeClr val="accent2">
                    <a:lumMod val="75000"/>
                  </a:schemeClr>
                </a:solidFill>
              </a:rPr>
              <a:t>)</a:t>
            </a:r>
            <a:r>
              <a:rPr lang="en-US" dirty="0" smtClean="0"/>
              <a:t> : returns the local best (</a:t>
            </a:r>
            <a:r>
              <a:rPr lang="en-US" dirty="0" err="1" smtClean="0"/>
              <a:t>pbest</a:t>
            </a:r>
            <a:r>
              <a:rPr lang="en-US" dirty="0" smtClean="0"/>
              <a:t>) between the two numbers specified in the parameter</a:t>
            </a:r>
          </a:p>
          <a:p>
            <a:pPr marL="285750" indent="-285750">
              <a:buFont typeface="Arial" pitchFamily="34" charset="0"/>
              <a:buChar char="•"/>
            </a:pPr>
            <a:r>
              <a:rPr lang="en-US" dirty="0" err="1">
                <a:solidFill>
                  <a:schemeClr val="accent2">
                    <a:lumMod val="75000"/>
                  </a:schemeClr>
                </a:solidFill>
              </a:rPr>
              <a:t>c</a:t>
            </a:r>
            <a:r>
              <a:rPr lang="en-US" dirty="0" err="1" smtClean="0">
                <a:solidFill>
                  <a:schemeClr val="accent2">
                    <a:lumMod val="75000"/>
                  </a:schemeClr>
                </a:solidFill>
              </a:rPr>
              <a:t>alculate_v</a:t>
            </a:r>
            <a:r>
              <a:rPr lang="en-US" dirty="0" smtClean="0">
                <a:solidFill>
                  <a:schemeClr val="accent2">
                    <a:lumMod val="75000"/>
                  </a:schemeClr>
                </a:solidFill>
              </a:rPr>
              <a:t>(</a:t>
            </a:r>
            <a:r>
              <a:rPr lang="en-US" dirty="0" err="1" smtClean="0">
                <a:solidFill>
                  <a:schemeClr val="accent2">
                    <a:lumMod val="75000"/>
                  </a:schemeClr>
                </a:solidFill>
              </a:rPr>
              <a:t>int</a:t>
            </a:r>
            <a:r>
              <a:rPr lang="en-US" dirty="0" smtClean="0">
                <a:solidFill>
                  <a:schemeClr val="accent2">
                    <a:lumMod val="75000"/>
                  </a:schemeClr>
                </a:solidFill>
              </a:rPr>
              <a:t>)</a:t>
            </a:r>
            <a:r>
              <a:rPr lang="en-US" dirty="0" smtClean="0"/>
              <a:t> : calculates the velocity to return the new location of any particle </a:t>
            </a:r>
          </a:p>
          <a:p>
            <a:pPr marL="285750" indent="-285750">
              <a:buFont typeface="Arial" pitchFamily="34" charset="0"/>
              <a:buChar char="•"/>
            </a:pPr>
            <a:r>
              <a:rPr lang="en-US" dirty="0" err="1" smtClean="0">
                <a:solidFill>
                  <a:schemeClr val="accent2">
                    <a:lumMod val="75000"/>
                  </a:schemeClr>
                </a:solidFill>
              </a:rPr>
              <a:t>global_best</a:t>
            </a:r>
            <a:r>
              <a:rPr lang="en-US" dirty="0" smtClean="0">
                <a:solidFill>
                  <a:schemeClr val="accent2">
                    <a:lumMod val="75000"/>
                  </a:schemeClr>
                </a:solidFill>
              </a:rPr>
              <a:t>(</a:t>
            </a:r>
            <a:r>
              <a:rPr lang="en-US" dirty="0" err="1" smtClean="0">
                <a:solidFill>
                  <a:schemeClr val="accent2">
                    <a:lumMod val="75000"/>
                  </a:schemeClr>
                </a:solidFill>
              </a:rPr>
              <a:t>int</a:t>
            </a:r>
            <a:r>
              <a:rPr lang="en-US" dirty="0" smtClean="0">
                <a:solidFill>
                  <a:schemeClr val="accent2">
                    <a:lumMod val="75000"/>
                  </a:schemeClr>
                </a:solidFill>
              </a:rPr>
              <a:t>)</a:t>
            </a:r>
            <a:r>
              <a:rPr lang="en-US" dirty="0" smtClean="0"/>
              <a:t> : specifies an end criterion to stop the algorithm (</a:t>
            </a:r>
            <a:r>
              <a:rPr lang="en-US" dirty="0" err="1" smtClean="0"/>
              <a:t>gbest</a:t>
            </a:r>
            <a:r>
              <a:rPr lang="en-US" dirty="0" smtClean="0"/>
              <a:t>)</a:t>
            </a:r>
          </a:p>
          <a:p>
            <a:pPr marL="285750" indent="-285750">
              <a:buFont typeface="Arial" pitchFamily="34" charset="0"/>
              <a:buChar char="•"/>
            </a:pPr>
            <a:r>
              <a:rPr lang="en-US" dirty="0" smtClean="0">
                <a:solidFill>
                  <a:schemeClr val="accent2">
                    <a:lumMod val="75000"/>
                  </a:schemeClr>
                </a:solidFill>
              </a:rPr>
              <a:t>debug()</a:t>
            </a:r>
            <a:r>
              <a:rPr lang="en-US" dirty="0" smtClean="0"/>
              <a:t> : finalizes output after it meets end criterion</a:t>
            </a:r>
            <a:br>
              <a:rPr lang="en-US" dirty="0" smtClean="0"/>
            </a:br>
            <a:r>
              <a:rPr lang="en-US" dirty="0" smtClean="0"/>
              <a:t/>
            </a:r>
            <a:br>
              <a:rPr lang="en-US" dirty="0" smtClean="0"/>
            </a:br>
            <a:r>
              <a:rPr lang="en-US" dirty="0" smtClean="0"/>
              <a:t>The question is “</a:t>
            </a:r>
            <a:r>
              <a:rPr lang="en-US" b="1" i="1" dirty="0" smtClean="0">
                <a:solidFill>
                  <a:srgbClr val="FF0000"/>
                </a:solidFill>
              </a:rPr>
              <a:t>How will we calculate New location for each particle?”</a:t>
            </a:r>
            <a:endParaRPr lang="en-US" b="1" i="1" dirty="0">
              <a:solidFill>
                <a:srgbClr val="FF0000"/>
              </a:solidFill>
            </a:endParaRPr>
          </a:p>
        </p:txBody>
      </p:sp>
    </p:spTree>
    <p:extLst>
      <p:ext uri="{BB962C8B-B14F-4D97-AF65-F5344CB8AC3E}">
        <p14:creationId xmlns:p14="http://schemas.microsoft.com/office/powerpoint/2010/main" val="27783984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21859">
                                            <p:txEl>
                                              <p:pRg st="2" end="2"/>
                                            </p:txEl>
                                          </p:spTgt>
                                        </p:tgtEl>
                                        <p:attrNameLst>
                                          <p:attrName>style.visibility</p:attrName>
                                        </p:attrNameLst>
                                      </p:cBhvr>
                                      <p:to>
                                        <p:strVal val="visible"/>
                                      </p:to>
                                    </p:set>
                                    <p:animEffect transition="in" filter="barn(inVertical)">
                                      <p:cBhvr>
                                        <p:cTn id="7" dur="500"/>
                                        <p:tgtEl>
                                          <p:spTgt spid="12185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21859">
                                            <p:txEl>
                                              <p:pRg st="3" end="3"/>
                                            </p:txEl>
                                          </p:spTgt>
                                        </p:tgtEl>
                                        <p:attrNameLst>
                                          <p:attrName>style.visibility</p:attrName>
                                        </p:attrNameLst>
                                      </p:cBhvr>
                                      <p:to>
                                        <p:strVal val="visible"/>
                                      </p:to>
                                    </p:set>
                                    <p:animEffect transition="in" filter="wipe(down)">
                                      <p:cBhvr>
                                        <p:cTn id="12" dur="500"/>
                                        <p:tgtEl>
                                          <p:spTgt spid="121859">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21859">
                                            <p:txEl>
                                              <p:pRg st="4" end="4"/>
                                            </p:txEl>
                                          </p:spTgt>
                                        </p:tgtEl>
                                        <p:attrNameLst>
                                          <p:attrName>style.visibility</p:attrName>
                                        </p:attrNameLst>
                                      </p:cBhvr>
                                      <p:to>
                                        <p:strVal val="visible"/>
                                      </p:to>
                                    </p:set>
                                    <p:animEffect transition="in" filter="circle(in)">
                                      <p:cBhvr>
                                        <p:cTn id="17" dur="2000"/>
                                        <p:tgtEl>
                                          <p:spTgt spid="12185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21859">
                                            <p:txEl>
                                              <p:pRg st="5" end="5"/>
                                            </p:txEl>
                                          </p:spTgt>
                                        </p:tgtEl>
                                        <p:attrNameLst>
                                          <p:attrName>style.visibility</p:attrName>
                                        </p:attrNameLst>
                                      </p:cBhvr>
                                      <p:to>
                                        <p:strVal val="visible"/>
                                      </p:to>
                                    </p:set>
                                    <p:animEffect transition="in" filter="randombar(horizontal)">
                                      <p:cBhvr>
                                        <p:cTn id="22" dur="500"/>
                                        <p:tgtEl>
                                          <p:spTgt spid="121859">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21859">
                                            <p:txEl>
                                              <p:pRg st="6" end="6"/>
                                            </p:txEl>
                                          </p:spTgt>
                                        </p:tgtEl>
                                        <p:attrNameLst>
                                          <p:attrName>style.visibility</p:attrName>
                                        </p:attrNameLst>
                                      </p:cBhvr>
                                      <p:to>
                                        <p:strVal val="visible"/>
                                      </p:to>
                                    </p:set>
                                    <p:animEffect transition="in" filter="wipe(down)">
                                      <p:cBhvr>
                                        <p:cTn id="27" dur="500"/>
                                        <p:tgtEl>
                                          <p:spTgt spid="121859">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121859">
                                            <p:txEl>
                                              <p:pRg st="7" end="7"/>
                                            </p:txEl>
                                          </p:spTgt>
                                        </p:tgtEl>
                                        <p:attrNameLst>
                                          <p:attrName>style.visibility</p:attrName>
                                        </p:attrNameLst>
                                      </p:cBhvr>
                                      <p:to>
                                        <p:strVal val="visible"/>
                                      </p:to>
                                    </p:set>
                                    <p:animEffect transition="in" filter="circle(in)">
                                      <p:cBhvr>
                                        <p:cTn id="32" dur="2000"/>
                                        <p:tgtEl>
                                          <p:spTgt spid="121859">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121859">
                                            <p:txEl>
                                              <p:pRg st="8" end="8"/>
                                            </p:txEl>
                                          </p:spTgt>
                                        </p:tgtEl>
                                        <p:attrNameLst>
                                          <p:attrName>style.visibility</p:attrName>
                                        </p:attrNameLst>
                                      </p:cBhvr>
                                      <p:to>
                                        <p:strVal val="visible"/>
                                      </p:to>
                                    </p:set>
                                    <p:animEffect transition="in" filter="circle(in)">
                                      <p:cBhvr>
                                        <p:cTn id="37" dur="2000"/>
                                        <p:tgtEl>
                                          <p:spTgt spid="12185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ChangeArrowheads="1"/>
          </p:cNvSpPr>
          <p:nvPr/>
        </p:nvSpPr>
        <p:spPr bwMode="auto">
          <a:xfrm>
            <a:off x="990600" y="304800"/>
            <a:ext cx="77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anchor="ctr"/>
          <a:lstStyle/>
          <a:p>
            <a:pPr algn="ctr"/>
            <a:r>
              <a:rPr kumimoji="1" lang="en-US" sz="3600" b="1" dirty="0" smtClean="0">
                <a:solidFill>
                  <a:schemeClr val="tx2"/>
                </a:solidFill>
              </a:rPr>
              <a:t>Calculating </a:t>
            </a:r>
            <a:r>
              <a:rPr kumimoji="1" lang="en-US" sz="3600" b="1" dirty="0" err="1" smtClean="0">
                <a:solidFill>
                  <a:schemeClr val="tx2"/>
                </a:solidFill>
              </a:rPr>
              <a:t>pbest</a:t>
            </a:r>
            <a:endParaRPr kumimoji="1" lang="en-US" sz="3600" b="1" dirty="0">
              <a:solidFill>
                <a:schemeClr val="tx2"/>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671994777"/>
              </p:ext>
            </p:extLst>
          </p:nvPr>
        </p:nvGraphicFramePr>
        <p:xfrm>
          <a:off x="1873504" y="2057400"/>
          <a:ext cx="5943600" cy="36576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355600">
                <a:tc>
                  <a:txBody>
                    <a:bodyPr/>
                    <a:lstStyle/>
                    <a:p>
                      <a:pPr algn="ctr"/>
                      <a:r>
                        <a:rPr lang="en-US" dirty="0" smtClean="0"/>
                        <a:t>1</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c>
                  <a:txBody>
                    <a:bodyPr/>
                    <a:lstStyle/>
                    <a:p>
                      <a:pPr algn="ctr"/>
                      <a:r>
                        <a:rPr lang="en-US" dirty="0" smtClean="0"/>
                        <a:t>2</a:t>
                      </a:r>
                      <a:endParaRPr lang="en-US" dirty="0"/>
                    </a:p>
                  </a:txBody>
                  <a:tcPr/>
                </a:tc>
                <a:tc>
                  <a:txBody>
                    <a:bodyPr/>
                    <a:lstStyle/>
                    <a:p>
                      <a:pPr algn="ctr"/>
                      <a:r>
                        <a:rPr lang="en-US" dirty="0" smtClean="0"/>
                        <a:t>5</a:t>
                      </a:r>
                      <a:endParaRPr lang="en-US" dirty="0"/>
                    </a:p>
                  </a:txBody>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452307348"/>
              </p:ext>
            </p:extLst>
          </p:nvPr>
        </p:nvGraphicFramePr>
        <p:xfrm>
          <a:off x="1774892" y="3810000"/>
          <a:ext cx="6096000" cy="37084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pPr algn="ctr"/>
                      <a:r>
                        <a:rPr lang="en-US" dirty="0" smtClean="0"/>
                        <a:t>3</a:t>
                      </a:r>
                      <a:endParaRPr lang="en-US" dirty="0"/>
                    </a:p>
                  </a:txBody>
                  <a:tcPr/>
                </a:tc>
                <a:tc>
                  <a:txBody>
                    <a:bodyPr/>
                    <a:lstStyle/>
                    <a:p>
                      <a:pPr algn="ctr"/>
                      <a:r>
                        <a:rPr lang="en-US" dirty="0" smtClean="0"/>
                        <a:t>2</a:t>
                      </a:r>
                      <a:endParaRPr lang="en-US" dirty="0"/>
                    </a:p>
                  </a:txBody>
                  <a:tcPr/>
                </a:tc>
                <a:tc>
                  <a:txBody>
                    <a:bodyPr/>
                    <a:lstStyle/>
                    <a:p>
                      <a:pPr algn="ctr"/>
                      <a:r>
                        <a:rPr lang="en-US" dirty="0" smtClean="0"/>
                        <a:t>5</a:t>
                      </a:r>
                      <a:endParaRPr lang="en-US" dirty="0"/>
                    </a:p>
                  </a:txBody>
                  <a:tcPr/>
                </a:tc>
                <a:tc>
                  <a:txBody>
                    <a:bodyPr/>
                    <a:lstStyle/>
                    <a:p>
                      <a:pPr algn="ctr"/>
                      <a:r>
                        <a:rPr lang="en-US" dirty="0" smtClean="0"/>
                        <a:t>1</a:t>
                      </a:r>
                      <a:endParaRPr lang="en-US" dirty="0"/>
                    </a:p>
                  </a:txBody>
                  <a:tcPr/>
                </a:tc>
                <a:tc>
                  <a:txBody>
                    <a:bodyPr/>
                    <a:lstStyle/>
                    <a:p>
                      <a:pPr algn="ctr"/>
                      <a:r>
                        <a:rPr lang="en-US" dirty="0" smtClean="0"/>
                        <a:t>4</a:t>
                      </a:r>
                      <a:endParaRPr lang="en-US" dirty="0"/>
                    </a:p>
                  </a:txBody>
                  <a:tcPr/>
                </a:tc>
              </a:tr>
            </a:tbl>
          </a:graphicData>
        </a:graphic>
      </p:graphicFrame>
      <p:sp>
        <p:nvSpPr>
          <p:cNvPr id="4" name="TextBox 3"/>
          <p:cNvSpPr txBox="1"/>
          <p:nvPr/>
        </p:nvSpPr>
        <p:spPr>
          <a:xfrm>
            <a:off x="1828800" y="1520407"/>
            <a:ext cx="5755102" cy="369332"/>
          </a:xfrm>
          <a:prstGeom prst="rect">
            <a:avLst/>
          </a:prstGeom>
          <a:noFill/>
        </p:spPr>
        <p:txBody>
          <a:bodyPr wrap="none" rtlCol="0">
            <a:spAutoFit/>
          </a:bodyPr>
          <a:lstStyle/>
          <a:p>
            <a:r>
              <a:rPr lang="en-US" dirty="0" smtClean="0"/>
              <a:t>The random velocities generated for each particle</a:t>
            </a:r>
            <a:endParaRPr lang="en-US" dirty="0"/>
          </a:p>
        </p:txBody>
      </p:sp>
      <p:sp>
        <p:nvSpPr>
          <p:cNvPr id="5" name="TextBox 4"/>
          <p:cNvSpPr txBox="1"/>
          <p:nvPr/>
        </p:nvSpPr>
        <p:spPr>
          <a:xfrm>
            <a:off x="1495752" y="3200400"/>
            <a:ext cx="6912405" cy="369332"/>
          </a:xfrm>
          <a:prstGeom prst="rect">
            <a:avLst/>
          </a:prstGeom>
          <a:noFill/>
        </p:spPr>
        <p:txBody>
          <a:bodyPr wrap="none" rtlCol="0">
            <a:spAutoFit/>
          </a:bodyPr>
          <a:lstStyle/>
          <a:p>
            <a:r>
              <a:rPr lang="en-US" dirty="0" smtClean="0"/>
              <a:t>For 2</a:t>
            </a:r>
            <a:r>
              <a:rPr lang="en-US" baseline="30000" dirty="0" smtClean="0"/>
              <a:t>nd</a:t>
            </a:r>
            <a:r>
              <a:rPr lang="en-US" dirty="0" smtClean="0"/>
              <a:t> iteration, in determining next X location after imposing V vector</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237460560"/>
              </p:ext>
            </p:extLst>
          </p:nvPr>
        </p:nvGraphicFramePr>
        <p:xfrm>
          <a:off x="1752600" y="5181600"/>
          <a:ext cx="6096000" cy="37084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pPr algn="ctr"/>
                      <a:r>
                        <a:rPr lang="en-US" dirty="0" smtClean="0"/>
                        <a:t>4</a:t>
                      </a:r>
                      <a:endParaRPr lang="en-US" dirty="0"/>
                    </a:p>
                  </a:txBody>
                  <a:tcPr/>
                </a:tc>
                <a:tc>
                  <a:txBody>
                    <a:bodyPr/>
                    <a:lstStyle/>
                    <a:p>
                      <a:pPr algn="ctr"/>
                      <a:r>
                        <a:rPr lang="en-US" dirty="0" smtClean="0"/>
                        <a:t>5</a:t>
                      </a:r>
                      <a:endParaRPr lang="en-US" dirty="0"/>
                    </a:p>
                  </a:txBody>
                  <a:tcPr/>
                </a:tc>
                <a:tc>
                  <a:txBody>
                    <a:bodyPr/>
                    <a:lstStyle/>
                    <a:p>
                      <a:pPr algn="ctr"/>
                      <a:r>
                        <a:rPr lang="en-US" dirty="0" smtClean="0"/>
                        <a:t>9</a:t>
                      </a:r>
                      <a:endParaRPr lang="en-US" dirty="0"/>
                    </a:p>
                  </a:txBody>
                  <a:tcPr/>
                </a:tc>
                <a:tc>
                  <a:txBody>
                    <a:bodyPr/>
                    <a:lstStyle/>
                    <a:p>
                      <a:pPr algn="ctr"/>
                      <a:r>
                        <a:rPr lang="en-US" dirty="0" smtClean="0"/>
                        <a:t>3</a:t>
                      </a:r>
                      <a:endParaRPr lang="en-US" dirty="0"/>
                    </a:p>
                  </a:txBody>
                  <a:tcPr/>
                </a:tc>
                <a:tc>
                  <a:txBody>
                    <a:bodyPr/>
                    <a:lstStyle/>
                    <a:p>
                      <a:pPr algn="ctr"/>
                      <a:r>
                        <a:rPr lang="en-US" dirty="0" smtClean="0"/>
                        <a:t>9</a:t>
                      </a:r>
                      <a:endParaRPr lang="en-US" dirty="0"/>
                    </a:p>
                  </a:txBody>
                  <a:tcPr/>
                </a:tc>
              </a:tr>
            </a:tbl>
          </a:graphicData>
        </a:graphic>
      </p:graphicFrame>
      <p:sp>
        <p:nvSpPr>
          <p:cNvPr id="7" name="TextBox 6"/>
          <p:cNvSpPr txBox="1"/>
          <p:nvPr/>
        </p:nvSpPr>
        <p:spPr>
          <a:xfrm>
            <a:off x="1814373" y="4495800"/>
            <a:ext cx="5783956" cy="369332"/>
          </a:xfrm>
          <a:prstGeom prst="rect">
            <a:avLst/>
          </a:prstGeom>
          <a:noFill/>
        </p:spPr>
        <p:txBody>
          <a:bodyPr wrap="none" rtlCol="0">
            <a:spAutoFit/>
          </a:bodyPr>
          <a:lstStyle/>
          <a:p>
            <a:r>
              <a:rPr lang="en-US" dirty="0" smtClean="0"/>
              <a:t>We need to sum up the index values of two arrays</a:t>
            </a:r>
            <a:endParaRPr lang="en-US" dirty="0"/>
          </a:p>
        </p:txBody>
      </p:sp>
    </p:spTree>
    <p:extLst>
      <p:ext uri="{BB962C8B-B14F-4D97-AF65-F5344CB8AC3E}">
        <p14:creationId xmlns:p14="http://schemas.microsoft.com/office/powerpoint/2010/main" val="2778398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down)">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down)">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ChangeArrowheads="1"/>
          </p:cNvSpPr>
          <p:nvPr/>
        </p:nvSpPr>
        <p:spPr bwMode="auto">
          <a:xfrm>
            <a:off x="990600" y="304800"/>
            <a:ext cx="77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anchor="ctr"/>
          <a:lstStyle/>
          <a:p>
            <a:pPr algn="ctr"/>
            <a:r>
              <a:rPr kumimoji="1" lang="en-US" sz="3600" b="1" dirty="0" smtClean="0">
                <a:solidFill>
                  <a:schemeClr val="tx2"/>
                </a:solidFill>
              </a:rPr>
              <a:t>Continued.</a:t>
            </a:r>
            <a:endParaRPr kumimoji="1" lang="en-US" sz="3600" b="1" dirty="0">
              <a:solidFill>
                <a:schemeClr val="tx2"/>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428833235"/>
              </p:ext>
            </p:extLst>
          </p:nvPr>
        </p:nvGraphicFramePr>
        <p:xfrm>
          <a:off x="1524000" y="1143000"/>
          <a:ext cx="6096000" cy="37084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pPr algn="ctr"/>
                      <a:r>
                        <a:rPr lang="en-US" dirty="0" smtClean="0"/>
                        <a:t>4</a:t>
                      </a:r>
                      <a:endParaRPr lang="en-US" dirty="0"/>
                    </a:p>
                  </a:txBody>
                  <a:tcPr/>
                </a:tc>
                <a:tc>
                  <a:txBody>
                    <a:bodyPr/>
                    <a:lstStyle/>
                    <a:p>
                      <a:pPr algn="ctr"/>
                      <a:r>
                        <a:rPr lang="en-US" dirty="0" smtClean="0"/>
                        <a:t>5</a:t>
                      </a:r>
                      <a:endParaRPr lang="en-US" dirty="0"/>
                    </a:p>
                  </a:txBody>
                  <a:tcPr/>
                </a:tc>
                <a:tc>
                  <a:txBody>
                    <a:bodyPr/>
                    <a:lstStyle/>
                    <a:p>
                      <a:pPr algn="ctr"/>
                      <a:r>
                        <a:rPr lang="en-US" dirty="0" smtClean="0"/>
                        <a:t>9</a:t>
                      </a:r>
                      <a:endParaRPr lang="en-US" dirty="0"/>
                    </a:p>
                  </a:txBody>
                  <a:tcPr/>
                </a:tc>
                <a:tc>
                  <a:txBody>
                    <a:bodyPr/>
                    <a:lstStyle/>
                    <a:p>
                      <a:pPr algn="ctr"/>
                      <a:r>
                        <a:rPr lang="en-US" dirty="0" smtClean="0"/>
                        <a:t>3</a:t>
                      </a:r>
                      <a:endParaRPr lang="en-US" dirty="0"/>
                    </a:p>
                  </a:txBody>
                  <a:tcPr/>
                </a:tc>
                <a:tc>
                  <a:txBody>
                    <a:bodyPr/>
                    <a:lstStyle/>
                    <a:p>
                      <a:pPr algn="ctr"/>
                      <a:r>
                        <a:rPr lang="en-US" dirty="0" smtClean="0"/>
                        <a:t>9</a:t>
                      </a:r>
                      <a:endParaRPr lang="en-US" dirty="0"/>
                    </a:p>
                  </a:txBody>
                  <a:tcPr/>
                </a:tc>
              </a:tr>
            </a:tbl>
          </a:graphicData>
        </a:graphic>
      </p:graphicFrame>
      <p:sp>
        <p:nvSpPr>
          <p:cNvPr id="3" name="TextBox 2"/>
          <p:cNvSpPr txBox="1"/>
          <p:nvPr/>
        </p:nvSpPr>
        <p:spPr>
          <a:xfrm>
            <a:off x="1524000" y="1752600"/>
            <a:ext cx="7463582" cy="4555093"/>
          </a:xfrm>
          <a:prstGeom prst="rect">
            <a:avLst/>
          </a:prstGeom>
          <a:noFill/>
        </p:spPr>
        <p:txBody>
          <a:bodyPr wrap="none" rtlCol="0">
            <a:spAutoFit/>
          </a:bodyPr>
          <a:lstStyle/>
          <a:p>
            <a:r>
              <a:rPr lang="en-US" dirty="0" smtClean="0"/>
              <a:t>In this case, the generated array is obsolete as 9 must not be </a:t>
            </a:r>
          </a:p>
          <a:p>
            <a:r>
              <a:rPr lang="en-US" dirty="0" smtClean="0"/>
              <a:t>calculated for determining the new x location</a:t>
            </a:r>
          </a:p>
          <a:p>
            <a:endParaRPr lang="en-US" dirty="0"/>
          </a:p>
          <a:p>
            <a:r>
              <a:rPr lang="en-US" b="1" dirty="0" smtClean="0"/>
              <a:t>So we need to implement some kinds of rules.</a:t>
            </a:r>
          </a:p>
          <a:p>
            <a:r>
              <a:rPr lang="en-US" dirty="0" smtClean="0">
                <a:solidFill>
                  <a:srgbClr val="FF0000"/>
                </a:solidFill>
              </a:rPr>
              <a:t>Rule 1</a:t>
            </a:r>
            <a:r>
              <a:rPr lang="en-US" dirty="0" smtClean="0"/>
              <a:t>: If the final array is generated with values in the range of</a:t>
            </a:r>
          </a:p>
          <a:p>
            <a:r>
              <a:rPr lang="en-US" dirty="0"/>
              <a:t> </a:t>
            </a:r>
            <a:r>
              <a:rPr lang="en-US" dirty="0" smtClean="0"/>
              <a:t>           1-5 without repeating any value then consider that array</a:t>
            </a:r>
          </a:p>
          <a:p>
            <a:r>
              <a:rPr lang="en-US" dirty="0" smtClean="0">
                <a:solidFill>
                  <a:srgbClr val="FF0000"/>
                </a:solidFill>
              </a:rPr>
              <a:t>Rule 2</a:t>
            </a:r>
            <a:r>
              <a:rPr lang="en-US" dirty="0" smtClean="0"/>
              <a:t>: If the final array is generated with values in the range of </a:t>
            </a:r>
          </a:p>
          <a:p>
            <a:r>
              <a:rPr lang="en-US" dirty="0"/>
              <a:t> </a:t>
            </a:r>
            <a:r>
              <a:rPr lang="en-US" dirty="0" smtClean="0"/>
              <a:t>          1-5 and some not in the range of 1-5 with repetition of </a:t>
            </a:r>
          </a:p>
          <a:p>
            <a:r>
              <a:rPr lang="en-US" dirty="0" smtClean="0"/>
              <a:t>            values then we need to calculate</a:t>
            </a:r>
          </a:p>
          <a:p>
            <a:r>
              <a:rPr lang="en-US" dirty="0"/>
              <a:t> </a:t>
            </a:r>
            <a:r>
              <a:rPr lang="en-US" dirty="0" smtClean="0"/>
              <a:t>          </a:t>
            </a:r>
            <a:r>
              <a:rPr lang="en-US" sz="2000" b="1" i="1" dirty="0" smtClean="0">
                <a:solidFill>
                  <a:schemeClr val="accent2">
                    <a:lumMod val="75000"/>
                  </a:schemeClr>
                </a:solidFill>
              </a:rPr>
              <a:t>value mod N </a:t>
            </a:r>
          </a:p>
          <a:p>
            <a:r>
              <a:rPr lang="en-US" dirty="0"/>
              <a:t> </a:t>
            </a:r>
            <a:r>
              <a:rPr lang="en-US" dirty="0" smtClean="0"/>
              <a:t>          N – array index no</a:t>
            </a:r>
            <a:br>
              <a:rPr lang="en-US" dirty="0" smtClean="0"/>
            </a:br>
            <a:r>
              <a:rPr lang="en-US" dirty="0" smtClean="0"/>
              <a:t>           value – array value</a:t>
            </a:r>
            <a:br>
              <a:rPr lang="en-US" dirty="0" smtClean="0"/>
            </a:br>
            <a:r>
              <a:rPr lang="en-US" dirty="0" smtClean="0"/>
              <a:t>	-- If value mod N equals to zero, then N = N+1</a:t>
            </a:r>
            <a:br>
              <a:rPr lang="en-US" dirty="0" smtClean="0"/>
            </a:br>
            <a:r>
              <a:rPr lang="en-US" dirty="0" smtClean="0"/>
              <a:t>	-- If value mod N not equals to zero, then N will be as usual. </a:t>
            </a:r>
            <a:br>
              <a:rPr lang="en-US" dirty="0" smtClean="0"/>
            </a:br>
            <a:r>
              <a:rPr lang="en-US" dirty="0" smtClean="0">
                <a:solidFill>
                  <a:srgbClr val="FF0000"/>
                </a:solidFill>
              </a:rPr>
              <a:t>Rule 3 : </a:t>
            </a:r>
            <a:r>
              <a:rPr lang="en-US" dirty="0" smtClean="0"/>
              <a:t> Iterate the whole step with previous rules until it finds an array with </a:t>
            </a:r>
            <a:br>
              <a:rPr lang="en-US" dirty="0" smtClean="0"/>
            </a:br>
            <a:r>
              <a:rPr lang="en-US" dirty="0" smtClean="0"/>
              <a:t>             unique values.</a:t>
            </a:r>
            <a:endParaRPr lang="en-US" dirty="0"/>
          </a:p>
        </p:txBody>
      </p:sp>
    </p:spTree>
    <p:extLst>
      <p:ext uri="{BB962C8B-B14F-4D97-AF65-F5344CB8AC3E}">
        <p14:creationId xmlns:p14="http://schemas.microsoft.com/office/powerpoint/2010/main" val="27783984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down)">
                                      <p:cBhvr>
                                        <p:cTn id="25" dur="500"/>
                                        <p:tgtEl>
                                          <p:spTgt spid="3">
                                            <p:txEl>
                                              <p:pRg st="4" end="4"/>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down)">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wipe(down)">
                                      <p:cBhvr>
                                        <p:cTn id="33" dur="500"/>
                                        <p:tgtEl>
                                          <p:spTgt spid="3">
                                            <p:txEl>
                                              <p:pRg st="6" end="6"/>
                                            </p:txEl>
                                          </p:spTgt>
                                        </p:tgtEl>
                                      </p:cBhvr>
                                    </p:animEffect>
                                  </p:childTnLst>
                                </p:cTn>
                              </p:par>
                              <p:par>
                                <p:cTn id="34" presetID="22" presetClass="entr" presetSubtype="4" fill="hold"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wipe(down)">
                                      <p:cBhvr>
                                        <p:cTn id="36" dur="500"/>
                                        <p:tgtEl>
                                          <p:spTgt spid="3">
                                            <p:txEl>
                                              <p:pRg st="7" end="7"/>
                                            </p:txEl>
                                          </p:spTgt>
                                        </p:tgtEl>
                                      </p:cBhvr>
                                    </p:animEffect>
                                  </p:childTnLst>
                                </p:cTn>
                              </p:par>
                              <p:par>
                                <p:cTn id="37" presetID="22" presetClass="entr" presetSubtype="4"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wipe(down)">
                                      <p:cBhvr>
                                        <p:cTn id="39" dur="500"/>
                                        <p:tgtEl>
                                          <p:spTgt spid="3">
                                            <p:txEl>
                                              <p:pRg st="8" end="8"/>
                                            </p:txEl>
                                          </p:spTgt>
                                        </p:tgtEl>
                                      </p:cBhvr>
                                    </p:animEffect>
                                  </p:childTnLst>
                                </p:cTn>
                              </p:par>
                              <p:par>
                                <p:cTn id="40" presetID="22" presetClass="entr" presetSubtype="4" fill="hold"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wipe(down)">
                                      <p:cBhvr>
                                        <p:cTn id="42" dur="500"/>
                                        <p:tgtEl>
                                          <p:spTgt spid="3">
                                            <p:txEl>
                                              <p:pRg st="9" end="9"/>
                                            </p:txEl>
                                          </p:spTgt>
                                        </p:tgtEl>
                                      </p:cBhvr>
                                    </p:animEffect>
                                  </p:childTnLst>
                                </p:cTn>
                              </p:par>
                              <p:par>
                                <p:cTn id="43" presetID="22" presetClass="entr" presetSubtype="4" fill="hold"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wipe(down)">
                                      <p:cBhvr>
                                        <p:cTn id="45"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ChangeArrowheads="1"/>
          </p:cNvSpPr>
          <p:nvPr/>
        </p:nvSpPr>
        <p:spPr bwMode="auto">
          <a:xfrm>
            <a:off x="990600" y="304800"/>
            <a:ext cx="77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anchor="ctr"/>
          <a:lstStyle/>
          <a:p>
            <a:pPr algn="ctr"/>
            <a:r>
              <a:rPr kumimoji="1" lang="en-US" sz="3600" b="1" dirty="0" smtClean="0">
                <a:solidFill>
                  <a:schemeClr val="tx2"/>
                </a:solidFill>
              </a:rPr>
              <a:t>Continued.</a:t>
            </a:r>
            <a:endParaRPr kumimoji="1" lang="en-US" sz="3600" b="1" dirty="0">
              <a:solidFill>
                <a:schemeClr val="tx2"/>
              </a:solidFill>
            </a:endParaRPr>
          </a:p>
        </p:txBody>
      </p:sp>
      <p:sp>
        <p:nvSpPr>
          <p:cNvPr id="3" name="TextBox 2"/>
          <p:cNvSpPr txBox="1"/>
          <p:nvPr/>
        </p:nvSpPr>
        <p:spPr>
          <a:xfrm>
            <a:off x="1066800" y="1371600"/>
            <a:ext cx="8760668" cy="2031325"/>
          </a:xfrm>
          <a:prstGeom prst="rect">
            <a:avLst/>
          </a:prstGeom>
          <a:noFill/>
        </p:spPr>
        <p:txBody>
          <a:bodyPr wrap="none" rtlCol="0">
            <a:spAutoFit/>
          </a:bodyPr>
          <a:lstStyle/>
          <a:p>
            <a:r>
              <a:rPr lang="en-US" dirty="0" smtClean="0">
                <a:solidFill>
                  <a:srgbClr val="FF0000"/>
                </a:solidFill>
              </a:rPr>
              <a:t>Rule 4</a:t>
            </a:r>
            <a:r>
              <a:rPr lang="en-US" dirty="0" smtClean="0"/>
              <a:t>: If the final array is not unique and it comprises repetitive values</a:t>
            </a:r>
            <a:br>
              <a:rPr lang="en-US" dirty="0" smtClean="0"/>
            </a:br>
            <a:r>
              <a:rPr lang="en-US" dirty="0" smtClean="0"/>
              <a:t>           it needs to set flags in those indices which comprise those repetition</a:t>
            </a:r>
            <a:br>
              <a:rPr lang="en-US" dirty="0" smtClean="0"/>
            </a:br>
            <a:r>
              <a:rPr lang="en-US" dirty="0" smtClean="0"/>
              <a:t>           of values.</a:t>
            </a:r>
            <a:br>
              <a:rPr lang="en-US" dirty="0" smtClean="0"/>
            </a:br>
            <a:r>
              <a:rPr lang="en-US" dirty="0" smtClean="0"/>
              <a:t>           - Now it needs to check the other values (unique).</a:t>
            </a:r>
            <a:br>
              <a:rPr lang="en-US" dirty="0" smtClean="0"/>
            </a:br>
            <a:r>
              <a:rPr lang="en-US" dirty="0" smtClean="0"/>
              <a:t>           - Only one value needs to changed.</a:t>
            </a:r>
            <a:br>
              <a:rPr lang="en-US" dirty="0" smtClean="0"/>
            </a:br>
            <a:r>
              <a:rPr lang="en-US" dirty="0" smtClean="0"/>
              <a:t>           - Check for the missing value.</a:t>
            </a:r>
            <a:br>
              <a:rPr lang="en-US" dirty="0" smtClean="0"/>
            </a:br>
            <a:r>
              <a:rPr lang="en-US" dirty="0" smtClean="0"/>
              <a:t>           - The higher order index which holds the repetition of value will get changed           </a:t>
            </a:r>
          </a:p>
        </p:txBody>
      </p:sp>
    </p:spTree>
    <p:extLst>
      <p:ext uri="{BB962C8B-B14F-4D97-AF65-F5344CB8AC3E}">
        <p14:creationId xmlns:p14="http://schemas.microsoft.com/office/powerpoint/2010/main" val="1655118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sz="2800"/>
              <a:t>Particle Swarm Optimization:</a:t>
            </a:r>
            <a:br>
              <a:rPr lang="en-US" sz="2800"/>
            </a:br>
            <a:r>
              <a:rPr lang="en-US" sz="2800"/>
              <a:t>The Anatomy of a Particle</a:t>
            </a:r>
          </a:p>
        </p:txBody>
      </p:sp>
      <p:sp>
        <p:nvSpPr>
          <p:cNvPr id="11267" name="Rectangle 3"/>
          <p:cNvSpPr>
            <a:spLocks noGrp="1" noChangeArrowheads="1"/>
          </p:cNvSpPr>
          <p:nvPr>
            <p:ph type="body" sz="half" idx="1"/>
          </p:nvPr>
        </p:nvSpPr>
        <p:spPr/>
        <p:txBody>
          <a:bodyPr>
            <a:normAutofit/>
          </a:bodyPr>
          <a:lstStyle/>
          <a:p>
            <a:pPr>
              <a:lnSpc>
                <a:spcPct val="90000"/>
              </a:lnSpc>
            </a:pPr>
            <a:r>
              <a:rPr lang="en-US" sz="1800" dirty="0"/>
              <a:t>A particle (individual) is composed of:</a:t>
            </a:r>
          </a:p>
          <a:p>
            <a:pPr lvl="1">
              <a:lnSpc>
                <a:spcPct val="90000"/>
              </a:lnSpc>
            </a:pPr>
            <a:r>
              <a:rPr lang="en-US" sz="1600" dirty="0"/>
              <a:t>Three vectors:</a:t>
            </a:r>
          </a:p>
          <a:p>
            <a:pPr lvl="2">
              <a:lnSpc>
                <a:spcPct val="90000"/>
              </a:lnSpc>
            </a:pPr>
            <a:r>
              <a:rPr lang="en-US" sz="1400" dirty="0"/>
              <a:t>The </a:t>
            </a:r>
            <a:r>
              <a:rPr lang="en-US" sz="1400" b="1" dirty="0"/>
              <a:t>x-vector</a:t>
            </a:r>
            <a:r>
              <a:rPr lang="en-US" sz="1400" dirty="0"/>
              <a:t> records the current position (location) of the particle in the search space,</a:t>
            </a:r>
          </a:p>
          <a:p>
            <a:pPr lvl="2">
              <a:lnSpc>
                <a:spcPct val="90000"/>
              </a:lnSpc>
            </a:pPr>
            <a:r>
              <a:rPr lang="en-US" sz="1400" dirty="0"/>
              <a:t>The </a:t>
            </a:r>
            <a:r>
              <a:rPr lang="en-US" sz="1400" b="1" dirty="0"/>
              <a:t>p-vector</a:t>
            </a:r>
            <a:r>
              <a:rPr lang="en-US" sz="1400" dirty="0"/>
              <a:t> records the location of the best solution found so far by the particle, and </a:t>
            </a:r>
          </a:p>
          <a:p>
            <a:pPr lvl="2">
              <a:lnSpc>
                <a:spcPct val="90000"/>
              </a:lnSpc>
            </a:pPr>
            <a:r>
              <a:rPr lang="en-US" sz="1400" dirty="0"/>
              <a:t>The </a:t>
            </a:r>
            <a:r>
              <a:rPr lang="en-US" sz="1400" b="1" dirty="0"/>
              <a:t>v-vector</a:t>
            </a:r>
            <a:r>
              <a:rPr lang="en-US" sz="1400" dirty="0"/>
              <a:t> contains a gradient (direction) for which particle will travel in if undisturbed.</a:t>
            </a:r>
          </a:p>
          <a:p>
            <a:pPr lvl="1">
              <a:lnSpc>
                <a:spcPct val="90000"/>
              </a:lnSpc>
            </a:pPr>
            <a:r>
              <a:rPr lang="en-US" sz="1600" dirty="0"/>
              <a:t>Two fitness values:</a:t>
            </a:r>
          </a:p>
          <a:p>
            <a:pPr lvl="2">
              <a:lnSpc>
                <a:spcPct val="90000"/>
              </a:lnSpc>
            </a:pPr>
            <a:r>
              <a:rPr lang="en-US" sz="1400" dirty="0"/>
              <a:t>The </a:t>
            </a:r>
            <a:r>
              <a:rPr lang="en-US" sz="1400" b="1" dirty="0"/>
              <a:t>x-fitness</a:t>
            </a:r>
            <a:r>
              <a:rPr lang="en-US" sz="1400" dirty="0"/>
              <a:t> records the fitness of the x-vector, and</a:t>
            </a:r>
          </a:p>
          <a:p>
            <a:pPr lvl="2">
              <a:lnSpc>
                <a:spcPct val="90000"/>
              </a:lnSpc>
            </a:pPr>
            <a:r>
              <a:rPr lang="en-US" sz="1400" dirty="0"/>
              <a:t>The </a:t>
            </a:r>
            <a:r>
              <a:rPr lang="en-US" sz="1400" b="1" dirty="0"/>
              <a:t>p-fitness</a:t>
            </a:r>
            <a:r>
              <a:rPr lang="en-US" sz="1400" dirty="0"/>
              <a:t> records the fitness of the p-vector.</a:t>
            </a:r>
          </a:p>
          <a:p>
            <a:pPr>
              <a:lnSpc>
                <a:spcPct val="90000"/>
              </a:lnSpc>
            </a:pPr>
            <a:endParaRPr lang="en-US" sz="2400" dirty="0"/>
          </a:p>
        </p:txBody>
      </p:sp>
      <p:sp>
        <p:nvSpPr>
          <p:cNvPr id="11273" name="Oval 9"/>
          <p:cNvSpPr>
            <a:spLocks noChangeArrowheads="1"/>
          </p:cNvSpPr>
          <p:nvPr/>
        </p:nvSpPr>
        <p:spPr bwMode="auto">
          <a:xfrm>
            <a:off x="5305425" y="1951038"/>
            <a:ext cx="2924175" cy="31543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800" b="1" dirty="0" err="1"/>
              <a:t>I</a:t>
            </a:r>
            <a:r>
              <a:rPr lang="en-US" sz="2800" b="1" baseline="-25000" dirty="0" err="1"/>
              <a:t>k</a:t>
            </a:r>
            <a:endParaRPr lang="en-US" sz="2800" b="1" baseline="-25000" dirty="0"/>
          </a:p>
          <a:p>
            <a:pPr algn="ctr"/>
            <a:endParaRPr lang="en-US" sz="900" b="1" baseline="-25000" dirty="0"/>
          </a:p>
          <a:p>
            <a:pPr algn="ctr"/>
            <a:endParaRPr lang="en-US" sz="900" baseline="-25000" dirty="0"/>
          </a:p>
          <a:p>
            <a:pPr algn="ctr"/>
            <a:endParaRPr lang="en-US" sz="900" baseline="-25000" dirty="0"/>
          </a:p>
          <a:p>
            <a:pPr algn="ctr"/>
            <a:r>
              <a:rPr lang="en-US" dirty="0"/>
              <a:t>X = &lt;x</a:t>
            </a:r>
            <a:r>
              <a:rPr lang="en-US" baseline="-25000" dirty="0"/>
              <a:t>k0</a:t>
            </a:r>
            <a:r>
              <a:rPr lang="en-US" dirty="0"/>
              <a:t>,x</a:t>
            </a:r>
            <a:r>
              <a:rPr lang="en-US" baseline="-25000" dirty="0"/>
              <a:t>k1</a:t>
            </a:r>
            <a:r>
              <a:rPr lang="en-US" dirty="0"/>
              <a:t>,…,x</a:t>
            </a:r>
            <a:r>
              <a:rPr lang="en-US" baseline="-25000" dirty="0"/>
              <a:t>kn-1</a:t>
            </a:r>
            <a:r>
              <a:rPr lang="en-US" dirty="0"/>
              <a:t>&gt;</a:t>
            </a:r>
          </a:p>
          <a:p>
            <a:pPr algn="ctr"/>
            <a:r>
              <a:rPr lang="en-US" dirty="0"/>
              <a:t>P = &lt;p</a:t>
            </a:r>
            <a:r>
              <a:rPr lang="en-US" baseline="-25000" dirty="0"/>
              <a:t>k0</a:t>
            </a:r>
            <a:r>
              <a:rPr lang="en-US" dirty="0"/>
              <a:t>,p</a:t>
            </a:r>
            <a:r>
              <a:rPr lang="en-US" baseline="-25000" dirty="0"/>
              <a:t>k1</a:t>
            </a:r>
            <a:r>
              <a:rPr lang="en-US" dirty="0"/>
              <a:t>,…,p</a:t>
            </a:r>
            <a:r>
              <a:rPr lang="en-US" baseline="-25000" dirty="0"/>
              <a:t>kn-1</a:t>
            </a:r>
            <a:r>
              <a:rPr lang="en-US" dirty="0"/>
              <a:t>&gt;</a:t>
            </a:r>
          </a:p>
          <a:p>
            <a:pPr algn="ctr"/>
            <a:r>
              <a:rPr lang="en-US" dirty="0"/>
              <a:t>V = &lt;v</a:t>
            </a:r>
            <a:r>
              <a:rPr lang="en-US" baseline="-25000" dirty="0"/>
              <a:t>k0</a:t>
            </a:r>
            <a:r>
              <a:rPr lang="en-US" dirty="0"/>
              <a:t>,v</a:t>
            </a:r>
            <a:r>
              <a:rPr lang="en-US" baseline="-25000" dirty="0"/>
              <a:t>k1</a:t>
            </a:r>
            <a:r>
              <a:rPr lang="en-US" dirty="0"/>
              <a:t>,…,v</a:t>
            </a:r>
            <a:r>
              <a:rPr lang="en-US" baseline="-25000" dirty="0"/>
              <a:t>kn-1</a:t>
            </a:r>
            <a:r>
              <a:rPr lang="en-US" dirty="0"/>
              <a:t>&gt;</a:t>
            </a:r>
          </a:p>
          <a:p>
            <a:pPr algn="ctr"/>
            <a:r>
              <a:rPr lang="en-US" dirty="0" err="1"/>
              <a:t>x_fitness</a:t>
            </a:r>
            <a:r>
              <a:rPr lang="en-US" dirty="0"/>
              <a:t> = ?</a:t>
            </a:r>
          </a:p>
          <a:p>
            <a:pPr algn="ctr"/>
            <a:r>
              <a:rPr lang="en-US" dirty="0" err="1"/>
              <a:t>p_fitness</a:t>
            </a:r>
            <a:r>
              <a:rPr lang="en-US" dirty="0"/>
              <a:t> = ?</a:t>
            </a:r>
          </a:p>
          <a:p>
            <a:pPr algn="ctr"/>
            <a:endParaRPr lang="en-US" dirty="0"/>
          </a:p>
        </p:txBody>
      </p:sp>
      <p:sp>
        <p:nvSpPr>
          <p:cNvPr id="11274" name="Rectangle 10"/>
          <p:cNvSpPr>
            <a:spLocks noChangeArrowheads="1"/>
          </p:cNvSpPr>
          <p:nvPr/>
        </p:nvSpPr>
        <p:spPr bwMode="auto">
          <a:xfrm>
            <a:off x="4953000" y="1828800"/>
            <a:ext cx="3733800" cy="3505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115360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273"/>
                                        </p:tgtEl>
                                        <p:attrNameLst>
                                          <p:attrName>style.visibility</p:attrName>
                                        </p:attrNameLst>
                                      </p:cBhvr>
                                      <p:to>
                                        <p:strVal val="visible"/>
                                      </p:to>
                                    </p:set>
                                    <p:animEffect transition="in" filter="wipe(down)">
                                      <p:cBhvr>
                                        <p:cTn id="7" dur="500"/>
                                        <p:tgtEl>
                                          <p:spTgt spid="1127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1267">
                                            <p:txEl>
                                              <p:pRg st="0" end="0"/>
                                            </p:txEl>
                                          </p:spTgt>
                                        </p:tgtEl>
                                        <p:attrNameLst>
                                          <p:attrName>style.visibility</p:attrName>
                                        </p:attrNameLst>
                                      </p:cBhvr>
                                      <p:to>
                                        <p:strVal val="visible"/>
                                      </p:to>
                                    </p:set>
                                    <p:animEffect transition="in" filter="fade">
                                      <p:cBhvr>
                                        <p:cTn id="12" dur="1000"/>
                                        <p:tgtEl>
                                          <p:spTgt spid="11267">
                                            <p:txEl>
                                              <p:pRg st="0" end="0"/>
                                            </p:txEl>
                                          </p:spTgt>
                                        </p:tgtEl>
                                      </p:cBhvr>
                                    </p:animEffect>
                                    <p:anim calcmode="lin" valueType="num">
                                      <p:cBhvr>
                                        <p:cTn id="13" dur="1000" fill="hold"/>
                                        <p:tgtEl>
                                          <p:spTgt spid="11267">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1267">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1267">
                                            <p:txEl>
                                              <p:pRg st="1" end="1"/>
                                            </p:txEl>
                                          </p:spTgt>
                                        </p:tgtEl>
                                        <p:attrNameLst>
                                          <p:attrName>style.visibility</p:attrName>
                                        </p:attrNameLst>
                                      </p:cBhvr>
                                      <p:to>
                                        <p:strVal val="visible"/>
                                      </p:to>
                                    </p:set>
                                    <p:animEffect transition="in" filter="fade">
                                      <p:cBhvr>
                                        <p:cTn id="17" dur="1000"/>
                                        <p:tgtEl>
                                          <p:spTgt spid="11267">
                                            <p:txEl>
                                              <p:pRg st="1" end="1"/>
                                            </p:txEl>
                                          </p:spTgt>
                                        </p:tgtEl>
                                      </p:cBhvr>
                                    </p:animEffect>
                                    <p:anim calcmode="lin" valueType="num">
                                      <p:cBhvr>
                                        <p:cTn id="18" dur="1000" fill="hold"/>
                                        <p:tgtEl>
                                          <p:spTgt spid="11267">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11267">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267">
                                            <p:txEl>
                                              <p:pRg st="2" end="2"/>
                                            </p:txEl>
                                          </p:spTgt>
                                        </p:tgtEl>
                                        <p:attrNameLst>
                                          <p:attrName>style.visibility</p:attrName>
                                        </p:attrNameLst>
                                      </p:cBhvr>
                                      <p:to>
                                        <p:strVal val="visible"/>
                                      </p:to>
                                    </p:set>
                                    <p:animEffect transition="in" filter="fade">
                                      <p:cBhvr>
                                        <p:cTn id="22" dur="1000"/>
                                        <p:tgtEl>
                                          <p:spTgt spid="11267">
                                            <p:txEl>
                                              <p:pRg st="2" end="2"/>
                                            </p:txEl>
                                          </p:spTgt>
                                        </p:tgtEl>
                                      </p:cBhvr>
                                    </p:animEffect>
                                    <p:anim calcmode="lin" valueType="num">
                                      <p:cBhvr>
                                        <p:cTn id="23" dur="1000" fill="hold"/>
                                        <p:tgtEl>
                                          <p:spTgt spid="11267">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11267">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1267">
                                            <p:txEl>
                                              <p:pRg st="3" end="3"/>
                                            </p:txEl>
                                          </p:spTgt>
                                        </p:tgtEl>
                                        <p:attrNameLst>
                                          <p:attrName>style.visibility</p:attrName>
                                        </p:attrNameLst>
                                      </p:cBhvr>
                                      <p:to>
                                        <p:strVal val="visible"/>
                                      </p:to>
                                    </p:set>
                                    <p:animEffect transition="in" filter="fade">
                                      <p:cBhvr>
                                        <p:cTn id="27" dur="1000"/>
                                        <p:tgtEl>
                                          <p:spTgt spid="11267">
                                            <p:txEl>
                                              <p:pRg st="3" end="3"/>
                                            </p:txEl>
                                          </p:spTgt>
                                        </p:tgtEl>
                                      </p:cBhvr>
                                    </p:animEffect>
                                    <p:anim calcmode="lin" valueType="num">
                                      <p:cBhvr>
                                        <p:cTn id="28" dur="1000" fill="hold"/>
                                        <p:tgtEl>
                                          <p:spTgt spid="11267">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11267">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1267">
                                            <p:txEl>
                                              <p:pRg st="4" end="4"/>
                                            </p:txEl>
                                          </p:spTgt>
                                        </p:tgtEl>
                                        <p:attrNameLst>
                                          <p:attrName>style.visibility</p:attrName>
                                        </p:attrNameLst>
                                      </p:cBhvr>
                                      <p:to>
                                        <p:strVal val="visible"/>
                                      </p:to>
                                    </p:set>
                                    <p:animEffect transition="in" filter="fade">
                                      <p:cBhvr>
                                        <p:cTn id="32" dur="1000"/>
                                        <p:tgtEl>
                                          <p:spTgt spid="11267">
                                            <p:txEl>
                                              <p:pRg st="4" end="4"/>
                                            </p:txEl>
                                          </p:spTgt>
                                        </p:tgtEl>
                                      </p:cBhvr>
                                    </p:animEffect>
                                    <p:anim calcmode="lin" valueType="num">
                                      <p:cBhvr>
                                        <p:cTn id="33" dur="1000" fill="hold"/>
                                        <p:tgtEl>
                                          <p:spTgt spid="11267">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11267">
                                            <p:txEl>
                                              <p:pRg st="4" end="4"/>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1267">
                                            <p:txEl>
                                              <p:pRg st="5" end="5"/>
                                            </p:txEl>
                                          </p:spTgt>
                                        </p:tgtEl>
                                        <p:attrNameLst>
                                          <p:attrName>style.visibility</p:attrName>
                                        </p:attrNameLst>
                                      </p:cBhvr>
                                      <p:to>
                                        <p:strVal val="visible"/>
                                      </p:to>
                                    </p:set>
                                    <p:animEffect transition="in" filter="fade">
                                      <p:cBhvr>
                                        <p:cTn id="37" dur="1000"/>
                                        <p:tgtEl>
                                          <p:spTgt spid="11267">
                                            <p:txEl>
                                              <p:pRg st="5" end="5"/>
                                            </p:txEl>
                                          </p:spTgt>
                                        </p:tgtEl>
                                      </p:cBhvr>
                                    </p:animEffect>
                                    <p:anim calcmode="lin" valueType="num">
                                      <p:cBhvr>
                                        <p:cTn id="38" dur="1000" fill="hold"/>
                                        <p:tgtEl>
                                          <p:spTgt spid="11267">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11267">
                                            <p:txEl>
                                              <p:pRg st="5" end="5"/>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1267">
                                            <p:txEl>
                                              <p:pRg st="6" end="6"/>
                                            </p:txEl>
                                          </p:spTgt>
                                        </p:tgtEl>
                                        <p:attrNameLst>
                                          <p:attrName>style.visibility</p:attrName>
                                        </p:attrNameLst>
                                      </p:cBhvr>
                                      <p:to>
                                        <p:strVal val="visible"/>
                                      </p:to>
                                    </p:set>
                                    <p:animEffect transition="in" filter="fade">
                                      <p:cBhvr>
                                        <p:cTn id="42" dur="1000"/>
                                        <p:tgtEl>
                                          <p:spTgt spid="11267">
                                            <p:txEl>
                                              <p:pRg st="6" end="6"/>
                                            </p:txEl>
                                          </p:spTgt>
                                        </p:tgtEl>
                                      </p:cBhvr>
                                    </p:animEffect>
                                    <p:anim calcmode="lin" valueType="num">
                                      <p:cBhvr>
                                        <p:cTn id="43" dur="1000" fill="hold"/>
                                        <p:tgtEl>
                                          <p:spTgt spid="11267">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11267">
                                            <p:txEl>
                                              <p:pRg st="6" end="6"/>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1267">
                                            <p:txEl>
                                              <p:pRg st="7" end="7"/>
                                            </p:txEl>
                                          </p:spTgt>
                                        </p:tgtEl>
                                        <p:attrNameLst>
                                          <p:attrName>style.visibility</p:attrName>
                                        </p:attrNameLst>
                                      </p:cBhvr>
                                      <p:to>
                                        <p:strVal val="visible"/>
                                      </p:to>
                                    </p:set>
                                    <p:animEffect transition="in" filter="fade">
                                      <p:cBhvr>
                                        <p:cTn id="47" dur="1000"/>
                                        <p:tgtEl>
                                          <p:spTgt spid="11267">
                                            <p:txEl>
                                              <p:pRg st="7" end="7"/>
                                            </p:txEl>
                                          </p:spTgt>
                                        </p:tgtEl>
                                      </p:cBhvr>
                                    </p:animEffect>
                                    <p:anim calcmode="lin" valueType="num">
                                      <p:cBhvr>
                                        <p:cTn id="48" dur="1000" fill="hold"/>
                                        <p:tgtEl>
                                          <p:spTgt spid="11267">
                                            <p:txEl>
                                              <p:pRg st="7" end="7"/>
                                            </p:txEl>
                                          </p:spTgt>
                                        </p:tgtEl>
                                        <p:attrNameLst>
                                          <p:attrName>ppt_x</p:attrName>
                                        </p:attrNameLst>
                                      </p:cBhvr>
                                      <p:tavLst>
                                        <p:tav tm="0">
                                          <p:val>
                                            <p:strVal val="#ppt_x"/>
                                          </p:val>
                                        </p:tav>
                                        <p:tav tm="100000">
                                          <p:val>
                                            <p:strVal val="#ppt_x"/>
                                          </p:val>
                                        </p:tav>
                                      </p:tavLst>
                                    </p:anim>
                                    <p:anim calcmode="lin" valueType="num">
                                      <p:cBhvr>
                                        <p:cTn id="49" dur="1000" fill="hold"/>
                                        <p:tgtEl>
                                          <p:spTgt spid="1126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P spid="1127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ChangeArrowheads="1"/>
          </p:cNvSpPr>
          <p:nvPr/>
        </p:nvSpPr>
        <p:spPr bwMode="auto">
          <a:xfrm>
            <a:off x="990600" y="304800"/>
            <a:ext cx="77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anchor="ctr"/>
          <a:lstStyle/>
          <a:p>
            <a:pPr algn="ctr"/>
            <a:r>
              <a:rPr kumimoji="1" lang="en-US" sz="3600" b="1" dirty="0" smtClean="0">
                <a:solidFill>
                  <a:schemeClr val="tx2"/>
                </a:solidFill>
              </a:rPr>
              <a:t>Continued.</a:t>
            </a:r>
            <a:endParaRPr kumimoji="1" lang="en-US" sz="3600" b="1" dirty="0">
              <a:solidFill>
                <a:schemeClr val="tx2"/>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424409668"/>
              </p:ext>
            </p:extLst>
          </p:nvPr>
        </p:nvGraphicFramePr>
        <p:xfrm>
          <a:off x="1676400" y="1676400"/>
          <a:ext cx="6096000" cy="37084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pPr algn="ctr"/>
                      <a:r>
                        <a:rPr lang="en-US" dirty="0" smtClean="0"/>
                        <a:t>4</a:t>
                      </a:r>
                      <a:endParaRPr lang="en-US" dirty="0"/>
                    </a:p>
                  </a:txBody>
                  <a:tcPr/>
                </a:tc>
                <a:tc>
                  <a:txBody>
                    <a:bodyPr/>
                    <a:lstStyle/>
                    <a:p>
                      <a:pPr algn="ctr"/>
                      <a:r>
                        <a:rPr lang="en-US" dirty="0" smtClean="0"/>
                        <a:t>5</a:t>
                      </a:r>
                      <a:endParaRPr lang="en-US" dirty="0"/>
                    </a:p>
                  </a:txBody>
                  <a:tcPr/>
                </a:tc>
                <a:tc>
                  <a:txBody>
                    <a:bodyPr/>
                    <a:lstStyle/>
                    <a:p>
                      <a:pPr algn="ctr"/>
                      <a:r>
                        <a:rPr lang="en-US" dirty="0" smtClean="0"/>
                        <a:t>1</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r>
            </a:tbl>
          </a:graphicData>
        </a:graphic>
      </p:graphicFrame>
      <p:sp>
        <p:nvSpPr>
          <p:cNvPr id="3" name="TextBox 2"/>
          <p:cNvSpPr txBox="1"/>
          <p:nvPr/>
        </p:nvSpPr>
        <p:spPr>
          <a:xfrm>
            <a:off x="1210933" y="3352800"/>
            <a:ext cx="7552067" cy="1477328"/>
          </a:xfrm>
          <a:prstGeom prst="rect">
            <a:avLst/>
          </a:prstGeom>
          <a:noFill/>
        </p:spPr>
        <p:txBody>
          <a:bodyPr wrap="none" rtlCol="0">
            <a:spAutoFit/>
          </a:bodyPr>
          <a:lstStyle/>
          <a:p>
            <a:r>
              <a:rPr lang="en-US" dirty="0" smtClean="0"/>
              <a:t>Now we can determine the </a:t>
            </a:r>
            <a:r>
              <a:rPr lang="en-US" dirty="0" err="1" smtClean="0"/>
              <a:t>pbest</a:t>
            </a:r>
            <a:r>
              <a:rPr lang="en-US" dirty="0" smtClean="0"/>
              <a:t> easily after comparing this array</a:t>
            </a:r>
          </a:p>
          <a:p>
            <a:r>
              <a:rPr lang="en-US" dirty="0" smtClean="0"/>
              <a:t>and the previous array.</a:t>
            </a:r>
          </a:p>
          <a:p>
            <a:endParaRPr lang="en-US" dirty="0"/>
          </a:p>
          <a:p>
            <a:r>
              <a:rPr lang="en-US" dirty="0" smtClean="0"/>
              <a:t>The previous array was as follows. </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119005814"/>
              </p:ext>
            </p:extLst>
          </p:nvPr>
        </p:nvGraphicFramePr>
        <p:xfrm>
          <a:off x="1823041" y="4644708"/>
          <a:ext cx="6096000" cy="37084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pPr algn="ctr"/>
                      <a:r>
                        <a:rPr lang="en-US" dirty="0" smtClean="0"/>
                        <a:t>1</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c>
                  <a:txBody>
                    <a:bodyPr/>
                    <a:lstStyle/>
                    <a:p>
                      <a:pPr algn="ctr"/>
                      <a:r>
                        <a:rPr lang="en-US" dirty="0" smtClean="0"/>
                        <a:t>2</a:t>
                      </a:r>
                      <a:endParaRPr lang="en-US" dirty="0"/>
                    </a:p>
                  </a:txBody>
                  <a:tcPr/>
                </a:tc>
                <a:tc>
                  <a:txBody>
                    <a:bodyPr/>
                    <a:lstStyle/>
                    <a:p>
                      <a:pPr algn="ctr"/>
                      <a:r>
                        <a:rPr lang="en-US" dirty="0" smtClean="0"/>
                        <a:t>5</a:t>
                      </a:r>
                      <a:endParaRPr lang="en-US" dirty="0"/>
                    </a:p>
                  </a:txBody>
                  <a:tcPr/>
                </a:tc>
              </a:tr>
            </a:tbl>
          </a:graphicData>
        </a:graphic>
      </p:graphicFrame>
      <p:sp>
        <p:nvSpPr>
          <p:cNvPr id="6" name="TextBox 5"/>
          <p:cNvSpPr txBox="1"/>
          <p:nvPr/>
        </p:nvSpPr>
        <p:spPr>
          <a:xfrm>
            <a:off x="1371600" y="5181600"/>
            <a:ext cx="3866764" cy="369332"/>
          </a:xfrm>
          <a:prstGeom prst="rect">
            <a:avLst/>
          </a:prstGeom>
          <a:noFill/>
        </p:spPr>
        <p:txBody>
          <a:bodyPr wrap="none" rtlCol="0">
            <a:spAutoFit/>
          </a:bodyPr>
          <a:lstStyle/>
          <a:p>
            <a:r>
              <a:rPr lang="en-US" dirty="0" smtClean="0"/>
              <a:t>Now the </a:t>
            </a:r>
            <a:r>
              <a:rPr lang="en-US" dirty="0" err="1" smtClean="0"/>
              <a:t>pbest</a:t>
            </a:r>
            <a:r>
              <a:rPr lang="en-US" dirty="0" smtClean="0"/>
              <a:t> will be as follows.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691701055"/>
              </p:ext>
            </p:extLst>
          </p:nvPr>
        </p:nvGraphicFramePr>
        <p:xfrm>
          <a:off x="1833282" y="5715000"/>
          <a:ext cx="6096000" cy="37084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pPr algn="ctr"/>
                      <a:r>
                        <a:rPr lang="en-US" dirty="0" smtClean="0"/>
                        <a:t>1</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c>
                  <a:txBody>
                    <a:bodyPr/>
                    <a:lstStyle/>
                    <a:p>
                      <a:pPr algn="ctr"/>
                      <a:r>
                        <a:rPr lang="en-US" dirty="0" smtClean="0"/>
                        <a:t>2</a:t>
                      </a:r>
                      <a:endParaRPr lang="en-US" dirty="0"/>
                    </a:p>
                  </a:txBody>
                  <a:tcPr/>
                </a:tc>
                <a:tc>
                  <a:txBody>
                    <a:bodyPr/>
                    <a:lstStyle/>
                    <a:p>
                      <a:pPr algn="ctr"/>
                      <a:r>
                        <a:rPr lang="en-US" dirty="0" smtClean="0"/>
                        <a:t>5</a:t>
                      </a:r>
                      <a:endParaRPr lang="en-US" dirty="0"/>
                    </a:p>
                  </a:txBody>
                  <a:tcPr/>
                </a:tc>
              </a:tr>
            </a:tbl>
          </a:graphicData>
        </a:graphic>
      </p:graphicFrame>
      <p:sp>
        <p:nvSpPr>
          <p:cNvPr id="4" name="TextBox 3"/>
          <p:cNvSpPr txBox="1"/>
          <p:nvPr/>
        </p:nvSpPr>
        <p:spPr>
          <a:xfrm>
            <a:off x="1828800" y="1219200"/>
            <a:ext cx="5654177" cy="369332"/>
          </a:xfrm>
          <a:prstGeom prst="rect">
            <a:avLst/>
          </a:prstGeom>
          <a:noFill/>
        </p:spPr>
        <p:txBody>
          <a:bodyPr wrap="none" rtlCol="0">
            <a:spAutoFit/>
          </a:bodyPr>
          <a:lstStyle/>
          <a:p>
            <a:r>
              <a:rPr lang="en-US" dirty="0" smtClean="0"/>
              <a:t>Here for the previous </a:t>
            </a:r>
            <a:r>
              <a:rPr lang="en-US" dirty="0" err="1" smtClean="0"/>
              <a:t>scenerio</a:t>
            </a:r>
            <a:r>
              <a:rPr lang="en-US" dirty="0" smtClean="0"/>
              <a:t>, the array will be as follows.</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212524377"/>
              </p:ext>
            </p:extLst>
          </p:nvPr>
        </p:nvGraphicFramePr>
        <p:xfrm>
          <a:off x="1676400" y="2590800"/>
          <a:ext cx="6096000" cy="37084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pPr algn="ctr"/>
                      <a:r>
                        <a:rPr lang="en-US" dirty="0" smtClean="0"/>
                        <a:t>4</a:t>
                      </a:r>
                      <a:endParaRPr lang="en-US" dirty="0"/>
                    </a:p>
                  </a:txBody>
                  <a:tcPr/>
                </a:tc>
                <a:tc>
                  <a:txBody>
                    <a:bodyPr/>
                    <a:lstStyle/>
                    <a:p>
                      <a:pPr algn="ctr"/>
                      <a:r>
                        <a:rPr lang="en-US" dirty="0" smtClean="0"/>
                        <a:t>5</a:t>
                      </a:r>
                      <a:endParaRPr lang="en-US" dirty="0"/>
                    </a:p>
                  </a:txBody>
                  <a:tcPr/>
                </a:tc>
                <a:tc>
                  <a:txBody>
                    <a:bodyPr/>
                    <a:lstStyle/>
                    <a:p>
                      <a:pPr algn="ctr"/>
                      <a:r>
                        <a:rPr lang="en-US" dirty="0" smtClean="0"/>
                        <a:t>1</a:t>
                      </a:r>
                      <a:endParaRPr lang="en-US" dirty="0"/>
                    </a:p>
                  </a:txBody>
                  <a:tcPr/>
                </a:tc>
                <a:tc>
                  <a:txBody>
                    <a:bodyPr/>
                    <a:lstStyle/>
                    <a:p>
                      <a:pPr algn="ctr"/>
                      <a:r>
                        <a:rPr lang="en-US" dirty="0" smtClean="0"/>
                        <a:t>3</a:t>
                      </a:r>
                      <a:endParaRPr lang="en-US" dirty="0"/>
                    </a:p>
                  </a:txBody>
                  <a:tcPr/>
                </a:tc>
                <a:tc>
                  <a:txBody>
                    <a:bodyPr/>
                    <a:lstStyle/>
                    <a:p>
                      <a:pPr algn="ctr"/>
                      <a:r>
                        <a:rPr lang="en-US" dirty="0" smtClean="0"/>
                        <a:t>2</a:t>
                      </a:r>
                      <a:endParaRPr lang="en-US" dirty="0"/>
                    </a:p>
                  </a:txBody>
                  <a:tcPr/>
                </a:tc>
              </a:tr>
            </a:tbl>
          </a:graphicData>
        </a:graphic>
      </p:graphicFrame>
    </p:spTree>
    <p:extLst>
      <p:ext uri="{BB962C8B-B14F-4D97-AF65-F5344CB8AC3E}">
        <p14:creationId xmlns:p14="http://schemas.microsoft.com/office/powerpoint/2010/main" val="2666379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wipe(down)">
                                      <p:cBhvr>
                                        <p:cTn id="22" dur="500"/>
                                        <p:tgtEl>
                                          <p:spTgt spid="3">
                                            <p:txEl>
                                              <p:pRg st="0" end="0"/>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wipe(down)">
                                      <p:cBhvr>
                                        <p:cTn id="25" dur="500"/>
                                        <p:tgtEl>
                                          <p:spTgt spid="3">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wipe(down)">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barn(inVertical)">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down)">
                                      <p:cBhvr>
                                        <p:cTn id="40" dur="500"/>
                                        <p:tgtEl>
                                          <p:spTgt spid="6"/>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wipe(down)">
                                      <p:cBhvr>
                                        <p:cTn id="4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ChangeArrowheads="1"/>
          </p:cNvSpPr>
          <p:nvPr/>
        </p:nvSpPr>
        <p:spPr bwMode="auto">
          <a:xfrm>
            <a:off x="990600" y="304800"/>
            <a:ext cx="77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anchor="ctr"/>
          <a:lstStyle/>
          <a:p>
            <a:pPr algn="ctr"/>
            <a:r>
              <a:rPr kumimoji="1" lang="en-US" sz="3600" b="1" dirty="0" smtClean="0">
                <a:solidFill>
                  <a:schemeClr val="tx2"/>
                </a:solidFill>
              </a:rPr>
              <a:t>Continued.</a:t>
            </a:r>
            <a:endParaRPr kumimoji="1" lang="en-US" sz="3600" b="1" dirty="0">
              <a:solidFill>
                <a:schemeClr val="tx2"/>
              </a:solidFill>
            </a:endParaRPr>
          </a:p>
        </p:txBody>
      </p:sp>
      <p:sp>
        <p:nvSpPr>
          <p:cNvPr id="3" name="TextBox 2"/>
          <p:cNvSpPr txBox="1"/>
          <p:nvPr/>
        </p:nvSpPr>
        <p:spPr>
          <a:xfrm>
            <a:off x="599674" y="1371600"/>
            <a:ext cx="8163325" cy="3785652"/>
          </a:xfrm>
          <a:prstGeom prst="rect">
            <a:avLst/>
          </a:prstGeom>
          <a:noFill/>
        </p:spPr>
        <p:txBody>
          <a:bodyPr wrap="none" rtlCol="0">
            <a:spAutoFit/>
          </a:bodyPr>
          <a:lstStyle/>
          <a:p>
            <a:r>
              <a:rPr lang="en-US" sz="2400" dirty="0" smtClean="0"/>
              <a:t>Because the total path cost in 4-5-1-3-2 is 14 whereas in 1-3</a:t>
            </a:r>
          </a:p>
          <a:p>
            <a:r>
              <a:rPr lang="en-US" sz="2400" dirty="0" smtClean="0"/>
              <a:t>-4-2-5, it is 10. (From Adjacency Matrix).</a:t>
            </a:r>
            <a:br>
              <a:rPr lang="en-US" sz="2400" dirty="0" smtClean="0"/>
            </a:br>
            <a:r>
              <a:rPr lang="en-US" sz="2400" dirty="0" smtClean="0"/>
              <a:t>So we are going to consider the next array.</a:t>
            </a:r>
          </a:p>
          <a:p>
            <a:endParaRPr lang="en-US" sz="2400" dirty="0"/>
          </a:p>
          <a:p>
            <a:r>
              <a:rPr lang="en-US" sz="2400" dirty="0" smtClean="0"/>
              <a:t>So now we need to process the Generic formula for getting </a:t>
            </a:r>
            <a:br>
              <a:rPr lang="en-US" sz="2400" dirty="0" smtClean="0"/>
            </a:br>
            <a:r>
              <a:rPr lang="en-US" sz="2400" dirty="0" smtClean="0"/>
              <a:t>V</a:t>
            </a:r>
            <a:r>
              <a:rPr lang="en-US" dirty="0"/>
              <a:t>id</a:t>
            </a:r>
            <a:r>
              <a:rPr lang="en-US" sz="2400" dirty="0" smtClean="0"/>
              <a:t>(t+1) and thereafter we need </a:t>
            </a:r>
            <a:r>
              <a:rPr lang="en-US" sz="2400" smtClean="0"/>
              <a:t>to iterate </a:t>
            </a:r>
            <a:r>
              <a:rPr lang="en-US" sz="2400" dirty="0" smtClean="0"/>
              <a:t>the whole step until</a:t>
            </a:r>
          </a:p>
          <a:p>
            <a:r>
              <a:rPr lang="en-US" sz="2400" dirty="0" smtClean="0"/>
              <a:t>the end condition gets satisfied.</a:t>
            </a:r>
            <a:br>
              <a:rPr lang="en-US" sz="2400" dirty="0" smtClean="0"/>
            </a:br>
            <a:r>
              <a:rPr lang="en-US" sz="2400" dirty="0" smtClean="0"/>
              <a:t/>
            </a:r>
            <a:br>
              <a:rPr lang="en-US" sz="2400" dirty="0" smtClean="0"/>
            </a:br>
            <a:r>
              <a:rPr lang="en-US" sz="2400" dirty="0" smtClean="0"/>
              <a:t>END CONDITION:</a:t>
            </a:r>
            <a:br>
              <a:rPr lang="en-US" sz="2400" dirty="0" smtClean="0"/>
            </a:br>
            <a:r>
              <a:rPr lang="en-US" sz="2400" dirty="0" smtClean="0"/>
              <a:t>max iteration no = no of elements in the array.</a:t>
            </a:r>
          </a:p>
        </p:txBody>
      </p:sp>
      <p:sp>
        <p:nvSpPr>
          <p:cNvPr id="4" name="TextBox 3"/>
          <p:cNvSpPr txBox="1"/>
          <p:nvPr/>
        </p:nvSpPr>
        <p:spPr>
          <a:xfrm>
            <a:off x="4110317" y="298524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616938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down)">
                                      <p:cBhvr>
                                        <p:cTn id="15" dur="500"/>
                                        <p:tgtEl>
                                          <p:spTgt spid="3">
                                            <p:txEl>
                                              <p:pRg st="3" end="3"/>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down)">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990600" y="304800"/>
            <a:ext cx="7772400" cy="762000"/>
          </a:xfrm>
        </p:spPr>
        <p:txBody>
          <a:bodyPr>
            <a:normAutofit fontScale="90000"/>
          </a:bodyPr>
          <a:lstStyle/>
          <a:p>
            <a:pPr algn="ctr"/>
            <a:r>
              <a:rPr lang="en-US" sz="3600" b="1" dirty="0"/>
              <a:t>Traveling Salesman </a:t>
            </a:r>
            <a:r>
              <a:rPr lang="en-US" sz="3600" b="1" dirty="0" smtClean="0"/>
              <a:t>Problem Solution</a:t>
            </a:r>
            <a:endParaRPr lang="en-US" sz="3600" b="1" dirty="0"/>
          </a:p>
        </p:txBody>
      </p:sp>
      <p:grpSp>
        <p:nvGrpSpPr>
          <p:cNvPr id="80927" name="Group 31"/>
          <p:cNvGrpSpPr>
            <a:grpSpLocks/>
          </p:cNvGrpSpPr>
          <p:nvPr/>
        </p:nvGrpSpPr>
        <p:grpSpPr bwMode="auto">
          <a:xfrm>
            <a:off x="3092449" y="1873763"/>
            <a:ext cx="2790825" cy="2641600"/>
            <a:chOff x="1971" y="1356"/>
            <a:chExt cx="1758" cy="1664"/>
          </a:xfrm>
        </p:grpSpPr>
        <p:sp>
          <p:nvSpPr>
            <p:cNvPr id="80900" name="Oval 4"/>
            <p:cNvSpPr>
              <a:spLocks noChangeAspect="1" noChangeArrowheads="1"/>
            </p:cNvSpPr>
            <p:nvPr/>
          </p:nvSpPr>
          <p:spPr bwMode="auto">
            <a:xfrm>
              <a:off x="2426" y="1577"/>
              <a:ext cx="205"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t>2</a:t>
              </a:r>
            </a:p>
          </p:txBody>
        </p:sp>
        <p:sp>
          <p:nvSpPr>
            <p:cNvPr id="80901" name="Oval 5"/>
            <p:cNvSpPr>
              <a:spLocks noChangeAspect="1" noChangeArrowheads="1"/>
            </p:cNvSpPr>
            <p:nvPr/>
          </p:nvSpPr>
          <p:spPr bwMode="auto">
            <a:xfrm>
              <a:off x="3201" y="1583"/>
              <a:ext cx="205" cy="19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t>3</a:t>
              </a:r>
            </a:p>
          </p:txBody>
        </p:sp>
        <p:sp>
          <p:nvSpPr>
            <p:cNvPr id="80902" name="Oval 6"/>
            <p:cNvSpPr>
              <a:spLocks noChangeAspect="1" noChangeArrowheads="1"/>
            </p:cNvSpPr>
            <p:nvPr/>
          </p:nvSpPr>
          <p:spPr bwMode="auto">
            <a:xfrm>
              <a:off x="1971" y="2292"/>
              <a:ext cx="205" cy="19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t>1</a:t>
              </a:r>
            </a:p>
          </p:txBody>
        </p:sp>
        <p:sp>
          <p:nvSpPr>
            <p:cNvPr id="80903" name="Oval 7"/>
            <p:cNvSpPr>
              <a:spLocks noChangeAspect="1" noChangeArrowheads="1"/>
            </p:cNvSpPr>
            <p:nvPr/>
          </p:nvSpPr>
          <p:spPr bwMode="auto">
            <a:xfrm>
              <a:off x="3524" y="2219"/>
              <a:ext cx="205"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t>4</a:t>
              </a:r>
            </a:p>
          </p:txBody>
        </p:sp>
        <p:sp>
          <p:nvSpPr>
            <p:cNvPr id="80904" name="Oval 8"/>
            <p:cNvSpPr>
              <a:spLocks noChangeAspect="1" noChangeArrowheads="1"/>
            </p:cNvSpPr>
            <p:nvPr/>
          </p:nvSpPr>
          <p:spPr bwMode="auto">
            <a:xfrm>
              <a:off x="2817" y="2827"/>
              <a:ext cx="205" cy="19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dirty="0" smtClean="0"/>
                <a:t>0</a:t>
              </a:r>
              <a:endParaRPr lang="en-US" sz="2000" dirty="0"/>
            </a:p>
          </p:txBody>
        </p:sp>
        <p:sp>
          <p:nvSpPr>
            <p:cNvPr id="80905" name="Line 9"/>
            <p:cNvSpPr>
              <a:spLocks noChangeShapeType="1"/>
            </p:cNvSpPr>
            <p:nvPr/>
          </p:nvSpPr>
          <p:spPr bwMode="auto">
            <a:xfrm flipV="1">
              <a:off x="2138" y="1737"/>
              <a:ext cx="341" cy="54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06" name="Line 10"/>
            <p:cNvSpPr>
              <a:spLocks noChangeShapeType="1"/>
            </p:cNvSpPr>
            <p:nvPr/>
          </p:nvSpPr>
          <p:spPr bwMode="auto">
            <a:xfrm>
              <a:off x="2628" y="1667"/>
              <a:ext cx="5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07" name="Line 11"/>
            <p:cNvSpPr>
              <a:spLocks noChangeShapeType="1"/>
            </p:cNvSpPr>
            <p:nvPr/>
          </p:nvSpPr>
          <p:spPr bwMode="auto">
            <a:xfrm>
              <a:off x="2117" y="2459"/>
              <a:ext cx="703" cy="4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08" name="Line 12"/>
            <p:cNvSpPr>
              <a:spLocks noChangeShapeType="1"/>
            </p:cNvSpPr>
            <p:nvPr/>
          </p:nvSpPr>
          <p:spPr bwMode="auto">
            <a:xfrm>
              <a:off x="3375" y="1767"/>
              <a:ext cx="224" cy="4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09" name="Line 13"/>
            <p:cNvSpPr>
              <a:spLocks noChangeShapeType="1"/>
            </p:cNvSpPr>
            <p:nvPr/>
          </p:nvSpPr>
          <p:spPr bwMode="auto">
            <a:xfrm flipH="1">
              <a:off x="3023" y="2389"/>
              <a:ext cx="544" cy="4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10" name="Line 14"/>
            <p:cNvSpPr>
              <a:spLocks noChangeShapeType="1"/>
            </p:cNvSpPr>
            <p:nvPr/>
          </p:nvSpPr>
          <p:spPr bwMode="auto">
            <a:xfrm>
              <a:off x="2565" y="1767"/>
              <a:ext cx="341" cy="106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11" name="Line 15"/>
            <p:cNvSpPr>
              <a:spLocks noChangeShapeType="1"/>
            </p:cNvSpPr>
            <p:nvPr/>
          </p:nvSpPr>
          <p:spPr bwMode="auto">
            <a:xfrm flipV="1">
              <a:off x="2181" y="1767"/>
              <a:ext cx="1045" cy="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12" name="Line 16"/>
            <p:cNvSpPr>
              <a:spLocks noChangeShapeType="1"/>
            </p:cNvSpPr>
            <p:nvPr/>
          </p:nvSpPr>
          <p:spPr bwMode="auto">
            <a:xfrm flipV="1">
              <a:off x="2181" y="2309"/>
              <a:ext cx="1343" cy="1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13" name="Line 17"/>
            <p:cNvSpPr>
              <a:spLocks noChangeShapeType="1"/>
            </p:cNvSpPr>
            <p:nvPr/>
          </p:nvSpPr>
          <p:spPr bwMode="auto">
            <a:xfrm flipH="1">
              <a:off x="2959" y="1777"/>
              <a:ext cx="320" cy="104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14" name="Line 18"/>
            <p:cNvSpPr>
              <a:spLocks noChangeShapeType="1"/>
            </p:cNvSpPr>
            <p:nvPr/>
          </p:nvSpPr>
          <p:spPr bwMode="auto">
            <a:xfrm>
              <a:off x="2618" y="1717"/>
              <a:ext cx="927" cy="5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15" name="Text Box 19"/>
            <p:cNvSpPr txBox="1">
              <a:spLocks noChangeArrowheads="1"/>
            </p:cNvSpPr>
            <p:nvPr/>
          </p:nvSpPr>
          <p:spPr bwMode="auto">
            <a:xfrm>
              <a:off x="2315" y="2653"/>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3</a:t>
              </a:r>
            </a:p>
          </p:txBody>
        </p:sp>
        <p:sp>
          <p:nvSpPr>
            <p:cNvPr id="80916" name="Text Box 20"/>
            <p:cNvSpPr txBox="1">
              <a:spLocks noChangeArrowheads="1"/>
            </p:cNvSpPr>
            <p:nvPr/>
          </p:nvSpPr>
          <p:spPr bwMode="auto">
            <a:xfrm>
              <a:off x="3345" y="2590"/>
              <a:ext cx="189"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5</a:t>
              </a:r>
            </a:p>
          </p:txBody>
        </p:sp>
        <p:sp>
          <p:nvSpPr>
            <p:cNvPr id="80917" name="Text Box 21"/>
            <p:cNvSpPr txBox="1">
              <a:spLocks noChangeArrowheads="1"/>
            </p:cNvSpPr>
            <p:nvPr/>
          </p:nvSpPr>
          <p:spPr bwMode="auto">
            <a:xfrm>
              <a:off x="2023" y="1787"/>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2</a:t>
              </a:r>
            </a:p>
          </p:txBody>
        </p:sp>
        <p:sp>
          <p:nvSpPr>
            <p:cNvPr id="80918" name="Text Box 22"/>
            <p:cNvSpPr txBox="1">
              <a:spLocks noChangeArrowheads="1"/>
            </p:cNvSpPr>
            <p:nvPr/>
          </p:nvSpPr>
          <p:spPr bwMode="auto">
            <a:xfrm>
              <a:off x="2812" y="1356"/>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3</a:t>
              </a:r>
            </a:p>
          </p:txBody>
        </p:sp>
        <p:sp>
          <p:nvSpPr>
            <p:cNvPr id="80919" name="Text Box 23"/>
            <p:cNvSpPr txBox="1">
              <a:spLocks noChangeArrowheads="1"/>
            </p:cNvSpPr>
            <p:nvPr/>
          </p:nvSpPr>
          <p:spPr bwMode="auto">
            <a:xfrm>
              <a:off x="3537" y="1807"/>
              <a:ext cx="18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2</a:t>
              </a:r>
            </a:p>
          </p:txBody>
        </p:sp>
        <p:sp>
          <p:nvSpPr>
            <p:cNvPr id="80920" name="Text Box 24"/>
            <p:cNvSpPr txBox="1">
              <a:spLocks noChangeArrowheads="1"/>
            </p:cNvSpPr>
            <p:nvPr/>
          </p:nvSpPr>
          <p:spPr bwMode="auto">
            <a:xfrm>
              <a:off x="2671" y="2478"/>
              <a:ext cx="2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2</a:t>
              </a:r>
              <a:endParaRPr lang="en-US" sz="1800" dirty="0"/>
            </a:p>
          </p:txBody>
        </p:sp>
        <p:sp>
          <p:nvSpPr>
            <p:cNvPr id="80921" name="Text Box 25"/>
            <p:cNvSpPr txBox="1">
              <a:spLocks noChangeArrowheads="1"/>
            </p:cNvSpPr>
            <p:nvPr/>
          </p:nvSpPr>
          <p:spPr bwMode="auto">
            <a:xfrm>
              <a:off x="2460" y="2098"/>
              <a:ext cx="18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3</a:t>
              </a:r>
            </a:p>
          </p:txBody>
        </p:sp>
        <p:sp>
          <p:nvSpPr>
            <p:cNvPr id="80922" name="Text Box 26"/>
            <p:cNvSpPr txBox="1">
              <a:spLocks noChangeArrowheads="1"/>
            </p:cNvSpPr>
            <p:nvPr/>
          </p:nvSpPr>
          <p:spPr bwMode="auto">
            <a:xfrm>
              <a:off x="2833" y="2138"/>
              <a:ext cx="18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2</a:t>
              </a:r>
            </a:p>
          </p:txBody>
        </p:sp>
        <p:sp>
          <p:nvSpPr>
            <p:cNvPr id="80923" name="Text Box 27"/>
            <p:cNvSpPr txBox="1">
              <a:spLocks noChangeArrowheads="1"/>
            </p:cNvSpPr>
            <p:nvPr/>
          </p:nvSpPr>
          <p:spPr bwMode="auto">
            <a:xfrm>
              <a:off x="2748" y="1657"/>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4</a:t>
              </a:r>
            </a:p>
          </p:txBody>
        </p:sp>
        <p:sp>
          <p:nvSpPr>
            <p:cNvPr id="80924" name="Text Box 28"/>
            <p:cNvSpPr txBox="1">
              <a:spLocks noChangeArrowheads="1"/>
            </p:cNvSpPr>
            <p:nvPr/>
          </p:nvSpPr>
          <p:spPr bwMode="auto">
            <a:xfrm>
              <a:off x="2993" y="2439"/>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4</a:t>
              </a:r>
            </a:p>
          </p:txBody>
        </p:sp>
      </p:grpSp>
      <p:sp>
        <p:nvSpPr>
          <p:cNvPr id="80925" name="Text Box 29"/>
          <p:cNvSpPr txBox="1">
            <a:spLocks noChangeArrowheads="1"/>
          </p:cNvSpPr>
          <p:nvPr/>
        </p:nvSpPr>
        <p:spPr bwMode="auto">
          <a:xfrm>
            <a:off x="3798673" y="1403349"/>
            <a:ext cx="132440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dirty="0" smtClean="0">
                <a:solidFill>
                  <a:srgbClr val="C00000"/>
                </a:solidFill>
                <a:latin typeface="Britannic Bold" pitchFamily="34" charset="0"/>
              </a:rPr>
              <a:t>Problem</a:t>
            </a:r>
            <a:endParaRPr lang="en-US" sz="2400" dirty="0">
              <a:solidFill>
                <a:srgbClr val="C00000"/>
              </a:solidFill>
              <a:latin typeface="Britannic Bold" pitchFamily="34" charset="0"/>
            </a:endParaRPr>
          </a:p>
        </p:txBody>
      </p:sp>
    </p:spTree>
    <p:extLst>
      <p:ext uri="{BB962C8B-B14F-4D97-AF65-F5344CB8AC3E}">
        <p14:creationId xmlns:p14="http://schemas.microsoft.com/office/powerpoint/2010/main" val="132285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0927"/>
                                        </p:tgtEl>
                                        <p:attrNameLst>
                                          <p:attrName>style.visibility</p:attrName>
                                        </p:attrNameLst>
                                      </p:cBhvr>
                                      <p:to>
                                        <p:strVal val="visible"/>
                                      </p:to>
                                    </p:set>
                                    <p:animEffect transition="in" filter="wipe(down)">
                                      <p:cBhvr>
                                        <p:cTn id="7" dur="500"/>
                                        <p:tgtEl>
                                          <p:spTgt spid="809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990600" y="304800"/>
            <a:ext cx="7772400" cy="762000"/>
          </a:xfrm>
        </p:spPr>
        <p:txBody>
          <a:bodyPr>
            <a:normAutofit fontScale="90000"/>
          </a:bodyPr>
          <a:lstStyle/>
          <a:p>
            <a:pPr algn="ctr"/>
            <a:r>
              <a:rPr lang="en-US" sz="3600" b="1" dirty="0"/>
              <a:t>Traveling Salesman </a:t>
            </a:r>
            <a:r>
              <a:rPr lang="en-US" sz="3600" b="1" dirty="0" smtClean="0"/>
              <a:t>Problem Solution</a:t>
            </a:r>
            <a:endParaRPr lang="en-US" sz="3600" b="1" dirty="0"/>
          </a:p>
        </p:txBody>
      </p:sp>
      <p:grpSp>
        <p:nvGrpSpPr>
          <p:cNvPr id="80927" name="Group 31"/>
          <p:cNvGrpSpPr>
            <a:grpSpLocks/>
          </p:cNvGrpSpPr>
          <p:nvPr/>
        </p:nvGrpSpPr>
        <p:grpSpPr bwMode="auto">
          <a:xfrm>
            <a:off x="3092449" y="1873763"/>
            <a:ext cx="2790825" cy="2641600"/>
            <a:chOff x="1971" y="1356"/>
            <a:chExt cx="1758" cy="1664"/>
          </a:xfrm>
        </p:grpSpPr>
        <p:sp>
          <p:nvSpPr>
            <p:cNvPr id="80900" name="Oval 4"/>
            <p:cNvSpPr>
              <a:spLocks noChangeAspect="1" noChangeArrowheads="1"/>
            </p:cNvSpPr>
            <p:nvPr/>
          </p:nvSpPr>
          <p:spPr bwMode="auto">
            <a:xfrm>
              <a:off x="2426" y="1577"/>
              <a:ext cx="205"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t>2</a:t>
              </a:r>
            </a:p>
          </p:txBody>
        </p:sp>
        <p:sp>
          <p:nvSpPr>
            <p:cNvPr id="80901" name="Oval 5"/>
            <p:cNvSpPr>
              <a:spLocks noChangeAspect="1" noChangeArrowheads="1"/>
            </p:cNvSpPr>
            <p:nvPr/>
          </p:nvSpPr>
          <p:spPr bwMode="auto">
            <a:xfrm>
              <a:off x="3201" y="1583"/>
              <a:ext cx="205" cy="19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t>3</a:t>
              </a:r>
            </a:p>
          </p:txBody>
        </p:sp>
        <p:sp>
          <p:nvSpPr>
            <p:cNvPr id="80902" name="Oval 6"/>
            <p:cNvSpPr>
              <a:spLocks noChangeAspect="1" noChangeArrowheads="1"/>
            </p:cNvSpPr>
            <p:nvPr/>
          </p:nvSpPr>
          <p:spPr bwMode="auto">
            <a:xfrm>
              <a:off x="1971" y="2292"/>
              <a:ext cx="205" cy="19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t>1</a:t>
              </a:r>
            </a:p>
          </p:txBody>
        </p:sp>
        <p:sp>
          <p:nvSpPr>
            <p:cNvPr id="80903" name="Oval 7"/>
            <p:cNvSpPr>
              <a:spLocks noChangeAspect="1" noChangeArrowheads="1"/>
            </p:cNvSpPr>
            <p:nvPr/>
          </p:nvSpPr>
          <p:spPr bwMode="auto">
            <a:xfrm>
              <a:off x="3524" y="2219"/>
              <a:ext cx="205"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t>4</a:t>
              </a:r>
            </a:p>
          </p:txBody>
        </p:sp>
        <p:sp>
          <p:nvSpPr>
            <p:cNvPr id="80904" name="Oval 8"/>
            <p:cNvSpPr>
              <a:spLocks noChangeAspect="1" noChangeArrowheads="1"/>
            </p:cNvSpPr>
            <p:nvPr/>
          </p:nvSpPr>
          <p:spPr bwMode="auto">
            <a:xfrm>
              <a:off x="2817" y="2827"/>
              <a:ext cx="205" cy="19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dirty="0" smtClean="0"/>
                <a:t>0</a:t>
              </a:r>
              <a:endParaRPr lang="en-US" sz="2000" dirty="0"/>
            </a:p>
          </p:txBody>
        </p:sp>
        <p:sp>
          <p:nvSpPr>
            <p:cNvPr id="80905" name="Line 9"/>
            <p:cNvSpPr>
              <a:spLocks noChangeShapeType="1"/>
            </p:cNvSpPr>
            <p:nvPr/>
          </p:nvSpPr>
          <p:spPr bwMode="auto">
            <a:xfrm flipV="1">
              <a:off x="2138" y="1737"/>
              <a:ext cx="341" cy="54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06" name="Line 10"/>
            <p:cNvSpPr>
              <a:spLocks noChangeShapeType="1"/>
            </p:cNvSpPr>
            <p:nvPr/>
          </p:nvSpPr>
          <p:spPr bwMode="auto">
            <a:xfrm>
              <a:off x="2628" y="1667"/>
              <a:ext cx="5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07" name="Line 11"/>
            <p:cNvSpPr>
              <a:spLocks noChangeShapeType="1"/>
            </p:cNvSpPr>
            <p:nvPr/>
          </p:nvSpPr>
          <p:spPr bwMode="auto">
            <a:xfrm>
              <a:off x="2117" y="2459"/>
              <a:ext cx="703" cy="4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08" name="Line 12"/>
            <p:cNvSpPr>
              <a:spLocks noChangeShapeType="1"/>
            </p:cNvSpPr>
            <p:nvPr/>
          </p:nvSpPr>
          <p:spPr bwMode="auto">
            <a:xfrm>
              <a:off x="3375" y="1767"/>
              <a:ext cx="224" cy="4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09" name="Line 13"/>
            <p:cNvSpPr>
              <a:spLocks noChangeShapeType="1"/>
            </p:cNvSpPr>
            <p:nvPr/>
          </p:nvSpPr>
          <p:spPr bwMode="auto">
            <a:xfrm flipH="1">
              <a:off x="3023" y="2389"/>
              <a:ext cx="544" cy="4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10" name="Line 14"/>
            <p:cNvSpPr>
              <a:spLocks noChangeShapeType="1"/>
            </p:cNvSpPr>
            <p:nvPr/>
          </p:nvSpPr>
          <p:spPr bwMode="auto">
            <a:xfrm>
              <a:off x="2565" y="1767"/>
              <a:ext cx="341" cy="106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11" name="Line 15"/>
            <p:cNvSpPr>
              <a:spLocks noChangeShapeType="1"/>
            </p:cNvSpPr>
            <p:nvPr/>
          </p:nvSpPr>
          <p:spPr bwMode="auto">
            <a:xfrm flipV="1">
              <a:off x="2181" y="1767"/>
              <a:ext cx="1045" cy="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12" name="Line 16"/>
            <p:cNvSpPr>
              <a:spLocks noChangeShapeType="1"/>
            </p:cNvSpPr>
            <p:nvPr/>
          </p:nvSpPr>
          <p:spPr bwMode="auto">
            <a:xfrm flipV="1">
              <a:off x="2181" y="2309"/>
              <a:ext cx="1343" cy="1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13" name="Line 17"/>
            <p:cNvSpPr>
              <a:spLocks noChangeShapeType="1"/>
            </p:cNvSpPr>
            <p:nvPr/>
          </p:nvSpPr>
          <p:spPr bwMode="auto">
            <a:xfrm flipH="1">
              <a:off x="2959" y="1777"/>
              <a:ext cx="320" cy="104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14" name="Line 18"/>
            <p:cNvSpPr>
              <a:spLocks noChangeShapeType="1"/>
            </p:cNvSpPr>
            <p:nvPr/>
          </p:nvSpPr>
          <p:spPr bwMode="auto">
            <a:xfrm>
              <a:off x="2618" y="1717"/>
              <a:ext cx="927" cy="5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15" name="Text Box 19"/>
            <p:cNvSpPr txBox="1">
              <a:spLocks noChangeArrowheads="1"/>
            </p:cNvSpPr>
            <p:nvPr/>
          </p:nvSpPr>
          <p:spPr bwMode="auto">
            <a:xfrm>
              <a:off x="2315" y="2653"/>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3</a:t>
              </a:r>
            </a:p>
          </p:txBody>
        </p:sp>
        <p:sp>
          <p:nvSpPr>
            <p:cNvPr id="80916" name="Text Box 20"/>
            <p:cNvSpPr txBox="1">
              <a:spLocks noChangeArrowheads="1"/>
            </p:cNvSpPr>
            <p:nvPr/>
          </p:nvSpPr>
          <p:spPr bwMode="auto">
            <a:xfrm>
              <a:off x="3345" y="2590"/>
              <a:ext cx="189"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5</a:t>
              </a:r>
            </a:p>
          </p:txBody>
        </p:sp>
        <p:sp>
          <p:nvSpPr>
            <p:cNvPr id="80917" name="Text Box 21"/>
            <p:cNvSpPr txBox="1">
              <a:spLocks noChangeArrowheads="1"/>
            </p:cNvSpPr>
            <p:nvPr/>
          </p:nvSpPr>
          <p:spPr bwMode="auto">
            <a:xfrm>
              <a:off x="2023" y="1787"/>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2</a:t>
              </a:r>
            </a:p>
          </p:txBody>
        </p:sp>
        <p:sp>
          <p:nvSpPr>
            <p:cNvPr id="80918" name="Text Box 22"/>
            <p:cNvSpPr txBox="1">
              <a:spLocks noChangeArrowheads="1"/>
            </p:cNvSpPr>
            <p:nvPr/>
          </p:nvSpPr>
          <p:spPr bwMode="auto">
            <a:xfrm>
              <a:off x="2812" y="1356"/>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3</a:t>
              </a:r>
            </a:p>
          </p:txBody>
        </p:sp>
        <p:sp>
          <p:nvSpPr>
            <p:cNvPr id="80919" name="Text Box 23"/>
            <p:cNvSpPr txBox="1">
              <a:spLocks noChangeArrowheads="1"/>
            </p:cNvSpPr>
            <p:nvPr/>
          </p:nvSpPr>
          <p:spPr bwMode="auto">
            <a:xfrm>
              <a:off x="3537" y="1807"/>
              <a:ext cx="18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2</a:t>
              </a:r>
            </a:p>
          </p:txBody>
        </p:sp>
        <p:sp>
          <p:nvSpPr>
            <p:cNvPr id="80920" name="Text Box 24"/>
            <p:cNvSpPr txBox="1">
              <a:spLocks noChangeArrowheads="1"/>
            </p:cNvSpPr>
            <p:nvPr/>
          </p:nvSpPr>
          <p:spPr bwMode="auto">
            <a:xfrm>
              <a:off x="2671" y="2478"/>
              <a:ext cx="2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2</a:t>
              </a:r>
              <a:endParaRPr lang="en-US" sz="1800" dirty="0"/>
            </a:p>
          </p:txBody>
        </p:sp>
        <p:sp>
          <p:nvSpPr>
            <p:cNvPr id="80921" name="Text Box 25"/>
            <p:cNvSpPr txBox="1">
              <a:spLocks noChangeArrowheads="1"/>
            </p:cNvSpPr>
            <p:nvPr/>
          </p:nvSpPr>
          <p:spPr bwMode="auto">
            <a:xfrm>
              <a:off x="2460" y="2098"/>
              <a:ext cx="18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3</a:t>
              </a:r>
            </a:p>
          </p:txBody>
        </p:sp>
        <p:sp>
          <p:nvSpPr>
            <p:cNvPr id="80922" name="Text Box 26"/>
            <p:cNvSpPr txBox="1">
              <a:spLocks noChangeArrowheads="1"/>
            </p:cNvSpPr>
            <p:nvPr/>
          </p:nvSpPr>
          <p:spPr bwMode="auto">
            <a:xfrm>
              <a:off x="2833" y="2138"/>
              <a:ext cx="18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2</a:t>
              </a:r>
            </a:p>
          </p:txBody>
        </p:sp>
        <p:sp>
          <p:nvSpPr>
            <p:cNvPr id="80923" name="Text Box 27"/>
            <p:cNvSpPr txBox="1">
              <a:spLocks noChangeArrowheads="1"/>
            </p:cNvSpPr>
            <p:nvPr/>
          </p:nvSpPr>
          <p:spPr bwMode="auto">
            <a:xfrm>
              <a:off x="2748" y="1657"/>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4</a:t>
              </a:r>
            </a:p>
          </p:txBody>
        </p:sp>
        <p:sp>
          <p:nvSpPr>
            <p:cNvPr id="80924" name="Text Box 28"/>
            <p:cNvSpPr txBox="1">
              <a:spLocks noChangeArrowheads="1"/>
            </p:cNvSpPr>
            <p:nvPr/>
          </p:nvSpPr>
          <p:spPr bwMode="auto">
            <a:xfrm>
              <a:off x="2993" y="2439"/>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4</a:t>
              </a:r>
            </a:p>
          </p:txBody>
        </p:sp>
      </p:grpSp>
      <p:sp>
        <p:nvSpPr>
          <p:cNvPr id="80925" name="Text Box 29"/>
          <p:cNvSpPr txBox="1">
            <a:spLocks noChangeArrowheads="1"/>
          </p:cNvSpPr>
          <p:nvPr/>
        </p:nvSpPr>
        <p:spPr bwMode="auto">
          <a:xfrm>
            <a:off x="3798673" y="1403349"/>
            <a:ext cx="130676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dirty="0" smtClean="0">
                <a:solidFill>
                  <a:srgbClr val="C00000"/>
                </a:solidFill>
                <a:latin typeface="Britannic Bold" pitchFamily="34" charset="0"/>
              </a:rPr>
              <a:t>Solution</a:t>
            </a:r>
            <a:endParaRPr lang="en-US" sz="2400" dirty="0">
              <a:solidFill>
                <a:srgbClr val="C00000"/>
              </a:solidFill>
              <a:latin typeface="Britannic Bold" pitchFamily="34" charset="0"/>
            </a:endParaRPr>
          </a:p>
        </p:txBody>
      </p:sp>
      <p:sp>
        <p:nvSpPr>
          <p:cNvPr id="2" name="TextBox 1"/>
          <p:cNvSpPr txBox="1"/>
          <p:nvPr/>
        </p:nvSpPr>
        <p:spPr>
          <a:xfrm>
            <a:off x="2209800" y="5029200"/>
            <a:ext cx="5445722" cy="646331"/>
          </a:xfrm>
          <a:prstGeom prst="rect">
            <a:avLst/>
          </a:prstGeom>
          <a:noFill/>
        </p:spPr>
        <p:txBody>
          <a:bodyPr wrap="none" rtlCol="0">
            <a:spAutoFit/>
          </a:bodyPr>
          <a:lstStyle/>
          <a:p>
            <a:r>
              <a:rPr lang="en-US" dirty="0" smtClean="0"/>
              <a:t>Here the bolded lines show the optimized path</a:t>
            </a:r>
          </a:p>
          <a:p>
            <a:r>
              <a:rPr lang="en-US" dirty="0" smtClean="0"/>
              <a:t>4-1-2-0-3-4 (Cost – 12)</a:t>
            </a:r>
            <a:endParaRPr lang="en-US" dirty="0"/>
          </a:p>
        </p:txBody>
      </p:sp>
    </p:spTree>
    <p:extLst>
      <p:ext uri="{BB962C8B-B14F-4D97-AF65-F5344CB8AC3E}">
        <p14:creationId xmlns:p14="http://schemas.microsoft.com/office/powerpoint/2010/main" val="3009922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0927"/>
                                        </p:tgtEl>
                                        <p:attrNameLst>
                                          <p:attrName>style.visibility</p:attrName>
                                        </p:attrNameLst>
                                      </p:cBhvr>
                                      <p:to>
                                        <p:strVal val="visible"/>
                                      </p:to>
                                    </p:set>
                                    <p:animEffect transition="in" filter="wipe(down)">
                                      <p:cBhvr>
                                        <p:cTn id="7" dur="500"/>
                                        <p:tgtEl>
                                          <p:spTgt spid="8092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990600" y="304800"/>
            <a:ext cx="7772400" cy="762000"/>
          </a:xfrm>
        </p:spPr>
        <p:txBody>
          <a:bodyPr>
            <a:normAutofit fontScale="90000"/>
          </a:bodyPr>
          <a:lstStyle/>
          <a:p>
            <a:pPr algn="ctr"/>
            <a:r>
              <a:rPr lang="en-US" sz="3600" b="1" dirty="0"/>
              <a:t>Traveling Salesman </a:t>
            </a:r>
            <a:r>
              <a:rPr lang="en-US" sz="3600" b="1" dirty="0" smtClean="0"/>
              <a:t>Problem Solution Output</a:t>
            </a:r>
            <a:endParaRPr lang="en-US" sz="36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160929"/>
            <a:ext cx="7296413" cy="4877533"/>
          </a:xfrm>
          <a:prstGeom prst="rect">
            <a:avLst/>
          </a:prstGeom>
        </p:spPr>
      </p:pic>
    </p:spTree>
    <p:extLst>
      <p:ext uri="{BB962C8B-B14F-4D97-AF65-F5344CB8AC3E}">
        <p14:creationId xmlns:p14="http://schemas.microsoft.com/office/powerpoint/2010/main" val="808807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ChangeArrowheads="1"/>
          </p:cNvSpPr>
          <p:nvPr/>
        </p:nvSpPr>
        <p:spPr bwMode="auto">
          <a:xfrm>
            <a:off x="990600" y="304800"/>
            <a:ext cx="77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anchor="ctr"/>
          <a:lstStyle/>
          <a:p>
            <a:pPr algn="ctr"/>
            <a:r>
              <a:rPr kumimoji="1" lang="en-US" sz="3600" b="1" dirty="0" smtClean="0">
                <a:solidFill>
                  <a:schemeClr val="tx2"/>
                </a:solidFill>
              </a:rPr>
              <a:t>Disadvantage of PSO</a:t>
            </a:r>
            <a:endParaRPr kumimoji="1" lang="en-US" sz="3600" b="1" dirty="0">
              <a:solidFill>
                <a:schemeClr val="tx2"/>
              </a:solidFill>
            </a:endParaRPr>
          </a:p>
        </p:txBody>
      </p:sp>
      <p:sp>
        <p:nvSpPr>
          <p:cNvPr id="3" name="TextBox 2"/>
          <p:cNvSpPr txBox="1"/>
          <p:nvPr/>
        </p:nvSpPr>
        <p:spPr>
          <a:xfrm>
            <a:off x="8965" y="1828800"/>
            <a:ext cx="9172832" cy="1015663"/>
          </a:xfrm>
          <a:prstGeom prst="rect">
            <a:avLst/>
          </a:prstGeom>
          <a:noFill/>
        </p:spPr>
        <p:txBody>
          <a:bodyPr wrap="none" rtlCol="0">
            <a:spAutoFit/>
          </a:bodyPr>
          <a:lstStyle/>
          <a:p>
            <a:pPr marL="342900" indent="-342900">
              <a:buFont typeface="Wingdings" pitchFamily="2" charset="2"/>
              <a:buChar char="§"/>
            </a:pPr>
            <a:r>
              <a:rPr lang="en-US" sz="2000" dirty="0" smtClean="0"/>
              <a:t>Firstly</a:t>
            </a:r>
            <a:r>
              <a:rPr lang="en-US" sz="2000" dirty="0"/>
              <a:t>, in nature, there are many internal differences among birds </a:t>
            </a:r>
            <a:r>
              <a:rPr lang="en-US" sz="2000" dirty="0" smtClean="0"/>
              <a:t>(</a:t>
            </a:r>
            <a:r>
              <a:rPr lang="en-US" sz="2000" dirty="0"/>
              <a:t>or fish), </a:t>
            </a:r>
            <a:r>
              <a:rPr lang="en-US" sz="2000" dirty="0" smtClean="0"/>
              <a:t>such </a:t>
            </a:r>
            <a:br>
              <a:rPr lang="en-US" sz="2000" dirty="0" smtClean="0"/>
            </a:br>
            <a:r>
              <a:rPr lang="en-US" sz="2000" dirty="0" smtClean="0"/>
              <a:t>as </a:t>
            </a:r>
            <a:r>
              <a:rPr lang="en-US" sz="2000" dirty="0"/>
              <a:t>ages, catching skills, flying experiences, and muscles' </a:t>
            </a:r>
            <a:r>
              <a:rPr lang="en-US" sz="2000" dirty="0" smtClean="0"/>
              <a:t>stretching</a:t>
            </a:r>
            <a:r>
              <a:rPr lang="en-US" sz="2000" dirty="0"/>
              <a:t>, etc. Furthermore, </a:t>
            </a:r>
            <a:r>
              <a:rPr lang="en-US" sz="2000" dirty="0" smtClean="0"/>
              <a:t/>
            </a:r>
            <a:br>
              <a:rPr lang="en-US" sz="2000" dirty="0" smtClean="0"/>
            </a:br>
            <a:r>
              <a:rPr lang="en-US" sz="2000" dirty="0" smtClean="0"/>
              <a:t>the lying </a:t>
            </a:r>
            <a:r>
              <a:rPr lang="en-US" sz="2000" dirty="0"/>
              <a:t>positions also provide an </a:t>
            </a:r>
            <a:r>
              <a:rPr lang="en-US" sz="2000" dirty="0" smtClean="0"/>
              <a:t>important influence </a:t>
            </a:r>
            <a:r>
              <a:rPr lang="en-US" sz="2000" dirty="0"/>
              <a:t>on individuals. </a:t>
            </a:r>
          </a:p>
        </p:txBody>
      </p:sp>
    </p:spTree>
    <p:extLst>
      <p:ext uri="{BB962C8B-B14F-4D97-AF65-F5344CB8AC3E}">
        <p14:creationId xmlns:p14="http://schemas.microsoft.com/office/powerpoint/2010/main" val="2587287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ChangeArrowheads="1"/>
          </p:cNvSpPr>
          <p:nvPr/>
        </p:nvSpPr>
        <p:spPr bwMode="auto">
          <a:xfrm>
            <a:off x="609600" y="-162622"/>
            <a:ext cx="77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anchor="ctr"/>
          <a:lstStyle/>
          <a:p>
            <a:pPr algn="ctr"/>
            <a:r>
              <a:rPr kumimoji="1" lang="en-US" sz="3600" b="1" dirty="0" smtClean="0">
                <a:solidFill>
                  <a:schemeClr val="tx2"/>
                </a:solidFill>
              </a:rPr>
              <a:t>References</a:t>
            </a:r>
            <a:endParaRPr kumimoji="1" lang="en-US" sz="3600" b="1" dirty="0">
              <a:solidFill>
                <a:schemeClr val="tx2"/>
              </a:solidFill>
            </a:endParaRPr>
          </a:p>
        </p:txBody>
      </p:sp>
      <p:sp>
        <p:nvSpPr>
          <p:cNvPr id="3" name="TextBox 2"/>
          <p:cNvSpPr txBox="1"/>
          <p:nvPr/>
        </p:nvSpPr>
        <p:spPr>
          <a:xfrm>
            <a:off x="7172" y="457200"/>
            <a:ext cx="9317038" cy="6247864"/>
          </a:xfrm>
          <a:prstGeom prst="rect">
            <a:avLst/>
          </a:prstGeom>
          <a:noFill/>
        </p:spPr>
        <p:txBody>
          <a:bodyPr wrap="none" rtlCol="0">
            <a:spAutoFit/>
          </a:bodyPr>
          <a:lstStyle/>
          <a:p>
            <a:pPr marL="342900" indent="-342900">
              <a:buFont typeface="Wingdings" pitchFamily="2" charset="2"/>
              <a:buChar char="§"/>
            </a:pPr>
            <a:r>
              <a:rPr lang="en-US" sz="2000" dirty="0" smtClean="0"/>
              <a:t>Kennedy</a:t>
            </a:r>
            <a:r>
              <a:rPr lang="en-US" sz="2000" dirty="0"/>
              <a:t>, J. and </a:t>
            </a:r>
            <a:r>
              <a:rPr lang="en-US" sz="2000" dirty="0" err="1"/>
              <a:t>Eberhart</a:t>
            </a:r>
            <a:r>
              <a:rPr lang="en-US" sz="2000" dirty="0"/>
              <a:t>, R. (1995). “Particle Swarm Optimization”, </a:t>
            </a:r>
            <a:r>
              <a:rPr lang="en-US" sz="2000" i="1" dirty="0"/>
              <a:t>Proceedings of </a:t>
            </a:r>
            <a:r>
              <a:rPr lang="en-US" sz="2000" i="1" dirty="0" smtClean="0"/>
              <a:t/>
            </a:r>
            <a:br>
              <a:rPr lang="en-US" sz="2000" i="1" dirty="0" smtClean="0"/>
            </a:br>
            <a:r>
              <a:rPr lang="en-US" sz="2000" i="1" dirty="0" smtClean="0"/>
              <a:t>the </a:t>
            </a:r>
            <a:r>
              <a:rPr lang="en-US" sz="2000" i="1" dirty="0"/>
              <a:t>1995 IEEE International Conference on Neural Networks</a:t>
            </a:r>
            <a:r>
              <a:rPr lang="en-US" sz="2000" dirty="0"/>
              <a:t>, pp. 1942-1948, IEEE Press</a:t>
            </a:r>
            <a:r>
              <a:rPr lang="en-US" sz="2000" dirty="0" smtClean="0"/>
              <a:t>.</a:t>
            </a:r>
          </a:p>
          <a:p>
            <a:pPr marL="342900" indent="-342900">
              <a:buFont typeface="Wingdings" pitchFamily="2" charset="2"/>
              <a:buChar char="§"/>
            </a:pPr>
            <a:r>
              <a:rPr lang="en-US" sz="2000" dirty="0">
                <a:sym typeface="Symbol" pitchFamily="18" charset="2"/>
              </a:rPr>
              <a:t>Carlisle, A. and Dozier, G. (2001). “An Off-The-Shelf PSO”, </a:t>
            </a:r>
            <a:r>
              <a:rPr lang="en-US" sz="2000" i="1" dirty="0">
                <a:sym typeface="Symbol" pitchFamily="18" charset="2"/>
              </a:rPr>
              <a:t>Proceedings of the 2001 </a:t>
            </a:r>
            <a:r>
              <a:rPr lang="en-US" sz="2000" i="1" dirty="0" smtClean="0">
                <a:sym typeface="Symbol" pitchFamily="18" charset="2"/>
              </a:rPr>
              <a:t/>
            </a:r>
            <a:br>
              <a:rPr lang="en-US" sz="2000" i="1" dirty="0" smtClean="0">
                <a:sym typeface="Symbol" pitchFamily="18" charset="2"/>
              </a:rPr>
            </a:br>
            <a:r>
              <a:rPr lang="en-US" sz="2000" i="1" dirty="0" smtClean="0">
                <a:sym typeface="Symbol" pitchFamily="18" charset="2"/>
              </a:rPr>
              <a:t>Workshop </a:t>
            </a:r>
            <a:r>
              <a:rPr lang="en-US" sz="2000" i="1" dirty="0">
                <a:sym typeface="Symbol" pitchFamily="18" charset="2"/>
              </a:rPr>
              <a:t>on Particle Swarm Optimization</a:t>
            </a:r>
            <a:r>
              <a:rPr lang="en-US" sz="2000" dirty="0">
                <a:sym typeface="Symbol" pitchFamily="18" charset="2"/>
              </a:rPr>
              <a:t>, pp. 1-6, Indianapolis, IN</a:t>
            </a:r>
            <a:r>
              <a:rPr lang="en-US" sz="2000" dirty="0" smtClean="0">
                <a:sym typeface="Symbol" pitchFamily="18" charset="2"/>
              </a:rPr>
              <a:t>.</a:t>
            </a:r>
          </a:p>
          <a:p>
            <a:pPr marL="342900" indent="-342900">
              <a:buFont typeface="Wingdings" pitchFamily="2" charset="2"/>
              <a:buChar char="§"/>
            </a:pPr>
            <a:r>
              <a:rPr lang="en-US" sz="2000" dirty="0" err="1"/>
              <a:t>Clerc</a:t>
            </a:r>
            <a:r>
              <a:rPr lang="en-US" sz="2000" dirty="0"/>
              <a:t>, M. (1999) The swarm and the queen: towards a deterministic and adaptive </a:t>
            </a:r>
            <a:r>
              <a:rPr lang="en-US" sz="2000" dirty="0" smtClean="0"/>
              <a:t/>
            </a:r>
            <a:br>
              <a:rPr lang="en-US" sz="2000" dirty="0" smtClean="0"/>
            </a:br>
            <a:r>
              <a:rPr lang="en-US" sz="2000" dirty="0" smtClean="0"/>
              <a:t>particle </a:t>
            </a:r>
            <a:r>
              <a:rPr lang="en-US" sz="2000" dirty="0"/>
              <a:t>swarm </a:t>
            </a:r>
            <a:r>
              <a:rPr lang="en-US" sz="2000" dirty="0" smtClean="0"/>
              <a:t>optimization Proceedings</a:t>
            </a:r>
            <a:r>
              <a:rPr lang="en-US" sz="2000" dirty="0"/>
              <a:t>, 1999 ICEC, Washington, DC, </a:t>
            </a:r>
            <a:r>
              <a:rPr lang="en-US" sz="2000" dirty="0" err="1"/>
              <a:t>pp</a:t>
            </a:r>
            <a:r>
              <a:rPr lang="en-US" sz="2000" dirty="0"/>
              <a:t> </a:t>
            </a:r>
            <a:r>
              <a:rPr lang="en-US" sz="2000" dirty="0" smtClean="0"/>
              <a:t>1951-1957</a:t>
            </a:r>
          </a:p>
          <a:p>
            <a:pPr marL="342900" indent="-342900">
              <a:buFont typeface="Wingdings" pitchFamily="2" charset="2"/>
              <a:buChar char="§"/>
            </a:pPr>
            <a:r>
              <a:rPr lang="en-US" sz="2000" dirty="0"/>
              <a:t>Kennedy, J. (1998). The Behavior of Particles, 7th Annual Conference on Evolutionary </a:t>
            </a:r>
            <a:r>
              <a:rPr lang="en-US" sz="2000" dirty="0" smtClean="0"/>
              <a:t/>
            </a:r>
            <a:br>
              <a:rPr lang="en-US" sz="2000" dirty="0" smtClean="0"/>
            </a:br>
            <a:r>
              <a:rPr lang="en-US" sz="2000" dirty="0" smtClean="0"/>
              <a:t>Programming</a:t>
            </a:r>
            <a:r>
              <a:rPr lang="en-US" sz="2000" dirty="0"/>
              <a:t>, </a:t>
            </a:r>
            <a:r>
              <a:rPr lang="en-US" sz="2000" dirty="0" smtClean="0"/>
              <a:t>San Diego</a:t>
            </a:r>
            <a:r>
              <a:rPr lang="en-US" sz="2000" dirty="0"/>
              <a:t>, </a:t>
            </a:r>
            <a:r>
              <a:rPr lang="en-US" sz="2000" dirty="0" smtClean="0"/>
              <a:t>USA</a:t>
            </a:r>
          </a:p>
          <a:p>
            <a:pPr marL="342900" indent="-342900">
              <a:buFont typeface="Wingdings" pitchFamily="2" charset="2"/>
              <a:buChar char="§"/>
            </a:pPr>
            <a:r>
              <a:rPr lang="en-US" sz="2000" dirty="0" smtClean="0"/>
              <a:t>Kang-Ping Wang, L-Huang, Chun-</a:t>
            </a:r>
            <a:r>
              <a:rPr lang="en-US" sz="2000" dirty="0" err="1" smtClean="0"/>
              <a:t>Guang</a:t>
            </a:r>
            <a:r>
              <a:rPr lang="en-US" sz="2000" dirty="0" smtClean="0"/>
              <a:t> Zhou, Wei Pang (2003) “Particle Swarm </a:t>
            </a:r>
            <a:br>
              <a:rPr lang="en-US" sz="2000" dirty="0" smtClean="0"/>
            </a:br>
            <a:r>
              <a:rPr lang="en-US" sz="2000" dirty="0" smtClean="0"/>
              <a:t>optimization for Travelling Salesman Problem”</a:t>
            </a:r>
          </a:p>
          <a:p>
            <a:pPr marL="342900" indent="-342900">
              <a:buFont typeface="Wingdings" pitchFamily="2" charset="2"/>
              <a:buChar char="§"/>
            </a:pPr>
            <a:r>
              <a:rPr lang="en-US" sz="2000" dirty="0" err="1" smtClean="0"/>
              <a:t>Arvind</a:t>
            </a:r>
            <a:r>
              <a:rPr lang="en-US" sz="2000" dirty="0" smtClean="0"/>
              <a:t> </a:t>
            </a:r>
            <a:r>
              <a:rPr lang="en-US" sz="2000" dirty="0" err="1" smtClean="0"/>
              <a:t>Mohais</a:t>
            </a:r>
            <a:r>
              <a:rPr lang="en-US" sz="2000" dirty="0" smtClean="0"/>
              <a:t>, </a:t>
            </a:r>
            <a:r>
              <a:rPr lang="en-US" sz="2000" dirty="0" err="1" smtClean="0"/>
              <a:t>Rui</a:t>
            </a:r>
            <a:r>
              <a:rPr lang="en-US" sz="2000" dirty="0" smtClean="0"/>
              <a:t> Mendes, Christopher Ward and Christian </a:t>
            </a:r>
            <a:r>
              <a:rPr lang="en-US" sz="2000" dirty="0" err="1" smtClean="0"/>
              <a:t>Posthoff</a:t>
            </a:r>
            <a:r>
              <a:rPr lang="en-US" sz="2000" dirty="0"/>
              <a:t> </a:t>
            </a:r>
            <a:r>
              <a:rPr lang="en-US" sz="2000" dirty="0" smtClean="0"/>
              <a:t/>
            </a:r>
            <a:br>
              <a:rPr lang="en-US" sz="2000" dirty="0" smtClean="0"/>
            </a:br>
            <a:r>
              <a:rPr lang="en-US" sz="2000" dirty="0" smtClean="0"/>
              <a:t>“Neighborhood Re-Structuring in Particle Swarm Optimization”</a:t>
            </a:r>
          </a:p>
          <a:p>
            <a:pPr marL="342900" indent="-342900">
              <a:buFont typeface="Wingdings" pitchFamily="2" charset="2"/>
              <a:buChar char="§"/>
            </a:pPr>
            <a:r>
              <a:rPr lang="en-US" sz="2000" dirty="0" smtClean="0"/>
              <a:t>Jason </a:t>
            </a:r>
            <a:r>
              <a:rPr lang="en-US" sz="2000" dirty="0" err="1" smtClean="0"/>
              <a:t>Tilett</a:t>
            </a:r>
            <a:r>
              <a:rPr lang="en-US" sz="2000" dirty="0" smtClean="0"/>
              <a:t>, </a:t>
            </a:r>
            <a:r>
              <a:rPr lang="en-US" sz="2000" dirty="0" err="1" smtClean="0"/>
              <a:t>T.M.Rao</a:t>
            </a:r>
            <a:r>
              <a:rPr lang="en-US" sz="2000" dirty="0" smtClean="0"/>
              <a:t>, </a:t>
            </a:r>
            <a:r>
              <a:rPr lang="en-US" sz="2000" dirty="0" err="1" smtClean="0"/>
              <a:t>Feret</a:t>
            </a:r>
            <a:r>
              <a:rPr lang="en-US" sz="2000" dirty="0" smtClean="0"/>
              <a:t> </a:t>
            </a:r>
            <a:r>
              <a:rPr lang="en-US" sz="2000" dirty="0" err="1" smtClean="0"/>
              <a:t>Sahin</a:t>
            </a:r>
            <a:r>
              <a:rPr lang="en-US" sz="2000" dirty="0" smtClean="0"/>
              <a:t> and </a:t>
            </a:r>
            <a:r>
              <a:rPr lang="en-US" sz="2000" dirty="0" err="1" smtClean="0"/>
              <a:t>Raghuveer</a:t>
            </a:r>
            <a:r>
              <a:rPr lang="en-US" sz="2000" dirty="0" smtClean="0"/>
              <a:t> </a:t>
            </a:r>
            <a:r>
              <a:rPr lang="en-US" sz="2000" dirty="0" err="1" smtClean="0"/>
              <a:t>Rao</a:t>
            </a:r>
            <a:r>
              <a:rPr lang="en-US" sz="2000" dirty="0" smtClean="0"/>
              <a:t> “Darwinian Particle Swarm</a:t>
            </a:r>
            <a:br>
              <a:rPr lang="en-US" sz="2000" dirty="0" smtClean="0"/>
            </a:br>
            <a:r>
              <a:rPr lang="en-US" sz="2000" dirty="0" smtClean="0"/>
              <a:t>optimization”</a:t>
            </a:r>
          </a:p>
          <a:p>
            <a:pPr marL="342900" indent="-342900">
              <a:buFont typeface="Wingdings" pitchFamily="2" charset="2"/>
              <a:buChar char="§"/>
            </a:pPr>
            <a:r>
              <a:rPr lang="en-US" sz="2000" dirty="0" smtClean="0"/>
              <a:t> </a:t>
            </a:r>
            <a:r>
              <a:rPr lang="en-US" sz="2000" dirty="0" err="1" smtClean="0"/>
              <a:t>Cai</a:t>
            </a:r>
            <a:r>
              <a:rPr lang="en-US" sz="2000" dirty="0" smtClean="0"/>
              <a:t>, Cui, </a:t>
            </a:r>
            <a:r>
              <a:rPr lang="en-US" sz="2000" dirty="0" err="1" smtClean="0"/>
              <a:t>Jeng</a:t>
            </a:r>
            <a:r>
              <a:rPr lang="en-US" sz="2000" dirty="0" smtClean="0"/>
              <a:t> and Tan “Individual Parameter Selection Strategy for PSO”</a:t>
            </a:r>
          </a:p>
          <a:p>
            <a:pPr marL="342900" indent="-342900">
              <a:buFont typeface="Wingdings" pitchFamily="2" charset="2"/>
              <a:buChar char="§"/>
            </a:pPr>
            <a:r>
              <a:rPr lang="en-US" sz="2000" dirty="0" smtClean="0"/>
              <a:t>Elizabeth Goldberg, Marco C Goldberg and R de Souza “Particle Swarm </a:t>
            </a:r>
            <a:br>
              <a:rPr lang="en-US" sz="2000" dirty="0" smtClean="0"/>
            </a:br>
            <a:r>
              <a:rPr lang="en-US" sz="2000" dirty="0" smtClean="0"/>
              <a:t>Optimization for </a:t>
            </a:r>
            <a:r>
              <a:rPr lang="en-US" sz="2000" dirty="0"/>
              <a:t>T</a:t>
            </a:r>
            <a:r>
              <a:rPr lang="en-US" sz="2000" dirty="0" smtClean="0"/>
              <a:t>ravelling </a:t>
            </a:r>
            <a:r>
              <a:rPr lang="en-US" sz="2000" dirty="0"/>
              <a:t>S</a:t>
            </a:r>
            <a:r>
              <a:rPr lang="en-US" sz="2000" dirty="0" smtClean="0"/>
              <a:t>alesman Problem” </a:t>
            </a:r>
          </a:p>
          <a:p>
            <a:pPr marL="342900" indent="-342900">
              <a:buFont typeface="Wingdings" pitchFamily="2" charset="2"/>
              <a:buChar char="§"/>
            </a:pPr>
            <a:r>
              <a:rPr lang="en-US" sz="2000" dirty="0" smtClean="0"/>
              <a:t>Shi, Liang, Lee and Wang (2007) “Particle Swarm Optimization-based algorithms for </a:t>
            </a:r>
            <a:br>
              <a:rPr lang="en-US" sz="2000" dirty="0" smtClean="0"/>
            </a:br>
            <a:r>
              <a:rPr lang="en-US" sz="2000" dirty="0" smtClean="0"/>
              <a:t>TSP and generalized TSP” </a:t>
            </a:r>
          </a:p>
          <a:p>
            <a:pPr marL="342900" indent="-342900">
              <a:buFont typeface="Wingdings" pitchFamily="2" charset="2"/>
              <a:buChar char="§"/>
            </a:pPr>
            <a:endParaRPr lang="en-US" sz="2000" dirty="0"/>
          </a:p>
        </p:txBody>
      </p:sp>
    </p:spTree>
    <p:extLst>
      <p:ext uri="{BB962C8B-B14F-4D97-AF65-F5344CB8AC3E}">
        <p14:creationId xmlns:p14="http://schemas.microsoft.com/office/powerpoint/2010/main" val="124394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15148" y="2590800"/>
            <a:ext cx="6149569" cy="1323439"/>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80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glow rad="101600">
                    <a:schemeClr val="accent1">
                      <a:satMod val="175000"/>
                      <a:alpha val="40000"/>
                    </a:schemeClr>
                  </a:glow>
                  <a:outerShdw blurRad="50800" dist="38100" dir="18900000" algn="bl" rotWithShape="0">
                    <a:prstClr val="black">
                      <a:alpha val="40000"/>
                    </a:prstClr>
                  </a:outerShdw>
                </a:effectLst>
                <a:latin typeface="Copperplate Gothic Bold" pitchFamily="34" charset="0"/>
              </a:rPr>
              <a:t>Thank You</a:t>
            </a:r>
            <a:endParaRPr lang="en-US" sz="80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glow rad="101600">
                  <a:schemeClr val="accent1">
                    <a:satMod val="175000"/>
                    <a:alpha val="40000"/>
                  </a:schemeClr>
                </a:glow>
                <a:outerShdw blurRad="50800" dist="38100" dir="18900000" algn="bl" rotWithShape="0">
                  <a:prstClr val="black">
                    <a:alpha val="40000"/>
                  </a:prstClr>
                </a:outerShdw>
              </a:effectLst>
              <a:latin typeface="Copperplate Gothic Bold" pitchFamily="34" charset="0"/>
            </a:endParaRPr>
          </a:p>
        </p:txBody>
      </p:sp>
    </p:spTree>
    <p:extLst>
      <p:ext uri="{BB962C8B-B14F-4D97-AF65-F5344CB8AC3E}">
        <p14:creationId xmlns:p14="http://schemas.microsoft.com/office/powerpoint/2010/main" val="1529516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sz="2800"/>
              <a:t>Particle Swarm Optimization:</a:t>
            </a:r>
            <a:br>
              <a:rPr lang="en-US" sz="2800"/>
            </a:br>
            <a:r>
              <a:rPr lang="en-US" sz="2800"/>
              <a:t>Swarm Search</a:t>
            </a:r>
          </a:p>
        </p:txBody>
      </p:sp>
      <p:sp>
        <p:nvSpPr>
          <p:cNvPr id="1027" name="Rectangle 3"/>
          <p:cNvSpPr>
            <a:spLocks noGrp="1" noChangeArrowheads="1"/>
          </p:cNvSpPr>
          <p:nvPr>
            <p:ph type="body" idx="1"/>
          </p:nvPr>
        </p:nvSpPr>
        <p:spPr/>
        <p:txBody>
          <a:bodyPr>
            <a:normAutofit/>
          </a:bodyPr>
          <a:lstStyle/>
          <a:p>
            <a:pPr>
              <a:lnSpc>
                <a:spcPct val="90000"/>
              </a:lnSpc>
            </a:pPr>
            <a:r>
              <a:rPr lang="en-US" sz="2400" dirty="0"/>
              <a:t>In PSO, particles never die!</a:t>
            </a:r>
          </a:p>
          <a:p>
            <a:pPr>
              <a:lnSpc>
                <a:spcPct val="90000"/>
              </a:lnSpc>
            </a:pPr>
            <a:r>
              <a:rPr lang="en-US" sz="2400" dirty="0"/>
              <a:t>Particles can be seen as simple agents that fly through the search space and record (and possibly communicate) the best solution that they have discovered.</a:t>
            </a:r>
          </a:p>
          <a:p>
            <a:pPr>
              <a:lnSpc>
                <a:spcPct val="90000"/>
              </a:lnSpc>
            </a:pPr>
            <a:r>
              <a:rPr lang="en-US" sz="2400" dirty="0"/>
              <a:t>So the question now is, “</a:t>
            </a:r>
            <a:r>
              <a:rPr lang="en-US" sz="2400" b="1" dirty="0">
                <a:solidFill>
                  <a:srgbClr val="FF0000"/>
                </a:solidFill>
              </a:rPr>
              <a:t>How does a particle move from </a:t>
            </a:r>
            <a:r>
              <a:rPr lang="en-US" sz="2400" b="1" dirty="0" smtClean="0">
                <a:solidFill>
                  <a:srgbClr val="FF0000"/>
                </a:solidFill>
              </a:rPr>
              <a:t>one </a:t>
            </a:r>
            <a:r>
              <a:rPr lang="en-US" sz="2400" b="1" dirty="0">
                <a:solidFill>
                  <a:srgbClr val="FF0000"/>
                </a:solidFill>
              </a:rPr>
              <a:t>location in the search space to another</a:t>
            </a:r>
            <a:r>
              <a:rPr lang="en-US" sz="2400" dirty="0"/>
              <a:t>?”</a:t>
            </a:r>
          </a:p>
          <a:p>
            <a:pPr>
              <a:lnSpc>
                <a:spcPct val="90000"/>
              </a:lnSpc>
            </a:pPr>
            <a:r>
              <a:rPr lang="en-US" sz="2400" dirty="0"/>
              <a:t>This is done by simply adding the v-vector to the x-vector to get another x-vector (X</a:t>
            </a:r>
            <a:r>
              <a:rPr lang="en-US" sz="2400" baseline="-25000" dirty="0"/>
              <a:t>i</a:t>
            </a:r>
            <a:r>
              <a:rPr lang="en-US" sz="2400" dirty="0"/>
              <a:t> = X</a:t>
            </a:r>
            <a:r>
              <a:rPr lang="en-US" sz="2400" baseline="-25000" dirty="0"/>
              <a:t>i</a:t>
            </a:r>
            <a:r>
              <a:rPr lang="en-US" sz="2400" dirty="0"/>
              <a:t> + V</a:t>
            </a:r>
            <a:r>
              <a:rPr lang="en-US" sz="2400" baseline="-25000" dirty="0"/>
              <a:t>i</a:t>
            </a:r>
            <a:r>
              <a:rPr lang="en-US" sz="2400" dirty="0"/>
              <a:t>).</a:t>
            </a:r>
          </a:p>
          <a:p>
            <a:pPr>
              <a:lnSpc>
                <a:spcPct val="90000"/>
              </a:lnSpc>
            </a:pPr>
            <a:r>
              <a:rPr lang="en-US" sz="2400" dirty="0"/>
              <a:t>Once the particle computes the new Xi it then evaluates its new location. If x-fitness is better than p-fitness, then P</a:t>
            </a:r>
            <a:r>
              <a:rPr lang="en-US" sz="2400" baseline="-25000" dirty="0"/>
              <a:t>i</a:t>
            </a:r>
            <a:r>
              <a:rPr lang="en-US" sz="2400" dirty="0"/>
              <a:t> = X</a:t>
            </a:r>
            <a:r>
              <a:rPr lang="en-US" sz="2400" baseline="-25000" dirty="0"/>
              <a:t>i</a:t>
            </a:r>
            <a:r>
              <a:rPr lang="en-US" sz="2400" dirty="0"/>
              <a:t> and p-fitness = x-fitness.</a:t>
            </a:r>
          </a:p>
          <a:p>
            <a:pPr>
              <a:lnSpc>
                <a:spcPct val="90000"/>
              </a:lnSpc>
            </a:pPr>
            <a:endParaRPr lang="en-US" sz="2400" dirty="0"/>
          </a:p>
        </p:txBody>
      </p:sp>
    </p:spTree>
    <p:extLst>
      <p:ext uri="{BB962C8B-B14F-4D97-AF65-F5344CB8AC3E}">
        <p14:creationId xmlns:p14="http://schemas.microsoft.com/office/powerpoint/2010/main" val="2651286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27">
                                            <p:txEl>
                                              <p:pRg st="0" end="0"/>
                                            </p:txEl>
                                          </p:spTgt>
                                        </p:tgtEl>
                                        <p:attrNameLst>
                                          <p:attrName>style.visibility</p:attrName>
                                        </p:attrNameLst>
                                      </p:cBhvr>
                                      <p:to>
                                        <p:strVal val="visible"/>
                                      </p:to>
                                    </p:set>
                                    <p:animEffect transition="in" filter="fade">
                                      <p:cBhvr>
                                        <p:cTn id="7" dur="1000"/>
                                        <p:tgtEl>
                                          <p:spTgt spid="1027">
                                            <p:txEl>
                                              <p:pRg st="0" end="0"/>
                                            </p:txEl>
                                          </p:spTgt>
                                        </p:tgtEl>
                                      </p:cBhvr>
                                    </p:animEffect>
                                    <p:anim calcmode="lin" valueType="num">
                                      <p:cBhvr>
                                        <p:cTn id="8" dur="1000" fill="hold"/>
                                        <p:tgtEl>
                                          <p:spTgt spid="102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2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27">
                                            <p:txEl>
                                              <p:pRg st="1" end="1"/>
                                            </p:txEl>
                                          </p:spTgt>
                                        </p:tgtEl>
                                        <p:attrNameLst>
                                          <p:attrName>style.visibility</p:attrName>
                                        </p:attrNameLst>
                                      </p:cBhvr>
                                      <p:to>
                                        <p:strVal val="visible"/>
                                      </p:to>
                                    </p:set>
                                    <p:animEffect transition="in" filter="fade">
                                      <p:cBhvr>
                                        <p:cTn id="14" dur="1000"/>
                                        <p:tgtEl>
                                          <p:spTgt spid="1027">
                                            <p:txEl>
                                              <p:pRg st="1" end="1"/>
                                            </p:txEl>
                                          </p:spTgt>
                                        </p:tgtEl>
                                      </p:cBhvr>
                                    </p:animEffect>
                                    <p:anim calcmode="lin" valueType="num">
                                      <p:cBhvr>
                                        <p:cTn id="15" dur="1000" fill="hold"/>
                                        <p:tgtEl>
                                          <p:spTgt spid="102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2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27">
                                            <p:txEl>
                                              <p:pRg st="2" end="2"/>
                                            </p:txEl>
                                          </p:spTgt>
                                        </p:tgtEl>
                                        <p:attrNameLst>
                                          <p:attrName>style.visibility</p:attrName>
                                        </p:attrNameLst>
                                      </p:cBhvr>
                                      <p:to>
                                        <p:strVal val="visible"/>
                                      </p:to>
                                    </p:set>
                                    <p:animEffect transition="in" filter="fade">
                                      <p:cBhvr>
                                        <p:cTn id="21" dur="1000"/>
                                        <p:tgtEl>
                                          <p:spTgt spid="1027">
                                            <p:txEl>
                                              <p:pRg st="2" end="2"/>
                                            </p:txEl>
                                          </p:spTgt>
                                        </p:tgtEl>
                                      </p:cBhvr>
                                    </p:animEffect>
                                    <p:anim calcmode="lin" valueType="num">
                                      <p:cBhvr>
                                        <p:cTn id="22" dur="1000" fill="hold"/>
                                        <p:tgtEl>
                                          <p:spTgt spid="102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02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27">
                                            <p:txEl>
                                              <p:pRg st="3" end="3"/>
                                            </p:txEl>
                                          </p:spTgt>
                                        </p:tgtEl>
                                        <p:attrNameLst>
                                          <p:attrName>style.visibility</p:attrName>
                                        </p:attrNameLst>
                                      </p:cBhvr>
                                      <p:to>
                                        <p:strVal val="visible"/>
                                      </p:to>
                                    </p:set>
                                    <p:animEffect transition="in" filter="fade">
                                      <p:cBhvr>
                                        <p:cTn id="28" dur="1000"/>
                                        <p:tgtEl>
                                          <p:spTgt spid="1027">
                                            <p:txEl>
                                              <p:pRg st="3" end="3"/>
                                            </p:txEl>
                                          </p:spTgt>
                                        </p:tgtEl>
                                      </p:cBhvr>
                                    </p:animEffect>
                                    <p:anim calcmode="lin" valueType="num">
                                      <p:cBhvr>
                                        <p:cTn id="29" dur="1000" fill="hold"/>
                                        <p:tgtEl>
                                          <p:spTgt spid="102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02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27">
                                            <p:txEl>
                                              <p:pRg st="4" end="4"/>
                                            </p:txEl>
                                          </p:spTgt>
                                        </p:tgtEl>
                                        <p:attrNameLst>
                                          <p:attrName>style.visibility</p:attrName>
                                        </p:attrNameLst>
                                      </p:cBhvr>
                                      <p:to>
                                        <p:strVal val="visible"/>
                                      </p:to>
                                    </p:set>
                                    <p:animEffect transition="in" filter="fade">
                                      <p:cBhvr>
                                        <p:cTn id="35" dur="1000"/>
                                        <p:tgtEl>
                                          <p:spTgt spid="1027">
                                            <p:txEl>
                                              <p:pRg st="4" end="4"/>
                                            </p:txEl>
                                          </p:spTgt>
                                        </p:tgtEl>
                                      </p:cBhvr>
                                    </p:animEffect>
                                    <p:anim calcmode="lin" valueType="num">
                                      <p:cBhvr>
                                        <p:cTn id="36" dur="1000" fill="hold"/>
                                        <p:tgtEl>
                                          <p:spTgt spid="1027">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02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sz="2800"/>
              <a:t>Particle Swarm Optimization:</a:t>
            </a:r>
            <a:br>
              <a:rPr lang="en-US" sz="2800"/>
            </a:br>
            <a:r>
              <a:rPr lang="en-US" sz="2800"/>
              <a:t>Swarm Search</a:t>
            </a:r>
          </a:p>
        </p:txBody>
      </p:sp>
      <p:sp>
        <p:nvSpPr>
          <p:cNvPr id="13315" name="Rectangle 3"/>
          <p:cNvSpPr>
            <a:spLocks noGrp="1" noChangeArrowheads="1"/>
          </p:cNvSpPr>
          <p:nvPr>
            <p:ph type="body" idx="1"/>
          </p:nvPr>
        </p:nvSpPr>
        <p:spPr/>
        <p:txBody>
          <a:bodyPr/>
          <a:lstStyle/>
          <a:p>
            <a:r>
              <a:rPr lang="en-US" sz="2400" dirty="0" smtClean="0"/>
              <a:t>Initially </a:t>
            </a:r>
            <a:r>
              <a:rPr lang="en-US" sz="2400" dirty="0"/>
              <a:t>the values of the velocity vectors are randomly generated with the range [-</a:t>
            </a:r>
            <a:r>
              <a:rPr lang="en-US" sz="2400" dirty="0" err="1"/>
              <a:t>Vmax</a:t>
            </a:r>
            <a:r>
              <a:rPr lang="en-US" sz="2400" dirty="0"/>
              <a:t>, </a:t>
            </a:r>
            <a:r>
              <a:rPr lang="en-US" sz="2400" dirty="0" err="1"/>
              <a:t>Vmax</a:t>
            </a:r>
            <a:r>
              <a:rPr lang="en-US" sz="2400" dirty="0"/>
              <a:t>] where </a:t>
            </a:r>
            <a:r>
              <a:rPr lang="en-US" sz="2400" dirty="0" err="1"/>
              <a:t>Vmax</a:t>
            </a:r>
            <a:r>
              <a:rPr lang="en-US" sz="2400" dirty="0"/>
              <a:t> is the maximum value that can be assigned to any v</a:t>
            </a:r>
            <a:r>
              <a:rPr lang="en-US" sz="2400" baseline="-25000" dirty="0"/>
              <a:t>id</a:t>
            </a:r>
            <a:r>
              <a:rPr lang="en-US" sz="2400" dirty="0"/>
              <a:t>.</a:t>
            </a:r>
          </a:p>
          <a:p>
            <a:endParaRPr lang="en-US" sz="2400" dirty="0"/>
          </a:p>
        </p:txBody>
      </p:sp>
    </p:spTree>
    <p:extLst>
      <p:ext uri="{BB962C8B-B14F-4D97-AF65-F5344CB8AC3E}">
        <p14:creationId xmlns:p14="http://schemas.microsoft.com/office/powerpoint/2010/main" val="1531410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fade">
                                      <p:cBhvr>
                                        <p:cTn id="7" dur="1000"/>
                                        <p:tgtEl>
                                          <p:spTgt spid="13315">
                                            <p:txEl>
                                              <p:pRg st="0" end="0"/>
                                            </p:txEl>
                                          </p:spTgt>
                                        </p:tgtEl>
                                      </p:cBhvr>
                                    </p:animEffect>
                                    <p:anim calcmode="lin" valueType="num">
                                      <p:cBhvr>
                                        <p:cTn id="8" dur="1000" fill="hold"/>
                                        <p:tgtEl>
                                          <p:spTgt spid="1331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31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z="2800"/>
              <a:t>Particle Swarm Optimization:</a:t>
            </a:r>
            <a:br>
              <a:rPr lang="en-US" sz="2800"/>
            </a:br>
            <a:r>
              <a:rPr lang="en-US" sz="2800"/>
              <a:t>Swarm Search </a:t>
            </a:r>
          </a:p>
        </p:txBody>
      </p:sp>
      <p:sp>
        <p:nvSpPr>
          <p:cNvPr id="12291" name="Rectangle 3"/>
          <p:cNvSpPr>
            <a:spLocks noGrp="1" noChangeArrowheads="1"/>
          </p:cNvSpPr>
          <p:nvPr>
            <p:ph type="body" idx="1"/>
          </p:nvPr>
        </p:nvSpPr>
        <p:spPr/>
        <p:txBody>
          <a:bodyPr/>
          <a:lstStyle/>
          <a:p>
            <a:pPr>
              <a:lnSpc>
                <a:spcPct val="90000"/>
              </a:lnSpc>
            </a:pPr>
            <a:r>
              <a:rPr lang="en-US" sz="2400" dirty="0"/>
              <a:t>Actually, we must adjust the v-vector before adding it to the x-vector as follows:</a:t>
            </a:r>
          </a:p>
          <a:p>
            <a:pPr>
              <a:lnSpc>
                <a:spcPct val="90000"/>
              </a:lnSpc>
            </a:pPr>
            <a:endParaRPr lang="en-US" sz="800" dirty="0"/>
          </a:p>
          <a:p>
            <a:pPr lvl="1">
              <a:lnSpc>
                <a:spcPct val="90000"/>
              </a:lnSpc>
            </a:pPr>
            <a:r>
              <a:rPr lang="en-US" sz="2000" dirty="0">
                <a:latin typeface="Courier New" pitchFamily="49" charset="0"/>
              </a:rPr>
              <a:t>v</a:t>
            </a:r>
            <a:r>
              <a:rPr lang="en-US" sz="2000" baseline="-25000" dirty="0">
                <a:latin typeface="Courier New" pitchFamily="49" charset="0"/>
              </a:rPr>
              <a:t>id</a:t>
            </a:r>
            <a:r>
              <a:rPr lang="en-US" sz="2000" dirty="0">
                <a:latin typeface="Courier New" pitchFamily="49" charset="0"/>
              </a:rPr>
              <a:t> = v</a:t>
            </a:r>
            <a:r>
              <a:rPr lang="en-US" sz="2000" baseline="-25000" dirty="0">
                <a:latin typeface="Courier New" pitchFamily="49" charset="0"/>
              </a:rPr>
              <a:t>id</a:t>
            </a:r>
            <a:r>
              <a:rPr lang="en-US" sz="2000" dirty="0">
                <a:latin typeface="Courier New" pitchFamily="49" charset="0"/>
              </a:rPr>
              <a:t> + </a:t>
            </a:r>
            <a:r>
              <a:rPr lang="en-US" sz="2000" dirty="0">
                <a:latin typeface="Courier New" pitchFamily="49" charset="0"/>
                <a:sym typeface="Symbol" pitchFamily="18" charset="2"/>
              </a:rPr>
              <a:t>1*</a:t>
            </a:r>
            <a:r>
              <a:rPr lang="en-US" sz="2000" dirty="0" err="1">
                <a:latin typeface="Courier New" pitchFamily="49" charset="0"/>
                <a:sym typeface="Symbol" pitchFamily="18" charset="2"/>
              </a:rPr>
              <a:t>rnd</a:t>
            </a:r>
            <a:r>
              <a:rPr lang="en-US" sz="2000" dirty="0">
                <a:latin typeface="Courier New" pitchFamily="49" charset="0"/>
                <a:sym typeface="Symbol" pitchFamily="18" charset="2"/>
              </a:rPr>
              <a:t>()*(</a:t>
            </a:r>
            <a:r>
              <a:rPr lang="en-US" sz="2000" dirty="0" err="1">
                <a:latin typeface="Courier New" pitchFamily="49" charset="0"/>
                <a:sym typeface="Symbol" pitchFamily="18" charset="2"/>
              </a:rPr>
              <a:t>p</a:t>
            </a:r>
            <a:r>
              <a:rPr lang="en-US" sz="2000" baseline="-25000" dirty="0" err="1">
                <a:latin typeface="Courier New" pitchFamily="49" charset="0"/>
                <a:sym typeface="Symbol" pitchFamily="18" charset="2"/>
              </a:rPr>
              <a:t>id</a:t>
            </a:r>
            <a:r>
              <a:rPr lang="en-US" sz="2000" dirty="0" err="1">
                <a:latin typeface="Courier New" pitchFamily="49" charset="0"/>
                <a:sym typeface="Symbol" pitchFamily="18" charset="2"/>
              </a:rPr>
              <a:t>-x</a:t>
            </a:r>
            <a:r>
              <a:rPr lang="en-US" sz="2000" baseline="-25000" dirty="0" err="1">
                <a:latin typeface="Courier New" pitchFamily="49" charset="0"/>
                <a:sym typeface="Symbol" pitchFamily="18" charset="2"/>
              </a:rPr>
              <a:t>id</a:t>
            </a:r>
            <a:r>
              <a:rPr lang="en-US" sz="2000" dirty="0">
                <a:latin typeface="Courier New" pitchFamily="49" charset="0"/>
                <a:sym typeface="Symbol" pitchFamily="18" charset="2"/>
              </a:rPr>
              <a:t>)	            	        + 2*</a:t>
            </a:r>
            <a:r>
              <a:rPr lang="en-US" sz="2000" dirty="0" err="1">
                <a:latin typeface="Courier New" pitchFamily="49" charset="0"/>
                <a:sym typeface="Symbol" pitchFamily="18" charset="2"/>
              </a:rPr>
              <a:t>rnd</a:t>
            </a:r>
            <a:r>
              <a:rPr lang="en-US" sz="2000" dirty="0">
                <a:latin typeface="Courier New" pitchFamily="49" charset="0"/>
                <a:sym typeface="Symbol" pitchFamily="18" charset="2"/>
              </a:rPr>
              <a:t>()*(</a:t>
            </a:r>
            <a:r>
              <a:rPr lang="en-US" sz="2000" dirty="0" err="1">
                <a:latin typeface="Courier New" pitchFamily="49" charset="0"/>
                <a:sym typeface="Symbol" pitchFamily="18" charset="2"/>
              </a:rPr>
              <a:t>p</a:t>
            </a:r>
            <a:r>
              <a:rPr lang="en-US" sz="2000" baseline="-25000" dirty="0" err="1">
                <a:latin typeface="Courier New" pitchFamily="49" charset="0"/>
                <a:sym typeface="Symbol" pitchFamily="18" charset="2"/>
              </a:rPr>
              <a:t>gd</a:t>
            </a:r>
            <a:r>
              <a:rPr lang="en-US" sz="2000" dirty="0" err="1">
                <a:latin typeface="Courier New" pitchFamily="49" charset="0"/>
                <a:sym typeface="Symbol" pitchFamily="18" charset="2"/>
              </a:rPr>
              <a:t>-x</a:t>
            </a:r>
            <a:r>
              <a:rPr lang="en-US" sz="2000" baseline="-25000" dirty="0" err="1">
                <a:latin typeface="Courier New" pitchFamily="49" charset="0"/>
                <a:sym typeface="Symbol" pitchFamily="18" charset="2"/>
              </a:rPr>
              <a:t>id</a:t>
            </a:r>
            <a:r>
              <a:rPr lang="en-US" sz="2000" dirty="0">
                <a:latin typeface="Courier New" pitchFamily="49" charset="0"/>
                <a:sym typeface="Symbol" pitchFamily="18" charset="2"/>
              </a:rPr>
              <a:t>);</a:t>
            </a:r>
          </a:p>
          <a:p>
            <a:pPr lvl="1">
              <a:lnSpc>
                <a:spcPct val="90000"/>
              </a:lnSpc>
            </a:pPr>
            <a:r>
              <a:rPr lang="en-US" sz="2000" dirty="0" err="1">
                <a:latin typeface="Courier New" pitchFamily="49" charset="0"/>
                <a:sym typeface="Symbol" pitchFamily="18" charset="2"/>
              </a:rPr>
              <a:t>x</a:t>
            </a:r>
            <a:r>
              <a:rPr lang="en-US" sz="2000" baseline="-25000" dirty="0" err="1">
                <a:latin typeface="Courier New" pitchFamily="49" charset="0"/>
                <a:sym typeface="Symbol" pitchFamily="18" charset="2"/>
              </a:rPr>
              <a:t>id</a:t>
            </a:r>
            <a:r>
              <a:rPr lang="en-US" sz="2000" dirty="0">
                <a:latin typeface="Courier New" pitchFamily="49" charset="0"/>
                <a:sym typeface="Symbol" pitchFamily="18" charset="2"/>
              </a:rPr>
              <a:t> = </a:t>
            </a:r>
            <a:r>
              <a:rPr lang="en-US" sz="2000" dirty="0" err="1">
                <a:latin typeface="Courier New" pitchFamily="49" charset="0"/>
                <a:sym typeface="Symbol" pitchFamily="18" charset="2"/>
              </a:rPr>
              <a:t>x</a:t>
            </a:r>
            <a:r>
              <a:rPr lang="en-US" sz="2000" baseline="-25000" dirty="0" err="1">
                <a:latin typeface="Courier New" pitchFamily="49" charset="0"/>
                <a:sym typeface="Symbol" pitchFamily="18" charset="2"/>
              </a:rPr>
              <a:t>id</a:t>
            </a:r>
            <a:r>
              <a:rPr lang="en-US" sz="2000" dirty="0">
                <a:latin typeface="Courier New" pitchFamily="49" charset="0"/>
                <a:sym typeface="Symbol" pitchFamily="18" charset="2"/>
              </a:rPr>
              <a:t> + v</a:t>
            </a:r>
            <a:r>
              <a:rPr lang="en-US" sz="2000" baseline="-25000" dirty="0">
                <a:latin typeface="Courier New" pitchFamily="49" charset="0"/>
                <a:sym typeface="Symbol" pitchFamily="18" charset="2"/>
              </a:rPr>
              <a:t>id</a:t>
            </a:r>
            <a:r>
              <a:rPr lang="en-US" sz="2000" dirty="0">
                <a:latin typeface="Courier New" pitchFamily="49" charset="0"/>
                <a:sym typeface="Symbol" pitchFamily="18" charset="2"/>
              </a:rPr>
              <a:t>;</a:t>
            </a:r>
            <a:endParaRPr lang="en-US" sz="2000" dirty="0">
              <a:sym typeface="Symbol" pitchFamily="18" charset="2"/>
            </a:endParaRPr>
          </a:p>
          <a:p>
            <a:pPr>
              <a:lnSpc>
                <a:spcPct val="90000"/>
              </a:lnSpc>
            </a:pPr>
            <a:r>
              <a:rPr lang="en-US" sz="2400" dirty="0">
                <a:sym typeface="Symbol" pitchFamily="18" charset="2"/>
              </a:rPr>
              <a:t>Where </a:t>
            </a:r>
            <a:r>
              <a:rPr lang="en-US" sz="2400" b="1" dirty="0" err="1">
                <a:sym typeface="Symbol" pitchFamily="18" charset="2"/>
              </a:rPr>
              <a:t>i</a:t>
            </a:r>
            <a:r>
              <a:rPr lang="en-US" sz="2400" dirty="0">
                <a:sym typeface="Symbol" pitchFamily="18" charset="2"/>
              </a:rPr>
              <a:t> is the particle,</a:t>
            </a:r>
          </a:p>
          <a:p>
            <a:pPr>
              <a:lnSpc>
                <a:spcPct val="90000"/>
              </a:lnSpc>
            </a:pPr>
            <a:r>
              <a:rPr lang="en-US" sz="2400" dirty="0">
                <a:latin typeface="Courier New" pitchFamily="49" charset="0"/>
                <a:sym typeface="Symbol" pitchFamily="18" charset="2"/>
              </a:rPr>
              <a:t>1,2 </a:t>
            </a:r>
            <a:r>
              <a:rPr lang="en-US" sz="2400" dirty="0">
                <a:sym typeface="Symbol" pitchFamily="18" charset="2"/>
              </a:rPr>
              <a:t>are learning rates governing the </a:t>
            </a:r>
            <a:r>
              <a:rPr lang="en-US" sz="2400" b="1" dirty="0">
                <a:sym typeface="Symbol" pitchFamily="18" charset="2"/>
              </a:rPr>
              <a:t>cognition</a:t>
            </a:r>
            <a:r>
              <a:rPr lang="en-US" sz="2400" dirty="0">
                <a:sym typeface="Symbol" pitchFamily="18" charset="2"/>
              </a:rPr>
              <a:t> and </a:t>
            </a:r>
            <a:r>
              <a:rPr lang="en-US" sz="2400" b="1" dirty="0">
                <a:sym typeface="Symbol" pitchFamily="18" charset="2"/>
              </a:rPr>
              <a:t>social</a:t>
            </a:r>
            <a:r>
              <a:rPr lang="en-US" sz="2400" dirty="0">
                <a:sym typeface="Symbol" pitchFamily="18" charset="2"/>
              </a:rPr>
              <a:t> components</a:t>
            </a:r>
            <a:r>
              <a:rPr lang="en-US" sz="2400" dirty="0">
                <a:latin typeface="Courier New" pitchFamily="49" charset="0"/>
                <a:sym typeface="Symbol" pitchFamily="18" charset="2"/>
              </a:rPr>
              <a:t> </a:t>
            </a:r>
            <a:endParaRPr lang="en-US" sz="2400" dirty="0">
              <a:sym typeface="Symbol" pitchFamily="18" charset="2"/>
            </a:endParaRPr>
          </a:p>
          <a:p>
            <a:pPr>
              <a:lnSpc>
                <a:spcPct val="90000"/>
              </a:lnSpc>
            </a:pPr>
            <a:r>
              <a:rPr lang="en-US" sz="2400" dirty="0">
                <a:sym typeface="Symbol" pitchFamily="18" charset="2"/>
              </a:rPr>
              <a:t>Where </a:t>
            </a:r>
            <a:r>
              <a:rPr lang="en-US" sz="2400" b="1" dirty="0">
                <a:sym typeface="Symbol" pitchFamily="18" charset="2"/>
              </a:rPr>
              <a:t>g</a:t>
            </a:r>
            <a:r>
              <a:rPr lang="en-US" sz="2400" dirty="0">
                <a:sym typeface="Symbol" pitchFamily="18" charset="2"/>
              </a:rPr>
              <a:t> represents the index of the particle with the best p-fitness, and </a:t>
            </a:r>
          </a:p>
          <a:p>
            <a:pPr>
              <a:lnSpc>
                <a:spcPct val="90000"/>
              </a:lnSpc>
            </a:pPr>
            <a:r>
              <a:rPr lang="en-US" sz="2400" dirty="0">
                <a:sym typeface="Symbol" pitchFamily="18" charset="2"/>
              </a:rPr>
              <a:t>Where </a:t>
            </a:r>
            <a:r>
              <a:rPr lang="en-US" sz="2400" b="1" dirty="0">
                <a:sym typeface="Symbol" pitchFamily="18" charset="2"/>
              </a:rPr>
              <a:t>d</a:t>
            </a:r>
            <a:r>
              <a:rPr lang="en-US" sz="2400" dirty="0">
                <a:sym typeface="Symbol" pitchFamily="18" charset="2"/>
              </a:rPr>
              <a:t> is the </a:t>
            </a:r>
            <a:r>
              <a:rPr lang="en-US" sz="2400" dirty="0" err="1">
                <a:sym typeface="Symbol" pitchFamily="18" charset="2"/>
              </a:rPr>
              <a:t>d</a:t>
            </a:r>
            <a:r>
              <a:rPr lang="en-US" sz="2400" baseline="30000" dirty="0" err="1">
                <a:sym typeface="Symbol" pitchFamily="18" charset="2"/>
              </a:rPr>
              <a:t>th</a:t>
            </a:r>
            <a:r>
              <a:rPr lang="en-US" sz="2400" dirty="0">
                <a:sym typeface="Symbol" pitchFamily="18" charset="2"/>
              </a:rPr>
              <a:t> dimension.</a:t>
            </a:r>
          </a:p>
          <a:p>
            <a:pPr>
              <a:lnSpc>
                <a:spcPct val="90000"/>
              </a:lnSpc>
            </a:pPr>
            <a:endParaRPr lang="en-US" sz="2400" dirty="0">
              <a:sym typeface="Symbol" pitchFamily="18" charset="2"/>
            </a:endParaRPr>
          </a:p>
        </p:txBody>
      </p:sp>
    </p:spTree>
    <p:extLst>
      <p:ext uri="{BB962C8B-B14F-4D97-AF65-F5344CB8AC3E}">
        <p14:creationId xmlns:p14="http://schemas.microsoft.com/office/powerpoint/2010/main" val="2633560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fade">
                                      <p:cBhvr>
                                        <p:cTn id="7" dur="1000"/>
                                        <p:tgtEl>
                                          <p:spTgt spid="12291">
                                            <p:txEl>
                                              <p:pRg st="0" end="0"/>
                                            </p:txEl>
                                          </p:spTgt>
                                        </p:tgtEl>
                                      </p:cBhvr>
                                    </p:animEffect>
                                    <p:anim calcmode="lin" valueType="num">
                                      <p:cBhvr>
                                        <p:cTn id="8" dur="1000" fill="hold"/>
                                        <p:tgtEl>
                                          <p:spTgt spid="1229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291">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291">
                                            <p:txEl>
                                              <p:pRg st="2" end="2"/>
                                            </p:txEl>
                                          </p:spTgt>
                                        </p:tgtEl>
                                        <p:attrNameLst>
                                          <p:attrName>style.visibility</p:attrName>
                                        </p:attrNameLst>
                                      </p:cBhvr>
                                      <p:to>
                                        <p:strVal val="visible"/>
                                      </p:to>
                                    </p:set>
                                    <p:animEffect transition="in" filter="fade">
                                      <p:cBhvr>
                                        <p:cTn id="12" dur="1000"/>
                                        <p:tgtEl>
                                          <p:spTgt spid="12291">
                                            <p:txEl>
                                              <p:pRg st="2" end="2"/>
                                            </p:txEl>
                                          </p:spTgt>
                                        </p:tgtEl>
                                      </p:cBhvr>
                                    </p:animEffect>
                                    <p:anim calcmode="lin" valueType="num">
                                      <p:cBhvr>
                                        <p:cTn id="13" dur="1000" fill="hold"/>
                                        <p:tgtEl>
                                          <p:spTgt spid="12291">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12291">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2291">
                                            <p:txEl>
                                              <p:pRg st="3" end="3"/>
                                            </p:txEl>
                                          </p:spTgt>
                                        </p:tgtEl>
                                        <p:attrNameLst>
                                          <p:attrName>style.visibility</p:attrName>
                                        </p:attrNameLst>
                                      </p:cBhvr>
                                      <p:to>
                                        <p:strVal val="visible"/>
                                      </p:to>
                                    </p:set>
                                    <p:animEffect transition="in" filter="fade">
                                      <p:cBhvr>
                                        <p:cTn id="17" dur="1000"/>
                                        <p:tgtEl>
                                          <p:spTgt spid="12291">
                                            <p:txEl>
                                              <p:pRg st="3" end="3"/>
                                            </p:txEl>
                                          </p:spTgt>
                                        </p:tgtEl>
                                      </p:cBhvr>
                                    </p:animEffect>
                                    <p:anim calcmode="lin" valueType="num">
                                      <p:cBhvr>
                                        <p:cTn id="18" dur="1000" fill="hold"/>
                                        <p:tgtEl>
                                          <p:spTgt spid="12291">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1229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2291">
                                            <p:txEl>
                                              <p:pRg st="4" end="4"/>
                                            </p:txEl>
                                          </p:spTgt>
                                        </p:tgtEl>
                                        <p:attrNameLst>
                                          <p:attrName>style.visibility</p:attrName>
                                        </p:attrNameLst>
                                      </p:cBhvr>
                                      <p:to>
                                        <p:strVal val="visible"/>
                                      </p:to>
                                    </p:set>
                                    <p:animEffect transition="in" filter="fade">
                                      <p:cBhvr>
                                        <p:cTn id="24" dur="1000"/>
                                        <p:tgtEl>
                                          <p:spTgt spid="12291">
                                            <p:txEl>
                                              <p:pRg st="4" end="4"/>
                                            </p:txEl>
                                          </p:spTgt>
                                        </p:tgtEl>
                                      </p:cBhvr>
                                    </p:animEffect>
                                    <p:anim calcmode="lin" valueType="num">
                                      <p:cBhvr>
                                        <p:cTn id="25" dur="1000" fill="hold"/>
                                        <p:tgtEl>
                                          <p:spTgt spid="12291">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1229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2291">
                                            <p:txEl>
                                              <p:pRg st="5" end="5"/>
                                            </p:txEl>
                                          </p:spTgt>
                                        </p:tgtEl>
                                        <p:attrNameLst>
                                          <p:attrName>style.visibility</p:attrName>
                                        </p:attrNameLst>
                                      </p:cBhvr>
                                      <p:to>
                                        <p:strVal val="visible"/>
                                      </p:to>
                                    </p:set>
                                    <p:animEffect transition="in" filter="fade">
                                      <p:cBhvr>
                                        <p:cTn id="31" dur="1000"/>
                                        <p:tgtEl>
                                          <p:spTgt spid="12291">
                                            <p:txEl>
                                              <p:pRg st="5" end="5"/>
                                            </p:txEl>
                                          </p:spTgt>
                                        </p:tgtEl>
                                      </p:cBhvr>
                                    </p:animEffect>
                                    <p:anim calcmode="lin" valueType="num">
                                      <p:cBhvr>
                                        <p:cTn id="32" dur="1000" fill="hold"/>
                                        <p:tgtEl>
                                          <p:spTgt spid="12291">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12291">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12291">
                                            <p:txEl>
                                              <p:pRg st="6" end="6"/>
                                            </p:txEl>
                                          </p:spTgt>
                                        </p:tgtEl>
                                        <p:attrNameLst>
                                          <p:attrName>style.visibility</p:attrName>
                                        </p:attrNameLst>
                                      </p:cBhvr>
                                      <p:to>
                                        <p:strVal val="visible"/>
                                      </p:to>
                                    </p:set>
                                    <p:animEffect transition="in" filter="fade">
                                      <p:cBhvr>
                                        <p:cTn id="38" dur="1000"/>
                                        <p:tgtEl>
                                          <p:spTgt spid="12291">
                                            <p:txEl>
                                              <p:pRg st="6" end="6"/>
                                            </p:txEl>
                                          </p:spTgt>
                                        </p:tgtEl>
                                      </p:cBhvr>
                                    </p:animEffect>
                                    <p:anim calcmode="lin" valueType="num">
                                      <p:cBhvr>
                                        <p:cTn id="39" dur="1000" fill="hold"/>
                                        <p:tgtEl>
                                          <p:spTgt spid="12291">
                                            <p:txEl>
                                              <p:pRg st="6" end="6"/>
                                            </p:txEl>
                                          </p:spTgt>
                                        </p:tgtEl>
                                        <p:attrNameLst>
                                          <p:attrName>ppt_x</p:attrName>
                                        </p:attrNameLst>
                                      </p:cBhvr>
                                      <p:tavLst>
                                        <p:tav tm="0">
                                          <p:val>
                                            <p:strVal val="#ppt_x"/>
                                          </p:val>
                                        </p:tav>
                                        <p:tav tm="100000">
                                          <p:val>
                                            <p:strVal val="#ppt_x"/>
                                          </p:val>
                                        </p:tav>
                                      </p:tavLst>
                                    </p:anim>
                                    <p:anim calcmode="lin" valueType="num">
                                      <p:cBhvr>
                                        <p:cTn id="40" dur="1000" fill="hold"/>
                                        <p:tgtEl>
                                          <p:spTgt spid="12291">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12291">
                                            <p:txEl>
                                              <p:pRg st="7" end="7"/>
                                            </p:txEl>
                                          </p:spTgt>
                                        </p:tgtEl>
                                        <p:attrNameLst>
                                          <p:attrName>style.visibility</p:attrName>
                                        </p:attrNameLst>
                                      </p:cBhvr>
                                      <p:to>
                                        <p:strVal val="visible"/>
                                      </p:to>
                                    </p:set>
                                    <p:animEffect transition="in" filter="fade">
                                      <p:cBhvr>
                                        <p:cTn id="45" dur="1000"/>
                                        <p:tgtEl>
                                          <p:spTgt spid="12291">
                                            <p:txEl>
                                              <p:pRg st="7" end="7"/>
                                            </p:txEl>
                                          </p:spTgt>
                                        </p:tgtEl>
                                      </p:cBhvr>
                                    </p:animEffect>
                                    <p:anim calcmode="lin" valueType="num">
                                      <p:cBhvr>
                                        <p:cTn id="46" dur="1000" fill="hold"/>
                                        <p:tgtEl>
                                          <p:spTgt spid="12291">
                                            <p:txEl>
                                              <p:pRg st="7" end="7"/>
                                            </p:txEl>
                                          </p:spTgt>
                                        </p:tgtEl>
                                        <p:attrNameLst>
                                          <p:attrName>ppt_x</p:attrName>
                                        </p:attrNameLst>
                                      </p:cBhvr>
                                      <p:tavLst>
                                        <p:tav tm="0">
                                          <p:val>
                                            <p:strVal val="#ppt_x"/>
                                          </p:val>
                                        </p:tav>
                                        <p:tav tm="100000">
                                          <p:val>
                                            <p:strVal val="#ppt_x"/>
                                          </p:val>
                                        </p:tav>
                                      </p:tavLst>
                                    </p:anim>
                                    <p:anim calcmode="lin" valueType="num">
                                      <p:cBhvr>
                                        <p:cTn id="47" dur="1000" fill="hold"/>
                                        <p:tgtEl>
                                          <p:spTgt spid="12291">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r>
              <a:rPr lang="en-US" altLang="zh-CN" sz="3600"/>
              <a:t>Classical PSO</a:t>
            </a:r>
          </a:p>
        </p:txBody>
      </p:sp>
      <p:sp>
        <p:nvSpPr>
          <p:cNvPr id="188419" name="Rectangle 3"/>
          <p:cNvSpPr>
            <a:spLocks noGrp="1" noChangeArrowheads="1"/>
          </p:cNvSpPr>
          <p:nvPr>
            <p:ph type="body" sz="half" idx="1"/>
          </p:nvPr>
        </p:nvSpPr>
        <p:spPr>
          <a:xfrm>
            <a:off x="1143000" y="1905000"/>
            <a:ext cx="7808913" cy="2514600"/>
          </a:xfrm>
        </p:spPr>
        <p:txBody>
          <a:bodyPr>
            <a:normAutofit/>
          </a:bodyPr>
          <a:lstStyle/>
          <a:p>
            <a:pPr>
              <a:buFont typeface="Wingdings" pitchFamily="2" charset="2"/>
              <a:buChar char="§"/>
            </a:pPr>
            <a:r>
              <a:rPr lang="en-US" altLang="zh-CN" sz="2400" dirty="0"/>
              <a:t>Main idea</a:t>
            </a:r>
            <a:r>
              <a:rPr lang="en-US" altLang="zh-CN" sz="2400" dirty="0" smtClean="0"/>
              <a:t>:</a:t>
            </a:r>
            <a:br>
              <a:rPr lang="en-US" altLang="zh-CN" sz="2400" dirty="0" smtClean="0"/>
            </a:br>
            <a:r>
              <a:rPr lang="en-US" altLang="zh-CN" sz="2400" dirty="0" smtClean="0"/>
              <a:t>- </a:t>
            </a:r>
            <a:r>
              <a:rPr lang="en-US" altLang="zh-CN" sz="1800" b="1" dirty="0" smtClean="0"/>
              <a:t>Exploitation (Local Search)</a:t>
            </a:r>
            <a:br>
              <a:rPr lang="en-US" altLang="zh-CN" sz="1800" b="1" dirty="0" smtClean="0"/>
            </a:br>
            <a:r>
              <a:rPr lang="en-US" altLang="zh-CN" sz="1800" b="1" dirty="0" smtClean="0"/>
              <a:t>- Exploration (Global Search)</a:t>
            </a:r>
            <a:endParaRPr lang="en-US" altLang="zh-CN" sz="1800" b="1" dirty="0"/>
          </a:p>
          <a:p>
            <a:pPr lvl="1"/>
            <a:r>
              <a:rPr lang="en-US" altLang="zh-CN" sz="2000" dirty="0"/>
              <a:t>Exploit the current best position</a:t>
            </a:r>
            <a:endParaRPr lang="en-US" altLang="zh-CN" sz="1600" dirty="0"/>
          </a:p>
          <a:p>
            <a:pPr lvl="2"/>
            <a:r>
              <a:rPr lang="en-US" altLang="zh-CN" sz="1800" dirty="0" err="1"/>
              <a:t>Pbest</a:t>
            </a:r>
            <a:endParaRPr lang="en-US" altLang="zh-CN" sz="1800" dirty="0"/>
          </a:p>
          <a:p>
            <a:pPr lvl="2"/>
            <a:r>
              <a:rPr lang="en-US" altLang="zh-CN" sz="1800" dirty="0" err="1"/>
              <a:t>Gbest</a:t>
            </a:r>
            <a:r>
              <a:rPr lang="en-US" altLang="zh-CN" sz="1800" dirty="0"/>
              <a:t> </a:t>
            </a:r>
          </a:p>
          <a:p>
            <a:pPr lvl="1"/>
            <a:r>
              <a:rPr lang="en-US" altLang="zh-CN" sz="2000" dirty="0"/>
              <a:t>Explore the </a:t>
            </a:r>
            <a:r>
              <a:rPr lang="en-US" altLang="zh-CN" sz="2000" dirty="0" err="1"/>
              <a:t>unkown</a:t>
            </a:r>
            <a:r>
              <a:rPr lang="en-US" altLang="zh-CN" sz="2000" dirty="0"/>
              <a:t> space</a:t>
            </a:r>
          </a:p>
        </p:txBody>
      </p:sp>
      <p:graphicFrame>
        <p:nvGraphicFramePr>
          <p:cNvPr id="188420" name="Object 4"/>
          <p:cNvGraphicFramePr>
            <a:graphicFrameLocks noGrp="1" noChangeAspect="1"/>
          </p:cNvGraphicFramePr>
          <p:nvPr>
            <p:ph sz="quarter" idx="3"/>
            <p:extLst>
              <p:ext uri="{D42A27DB-BD31-4B8C-83A1-F6EECF244321}">
                <p14:modId xmlns:p14="http://schemas.microsoft.com/office/powerpoint/2010/main" val="2904033655"/>
              </p:ext>
            </p:extLst>
          </p:nvPr>
        </p:nvGraphicFramePr>
        <p:xfrm>
          <a:off x="1981200" y="4572000"/>
          <a:ext cx="5715000" cy="998538"/>
        </p:xfrm>
        <a:graphic>
          <a:graphicData uri="http://schemas.openxmlformats.org/presentationml/2006/ole">
            <mc:AlternateContent xmlns:mc="http://schemas.openxmlformats.org/markup-compatibility/2006">
              <mc:Choice xmlns:v="urn:schemas-microsoft-com:vml" Requires="v">
                <p:oleObj spid="_x0000_s4263" name="Visio" r:id="rId3" imgW="7382491" imgH="1288920" progId="Visio.Drawing.11">
                  <p:embed/>
                </p:oleObj>
              </mc:Choice>
              <mc:Fallback>
                <p:oleObj name="Visio" r:id="rId3" imgW="7382491" imgH="128892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4572000"/>
                        <a:ext cx="5715000" cy="998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79662914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88420"/>
                                        </p:tgtEl>
                                        <p:attrNameLst>
                                          <p:attrName>style.visibility</p:attrName>
                                        </p:attrNameLst>
                                      </p:cBhvr>
                                      <p:to>
                                        <p:strVal val="visible"/>
                                      </p:to>
                                    </p:set>
                                    <p:animEffect transition="in" filter="barn(inVertical)">
                                      <p:cBhvr>
                                        <p:cTn id="7" dur="500"/>
                                        <p:tgtEl>
                                          <p:spTgt spid="1884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88419">
                                            <p:txEl>
                                              <p:pRg st="0" end="0"/>
                                            </p:txEl>
                                          </p:spTgt>
                                        </p:tgtEl>
                                        <p:attrNameLst>
                                          <p:attrName>style.visibility</p:attrName>
                                        </p:attrNameLst>
                                      </p:cBhvr>
                                      <p:to>
                                        <p:strVal val="visible"/>
                                      </p:to>
                                    </p:set>
                                    <p:animEffect transition="in" filter="wipe(down)">
                                      <p:cBhvr>
                                        <p:cTn id="12" dur="500"/>
                                        <p:tgtEl>
                                          <p:spTgt spid="18841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88419">
                                            <p:txEl>
                                              <p:pRg st="1" end="1"/>
                                            </p:txEl>
                                          </p:spTgt>
                                        </p:tgtEl>
                                        <p:attrNameLst>
                                          <p:attrName>style.visibility</p:attrName>
                                        </p:attrNameLst>
                                      </p:cBhvr>
                                      <p:to>
                                        <p:strVal val="visible"/>
                                      </p:to>
                                    </p:set>
                                    <p:animEffect transition="in" filter="wipe(down)">
                                      <p:cBhvr>
                                        <p:cTn id="17" dur="500"/>
                                        <p:tgtEl>
                                          <p:spTgt spid="188419">
                                            <p:txEl>
                                              <p:pRg st="1" end="1"/>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188419">
                                            <p:txEl>
                                              <p:pRg st="2" end="2"/>
                                            </p:txEl>
                                          </p:spTgt>
                                        </p:tgtEl>
                                        <p:attrNameLst>
                                          <p:attrName>style.visibility</p:attrName>
                                        </p:attrNameLst>
                                      </p:cBhvr>
                                      <p:to>
                                        <p:strVal val="visible"/>
                                      </p:to>
                                    </p:set>
                                    <p:animEffect transition="in" filter="wipe(down)">
                                      <p:cBhvr>
                                        <p:cTn id="20" dur="500"/>
                                        <p:tgtEl>
                                          <p:spTgt spid="188419">
                                            <p:txEl>
                                              <p:pRg st="2" end="2"/>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188419">
                                            <p:txEl>
                                              <p:pRg st="3" end="3"/>
                                            </p:txEl>
                                          </p:spTgt>
                                        </p:tgtEl>
                                        <p:attrNameLst>
                                          <p:attrName>style.visibility</p:attrName>
                                        </p:attrNameLst>
                                      </p:cBhvr>
                                      <p:to>
                                        <p:strVal val="visible"/>
                                      </p:to>
                                    </p:set>
                                    <p:animEffect transition="in" filter="wipe(down)">
                                      <p:cBhvr>
                                        <p:cTn id="23" dur="500"/>
                                        <p:tgtEl>
                                          <p:spTgt spid="188419">
                                            <p:txEl>
                                              <p:pRg st="3" end="3"/>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188419">
                                            <p:txEl>
                                              <p:pRg st="4" end="4"/>
                                            </p:txEl>
                                          </p:spTgt>
                                        </p:tgtEl>
                                        <p:attrNameLst>
                                          <p:attrName>style.visibility</p:attrName>
                                        </p:attrNameLst>
                                      </p:cBhvr>
                                      <p:to>
                                        <p:strVal val="visible"/>
                                      </p:to>
                                    </p:set>
                                    <p:animEffect transition="in" filter="wipe(down)">
                                      <p:cBhvr>
                                        <p:cTn id="26" dur="500"/>
                                        <p:tgtEl>
                                          <p:spTgt spid="1884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1202</TotalTime>
  <Words>1710</Words>
  <Application>Microsoft Office PowerPoint</Application>
  <PresentationFormat>On-screen Show (4:3)</PresentationFormat>
  <Paragraphs>458</Paragraphs>
  <Slides>57</Slides>
  <Notes>9</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57</vt:i4>
      </vt:variant>
    </vt:vector>
  </HeadingPairs>
  <TitlesOfParts>
    <vt:vector size="61" baseType="lpstr">
      <vt:lpstr>Concourse</vt:lpstr>
      <vt:lpstr>Clip</vt:lpstr>
      <vt:lpstr>Visio</vt:lpstr>
      <vt:lpstr>Equation</vt:lpstr>
      <vt:lpstr>Solving Travelling Salesman Problem using Particle Swarm Optimization (PSO)</vt:lpstr>
      <vt:lpstr>Particle Swarm Optimization</vt:lpstr>
      <vt:lpstr>Classical PSO</vt:lpstr>
      <vt:lpstr>Particle Swarm Optimization: Swarm Topology</vt:lpstr>
      <vt:lpstr>Particle Swarm Optimization: The Anatomy of a Particle</vt:lpstr>
      <vt:lpstr>Particle Swarm Optimization: Swarm Search</vt:lpstr>
      <vt:lpstr>Particle Swarm Optimization: Swarm Search</vt:lpstr>
      <vt:lpstr>Particle Swarm Optimization: Swarm Search </vt:lpstr>
      <vt:lpstr>Classical PSO</vt:lpstr>
      <vt:lpstr>Classical PSO</vt:lpstr>
      <vt:lpstr>Particle Swarm Optimization: Swarm Types</vt:lpstr>
      <vt:lpstr>Particle Swarm Optimization: Related Issues</vt:lpstr>
      <vt:lpstr>Particle Swarm: Controlling Velocities</vt:lpstr>
      <vt:lpstr>Particle Swarm Optimization: The Inertia Factor</vt:lpstr>
      <vt:lpstr>Particle Swarm Optimization: The Constriction Coefficient</vt:lpstr>
      <vt:lpstr>Particle Swarm Optimization: Swarm and Neighborhood Size</vt:lpstr>
      <vt:lpstr>Particle Swarm Optimization: Particle Update Methods</vt:lpstr>
      <vt:lpstr>Visual Representation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Evolution－Initialization</vt:lpstr>
      <vt:lpstr>Evolution－5 iteration</vt:lpstr>
      <vt:lpstr>Evolution－10 iteration</vt:lpstr>
      <vt:lpstr>Evolution－15 iteration</vt:lpstr>
      <vt:lpstr>Evolution－20 iteration</vt:lpstr>
      <vt:lpstr>Evolution－25 iteration</vt:lpstr>
      <vt:lpstr>Evolution－100 iteration</vt:lpstr>
      <vt:lpstr>Evolution－500 iteration</vt:lpstr>
      <vt:lpstr>Search result</vt:lpstr>
      <vt:lpstr>Sub-Swarm Generations </vt:lpstr>
      <vt:lpstr>Variants of PSO</vt:lpstr>
      <vt:lpstr>Variants of PSO</vt:lpstr>
      <vt:lpstr>Variants of PSO</vt:lpstr>
      <vt:lpstr>Variants of PSO</vt:lpstr>
      <vt:lpstr>Variants of PSO</vt:lpstr>
      <vt:lpstr>Applications of PSO</vt:lpstr>
      <vt:lpstr>Traveling Salesman Problem</vt:lpstr>
      <vt:lpstr>Traveling Salesman Problem</vt:lpstr>
      <vt:lpstr>Traveling Salesman Problem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Traveling Salesman Problem Solution</vt:lpstr>
      <vt:lpstr>Traveling Salesman Problem Solution</vt:lpstr>
      <vt:lpstr>Traveling Salesman Problem Solution Output</vt:lpstr>
      <vt:lpstr>PowerPoint Presentation</vt:lpstr>
      <vt:lpstr>PowerPoint Presentation</vt:lpstr>
      <vt:lpstr>PowerPoint Presentation</vt:lpstr>
    </vt:vector>
  </TitlesOfParts>
  <Company>Project-OS.org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I-AM-IT</dc:creator>
  <cp:lastModifiedBy>I-AM-IT</cp:lastModifiedBy>
  <cp:revision>118</cp:revision>
  <dcterms:created xsi:type="dcterms:W3CDTF">2011-12-04T03:00:58Z</dcterms:created>
  <dcterms:modified xsi:type="dcterms:W3CDTF">2011-12-08T07:08:26Z</dcterms:modified>
</cp:coreProperties>
</file>