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19"/>
  </p:notesMasterIdLst>
  <p:handoutMasterIdLst>
    <p:handoutMasterId r:id="rId20"/>
  </p:handoutMasterIdLst>
  <p:sldIdLst>
    <p:sldId id="277" r:id="rId4"/>
    <p:sldId id="399" r:id="rId5"/>
    <p:sldId id="408" r:id="rId6"/>
    <p:sldId id="409" r:id="rId7"/>
    <p:sldId id="410" r:id="rId8"/>
    <p:sldId id="411" r:id="rId9"/>
    <p:sldId id="402" r:id="rId10"/>
    <p:sldId id="425" r:id="rId11"/>
    <p:sldId id="431" r:id="rId12"/>
    <p:sldId id="432" r:id="rId13"/>
    <p:sldId id="433" r:id="rId14"/>
    <p:sldId id="414" r:id="rId15"/>
    <p:sldId id="406" r:id="rId16"/>
    <p:sldId id="417" r:id="rId17"/>
    <p:sldId id="4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3840">
          <p15:clr>
            <a:srgbClr val="A4A3A4"/>
          </p15:clr>
        </p15:guide>
      </p15:sldGuideLst>
    </p:ext>
    <p:ext uri="{2D200454-40CA-4A62-9FC3-DE9A4176ACB9}">
      <p15:notesGuideLst xmlns:p15="http://schemas.microsoft.com/office/powerpoint/2012/main">
        <p15:guide id="1" orient="horz" pos="290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0" autoAdjust="0"/>
    <p:restoredTop sz="94660" autoAdjust="0"/>
  </p:normalViewPr>
  <p:slideViewPr>
    <p:cSldViewPr snapToGrid="0">
      <p:cViewPr varScale="1">
        <p:scale>
          <a:sx n="65" d="100"/>
          <a:sy n="65" d="100"/>
        </p:scale>
        <p:origin x="1140" y="60"/>
      </p:cViewPr>
      <p:guideLst>
        <p:guide orient="horz" pos="217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90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presProps" Target="pres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tableStyles" Target="tableStyle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theme" Target="theme/theme1.xml" /><Relationship Id="rId10" Type="http://schemas.openxmlformats.org/officeDocument/2006/relationships/slide" Target="slides/slide7.xml" /><Relationship Id="rId19" Type="http://schemas.openxmlformats.org/officeDocument/2006/relationships/notesMaster" Target="notesMasters/notesMaster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4/12/2024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415600" y="1645433"/>
            <a:ext cx="11360800" cy="4446400"/>
          </a:xfrm>
          <a:prstGeom prst="rect">
            <a:avLst/>
          </a:prstGeom>
          <a:noFill/>
          <a:ln>
            <a:noFill/>
          </a:ln>
        </p:spPr>
        <p:txBody>
          <a:bodyPr spcFirstLastPara="1" wrap="square" lIns="91425" tIns="91425" rIns="91425" bIns="91425" anchor="t" anchorCtr="0">
            <a:norm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0"/>
              </a:spcBef>
              <a:spcAft>
                <a:spcPts val="0"/>
              </a:spcAft>
              <a:buSzPts val="1400"/>
              <a:buChar char="○"/>
              <a:defRPr/>
            </a:lvl2pPr>
            <a:lvl3pPr marL="1828800" lvl="2" indent="-423545" algn="l">
              <a:lnSpc>
                <a:spcPct val="115000"/>
              </a:lnSpc>
              <a:spcBef>
                <a:spcPts val="0"/>
              </a:spcBef>
              <a:spcAft>
                <a:spcPts val="0"/>
              </a:spcAft>
              <a:buSzPts val="1400"/>
              <a:buChar char="■"/>
              <a:defRPr/>
            </a:lvl3pPr>
            <a:lvl4pPr marL="2438400" lvl="3" indent="-423545" algn="l">
              <a:lnSpc>
                <a:spcPct val="115000"/>
              </a:lnSpc>
              <a:spcBef>
                <a:spcPts val="0"/>
              </a:spcBef>
              <a:spcAft>
                <a:spcPts val="0"/>
              </a:spcAft>
              <a:buSzPts val="1400"/>
              <a:buChar char="●"/>
              <a:defRPr/>
            </a:lvl4pPr>
            <a:lvl5pPr marL="3048000" lvl="4" indent="-423545" algn="l">
              <a:lnSpc>
                <a:spcPct val="115000"/>
              </a:lnSpc>
              <a:spcBef>
                <a:spcPts val="0"/>
              </a:spcBef>
              <a:spcAft>
                <a:spcPts val="0"/>
              </a:spcAft>
              <a:buSzPts val="1400"/>
              <a:buChar char="○"/>
              <a:defRPr/>
            </a:lvl5pPr>
            <a:lvl6pPr marL="3657600" lvl="5" indent="-423545" algn="l">
              <a:lnSpc>
                <a:spcPct val="115000"/>
              </a:lnSpc>
              <a:spcBef>
                <a:spcPts val="0"/>
              </a:spcBef>
              <a:spcAft>
                <a:spcPts val="0"/>
              </a:spcAft>
              <a:buSzPts val="1400"/>
              <a:buChar char="■"/>
              <a:defRPr/>
            </a:lvl6pPr>
            <a:lvl7pPr marL="4267200" lvl="6" indent="-423545" algn="l">
              <a:lnSpc>
                <a:spcPct val="115000"/>
              </a:lnSpc>
              <a:spcBef>
                <a:spcPts val="0"/>
              </a:spcBef>
              <a:spcAft>
                <a:spcPts val="0"/>
              </a:spcAft>
              <a:buSzPts val="1400"/>
              <a:buChar char="●"/>
              <a:defRPr/>
            </a:lvl7pPr>
            <a:lvl8pPr marL="4876800" lvl="7" indent="-423545" algn="l">
              <a:lnSpc>
                <a:spcPct val="115000"/>
              </a:lnSpc>
              <a:spcBef>
                <a:spcPts val="0"/>
              </a:spcBef>
              <a:spcAft>
                <a:spcPts val="0"/>
              </a:spcAft>
              <a:buSzPts val="1400"/>
              <a:buChar char="○"/>
              <a:defRPr/>
            </a:lvl8pPr>
            <a:lvl9pPr marL="5486400" lvl="8" indent="-423545" algn="l">
              <a:lnSpc>
                <a:spcPct val="115000"/>
              </a:lnSpc>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13" Type="http://schemas.openxmlformats.org/officeDocument/2006/relationships/slideLayout" Target="../slideLayouts/slideLayout26.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slideLayout" Target="../slideLayouts/slideLayout25.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5" Type="http://schemas.openxmlformats.org/officeDocument/2006/relationships/image" Target="../media/image1.png"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 Id="rId14" Type="http://schemas.openxmlformats.org/officeDocument/2006/relationships/theme" Target="../theme/theme2.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 /><Relationship Id="rId13" Type="http://schemas.openxmlformats.org/officeDocument/2006/relationships/slideLayout" Target="../slideLayouts/slideLayout39.xml" /><Relationship Id="rId3" Type="http://schemas.openxmlformats.org/officeDocument/2006/relationships/slideLayout" Target="../slideLayouts/slideLayout29.xml" /><Relationship Id="rId7" Type="http://schemas.openxmlformats.org/officeDocument/2006/relationships/slideLayout" Target="../slideLayouts/slideLayout33.xml" /><Relationship Id="rId12" Type="http://schemas.openxmlformats.org/officeDocument/2006/relationships/slideLayout" Target="../slideLayouts/slideLayout38.xml" /><Relationship Id="rId2" Type="http://schemas.openxmlformats.org/officeDocument/2006/relationships/slideLayout" Target="../slideLayouts/slideLayout28.xml" /><Relationship Id="rId1" Type="http://schemas.openxmlformats.org/officeDocument/2006/relationships/slideLayout" Target="../slideLayouts/slideLayout27.xml" /><Relationship Id="rId6" Type="http://schemas.openxmlformats.org/officeDocument/2006/relationships/slideLayout" Target="../slideLayouts/slideLayout32.xml" /><Relationship Id="rId11" Type="http://schemas.openxmlformats.org/officeDocument/2006/relationships/slideLayout" Target="../slideLayouts/slideLayout37.xml" /><Relationship Id="rId5" Type="http://schemas.openxmlformats.org/officeDocument/2006/relationships/slideLayout" Target="../slideLayouts/slideLayout31.xml" /><Relationship Id="rId15" Type="http://schemas.openxmlformats.org/officeDocument/2006/relationships/theme" Target="../theme/theme3.xml" /><Relationship Id="rId10" Type="http://schemas.openxmlformats.org/officeDocument/2006/relationships/slideLayout" Target="../slideLayouts/slideLayout36.xml" /><Relationship Id="rId4" Type="http://schemas.openxmlformats.org/officeDocument/2006/relationships/slideLayout" Target="../slideLayouts/slideLayout30.xml" /><Relationship Id="rId9" Type="http://schemas.openxmlformats.org/officeDocument/2006/relationships/slideLayout" Target="../slideLayouts/slideLayout35.xml" /><Relationship Id="rId14" Type="http://schemas.openxmlformats.org/officeDocument/2006/relationships/slideLayout" Target="../slideLayouts/slideLayout4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18.jpeg"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3.xml" /><Relationship Id="rId1" Type="http://schemas.openxmlformats.org/officeDocument/2006/relationships/slideLayout" Target="../slideLayouts/slideLayout13.xml" /><Relationship Id="rId4" Type="http://schemas.openxmlformats.org/officeDocument/2006/relationships/image" Target="../media/image20.jpeg" /></Relationships>
</file>

<file path=ppt/slides/_rels/slide1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riptutorial.com/python/topic/10627/pyaudio#:~:text=Introduction%23,on%20a%20variety%20of%20platforms" TargetMode="External" /><Relationship Id="rId2" Type="http://schemas.openxmlformats.org/officeDocument/2006/relationships/hyperlink" Target="https://dolby.io/blog/capturing-high-quality-audio-with-python-and-pyaudio/#:~:text=PyAudio%20is%20a%20set%20of,library%20interfacing%20with%20audio%20drivers" TargetMode="External" /><Relationship Id="rId1" Type="http://schemas.openxmlformats.org/officeDocument/2006/relationships/slideLayout" Target="../slideLayouts/slideLayout2.xml" /><Relationship Id="rId6" Type="http://schemas.openxmlformats.org/officeDocument/2006/relationships/hyperlink" Target="https://opencv.org/about/" TargetMode="External" /><Relationship Id="rId5" Type="http://schemas.openxmlformats.org/officeDocument/2006/relationships/hyperlink" Target="https://github.com/serengil/deepface" TargetMode="External" /><Relationship Id="rId4" Type="http://schemas.openxmlformats.org/officeDocument/2006/relationships/hyperlink" Target="https://pypi.org/project/SpeechRecognition/" TargetMode="External" /></Relationships>
</file>

<file path=ppt/slides/_rels/slide15.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potify.com/documentation/web-api/reference/" TargetMode="External" /><Relationship Id="rId7" Type="http://schemas.openxmlformats.org/officeDocument/2006/relationships/image" Target="../media/image14.jpeg" /><Relationship Id="rId2" Type="http://schemas.openxmlformats.org/officeDocument/2006/relationships/hyperlink" Target="https://api.spotify.com/" TargetMode="External" /><Relationship Id="rId1" Type="http://schemas.openxmlformats.org/officeDocument/2006/relationships/slideLayout" Target="../slideLayouts/slideLayout2.xml" /><Relationship Id="rId6" Type="http://schemas.openxmlformats.org/officeDocument/2006/relationships/image" Target="../media/image13.png" /><Relationship Id="rId5" Type="http://schemas.openxmlformats.org/officeDocument/2006/relationships/hyperlink" Target="https://accounts.spotify.com/" TargetMode="External" /><Relationship Id="rId4" Type="http://schemas.openxmlformats.org/officeDocument/2006/relationships/hyperlink" Target="https://developer.spotify.com/documentation/general/guides/authorization-guide/" TargetMode="Externa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1.xml" /><Relationship Id="rId1" Type="http://schemas.openxmlformats.org/officeDocument/2006/relationships/slideLayout" Target="../slideLayouts/slideLayout13.xml" /><Relationship Id="rId4"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3000372" y="1928418"/>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&amp; Engineering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64981" y="502520"/>
            <a:ext cx="9513617" cy="1600202"/>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Song</a:t>
            </a: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Recommendation</a:t>
            </a: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System</a:t>
            </a: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Using</a:t>
            </a: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Facial</a:t>
            </a:r>
          </a:p>
          <a:p>
            <a:pPr algn="ctr"/>
            <a:r>
              <a:rPr lang="en-US" altLang="en-IN" sz="3600" b="1" dirty="0">
                <a:latin typeface="Comic Sans MS" panose="030F0702030302020204" charset="0"/>
                <a:cs typeface="Comic Sans MS" panose="030F0702030302020204" charset="0"/>
              </a:rPr>
              <a:t>
</a:t>
            </a:r>
            <a:r>
              <a:rPr lang="en-US" altLang="en-IN" sz="2400" b="1" dirty="0">
                <a:latin typeface="Comic Sans MS" panose="030F0702030302020204" charset="0"/>
                <a:cs typeface="Comic Sans MS" panose="030F0702030302020204" charset="0"/>
              </a:rPr>
              <a:t>Expression</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dirty="0"/>
          </a:p>
        </p:txBody>
      </p:sp>
      <p:sp>
        <p:nvSpPr>
          <p:cNvPr id="5" name="TextBox 4"/>
          <p:cNvSpPr txBox="1"/>
          <p:nvPr/>
        </p:nvSpPr>
        <p:spPr>
          <a:xfrm>
            <a:off x="1829435" y="4361180"/>
            <a:ext cx="3533140" cy="1231106"/>
          </a:xfrm>
          <a:prstGeom prst="rect">
            <a:avLst/>
          </a:prstGeom>
          <a:noFill/>
        </p:spPr>
        <p:txBody>
          <a:bodyPr wrap="square" rtlCol="0">
            <a:spAutoFit/>
          </a:bodyPr>
          <a:lstStyle/>
          <a:p>
            <a:r>
              <a:rPr lang="en-US" sz="2000" b="1" dirty="0"/>
              <a:t>Submitted by: </a:t>
            </a:r>
          </a:p>
          <a:p>
            <a:r>
              <a:rPr lang="en-US" sz="1800" dirty="0">
                <a:effectLst/>
                <a:latin typeface="Times New Roman" panose="02020603050405020304" pitchFamily="18" charset="0"/>
                <a:ea typeface="Times New Roman" panose="02020603050405020304" pitchFamily="18" charset="0"/>
              </a:rPr>
              <a:t>Amit Kumar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20BCS4455</a:t>
            </a:r>
            <a:r>
              <a:rPr lang="en-US" sz="1800" spc="-385"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Veerpal Singh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20BCS6475</a:t>
            </a:r>
          </a:p>
          <a:p>
            <a:r>
              <a:rPr lang="en-US" sz="1800" spc="-3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Gaurav Suman- 20BCS4471</a:t>
            </a:r>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1800" dirty="0">
                <a:effectLst/>
                <a:latin typeface="Times New Roman" panose="02020603050405020304" pitchFamily="18" charset="0"/>
                <a:ea typeface="Times New Roman" panose="02020603050405020304" pitchFamily="18" charset="0"/>
              </a:rPr>
              <a:t>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Jayshree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Mohanty</a:t>
            </a:r>
            <a:endParaRPr lang="en-US" sz="2000" dirty="0"/>
          </a:p>
          <a:p>
            <a:endParaRPr lang="en-US" sz="20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p>
        </p:txBody>
      </p:sp>
      <p:sp>
        <p:nvSpPr>
          <p:cNvPr id="130" name="Google Shape;130;p23"/>
          <p:cNvSpPr txBox="1"/>
          <p:nvPr/>
        </p:nvSpPr>
        <p:spPr>
          <a:xfrm>
            <a:off x="2666037" y="1445990"/>
            <a:ext cx="6618791"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Mood being detected and music being played</a:t>
            </a:r>
          </a:p>
        </p:txBody>
      </p:sp>
      <p:pic>
        <p:nvPicPr>
          <p:cNvPr id="131" name="Google Shape;131;p23" descr="Graphical user interface, text&#10;&#10;Description automatically generated"/>
          <p:cNvPicPr preferRelativeResize="0"/>
          <p:nvPr/>
        </p:nvPicPr>
        <p:blipFill rotWithShape="1">
          <a:blip r:embed="rId3"/>
          <a:srcRect/>
          <a:stretch>
            <a:fillRect/>
          </a:stretch>
        </p:blipFill>
        <p:spPr>
          <a:xfrm>
            <a:off x="226513" y="2534500"/>
            <a:ext cx="6035077" cy="3484557"/>
          </a:xfrm>
          <a:prstGeom prst="rect">
            <a:avLst/>
          </a:prstGeom>
          <a:noFill/>
          <a:ln>
            <a:noFill/>
          </a:ln>
        </p:spPr>
      </p:pic>
      <p:pic>
        <p:nvPicPr>
          <p:cNvPr id="132" name="Google Shape;132;p23" descr="Graphical user interface, text&#10;&#10;Description automatically generated"/>
          <p:cNvPicPr preferRelativeResize="0"/>
          <p:nvPr/>
        </p:nvPicPr>
        <p:blipFill rotWithShape="1">
          <a:blip r:embed="rId4"/>
          <a:srcRect/>
          <a:stretch>
            <a:fillRect/>
          </a:stretch>
        </p:blipFill>
        <p:spPr>
          <a:xfrm>
            <a:off x="6586000" y="2534500"/>
            <a:ext cx="5287479" cy="3484556"/>
          </a:xfrm>
          <a:prstGeom prst="rect">
            <a:avLst/>
          </a:prstGeom>
          <a:noFill/>
          <a:ln>
            <a:noFill/>
          </a:ln>
        </p:spPr>
      </p:pic>
      <p:sp>
        <p:nvSpPr>
          <p:cNvPr id="133" name="Google Shape;133;p23"/>
          <p:cNvSpPr txBox="1"/>
          <p:nvPr/>
        </p:nvSpPr>
        <p:spPr>
          <a:xfrm>
            <a:off x="5559707" y="6143263"/>
            <a:ext cx="365760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2400" b="1" i="1" strike="noStrike" cap="none">
                <a:solidFill>
                  <a:schemeClr val="tx1"/>
                </a:solidFill>
                <a:latin typeface="Calibri" panose="020F0502020204030204"/>
                <a:ea typeface="Calibri" panose="020F0502020204030204"/>
                <a:cs typeface="Calibri" panose="020F0502020204030204"/>
                <a:sym typeface="Calibri" panose="020F0502020204030204"/>
              </a:rPr>
              <a:t>Happy Songs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p>
        </p:txBody>
      </p:sp>
      <p:sp>
        <p:nvSpPr>
          <p:cNvPr id="139" name="Google Shape;139;p24"/>
          <p:cNvSpPr txBox="1"/>
          <p:nvPr/>
        </p:nvSpPr>
        <p:spPr>
          <a:xfrm>
            <a:off x="2666037" y="1455515"/>
            <a:ext cx="6618791"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Mood being detected and music being played</a:t>
            </a:r>
          </a:p>
        </p:txBody>
      </p:sp>
      <p:sp>
        <p:nvSpPr>
          <p:cNvPr id="140" name="Google Shape;140;p24"/>
          <p:cNvSpPr txBox="1"/>
          <p:nvPr/>
        </p:nvSpPr>
        <p:spPr>
          <a:xfrm>
            <a:off x="4502432" y="6152788"/>
            <a:ext cx="365760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2400" b="1" i="1" u="none" strike="noStrike" cap="none">
                <a:solidFill>
                  <a:schemeClr val="tx1"/>
                </a:solidFill>
                <a:latin typeface="Calibri" panose="020F0502020204030204"/>
                <a:ea typeface="Calibri" panose="020F0502020204030204"/>
                <a:cs typeface="Calibri" panose="020F0502020204030204"/>
                <a:sym typeface="Calibri" panose="020F0502020204030204"/>
              </a:rPr>
              <a:t> Sad and Angry Songs</a:t>
            </a:r>
          </a:p>
        </p:txBody>
      </p:sp>
      <p:pic>
        <p:nvPicPr>
          <p:cNvPr id="141" name="Google Shape;141;p24" descr="Graphical user interface, text&#10;&#10;Description automatically generated"/>
          <p:cNvPicPr preferRelativeResize="0"/>
          <p:nvPr/>
        </p:nvPicPr>
        <p:blipFill rotWithShape="1">
          <a:blip r:embed="rId3"/>
          <a:srcRect/>
          <a:stretch>
            <a:fillRect/>
          </a:stretch>
        </p:blipFill>
        <p:spPr>
          <a:xfrm>
            <a:off x="287097" y="2341555"/>
            <a:ext cx="5812035" cy="3606193"/>
          </a:xfrm>
          <a:prstGeom prst="rect">
            <a:avLst/>
          </a:prstGeom>
          <a:noFill/>
          <a:ln>
            <a:noFill/>
          </a:ln>
        </p:spPr>
      </p:pic>
      <p:pic>
        <p:nvPicPr>
          <p:cNvPr id="142" name="Google Shape;142;p24" descr="Graphical user interface, text&#10;&#10;Description automatically generated"/>
          <p:cNvPicPr preferRelativeResize="0"/>
          <p:nvPr/>
        </p:nvPicPr>
        <p:blipFill rotWithShape="1">
          <a:blip r:embed="rId4"/>
          <a:srcRect/>
          <a:stretch>
            <a:fillRect/>
          </a:stretch>
        </p:blipFill>
        <p:spPr>
          <a:xfrm>
            <a:off x="6308429" y="2341555"/>
            <a:ext cx="5492079" cy="36061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u="sng">
                <a:solidFill>
                  <a:schemeClr val="tx1"/>
                </a:solidFill>
                <a:ea typeface="Calibri" panose="020F0502020204030204"/>
                <a:cs typeface="+mj-lt"/>
                <a:sym typeface="Calibri" panose="020F0502020204030204"/>
              </a:rPr>
              <a:t>Conclusion</a:t>
            </a:r>
            <a:endParaRPr lang="en-GB" sz="4000" b="1" u="sng" dirty="0">
              <a:solidFill>
                <a:schemeClr val="tx1"/>
              </a:solidFill>
              <a:ea typeface="Calibri" panose="020F0502020204030204"/>
              <a:cs typeface="+mj-lt"/>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dirty="0"/>
          </a:p>
        </p:txBody>
      </p:sp>
      <p:sp>
        <p:nvSpPr>
          <p:cNvPr id="5" name="Content Placeholder 4"/>
          <p:cNvSpPr>
            <a:spLocks noGrp="1"/>
          </p:cNvSpPr>
          <p:nvPr>
            <p:ph sz="half" idx="1"/>
          </p:nvPr>
        </p:nvSpPr>
        <p:spPr>
          <a:xfrm>
            <a:off x="0" y="1825625"/>
            <a:ext cx="7289800" cy="5347970"/>
          </a:xfrm>
        </p:spPr>
        <p:txBody>
          <a:bodyPr>
            <a:noAutofit/>
          </a:bodyPr>
          <a:lstStyle/>
          <a:p>
            <a:pPr marL="1200150" marR="0" lvl="0" indent="-285750" algn="just" rtl="0">
              <a:lnSpc>
                <a:spcPct val="115000"/>
              </a:lnSpc>
              <a:spcBef>
                <a:spcPts val="0"/>
              </a:spcBef>
              <a:spcAft>
                <a:spcPts val="0"/>
              </a:spcAft>
              <a:buClr>
                <a:srgbClr val="000000"/>
              </a:buClr>
              <a:buSzPts val="16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Using the knowledge gained and the research done for this project, we were able to create a real time product type project that we are proud of.</a:t>
            </a:r>
            <a:endParaRPr sz="24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1200150" marR="0" lvl="0" indent="-285750" algn="just" rtl="0">
              <a:lnSpc>
                <a:spcPct val="115000"/>
              </a:lnSpc>
              <a:spcBef>
                <a:spcPts val="1200"/>
              </a:spcBef>
              <a:spcAft>
                <a:spcPts val="0"/>
              </a:spcAft>
              <a:buClr>
                <a:srgbClr val="000000"/>
              </a:buClr>
              <a:buSzPts val="16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We learned about a lot of new things and came across a lot of new ideas and under the guidance of our teacher and other mentors, we were able to accomplish</a:t>
            </a:r>
            <a:endParaRPr sz="24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168910" indent="0" algn="just">
              <a:lnSpc>
                <a:spcPct val="150000"/>
              </a:lnSpc>
              <a:spcBef>
                <a:spcPts val="0"/>
              </a:spcBef>
              <a:spcAft>
                <a:spcPts val="0"/>
              </a:spcAft>
              <a:buNone/>
            </a:pPr>
            <a:endParaRPr lang="en-US" sz="24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50" name="Google Shape;150;p25" descr="A picture containing person, toothbrush&#10;&#10;Description automatically generated"/>
          <p:cNvPicPr preferRelativeResize="0">
            <a:picLocks noGrp="1" noChangeAspect="1"/>
          </p:cNvPicPr>
          <p:nvPr>
            <p:ph sz="half" idx="2"/>
          </p:nvPr>
        </p:nvPicPr>
        <p:blipFill rotWithShape="1">
          <a:blip r:embed="rId2"/>
          <a:srcRect/>
          <a:stretch>
            <a:fillRect/>
          </a:stretch>
        </p:blipFill>
        <p:spPr>
          <a:xfrm>
            <a:off x="8014335" y="2004060"/>
            <a:ext cx="4177665" cy="311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647815" cy="1325880"/>
          </a:xfrm>
        </p:spPr>
        <p:txBody>
          <a:bodyPr/>
          <a:lstStyle/>
          <a:p>
            <a:r>
              <a:rPr lang="en-US" sz="4000" b="1" u="sng" dirty="0">
                <a:cs typeface="Times New Roman" panose="02020603050405020304" pitchFamily="18" charset="0"/>
              </a:rPr>
              <a:t>Future Scope and prospect :</a:t>
            </a:r>
          </a:p>
        </p:txBody>
      </p:sp>
      <p:sp>
        <p:nvSpPr>
          <p:cNvPr id="3" name="Content Placeholder 2"/>
          <p:cNvSpPr>
            <a:spLocks noGrp="1"/>
          </p:cNvSpPr>
          <p:nvPr>
            <p:ph idx="1"/>
          </p:nvPr>
        </p:nvSpPr>
        <p:spPr>
          <a:xfrm>
            <a:off x="838200" y="1135464"/>
            <a:ext cx="10515600" cy="5121901"/>
          </a:xfrm>
        </p:spPr>
        <p:txBody>
          <a:bodyPr>
            <a:noAutofit/>
          </a:bodyPr>
          <a:lstStyle/>
          <a:p>
            <a:r>
              <a:rPr lang="en-IN" sz="2000" dirty="0">
                <a:solidFill>
                  <a:schemeClr val="tx1"/>
                </a:solidFill>
                <a:cs typeface="+mn-lt"/>
              </a:rPr>
              <a:t>If we want to improve your recognition accuracy, Increase the size of the dataset by applying more (random) transformations to the input images. </a:t>
            </a:r>
            <a:endParaRPr lang="en-US" sz="2000" dirty="0">
              <a:solidFill>
                <a:schemeClr val="tx1"/>
              </a:solidFill>
              <a:cs typeface="+mn-lt"/>
            </a:endParaRPr>
          </a:p>
          <a:p>
            <a:r>
              <a:rPr lang="en-US" sz="2000" dirty="0">
                <a:solidFill>
                  <a:schemeClr val="tx1"/>
                </a:solidFill>
                <a:cs typeface="+mn-lt"/>
              </a:rPr>
              <a:t>I </a:t>
            </a:r>
            <a:r>
              <a:rPr lang="en-US" sz="2000" dirty="0" err="1">
                <a:solidFill>
                  <a:schemeClr val="tx1"/>
                </a:solidFill>
                <a:cs typeface="+mn-lt"/>
              </a:rPr>
              <a:t>i</a:t>
            </a:r>
            <a:r>
              <a:rPr lang="en-IN" sz="2000" dirty="0">
                <a:solidFill>
                  <a:schemeClr val="tx1"/>
                </a:solidFill>
                <a:cs typeface="+mn-lt"/>
              </a:rPr>
              <a:t>ntend to expand this research to a larger scale in the future so that different embedding models can be considered on a wider range of datasets.</a:t>
            </a:r>
          </a:p>
          <a:p>
            <a:r>
              <a:rPr lang="en-IN" sz="2000" dirty="0">
                <a:solidFill>
                  <a:schemeClr val="tx1"/>
                </a:solidFill>
                <a:cs typeface="+mn-lt"/>
              </a:rPr>
              <a:t>This system will be used to detect more types of facial emotions . </a:t>
            </a:r>
          </a:p>
          <a:p>
            <a:pPr lvl="0"/>
            <a:r>
              <a:rPr lang="en-US" sz="2000" dirty="0">
                <a:solidFill>
                  <a:schemeClr val="tx1"/>
                </a:solidFill>
                <a:cs typeface="+mn-lt"/>
              </a:rPr>
              <a:t>To create an android application based on this Deep learning model.</a:t>
            </a:r>
            <a:endParaRPr lang="en-IN" sz="2000" dirty="0">
              <a:solidFill>
                <a:schemeClr val="tx1"/>
              </a:solidFill>
              <a:cs typeface="+mn-lt"/>
            </a:endParaRPr>
          </a:p>
          <a:p>
            <a:pPr lvl="0"/>
            <a:r>
              <a:rPr lang="en-US" sz="2000" dirty="0">
                <a:solidFill>
                  <a:schemeClr val="tx1"/>
                </a:solidFill>
                <a:cs typeface="+mn-lt"/>
              </a:rPr>
              <a:t>Develop a fully working website for Facial Emotion Detection.</a:t>
            </a:r>
            <a:endParaRPr lang="en-IN" sz="2000" dirty="0">
              <a:solidFill>
                <a:schemeClr val="tx1"/>
              </a:solidFill>
              <a:cs typeface="+mn-lt"/>
            </a:endParaRPr>
          </a:p>
          <a:p>
            <a:pPr lvl="0"/>
            <a:r>
              <a:rPr lang="en-US" sz="2000" dirty="0">
                <a:solidFill>
                  <a:schemeClr val="tx1"/>
                </a:solidFill>
                <a:cs typeface="+mn-lt"/>
              </a:rPr>
              <a:t>To improve prediction accuracy and get accurate results for the complex emotions.</a:t>
            </a:r>
            <a:endParaRPr lang="en-IN" sz="2000" dirty="0">
              <a:solidFill>
                <a:schemeClr val="tx1"/>
              </a:solidFill>
              <a:cs typeface="+mn-lt"/>
            </a:endParaRPr>
          </a:p>
          <a:p>
            <a:pPr lvl="0"/>
            <a:r>
              <a:rPr lang="en-US" sz="2000" dirty="0">
                <a:solidFill>
                  <a:schemeClr val="tx1"/>
                </a:solidFill>
                <a:cs typeface="+mn-lt"/>
              </a:rPr>
              <a:t>To reduce the character error rate by training the model with more datasets and samples.</a:t>
            </a:r>
            <a:endParaRPr lang="en-IN" sz="2000" dirty="0">
              <a:solidFill>
                <a:schemeClr val="tx1"/>
              </a:solidFill>
              <a:cs typeface="+mn-lt"/>
            </a:endParaRPr>
          </a:p>
          <a:p>
            <a:pPr marL="285750" marR="0" lvl="0" indent="-285750" algn="just" rtl="0">
              <a:lnSpc>
                <a:spcPct val="115000"/>
              </a:lnSpc>
              <a:spcBef>
                <a:spcPts val="0"/>
              </a:spcBef>
              <a:spcAft>
                <a:spcPts val="0"/>
              </a:spcAft>
              <a:buClr>
                <a:srgbClr val="000000"/>
              </a:buClr>
              <a:buSzPts val="1600"/>
              <a:buFont typeface="Arial" panose="020B0604020202020204"/>
              <a:buChar char="•"/>
            </a:pPr>
            <a:r>
              <a:rPr lang="en-GB" sz="2000">
                <a:solidFill>
                  <a:schemeClr val="tx1"/>
                </a:solidFill>
                <a:ea typeface="Calibri" panose="020F0502020204030204"/>
                <a:cs typeface="+mn-lt"/>
                <a:sym typeface="Calibri" panose="020F0502020204030204"/>
              </a:rPr>
              <a:t>In the future, we can look to directly play songs from Spotify or any other music playing app according to the user's discretion.</a:t>
            </a:r>
          </a:p>
          <a:p>
            <a:pPr marL="285750" marR="0" lvl="0" indent="-285750" algn="just" rtl="0">
              <a:lnSpc>
                <a:spcPct val="115000"/>
              </a:lnSpc>
              <a:spcBef>
                <a:spcPts val="0"/>
              </a:spcBef>
              <a:spcAft>
                <a:spcPts val="0"/>
              </a:spcAft>
              <a:buClr>
                <a:srgbClr val="000000"/>
              </a:buClr>
              <a:buSzPts val="1600"/>
              <a:buFont typeface="Arial" panose="020B0604020202020204"/>
              <a:buChar char="•"/>
            </a:pPr>
            <a:r>
              <a:rPr lang="en-GB" sz="2000">
                <a:solidFill>
                  <a:schemeClr val="tx1"/>
                </a:solidFill>
                <a:ea typeface="Calibri" panose="020F0502020204030204"/>
                <a:cs typeface="+mn-lt"/>
                <a:sym typeface="Calibri" panose="020F0502020204030204"/>
              </a:rPr>
              <a:t>We can also try to dynamically detect our mood and satisfy and the user with more than one components like videos and favorite photos along with a fitting theme music.</a:t>
            </a:r>
            <a:endParaRPr sz="2000" b="0" i="0" u="none" strike="noStrike" cap="none">
              <a:solidFill>
                <a:schemeClr val="tx1"/>
              </a:solidFill>
              <a:ea typeface="Calibri" panose="020F0502020204030204"/>
              <a:cs typeface="+mn-lt"/>
              <a:sym typeface="Calibri" panose="020F0502020204030204"/>
            </a:endParaRPr>
          </a:p>
          <a:p>
            <a:pPr lvl="0"/>
            <a:endParaRPr lang="en-IN" sz="2000" dirty="0">
              <a:solidFill>
                <a:schemeClr val="tx1"/>
              </a:solidFill>
              <a:cs typeface="+mn-lt"/>
            </a:endParaRPr>
          </a:p>
          <a:p>
            <a:endParaRPr lang="en-IN" sz="2000" dirty="0">
              <a:solidFill>
                <a:schemeClr val="tx1"/>
              </a:solidFill>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26"/>
            <a:ext cx="7005918" cy="758421"/>
          </a:xfrm>
        </p:spPr>
        <p:txBody>
          <a:bodyPr>
            <a:normAutofit/>
          </a:bodyPr>
          <a:lstStyle/>
          <a:p>
            <a:r>
              <a:rPr lang="en-US" sz="4000" b="1" u="sng" dirty="0"/>
              <a:t>References</a:t>
            </a:r>
          </a:p>
        </p:txBody>
      </p:sp>
      <p:sp>
        <p:nvSpPr>
          <p:cNvPr id="3" name="Content Placeholder 2"/>
          <p:cNvSpPr>
            <a:spLocks noGrp="1"/>
          </p:cNvSpPr>
          <p:nvPr>
            <p:ph idx="1"/>
          </p:nvPr>
        </p:nvSpPr>
        <p:spPr>
          <a:xfrm>
            <a:off x="838200" y="1505585"/>
            <a:ext cx="7209790" cy="5352415"/>
          </a:xfrm>
        </p:spPr>
        <p: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2"/>
              </a:rPr>
              <a:t>https://dolby.io/blog/capturing-high-quality-audio-with-python-and-pyaudio/#:~:text=PyAudio%20is%20a%20set%20of,library%20interfacing%20with%20audio%20drivers</a:t>
            </a:r>
            <a:r>
              <a:rPr lang="en-GB" sz="2000">
                <a:solidFill>
                  <a:srgbClr val="0070C0"/>
                </a:solidFill>
                <a:latin typeface="Playfair Display"/>
                <a:ea typeface="Playfair Display"/>
                <a:cs typeface="Playfair Display"/>
                <a:sym typeface="Playfair Display"/>
              </a:rPr>
              <a: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3"/>
              </a:rPr>
              <a:t>https://riptutorial.com/python/topic/10627/pyaudio#:~:text=Introduction%23,on%20a%20variety%20of%20platforms</a:t>
            </a:r>
            <a:r>
              <a:rPr lang="en-GB" sz="2000">
                <a:solidFill>
                  <a:srgbClr val="0070C0"/>
                </a:solidFill>
                <a:latin typeface="Playfair Display"/>
                <a:ea typeface="Playfair Display"/>
                <a:cs typeface="Playfair Display"/>
                <a:sym typeface="Playfair Display"/>
              </a:rPr>
              <a: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4"/>
              </a:rPr>
              <a:t>https://pypi.org/project/SpeechRecognition/</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5"/>
              </a:rPr>
              <a:t>https://github.com/serengil/deepface</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6"/>
              </a:rPr>
              <a:t>https://opencv.org/about/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endParaRPr sz="2000" b="0" i="0" u="none" strike="noStrike" cap="none">
              <a:solidFill>
                <a:srgbClr val="000000"/>
              </a:solidFill>
              <a:latin typeface="Playfair Display"/>
              <a:ea typeface="Playfair Display"/>
              <a:cs typeface="Playfair Display"/>
              <a:sym typeface="Playfair Display"/>
            </a:endParaRPr>
          </a:p>
          <a:p>
            <a:pPr marL="0" indent="0">
              <a:buNone/>
            </a:pPr>
            <a:endParaRPr lang="en-IN" sz="2000" b="0" i="0" u="none" strike="noStrike" cap="none" dirty="0">
              <a:solidFill>
                <a:srgbClr val="000000"/>
              </a:solidFill>
              <a:latin typeface="Playfair Display"/>
              <a:ea typeface="Playfair Display"/>
              <a:cs typeface="Playfair Display"/>
              <a:sym typeface="Playfair Display"/>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smtClean="0"/>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Contents</a:t>
            </a: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dirty="0"/>
          </a:p>
        </p:txBody>
      </p:sp>
      <p:sp>
        <p:nvSpPr>
          <p:cNvPr id="3" name="Text Box 2"/>
          <p:cNvSpPr txBox="1"/>
          <p:nvPr/>
        </p:nvSpPr>
        <p:spPr>
          <a:xfrm>
            <a:off x="838200" y="1542415"/>
            <a:ext cx="4106545" cy="2861310"/>
          </a:xfrm>
          <a:prstGeom prst="rect">
            <a:avLst/>
          </a:prstGeom>
          <a:noFill/>
        </p:spPr>
        <p:txBody>
          <a:bodyPr wrap="square" rtlCol="0" anchor="t">
            <a:spAutoFit/>
          </a:bodyPr>
          <a:lstStyle/>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Music to the Soul</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Introduction to the Project</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Problem Formulation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Methodology</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Face Recognition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Speech Recognition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Results and Outputs</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Conclusion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Future Scope and Prospects</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Reference Links</a:t>
            </a:r>
            <a:endParaRPr lang="en-US"/>
          </a:p>
        </p:txBody>
      </p:sp>
      <p:pic>
        <p:nvPicPr>
          <p:cNvPr id="66" name="Google Shape;66;p14" descr="A picture containing text, computer, screenshot, vector graphics&#10;&#10;Description automatically generated"/>
          <p:cNvPicPr preferRelativeResize="0">
            <a:picLocks noGrp="1" noChangeAspect="1"/>
          </p:cNvPicPr>
          <p:nvPr>
            <p:ph idx="1"/>
          </p:nvPr>
        </p:nvPicPr>
        <p:blipFill rotWithShape="1">
          <a:blip r:embed="rId2"/>
          <a:srcRect/>
          <a:stretch>
            <a:fillRect/>
          </a:stretch>
        </p:blipFill>
        <p:spPr>
          <a:xfrm>
            <a:off x="4820285" y="1542415"/>
            <a:ext cx="6419850" cy="424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u="sng" dirty="0">
                <a:solidFill>
                  <a:schemeClr val="tx1"/>
                </a:solidFill>
                <a:ea typeface="Calibri" panose="020F0502020204030204"/>
                <a:cs typeface="+mj-lt"/>
                <a:sym typeface="Calibri" panose="020F0502020204030204"/>
              </a:rPr>
              <a:t>Music To The Soul</a:t>
            </a:r>
            <a:endParaRPr lang="en-US" sz="4000" u="sng" dirty="0">
              <a:cs typeface="Times New Roman" panose="02020603050405020304" pitchFamily="18" charset="0"/>
            </a:endParaRPr>
          </a:p>
        </p:txBody>
      </p:sp>
      <p:sp>
        <p:nvSpPr>
          <p:cNvPr id="3" name="Content Placeholder 2"/>
          <p:cNvSpPr>
            <a:spLocks noGrp="1"/>
          </p:cNvSpPr>
          <p:nvPr>
            <p:ph sz="half" idx="1"/>
          </p:nvPr>
        </p:nvSpPr>
        <p:spPr>
          <a:xfrm>
            <a:off x="982345" y="1691005"/>
            <a:ext cx="6043930" cy="4486275"/>
          </a:xfrm>
        </p:spPr>
        <p:txBody>
          <a:bodyPr>
            <a:normAutofit fontScale="90000" lnSpcReduction="10000"/>
          </a:bodyPr>
          <a:lstStyle/>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latin typeface="Calibri" panose="020F0502020204030204"/>
                <a:ea typeface="Calibri" panose="020F0502020204030204"/>
                <a:cs typeface="Calibri" panose="020F0502020204030204"/>
                <a:sym typeface="Calibri" panose="020F0502020204030204"/>
              </a:rPr>
              <a:t>Our brain responds to each external stimulus instantly, and the sound of the music is one of them. </a:t>
            </a:r>
            <a:endParaRPr lang="en-GB"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latin typeface="Calibri" panose="020F0502020204030204"/>
                <a:ea typeface="Calibri" panose="020F0502020204030204"/>
                <a:cs typeface="Calibri" panose="020F0502020204030204"/>
                <a:sym typeface="Calibri" panose="020F0502020204030204"/>
              </a:rPr>
              <a:t>Music stimulates the part of the brain that produces the dopamine hormone. This hormone affects emotional </a:t>
            </a:r>
            <a:r>
              <a:rPr lang="en-GB" dirty="0" err="1">
                <a:solidFill>
                  <a:schemeClr val="tx1"/>
                </a:solidFill>
                <a:latin typeface="Calibri" panose="020F0502020204030204"/>
                <a:ea typeface="Calibri" panose="020F0502020204030204"/>
                <a:cs typeface="Calibri" panose="020F0502020204030204"/>
                <a:sym typeface="Calibri" panose="020F0502020204030204"/>
              </a:rPr>
              <a:t>behavior</a:t>
            </a:r>
            <a:r>
              <a:rPr lang="en-GB" dirty="0">
                <a:solidFill>
                  <a:schemeClr val="tx1"/>
                </a:solidFill>
                <a:latin typeface="Calibri" panose="020F0502020204030204"/>
                <a:ea typeface="Calibri" panose="020F0502020204030204"/>
                <a:cs typeface="Calibri" panose="020F0502020204030204"/>
                <a:sym typeface="Calibri" panose="020F0502020204030204"/>
              </a:rPr>
              <a:t> and mood. </a:t>
            </a:r>
            <a:endParaRPr lang="en-GB"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latin typeface="Calibri" panose="020F0502020204030204"/>
                <a:ea typeface="Calibri" panose="020F0502020204030204"/>
                <a:cs typeface="Calibri" panose="020F0502020204030204"/>
                <a:sym typeface="Calibri" panose="020F0502020204030204"/>
              </a:rPr>
              <a:t>The influence of music is both </a:t>
            </a:r>
            <a:r>
              <a:rPr lang="en-GB" dirty="0" err="1">
                <a:solidFill>
                  <a:schemeClr val="tx1"/>
                </a:solidFill>
                <a:latin typeface="Calibri" panose="020F0502020204030204"/>
                <a:ea typeface="Calibri" panose="020F0502020204030204"/>
                <a:cs typeface="Calibri" panose="020F0502020204030204"/>
                <a:sym typeface="Calibri" panose="020F0502020204030204"/>
              </a:rPr>
              <a:t>behavioral</a:t>
            </a:r>
            <a:r>
              <a:rPr lang="en-GB" dirty="0">
                <a:solidFill>
                  <a:schemeClr val="tx1"/>
                </a:solidFill>
                <a:latin typeface="Calibri" panose="020F0502020204030204"/>
                <a:ea typeface="Calibri" panose="020F0502020204030204"/>
                <a:cs typeface="Calibri" panose="020F0502020204030204"/>
                <a:sym typeface="Calibri" panose="020F0502020204030204"/>
              </a:rPr>
              <a:t> and neural.</a:t>
            </a:r>
            <a:endParaRPr lang="en-GB"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latin typeface="Calibri" panose="020F0502020204030204"/>
                <a:ea typeface="Calibri" panose="020F0502020204030204"/>
                <a:cs typeface="Calibri" panose="020F0502020204030204"/>
                <a:sym typeface="Calibri" panose="020F0502020204030204"/>
              </a:rPr>
              <a:t> That is, this means that music not only affects the mood but also affects what we cannot control ourselves.</a:t>
            </a:r>
            <a:endParaRPr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0" indent="0">
              <a:buNone/>
            </a:pPr>
            <a:endParaRPr lang="en-IN"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851" y="566420"/>
            <a:ext cx="3773149" cy="2112963"/>
          </a:xfrm>
          <a:prstGeom prst="rect">
            <a:avLst/>
          </a:prstGeom>
        </p:spPr>
      </p:pic>
      <p:pic>
        <p:nvPicPr>
          <p:cNvPr id="71" name="Google Shape;71;p15" descr="A picture containing clipart&#10;&#10;Description automatically generated"/>
          <p:cNvPicPr preferRelativeResize="0">
            <a:picLocks noGrp="1" noChangeAspect="1"/>
          </p:cNvPicPr>
          <p:nvPr>
            <p:ph sz="half" idx="2"/>
          </p:nvPr>
        </p:nvPicPr>
        <p:blipFill rotWithShape="1">
          <a:blip r:embed="rId3"/>
          <a:srcRect/>
          <a:stretch>
            <a:fillRect/>
          </a:stretch>
        </p:blipFill>
        <p:spPr>
          <a:xfrm>
            <a:off x="7494905" y="3651250"/>
            <a:ext cx="3540125" cy="307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5270"/>
            <a:ext cx="7553325" cy="5051425"/>
          </a:xfrm>
        </p:spPr>
        <p:txBody>
          <a:bodyPr>
            <a:normAutofit/>
          </a:bodyPr>
          <a:lstStyle/>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By the help of numerous machine learning algorithms and concepts, we detect the face of the user to recognize the mood.</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 Once, we have that data, we play random songs that fit the mood. </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We’ve added a voice recognition feature where user can just speak out his or her mood.</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 Finally, we added a personal touch by including a threaded virtual assistant to give a real life experience. </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dirty="0"/>
          </a:p>
        </p:txBody>
      </p:sp>
      <p:sp>
        <p:nvSpPr>
          <p:cNvPr id="2" name="TextBox 1"/>
          <p:cNvSpPr txBox="1"/>
          <p:nvPr/>
        </p:nvSpPr>
        <p:spPr>
          <a:xfrm>
            <a:off x="838199" y="309222"/>
            <a:ext cx="10515599" cy="706755"/>
          </a:xfrm>
          <a:prstGeom prst="rect">
            <a:avLst/>
          </a:prstGeom>
          <a:noFill/>
        </p:spPr>
        <p:txBody>
          <a:bodyPr wrap="square" rtlCol="0">
            <a:spAutoFit/>
          </a:bodyPr>
          <a:lstStyle/>
          <a:p>
            <a:r>
              <a:rPr lang="en-GB" sz="4000" b="1" u="sng">
                <a:solidFill>
                  <a:schemeClr val="tx1"/>
                </a:solidFill>
                <a:latin typeface="+mj-lt"/>
                <a:ea typeface="Calibri" panose="020F0502020204030204"/>
                <a:cs typeface="+mj-lt"/>
                <a:sym typeface="Calibri" panose="020F0502020204030204"/>
              </a:rPr>
              <a:t>Introduction to the Project</a:t>
            </a:r>
            <a:endParaRPr lang="en-GB" sz="4000" b="1" u="sng" dirty="0">
              <a:solidFill>
                <a:schemeClr val="tx1"/>
              </a:solidFill>
              <a:latin typeface="+mj-lt"/>
              <a:ea typeface="Calibri" panose="020F0502020204030204"/>
              <a:cs typeface="+mj-lt"/>
              <a:sym typeface="Calibri" panose="020F0502020204030204"/>
            </a:endParaRPr>
          </a:p>
        </p:txBody>
      </p:sp>
      <p:pic>
        <p:nvPicPr>
          <p:cNvPr id="80" name="Google Shape;80;p16"/>
          <p:cNvPicPr preferRelativeResize="0"/>
          <p:nvPr/>
        </p:nvPicPr>
        <p:blipFill rotWithShape="1">
          <a:blip r:embed="rId2"/>
          <a:srcRect/>
          <a:stretch>
            <a:fillRect/>
          </a:stretch>
        </p:blipFill>
        <p:spPr>
          <a:xfrm>
            <a:off x="8401685" y="1001395"/>
            <a:ext cx="2790190" cy="33801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1315"/>
            <a:ext cx="6511925" cy="5090160"/>
          </a:xfrm>
        </p:spPr>
        <p:txBody>
          <a:bodyPr>
            <a:normAutofit fontScale="97500" lnSpcReduction="10000"/>
          </a:bodyPr>
          <a:lstStyle/>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One of the main reasons for us to make this project was to cater to the </a:t>
            </a:r>
            <a:r>
              <a:rPr lang="en-GB" dirty="0" err="1">
                <a:solidFill>
                  <a:schemeClr val="tx1"/>
                </a:solidFill>
                <a:ea typeface="Calibri" panose="020F0502020204030204"/>
                <a:cs typeface="+mn-lt"/>
                <a:sym typeface="Calibri" panose="020F0502020204030204"/>
              </a:rPr>
              <a:t>behavioral</a:t>
            </a:r>
            <a:r>
              <a:rPr lang="en-GB" dirty="0">
                <a:solidFill>
                  <a:schemeClr val="tx1"/>
                </a:solidFill>
                <a:ea typeface="Calibri" panose="020F0502020204030204"/>
                <a:cs typeface="+mn-lt"/>
                <a:sym typeface="Calibri" panose="020F0502020204030204"/>
              </a:rPr>
              <a:t> and mood changes that one goes through.</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 By the help of numerous machine learning algorithms and concepts, we detect the face of the user to recognize the mood. </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Once, we have that data, we play random songs that fit the mood. We’ve added a voice recognition feature where user can just speak out his or her mood. </a:t>
            </a:r>
            <a:endParaRPr b="0" i="0" u="none" strike="noStrike" cap="none" dirty="0">
              <a:solidFill>
                <a:schemeClr val="tx1"/>
              </a:solidFill>
              <a:ea typeface="Arial" panose="020B0604020202020204"/>
              <a:cs typeface="+mn-lt"/>
              <a:sym typeface="Arial" panose="020B0604020202020204"/>
            </a:endParaRPr>
          </a:p>
          <a:p>
            <a:pPr marL="285750" marR="0" lvl="0" indent="-285750" algn="just" rtl="0">
              <a:lnSpc>
                <a:spcPct val="100000"/>
              </a:lnSpc>
              <a:spcBef>
                <a:spcPts val="0"/>
              </a:spcBef>
              <a:spcAft>
                <a:spcPts val="0"/>
              </a:spcAft>
              <a:buClr>
                <a:srgbClr val="000000"/>
              </a:buClr>
              <a:buSzPts val="1800"/>
              <a:buFont typeface="Arial" panose="020B0604020202020204"/>
              <a:buChar char="•"/>
            </a:pPr>
            <a:r>
              <a:rPr lang="en-GB" dirty="0">
                <a:solidFill>
                  <a:schemeClr val="tx1"/>
                </a:solidFill>
                <a:ea typeface="Calibri" panose="020F0502020204030204"/>
                <a:cs typeface="+mn-lt"/>
                <a:sym typeface="Calibri" panose="020F0502020204030204"/>
              </a:rPr>
              <a:t>Finally, we added a personal touch by including a threaded virtual assistant to give a real life.</a:t>
            </a:r>
            <a:endParaRPr b="0" i="0" u="none" strike="noStrike" cap="none" dirty="0">
              <a:solidFill>
                <a:schemeClr val="tx1"/>
              </a:solidFill>
              <a:ea typeface="Arial" panose="020B0604020202020204"/>
              <a:cs typeface="+mn-lt"/>
              <a:sym typeface="Arial" panose="020B0604020202020204"/>
            </a:endParaRPr>
          </a:p>
          <a:p>
            <a:pPr marL="0" indent="0">
              <a:buNone/>
            </a:pPr>
            <a:endParaRPr lang="en-US" b="0" i="0" u="none" strike="noStrike" cap="none" dirty="0">
              <a:solidFill>
                <a:schemeClr val="tx1"/>
              </a:solidFill>
              <a:ea typeface="Arial" panose="020B0604020202020204"/>
              <a:cs typeface="+mn-lt"/>
              <a:sym typeface="Arial" panose="020B060402020202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dirty="0"/>
          </a:p>
        </p:txBody>
      </p:sp>
      <p:sp>
        <p:nvSpPr>
          <p:cNvPr id="2" name="TextBox 1"/>
          <p:cNvSpPr txBox="1"/>
          <p:nvPr/>
        </p:nvSpPr>
        <p:spPr>
          <a:xfrm>
            <a:off x="1201270" y="600822"/>
            <a:ext cx="10152530" cy="706755"/>
          </a:xfrm>
          <a:prstGeom prst="rect">
            <a:avLst/>
          </a:prstGeom>
          <a:noFill/>
        </p:spPr>
        <p:txBody>
          <a:bodyPr wrap="square" rtlCol="0">
            <a:spAutoFit/>
          </a:bodyPr>
          <a:lstStyle/>
          <a:p>
            <a:r>
              <a:rPr lang="en-GB" sz="4000" b="1" u="sng">
                <a:solidFill>
                  <a:schemeClr val="tx1"/>
                </a:solidFill>
                <a:latin typeface="+mj-lt"/>
                <a:ea typeface="Calibri" panose="020F0502020204030204"/>
                <a:cs typeface="+mj-lt"/>
                <a:sym typeface="Calibri" panose="020F0502020204030204"/>
              </a:rPr>
              <a:t>Problem Formulation</a:t>
            </a:r>
            <a:endParaRPr lang="en-GB" sz="4000" b="1" u="sng" dirty="0">
              <a:solidFill>
                <a:schemeClr val="tx1"/>
              </a:solidFill>
              <a:latin typeface="+mj-lt"/>
              <a:ea typeface="Calibri" panose="020F0502020204030204"/>
              <a:cs typeface="+mj-lt"/>
              <a:sym typeface="Calibri" panose="020F0502020204030204"/>
            </a:endParaRPr>
          </a:p>
        </p:txBody>
      </p:sp>
      <p:pic>
        <p:nvPicPr>
          <p:cNvPr id="88" name="Google Shape;88;p17"/>
          <p:cNvPicPr preferRelativeResize="0"/>
          <p:nvPr/>
        </p:nvPicPr>
        <p:blipFill rotWithShape="1">
          <a:blip r:embed="rId2"/>
          <a:srcRect/>
          <a:stretch>
            <a:fillRect/>
          </a:stretch>
        </p:blipFill>
        <p:spPr>
          <a:xfrm>
            <a:off x="7467841" y="2393055"/>
            <a:ext cx="3886200" cy="278799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70" y="2766060"/>
            <a:ext cx="4682490" cy="1325880"/>
          </a:xfrm>
        </p:spPr>
        <p:txBody>
          <a:bodyPr>
            <a:normAutofit/>
          </a:bodyPr>
          <a:lstStyle/>
          <a:p>
            <a:r>
              <a:rPr lang="en-GB" sz="4000" b="1" u="sng">
                <a:solidFill>
                  <a:schemeClr val="tx1"/>
                </a:solidFill>
                <a:ea typeface="Calibri" panose="020F0502020204030204"/>
                <a:cs typeface="+mj-lt"/>
                <a:sym typeface="Calibri" panose="020F0502020204030204"/>
              </a:rPr>
              <a:t>Methodology</a:t>
            </a:r>
            <a:endParaRPr lang="en-GB" sz="4000" b="1" u="sng" dirty="0">
              <a:solidFill>
                <a:schemeClr val="tx1"/>
              </a:solidFill>
              <a:ea typeface="Calibri" panose="020F0502020204030204"/>
              <a:cs typeface="+mj-lt"/>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dirty="0"/>
          </a:p>
        </p:txBody>
      </p:sp>
      <p:pic>
        <p:nvPicPr>
          <p:cNvPr id="93" name="Google Shape;93;p18"/>
          <p:cNvPicPr preferRelativeResize="0">
            <a:picLocks noGrp="1" noChangeAspect="1"/>
          </p:cNvPicPr>
          <p:nvPr>
            <p:ph idx="1"/>
          </p:nvPr>
        </p:nvPicPr>
        <p:blipFill rotWithShape="1">
          <a:blip r:embed="rId2"/>
          <a:srcRect/>
          <a:stretch>
            <a:fillRect/>
          </a:stretch>
        </p:blipFill>
        <p:spPr>
          <a:xfrm>
            <a:off x="5396865" y="401320"/>
            <a:ext cx="5475605" cy="64566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a:solidFill>
                  <a:schemeClr val="tx1"/>
                </a:solidFill>
                <a:ea typeface="Calibri" panose="020F0502020204030204"/>
                <a:cs typeface="+mj-lt"/>
                <a:sym typeface="Calibri" panose="020F0502020204030204"/>
              </a:rPr>
              <a:t>Emotion Detection</a:t>
            </a:r>
            <a:endParaRPr lang="en-GB" b="1" u="sng" dirty="0">
              <a:solidFill>
                <a:schemeClr val="tx1"/>
              </a:solidFill>
              <a:ea typeface="Calibri" panose="020F0502020204030204"/>
              <a:cs typeface="+mj-lt"/>
              <a:sym typeface="Calibri" panose="020F0502020204030204"/>
            </a:endParaRPr>
          </a:p>
        </p:txBody>
      </p:sp>
      <p:sp>
        <p:nvSpPr>
          <p:cNvPr id="3" name="Content Placeholder 2"/>
          <p:cNvSpPr>
            <a:spLocks noGrp="1"/>
          </p:cNvSpPr>
          <p:nvPr>
            <p:ph sz="half" idx="1"/>
          </p:nvPr>
        </p:nvSpPr>
        <p:spPr>
          <a:xfrm>
            <a:off x="838200" y="1537970"/>
            <a:ext cx="6873240" cy="4421505"/>
          </a:xfrm>
        </p:spPr>
        <p:txBody>
          <a:bodyPr>
            <a:normAutofit fontScale="77500" lnSpcReduction="20000"/>
          </a:bodyPr>
          <a:lstStyle/>
          <a:p>
            <a:pPr marL="457200" marR="0" lvl="0" indent="0" algn="just" rtl="0">
              <a:lnSpc>
                <a:spcPct val="115000"/>
              </a:lnSpc>
              <a:spcBef>
                <a:spcPts val="0"/>
              </a:spcBef>
              <a:spcAft>
                <a:spcPts val="0"/>
              </a:spcAft>
              <a:buNone/>
            </a:pPr>
            <a:r>
              <a:rPr lang="en-GB" sz="2400" b="1" dirty="0">
                <a:solidFill>
                  <a:schemeClr val="tx1"/>
                </a:solidFill>
                <a:latin typeface="Calibri" panose="020F0502020204030204"/>
                <a:ea typeface="Calibri" panose="020F0502020204030204"/>
                <a:cs typeface="Calibri" panose="020F0502020204030204"/>
                <a:sym typeface="Calibri" panose="020F0502020204030204"/>
              </a:rPr>
              <a:t>OPEN CV:</a:t>
            </a: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just" rtl="0">
              <a:lnSpc>
                <a:spcPct val="115000"/>
              </a:lnSpc>
              <a:spcBef>
                <a:spcPts val="1200"/>
              </a:spcBef>
              <a:spcAft>
                <a:spcPts val="0"/>
              </a:spcAft>
              <a:buClr>
                <a:srgbClr val="000000"/>
              </a:buClr>
              <a:buSzPts val="1500"/>
              <a:buFont typeface="Arial" panose="020B0604020202020204"/>
              <a:buChar char="•"/>
            </a:pPr>
            <a:r>
              <a:rPr lang="en-GB" sz="2400" dirty="0">
                <a:solidFill>
                  <a:schemeClr val="tx1"/>
                </a:solidFill>
                <a:latin typeface="Calibri" panose="020F0502020204030204"/>
                <a:ea typeface="Calibri" panose="020F0502020204030204"/>
                <a:cs typeface="Calibri" panose="020F0502020204030204"/>
                <a:sym typeface="Calibri" panose="020F0502020204030204"/>
              </a:rPr>
              <a:t>The library has more than 2500 optimized algorithms, which includes a comprehensive set of both classic and state-of-the-art computer vision and machine learning algorithms.</a:t>
            </a: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just" rtl="0">
              <a:lnSpc>
                <a:spcPct val="115000"/>
              </a:lnSpc>
              <a:spcBef>
                <a:spcPts val="0"/>
              </a:spcBef>
              <a:spcAft>
                <a:spcPts val="0"/>
              </a:spcAft>
              <a:buClr>
                <a:srgbClr val="000000"/>
              </a:buClr>
              <a:buSzPts val="1500"/>
              <a:buFont typeface="Arial" panose="020B0604020202020204"/>
              <a:buChar char="•"/>
            </a:pPr>
            <a:r>
              <a:rPr lang="en-GB" sz="2400" dirty="0">
                <a:solidFill>
                  <a:schemeClr val="tx1"/>
                </a:solidFill>
                <a:latin typeface="Calibri" panose="020F0502020204030204"/>
                <a:ea typeface="Calibri" panose="020F0502020204030204"/>
                <a:cs typeface="Calibri" panose="020F0502020204030204"/>
                <a:sym typeface="Calibri" panose="020F0502020204030204"/>
              </a:rPr>
              <a:t>Extract 3D models of objects, produce 3D point clouds from stereo cameras, stitch images together to produce a high resolution image of an entire scene, find similar images from an image database</a:t>
            </a: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15000"/>
              </a:lnSpc>
              <a:spcBef>
                <a:spcPts val="1200"/>
              </a:spcBef>
              <a:spcAft>
                <a:spcPts val="0"/>
              </a:spcAft>
              <a:buNone/>
            </a:pPr>
            <a:r>
              <a:rPr lang="en-GB" sz="2400" b="1" dirty="0">
                <a:solidFill>
                  <a:schemeClr val="tx1"/>
                </a:solidFill>
                <a:latin typeface="Calibri" panose="020F0502020204030204"/>
                <a:ea typeface="Calibri" panose="020F0502020204030204"/>
                <a:cs typeface="Calibri" panose="020F0502020204030204"/>
                <a:sym typeface="Calibri" panose="020F0502020204030204"/>
              </a:rPr>
              <a:t>DEEPFACE:</a:t>
            </a: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just" rtl="0">
              <a:lnSpc>
                <a:spcPct val="115000"/>
              </a:lnSpc>
              <a:spcBef>
                <a:spcPts val="1200"/>
              </a:spcBef>
              <a:spcAft>
                <a:spcPts val="0"/>
              </a:spcAft>
              <a:buClr>
                <a:srgbClr val="000000"/>
              </a:buClr>
              <a:buSzPts val="1500"/>
              <a:buFont typeface="Arial" panose="020B0604020202020204"/>
              <a:buChar char="•"/>
            </a:pPr>
            <a:r>
              <a:rPr lang="en-GB" sz="2400" dirty="0" err="1">
                <a:solidFill>
                  <a:schemeClr val="tx1"/>
                </a:solidFill>
                <a:latin typeface="Calibri" panose="020F0502020204030204"/>
                <a:ea typeface="Calibri" panose="020F0502020204030204"/>
                <a:cs typeface="Calibri" panose="020F0502020204030204"/>
                <a:sym typeface="Calibri" panose="020F0502020204030204"/>
              </a:rPr>
              <a:t>Deepface</a:t>
            </a:r>
            <a:r>
              <a:rPr lang="en-GB" sz="2400" dirty="0">
                <a:solidFill>
                  <a:schemeClr val="tx1"/>
                </a:solidFill>
                <a:latin typeface="Calibri" panose="020F0502020204030204"/>
                <a:ea typeface="Calibri" panose="020F0502020204030204"/>
                <a:cs typeface="Calibri" panose="020F0502020204030204"/>
                <a:sym typeface="Calibri" panose="020F0502020204030204"/>
              </a:rPr>
              <a:t> is a lightweight face recognition and facial attribute analysis (age, gender, emotion and race) framework for python. It is a hybrid face recognition framework wrapping state-of-the-art models: VGG-Face, Google </a:t>
            </a:r>
            <a:r>
              <a:rPr lang="en-GB" sz="2400" dirty="0" err="1">
                <a:solidFill>
                  <a:schemeClr val="tx1"/>
                </a:solidFill>
                <a:latin typeface="Calibri" panose="020F0502020204030204"/>
                <a:ea typeface="Calibri" panose="020F0502020204030204"/>
                <a:cs typeface="Calibri" panose="020F0502020204030204"/>
                <a:sym typeface="Calibri" panose="020F0502020204030204"/>
              </a:rPr>
              <a:t>FaceNet</a:t>
            </a:r>
            <a:r>
              <a:rPr lang="en-GB" sz="2400" dirty="0">
                <a:solidFill>
                  <a:schemeClr val="tx1"/>
                </a:solidFill>
                <a:latin typeface="Calibri" panose="020F0502020204030204"/>
                <a:ea typeface="Calibri" panose="020F0502020204030204"/>
                <a:cs typeface="Calibri" panose="020F0502020204030204"/>
                <a:sym typeface="Calibri" panose="020F0502020204030204"/>
              </a:rPr>
              <a:t>, </a:t>
            </a:r>
            <a:r>
              <a:rPr lang="en-GB" sz="2400" dirty="0" err="1">
                <a:solidFill>
                  <a:schemeClr val="tx1"/>
                </a:solidFill>
                <a:latin typeface="Calibri" panose="020F0502020204030204"/>
                <a:ea typeface="Calibri" panose="020F0502020204030204"/>
                <a:cs typeface="Calibri" panose="020F0502020204030204"/>
                <a:sym typeface="Calibri" panose="020F0502020204030204"/>
              </a:rPr>
              <a:t>OpenFace</a:t>
            </a:r>
            <a:r>
              <a:rPr lang="en-GB" sz="2400" dirty="0">
                <a:solidFill>
                  <a:schemeClr val="tx1"/>
                </a:solidFill>
                <a:latin typeface="Calibri" panose="020F0502020204030204"/>
                <a:ea typeface="Calibri" panose="020F0502020204030204"/>
                <a:cs typeface="Calibri" panose="020F0502020204030204"/>
                <a:sym typeface="Calibri" panose="020F0502020204030204"/>
              </a:rPr>
              <a:t> etc.</a:t>
            </a: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a:buFont typeface="Wingdings" panose="05000000000000000000" pitchFamily="2" charset="2"/>
              <a:buChar char="Ø"/>
            </a:pPr>
            <a:endParaRPr lang="en-US"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dirty="0"/>
          </a:p>
        </p:txBody>
      </p:sp>
      <p:pic>
        <p:nvPicPr>
          <p:cNvPr id="101" name="Google Shape;101;p19" descr="Shape, circle&#10;&#10;Description automatically generated"/>
          <p:cNvPicPr preferRelativeResize="0">
            <a:picLocks noGrp="1" noChangeAspect="1"/>
          </p:cNvPicPr>
          <p:nvPr>
            <p:ph sz="half" idx="2"/>
          </p:nvPr>
        </p:nvPicPr>
        <p:blipFill rotWithShape="1">
          <a:blip r:embed="rId2"/>
          <a:srcRect/>
          <a:stretch>
            <a:fillRect/>
          </a:stretch>
        </p:blipFill>
        <p:spPr>
          <a:xfrm>
            <a:off x="8610600" y="1537970"/>
            <a:ext cx="3157220" cy="40239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dirty="0"/>
          </a:p>
        </p:txBody>
      </p:sp>
      <p:sp>
        <p:nvSpPr>
          <p:cNvPr id="6" name="TextBox 5"/>
          <p:cNvSpPr txBox="1"/>
          <p:nvPr/>
        </p:nvSpPr>
        <p:spPr>
          <a:xfrm>
            <a:off x="1190625" y="154026"/>
            <a:ext cx="2388870" cy="1322070"/>
          </a:xfrm>
          <a:prstGeom prst="rect">
            <a:avLst/>
          </a:prstGeom>
          <a:noFill/>
        </p:spPr>
        <p:txBody>
          <a:bodyPr wrap="none" rtlCol="0">
            <a:spAutoFit/>
          </a:bodyPr>
          <a:lstStyle/>
          <a:p>
            <a:pPr algn="ctr"/>
            <a:r>
              <a:rPr lang="en-GB" sz="4000" b="1" u="sng">
                <a:solidFill>
                  <a:schemeClr val="tx1"/>
                </a:solidFill>
                <a:latin typeface="+mj-lt"/>
                <a:ea typeface="Calibri" panose="020F0502020204030204"/>
                <a:cs typeface="+mj-lt"/>
                <a:sym typeface="Calibri" panose="020F0502020204030204"/>
              </a:rPr>
              <a:t>Spotify API</a:t>
            </a:r>
            <a:endParaRPr sz="4000" b="1" i="0" u="sng" strike="noStrike" cap="none">
              <a:solidFill>
                <a:schemeClr val="tx1"/>
              </a:solidFill>
              <a:latin typeface="+mj-lt"/>
              <a:ea typeface="Calibri" panose="020F0502020204030204"/>
              <a:cs typeface="+mj-lt"/>
              <a:sym typeface="Calibri" panose="020F0502020204030204"/>
            </a:endParaRPr>
          </a:p>
          <a:p>
            <a:pPr algn="ctr"/>
            <a:endParaRPr lang="en-IN" sz="4000" b="1" i="0" u="sng" strike="noStrike" cap="none" dirty="0">
              <a:solidFill>
                <a:schemeClr val="tx1"/>
              </a:solidFill>
              <a:latin typeface="+mj-lt"/>
              <a:ea typeface="Calibri" panose="020F0502020204030204"/>
              <a:cs typeface="+mj-lt"/>
              <a:sym typeface="Calibri" panose="020F0502020204030204"/>
            </a:endParaRPr>
          </a:p>
        </p:txBody>
      </p:sp>
      <p:sp>
        <p:nvSpPr>
          <p:cNvPr id="2" name="Text Box 1"/>
          <p:cNvSpPr txBox="1"/>
          <p:nvPr/>
        </p:nvSpPr>
        <p:spPr>
          <a:xfrm>
            <a:off x="1190625" y="1167130"/>
            <a:ext cx="5504180" cy="5631180"/>
          </a:xfrm>
          <a:prstGeom prst="rect">
            <a:avLst/>
          </a:prstGeom>
          <a:noFill/>
        </p:spPr>
        <p:txBody>
          <a:bodyPr wrap="square" rtlCol="0" anchor="t">
            <a:spAutoFit/>
          </a:bodyPr>
          <a:lstStyle/>
          <a:p>
            <a:pPr marL="0" marR="0" lvl="0" indent="0" algn="just" rtl="0">
              <a:lnSpc>
                <a:spcPct val="115000"/>
              </a:lnSpc>
              <a:spcBef>
                <a:spcPts val="1200"/>
              </a:spcBef>
              <a:spcAft>
                <a:spcPts val="0"/>
              </a:spcAft>
              <a:buNone/>
            </a:pPr>
            <a:r>
              <a:rPr lang="en-GB" sz="2000" b="1" dirty="0">
                <a:solidFill>
                  <a:schemeClr val="tx1"/>
                </a:solidFill>
                <a:latin typeface="Calibri" panose="020F0502020204030204"/>
                <a:ea typeface="Calibri" panose="020F0502020204030204"/>
                <a:cs typeface="Calibri" panose="020F0502020204030204"/>
                <a:sym typeface="Calibri" panose="020F0502020204030204"/>
              </a:rPr>
              <a:t>Spotify API</a:t>
            </a:r>
            <a:endParaRPr sz="2000" b="1"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55600" algn="just" rtl="0">
              <a:lnSpc>
                <a:spcPct val="115000"/>
              </a:lnSpc>
              <a:spcBef>
                <a:spcPts val="600"/>
              </a:spcBef>
              <a:spcAft>
                <a:spcPts val="0"/>
              </a:spcAft>
              <a:buClr>
                <a:schemeClr val="dk2"/>
              </a:buClr>
              <a:buSzPts val="2000"/>
              <a:buChar char="•"/>
            </a:pPr>
            <a:r>
              <a:rPr lang="en-GB" sz="2000" dirty="0">
                <a:solidFill>
                  <a:schemeClr val="tx1"/>
                </a:solidFill>
                <a:latin typeface="Calibri" panose="020F0502020204030204"/>
                <a:ea typeface="Calibri" panose="020F0502020204030204"/>
                <a:cs typeface="Calibri" panose="020F0502020204030204"/>
                <a:sym typeface="Calibri" panose="020F0502020204030204"/>
              </a:rPr>
              <a:t>Web API also provides access to user related data, like playlists and music that the user saves in the Your Music library. Such access is enabled through selective authorization, by the user.</a:t>
            </a:r>
            <a:endParaRPr sz="2000" dirty="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55600" algn="just" rtl="0">
              <a:lnSpc>
                <a:spcPct val="115000"/>
              </a:lnSpc>
              <a:spcBef>
                <a:spcPts val="0"/>
              </a:spcBef>
              <a:spcAft>
                <a:spcPts val="0"/>
              </a:spcAft>
              <a:buClr>
                <a:schemeClr val="dk2"/>
              </a:buClr>
              <a:buSzPts val="2000"/>
              <a:buFont typeface="Calibri" panose="020F0502020204030204"/>
              <a:buChar char="•"/>
            </a:pPr>
            <a:r>
              <a:rPr lang="en-GB" sz="2000" dirty="0">
                <a:solidFill>
                  <a:schemeClr val="tx1"/>
                </a:solidFill>
                <a:latin typeface="Calibri" panose="020F0502020204030204"/>
                <a:ea typeface="Calibri" panose="020F0502020204030204"/>
                <a:cs typeface="Calibri" panose="020F0502020204030204"/>
                <a:sym typeface="Calibri" panose="020F0502020204030204"/>
              </a:rPr>
              <a:t>The base address of Web API is </a:t>
            </a:r>
            <a:r>
              <a:rPr lang="en-GB" sz="2000" dirty="0">
                <a:solidFill>
                  <a:schemeClr val="tx1"/>
                </a:solidFill>
                <a:uFill>
                  <a:noFill/>
                </a:uFill>
                <a:latin typeface="Calibri" panose="020F0502020204030204"/>
                <a:ea typeface="Calibri" panose="020F0502020204030204"/>
                <a:cs typeface="Calibri" panose="020F0502020204030204"/>
                <a:sym typeface="Calibri" panose="020F0502020204030204"/>
                <a:hlinkClick r:id="rId2"/>
              </a:rPr>
              <a:t>https://api.spotify.com</a:t>
            </a:r>
            <a:r>
              <a:rPr lang="en-GB" sz="2000" dirty="0">
                <a:solidFill>
                  <a:schemeClr val="tx1"/>
                </a:solidFill>
                <a:latin typeface="Calibri" panose="020F0502020204030204"/>
                <a:ea typeface="Calibri" panose="020F0502020204030204"/>
                <a:cs typeface="Calibri" panose="020F0502020204030204"/>
                <a:sym typeface="Calibri" panose="020F0502020204030204"/>
              </a:rPr>
              <a:t>. The API provides a set of </a:t>
            </a:r>
            <a:r>
              <a:rPr lang="en-GB" sz="2000" dirty="0">
                <a:solidFill>
                  <a:schemeClr val="tx1"/>
                </a:solidFill>
                <a:uFill>
                  <a:noFill/>
                </a:uFill>
                <a:latin typeface="Calibri" panose="020F0502020204030204"/>
                <a:ea typeface="Calibri" panose="020F0502020204030204"/>
                <a:cs typeface="Calibri" panose="020F0502020204030204"/>
                <a:sym typeface="Calibri" panose="020F0502020204030204"/>
                <a:hlinkClick r:id="rId3"/>
              </a:rPr>
              <a:t>endpoints</a:t>
            </a:r>
            <a:r>
              <a:rPr lang="en-GB" sz="2000" dirty="0">
                <a:solidFill>
                  <a:schemeClr val="tx1"/>
                </a:solidFill>
                <a:latin typeface="Calibri" panose="020F0502020204030204"/>
                <a:ea typeface="Calibri" panose="020F0502020204030204"/>
                <a:cs typeface="Calibri" panose="020F0502020204030204"/>
                <a:sym typeface="Calibri" panose="020F0502020204030204"/>
              </a:rPr>
              <a:t>, each with its own unique path. To access private data through the Web API, such as user profiles and playlists, an application must get the user’s permission to access the data. </a:t>
            </a:r>
            <a:r>
              <a:rPr lang="en-GB" sz="2000" dirty="0">
                <a:solidFill>
                  <a:schemeClr val="tx1"/>
                </a:solidFill>
                <a:uFill>
                  <a:noFill/>
                </a:uFill>
                <a:latin typeface="Calibri" panose="020F0502020204030204"/>
                <a:ea typeface="Calibri" panose="020F0502020204030204"/>
                <a:cs typeface="Calibri" panose="020F0502020204030204"/>
                <a:sym typeface="Calibri" panose="020F0502020204030204"/>
                <a:hlinkClick r:id="rId4"/>
              </a:rPr>
              <a:t>Authorization</a:t>
            </a:r>
            <a:r>
              <a:rPr lang="en-GB" sz="2000" dirty="0">
                <a:solidFill>
                  <a:schemeClr val="tx1"/>
                </a:solidFill>
                <a:latin typeface="Calibri" panose="020F0502020204030204"/>
                <a:ea typeface="Calibri" panose="020F0502020204030204"/>
                <a:cs typeface="Calibri" panose="020F0502020204030204"/>
                <a:sym typeface="Calibri" panose="020F0502020204030204"/>
              </a:rPr>
              <a:t> is via the Spotify </a:t>
            </a:r>
            <a:r>
              <a:rPr lang="en-GB" sz="2000" dirty="0">
                <a:solidFill>
                  <a:schemeClr val="tx1"/>
                </a:solidFill>
                <a:uFill>
                  <a:noFill/>
                </a:uFill>
                <a:latin typeface="Calibri" panose="020F0502020204030204"/>
                <a:ea typeface="Calibri" panose="020F0502020204030204"/>
                <a:cs typeface="Calibri" panose="020F0502020204030204"/>
                <a:sym typeface="Calibri" panose="020F0502020204030204"/>
                <a:hlinkClick r:id="rId5"/>
              </a:rPr>
              <a:t>Accounts service</a:t>
            </a:r>
            <a:r>
              <a:rPr lang="en-GB" sz="2000" dirty="0">
                <a:solidFill>
                  <a:schemeClr val="tx1"/>
                </a:solidFill>
                <a:latin typeface="Calibri" panose="020F0502020204030204"/>
                <a:ea typeface="Calibri" panose="020F0502020204030204"/>
                <a:cs typeface="Calibri" panose="020F0502020204030204"/>
                <a:sym typeface="Calibri" panose="020F0502020204030204"/>
              </a:rPr>
              <a:t>.</a:t>
            </a:r>
            <a:endParaRPr sz="2000" dirty="0">
              <a:solidFill>
                <a:schemeClr val="tx1"/>
              </a:solidFill>
              <a:latin typeface="Calibri" panose="020F0502020204030204"/>
              <a:ea typeface="Calibri" panose="020F0502020204030204"/>
              <a:cs typeface="Calibri" panose="020F0502020204030204"/>
              <a:sym typeface="Calibri" panose="020F0502020204030204"/>
            </a:endParaRPr>
          </a:p>
          <a:p>
            <a:pPr marL="742950" marR="0" lvl="0" indent="-184150" algn="just" rtl="0">
              <a:lnSpc>
                <a:spcPct val="115000"/>
              </a:lnSpc>
              <a:spcBef>
                <a:spcPts val="1200"/>
              </a:spcBef>
              <a:spcAft>
                <a:spcPts val="0"/>
              </a:spcAft>
              <a:buClr>
                <a:srgbClr val="000000"/>
              </a:buClr>
              <a:buSzPts val="1600"/>
              <a:buFont typeface="Arial" panose="020B0604020202020204"/>
              <a:buNone/>
            </a:pPr>
            <a:endParaRPr lang="en-US" sz="2000"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15" name="Google Shape;115;p21"/>
          <p:cNvPicPr preferRelativeResize="0"/>
          <p:nvPr/>
        </p:nvPicPr>
        <p:blipFill>
          <a:blip r:embed="rId6"/>
          <a:stretch>
            <a:fillRect/>
          </a:stretch>
        </p:blipFill>
        <p:spPr>
          <a:xfrm>
            <a:off x="7216140" y="4357370"/>
            <a:ext cx="4187825" cy="1844675"/>
          </a:xfrm>
          <a:prstGeom prst="rect">
            <a:avLst/>
          </a:prstGeom>
          <a:noFill/>
          <a:ln>
            <a:noFill/>
          </a:ln>
        </p:spPr>
      </p:pic>
      <p:pic>
        <p:nvPicPr>
          <p:cNvPr id="116" name="Google Shape;116;p21"/>
          <p:cNvPicPr preferRelativeResize="0"/>
          <p:nvPr/>
        </p:nvPicPr>
        <p:blipFill>
          <a:blip r:embed="rId7"/>
          <a:stretch>
            <a:fillRect/>
          </a:stretch>
        </p:blipFill>
        <p:spPr>
          <a:xfrm>
            <a:off x="7117080" y="2131060"/>
            <a:ext cx="4385310" cy="1938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p>
        </p:txBody>
      </p:sp>
      <p:sp>
        <p:nvSpPr>
          <p:cNvPr id="122" name="Google Shape;122;p22"/>
          <p:cNvSpPr txBox="1"/>
          <p:nvPr/>
        </p:nvSpPr>
        <p:spPr>
          <a:xfrm>
            <a:off x="3408745" y="1503743"/>
            <a:ext cx="5278059"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Installing Libraries in cmd prompt</a:t>
            </a:r>
          </a:p>
        </p:txBody>
      </p:sp>
      <p:pic>
        <p:nvPicPr>
          <p:cNvPr id="123" name="Google Shape;123;p22" descr="Text&#10;&#10;Description automatically generated"/>
          <p:cNvPicPr preferRelativeResize="0"/>
          <p:nvPr/>
        </p:nvPicPr>
        <p:blipFill rotWithShape="1">
          <a:blip r:embed="rId3"/>
          <a:srcRect/>
          <a:stretch>
            <a:fillRect/>
          </a:stretch>
        </p:blipFill>
        <p:spPr>
          <a:xfrm>
            <a:off x="408972" y="2316541"/>
            <a:ext cx="5451675" cy="3864663"/>
          </a:xfrm>
          <a:prstGeom prst="rect">
            <a:avLst/>
          </a:prstGeom>
          <a:noFill/>
          <a:ln>
            <a:noFill/>
          </a:ln>
        </p:spPr>
      </p:pic>
      <p:pic>
        <p:nvPicPr>
          <p:cNvPr id="124" name="Google Shape;124;p22" descr="Text&#10;&#10;Description automatically generated"/>
          <p:cNvPicPr preferRelativeResize="0"/>
          <p:nvPr/>
        </p:nvPicPr>
        <p:blipFill rotWithShape="1">
          <a:blip r:embed="rId4"/>
          <a:srcRect/>
          <a:stretch>
            <a:fillRect/>
          </a:stretch>
        </p:blipFill>
        <p:spPr>
          <a:xfrm>
            <a:off x="6582137" y="2319829"/>
            <a:ext cx="5229827" cy="3877381"/>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4</TotalTime>
  <Words>943</Words>
  <Application>Microsoft Office PowerPoint</Application>
  <PresentationFormat>Widescreen</PresentationFormat>
  <Paragraphs>89</Paragraphs>
  <Slides>15</Slides>
  <Notes>3</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1_Office Theme</vt:lpstr>
      <vt:lpstr>2_Office Theme</vt:lpstr>
      <vt:lpstr>Contents Slide Master</vt:lpstr>
      <vt:lpstr>PowerPoint Presentation</vt:lpstr>
      <vt:lpstr>Contents</vt:lpstr>
      <vt:lpstr>Music To The Soul</vt:lpstr>
      <vt:lpstr>PowerPoint Presentation</vt:lpstr>
      <vt:lpstr>PowerPoint Presentation</vt:lpstr>
      <vt:lpstr>Methodology</vt:lpstr>
      <vt:lpstr>Emotion Detection</vt:lpstr>
      <vt:lpstr>PowerPoint Presentation</vt:lpstr>
      <vt:lpstr>PowerPoint Presentation</vt:lpstr>
      <vt:lpstr>PowerPoint Presentation</vt:lpstr>
      <vt:lpstr>PowerPoint Presentation</vt:lpstr>
      <vt:lpstr>Conclusion</vt:lpstr>
      <vt:lpstr>Future Scope and prospect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Gaurav Suman</cp:lastModifiedBy>
  <cp:revision>515</cp:revision>
  <dcterms:created xsi:type="dcterms:W3CDTF">2019-01-09T10:33:00Z</dcterms:created>
  <dcterms:modified xsi:type="dcterms:W3CDTF">2024-04-12T09:59:06Z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E56CB900868544EC8B51063D4A6A5507</vt:lpwstr>
  </property>
  <property fmtid="{D5CDD505-2E9C-101B-9397-08002B2CF9AE}" pid="3" name="KSOProductBuildVer">
    <vt:lpwstr>1033-11.2.0.11537</vt:lpwstr>
  </property>
</Properties>
</file>