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11/21/2019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11/21/2019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11/21/2019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11/21/2019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11/21/2019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F7373-1D76-4471-AEC5-6B004C804675}"/>
              </a:ext>
            </a:extLst>
          </p:cNvPr>
          <p:cNvSpPr>
            <a:spLocks noGrp="1"/>
          </p:cNvSpPr>
          <p:nvPr>
            <p:ph type="ctrTitle"/>
          </p:nvPr>
        </p:nvSpPr>
        <p:spPr>
          <a:xfrm>
            <a:off x="1915126" y="1515077"/>
            <a:ext cx="8361229" cy="2098226"/>
          </a:xfrm>
        </p:spPr>
        <p:txBody>
          <a:bodyPr/>
          <a:lstStyle/>
          <a:p>
            <a:r>
              <a:rPr lang="en-US" b="1" dirty="0"/>
              <a:t>Don’t Overfit!</a:t>
            </a:r>
            <a:br>
              <a:rPr lang="en-US" b="1" dirty="0"/>
            </a:br>
            <a:r>
              <a:rPr lang="en-US" sz="3200" b="1" dirty="0"/>
              <a:t>Data Analytics Project (UE17cs322)</a:t>
            </a:r>
            <a:endParaRPr lang="en-IN" b="1" dirty="0"/>
          </a:p>
        </p:txBody>
      </p:sp>
      <p:sp>
        <p:nvSpPr>
          <p:cNvPr id="3" name="Subtitle 2">
            <a:extLst>
              <a:ext uri="{FF2B5EF4-FFF2-40B4-BE49-F238E27FC236}">
                <a16:creationId xmlns:a16="http://schemas.microsoft.com/office/drawing/2014/main" id="{EFC6C175-EAAE-48CC-B2F6-C74065F05BF4}"/>
              </a:ext>
            </a:extLst>
          </p:cNvPr>
          <p:cNvSpPr>
            <a:spLocks noGrp="1"/>
          </p:cNvSpPr>
          <p:nvPr>
            <p:ph type="subTitle" idx="1"/>
          </p:nvPr>
        </p:nvSpPr>
        <p:spPr>
          <a:xfrm>
            <a:off x="2551555" y="4052275"/>
            <a:ext cx="7088889" cy="1290648"/>
          </a:xfrm>
        </p:spPr>
        <p:txBody>
          <a:bodyPr>
            <a:normAutofit/>
          </a:bodyPr>
          <a:lstStyle/>
          <a:p>
            <a:r>
              <a:rPr lang="en-US" sz="2400" b="1" dirty="0"/>
              <a:t>Hardik Gourisaria	PES1201700129</a:t>
            </a:r>
          </a:p>
          <a:p>
            <a:r>
              <a:rPr lang="en-US" sz="2400" b="1" dirty="0"/>
              <a:t>Mayank Agarwal	PES1201701349</a:t>
            </a:r>
          </a:p>
          <a:p>
            <a:r>
              <a:rPr lang="en-US" sz="2400" b="1" dirty="0"/>
              <a:t>Amit Kumar		PES1201701295</a:t>
            </a:r>
            <a:endParaRPr lang="en-IN" sz="2400" b="1" dirty="0"/>
          </a:p>
        </p:txBody>
      </p:sp>
    </p:spTree>
    <p:extLst>
      <p:ext uri="{BB962C8B-B14F-4D97-AF65-F5344CB8AC3E}">
        <p14:creationId xmlns:p14="http://schemas.microsoft.com/office/powerpoint/2010/main" val="2365140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54BD63-341A-4CBC-9834-9EFE730C3612}"/>
              </a:ext>
            </a:extLst>
          </p:cNvPr>
          <p:cNvSpPr>
            <a:spLocks noGrp="1"/>
          </p:cNvSpPr>
          <p:nvPr>
            <p:ph type="title"/>
          </p:nvPr>
        </p:nvSpPr>
        <p:spPr>
          <a:xfrm>
            <a:off x="1371600" y="685800"/>
            <a:ext cx="9601200" cy="1048732"/>
          </a:xfrm>
        </p:spPr>
        <p:txBody>
          <a:bodyPr>
            <a:normAutofit/>
          </a:bodyPr>
          <a:lstStyle/>
          <a:p>
            <a:r>
              <a:rPr lang="en-US" sz="6000" b="1" dirty="0"/>
              <a:t>Result and Conclusion:</a:t>
            </a:r>
            <a:endParaRPr lang="en-IN" sz="6000" b="1" dirty="0"/>
          </a:p>
        </p:txBody>
      </p:sp>
      <p:sp>
        <p:nvSpPr>
          <p:cNvPr id="6" name="Content Placeholder 5">
            <a:extLst>
              <a:ext uri="{FF2B5EF4-FFF2-40B4-BE49-F238E27FC236}">
                <a16:creationId xmlns:a16="http://schemas.microsoft.com/office/drawing/2014/main" id="{8E0BC8CA-1BF7-4275-B019-62A688D71504}"/>
              </a:ext>
            </a:extLst>
          </p:cNvPr>
          <p:cNvSpPr>
            <a:spLocks noGrp="1"/>
          </p:cNvSpPr>
          <p:nvPr>
            <p:ph idx="1"/>
          </p:nvPr>
        </p:nvSpPr>
        <p:spPr/>
        <p:txBody>
          <a:bodyPr>
            <a:normAutofit/>
          </a:bodyPr>
          <a:lstStyle/>
          <a:p>
            <a:r>
              <a:rPr lang="en-US" sz="2800" b="1" dirty="0"/>
              <a:t>The Lasso Regression combined with Logistic Regression produced the best result on the test dataset</a:t>
            </a:r>
          </a:p>
          <a:p>
            <a:r>
              <a:rPr lang="en-US" sz="2800" b="1" dirty="0"/>
              <a:t>We conclude that the model does not overfit the test dataset</a:t>
            </a:r>
          </a:p>
          <a:p>
            <a:endParaRPr lang="en-IN" sz="2800" b="1" dirty="0"/>
          </a:p>
        </p:txBody>
      </p:sp>
      <p:pic>
        <p:nvPicPr>
          <p:cNvPr id="8" name="Picture 7">
            <a:extLst>
              <a:ext uri="{FF2B5EF4-FFF2-40B4-BE49-F238E27FC236}">
                <a16:creationId xmlns:a16="http://schemas.microsoft.com/office/drawing/2014/main" id="{4BF0F70A-F79D-4996-ACA9-CA62A6B1B6DA}"/>
              </a:ext>
            </a:extLst>
          </p:cNvPr>
          <p:cNvPicPr>
            <a:picLocks noChangeAspect="1"/>
          </p:cNvPicPr>
          <p:nvPr/>
        </p:nvPicPr>
        <p:blipFill>
          <a:blip r:embed="rId2"/>
          <a:stretch>
            <a:fillRect/>
          </a:stretch>
        </p:blipFill>
        <p:spPr>
          <a:xfrm>
            <a:off x="1887914" y="4288036"/>
            <a:ext cx="8416172" cy="2025320"/>
          </a:xfrm>
          <a:prstGeom prst="rect">
            <a:avLst/>
          </a:prstGeom>
        </p:spPr>
      </p:pic>
    </p:spTree>
    <p:extLst>
      <p:ext uri="{BB962C8B-B14F-4D97-AF65-F5344CB8AC3E}">
        <p14:creationId xmlns:p14="http://schemas.microsoft.com/office/powerpoint/2010/main" val="1257786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9CFF5-A9D9-4379-A461-2D67559A7432}"/>
              </a:ext>
            </a:extLst>
          </p:cNvPr>
          <p:cNvSpPr>
            <a:spLocks noGrp="1"/>
          </p:cNvSpPr>
          <p:nvPr>
            <p:ph type="title"/>
          </p:nvPr>
        </p:nvSpPr>
        <p:spPr/>
        <p:txBody>
          <a:bodyPr>
            <a:normAutofit/>
          </a:bodyPr>
          <a:lstStyle/>
          <a:p>
            <a:r>
              <a:rPr lang="en-US" sz="6000" b="1" dirty="0"/>
              <a:t>Problem Statement:</a:t>
            </a:r>
            <a:endParaRPr lang="en-IN" sz="6000" b="1" dirty="0"/>
          </a:p>
        </p:txBody>
      </p:sp>
      <p:sp>
        <p:nvSpPr>
          <p:cNvPr id="3" name="Content Placeholder 2">
            <a:extLst>
              <a:ext uri="{FF2B5EF4-FFF2-40B4-BE49-F238E27FC236}">
                <a16:creationId xmlns:a16="http://schemas.microsoft.com/office/drawing/2014/main" id="{A0E499BD-BCCA-44A6-931C-36CA3C2E85BD}"/>
              </a:ext>
            </a:extLst>
          </p:cNvPr>
          <p:cNvSpPr>
            <a:spLocks noGrp="1"/>
          </p:cNvSpPr>
          <p:nvPr>
            <p:ph idx="1"/>
          </p:nvPr>
        </p:nvSpPr>
        <p:spPr/>
        <p:txBody>
          <a:bodyPr>
            <a:normAutofit/>
          </a:bodyPr>
          <a:lstStyle/>
          <a:p>
            <a:pPr algn="just"/>
            <a:r>
              <a:rPr lang="en-US" sz="2800" b="1" dirty="0"/>
              <a:t>Given a Training Dataset with 300 features and 250 training samples, fit a Binary Classification Model to the data such that the model does not Overfit</a:t>
            </a:r>
          </a:p>
          <a:p>
            <a:pPr algn="just"/>
            <a:r>
              <a:rPr lang="en-US" sz="2800" b="1" dirty="0"/>
              <a:t>No other information about the data is given</a:t>
            </a:r>
          </a:p>
          <a:p>
            <a:pPr algn="just"/>
            <a:r>
              <a:rPr lang="en-US" sz="2800" b="1" dirty="0"/>
              <a:t>Test the model on unlabeled testing dataset with 300 features and 19750 testing samples</a:t>
            </a:r>
          </a:p>
          <a:p>
            <a:pPr algn="just"/>
            <a:r>
              <a:rPr lang="en-US" sz="2800" b="1" dirty="0"/>
              <a:t>Problem Statement is taken from a Kaggle Competition</a:t>
            </a:r>
            <a:endParaRPr lang="en-IN" sz="2800" b="1" dirty="0"/>
          </a:p>
        </p:txBody>
      </p:sp>
    </p:spTree>
    <p:extLst>
      <p:ext uri="{BB962C8B-B14F-4D97-AF65-F5344CB8AC3E}">
        <p14:creationId xmlns:p14="http://schemas.microsoft.com/office/powerpoint/2010/main" val="826894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840F-351C-4920-AB6A-647D64D82303}"/>
              </a:ext>
            </a:extLst>
          </p:cNvPr>
          <p:cNvSpPr>
            <a:spLocks noGrp="1"/>
          </p:cNvSpPr>
          <p:nvPr>
            <p:ph type="title"/>
          </p:nvPr>
        </p:nvSpPr>
        <p:spPr/>
        <p:txBody>
          <a:bodyPr>
            <a:normAutofit fontScale="90000"/>
          </a:bodyPr>
          <a:lstStyle/>
          <a:p>
            <a:r>
              <a:rPr lang="en-US" sz="6000" b="1" dirty="0"/>
              <a:t>Domain/ Scope of the Project:</a:t>
            </a:r>
            <a:endParaRPr lang="en-IN" sz="6000" b="1" dirty="0"/>
          </a:p>
        </p:txBody>
      </p:sp>
      <p:sp>
        <p:nvSpPr>
          <p:cNvPr id="3" name="Content Placeholder 2">
            <a:extLst>
              <a:ext uri="{FF2B5EF4-FFF2-40B4-BE49-F238E27FC236}">
                <a16:creationId xmlns:a16="http://schemas.microsoft.com/office/drawing/2014/main" id="{22D2C481-C144-4CB6-ACEC-E85881F994BC}"/>
              </a:ext>
            </a:extLst>
          </p:cNvPr>
          <p:cNvSpPr>
            <a:spLocks noGrp="1"/>
          </p:cNvSpPr>
          <p:nvPr>
            <p:ph idx="1"/>
          </p:nvPr>
        </p:nvSpPr>
        <p:spPr>
          <a:xfrm>
            <a:off x="1371599" y="2171700"/>
            <a:ext cx="9799163" cy="4000499"/>
          </a:xfrm>
        </p:spPr>
        <p:txBody>
          <a:bodyPr>
            <a:normAutofit fontScale="92500" lnSpcReduction="10000"/>
          </a:bodyPr>
          <a:lstStyle/>
          <a:p>
            <a:pPr algn="just"/>
            <a:r>
              <a:rPr lang="en-US" sz="2800" b="1" dirty="0"/>
              <a:t>Project largely lies in the domain of Feature Engineering and Classification</a:t>
            </a:r>
          </a:p>
          <a:p>
            <a:pPr algn="just"/>
            <a:r>
              <a:rPr lang="en-US" sz="2800" b="1" dirty="0"/>
              <a:t>Feature Engineering is required because as mentioned, the training data has 300 features and 250 training samples and hence the classification model is bound to overfit. To prevent this, dimensionality reduction is required</a:t>
            </a:r>
          </a:p>
          <a:p>
            <a:pPr algn="just"/>
            <a:r>
              <a:rPr lang="en-IN" sz="2800" b="1" dirty="0"/>
              <a:t>End target output are the class labels of the samples in the testing dataset</a:t>
            </a:r>
          </a:p>
          <a:p>
            <a:pPr algn="just"/>
            <a:r>
              <a:rPr lang="en-IN" sz="2800" b="1" dirty="0"/>
              <a:t>Hence selecting an appropriate Classification Model is of utmost importance</a:t>
            </a:r>
          </a:p>
        </p:txBody>
      </p:sp>
    </p:spTree>
    <p:extLst>
      <p:ext uri="{BB962C8B-B14F-4D97-AF65-F5344CB8AC3E}">
        <p14:creationId xmlns:p14="http://schemas.microsoft.com/office/powerpoint/2010/main" val="457198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FE1AE-9273-4C96-9C81-E7FEBEB7C01B}"/>
              </a:ext>
            </a:extLst>
          </p:cNvPr>
          <p:cNvSpPr>
            <a:spLocks noGrp="1"/>
          </p:cNvSpPr>
          <p:nvPr>
            <p:ph type="title"/>
          </p:nvPr>
        </p:nvSpPr>
        <p:spPr/>
        <p:txBody>
          <a:bodyPr>
            <a:normAutofit/>
          </a:bodyPr>
          <a:lstStyle/>
          <a:p>
            <a:r>
              <a:rPr lang="en-US" sz="6000" b="1" dirty="0"/>
              <a:t>Walkthrough of the Process:</a:t>
            </a:r>
            <a:endParaRPr lang="en-IN" sz="6000" b="1" dirty="0"/>
          </a:p>
        </p:txBody>
      </p:sp>
      <p:sp>
        <p:nvSpPr>
          <p:cNvPr id="3" name="Content Placeholder 2">
            <a:extLst>
              <a:ext uri="{FF2B5EF4-FFF2-40B4-BE49-F238E27FC236}">
                <a16:creationId xmlns:a16="http://schemas.microsoft.com/office/drawing/2014/main" id="{C76FCC68-2AC8-44B5-811E-AF4688D02E88}"/>
              </a:ext>
            </a:extLst>
          </p:cNvPr>
          <p:cNvSpPr>
            <a:spLocks noGrp="1"/>
          </p:cNvSpPr>
          <p:nvPr>
            <p:ph idx="1"/>
          </p:nvPr>
        </p:nvSpPr>
        <p:spPr/>
        <p:txBody>
          <a:bodyPr>
            <a:normAutofit/>
          </a:bodyPr>
          <a:lstStyle/>
          <a:p>
            <a:pPr marL="457200" indent="-457200">
              <a:buFont typeface="+mj-lt"/>
              <a:buAutoNum type="arabicPeriod"/>
            </a:pPr>
            <a:r>
              <a:rPr lang="en-US" sz="2800" b="1" dirty="0"/>
              <a:t>Exploratory Data Analysis</a:t>
            </a:r>
          </a:p>
          <a:p>
            <a:pPr marL="457200" indent="-457200">
              <a:buFont typeface="+mj-lt"/>
              <a:buAutoNum type="arabicPeriod"/>
            </a:pPr>
            <a:r>
              <a:rPr lang="en-US" sz="2800" b="1" dirty="0"/>
              <a:t>Selecting a Classification Model</a:t>
            </a:r>
          </a:p>
          <a:p>
            <a:pPr marL="457200" indent="-457200">
              <a:buFont typeface="+mj-lt"/>
              <a:buAutoNum type="arabicPeriod"/>
            </a:pPr>
            <a:r>
              <a:rPr lang="en-US" sz="2800" b="1" dirty="0"/>
              <a:t>Selecting a Dimensionality Reduction Technique</a:t>
            </a:r>
          </a:p>
          <a:p>
            <a:pPr marL="457200" indent="-457200">
              <a:buFont typeface="+mj-lt"/>
              <a:buAutoNum type="arabicPeriod"/>
            </a:pPr>
            <a:r>
              <a:rPr lang="en-US" sz="2800" b="1" dirty="0"/>
              <a:t>Implement both together</a:t>
            </a:r>
          </a:p>
          <a:p>
            <a:pPr marL="457200" indent="-457200">
              <a:buFont typeface="+mj-lt"/>
              <a:buAutoNum type="arabicPeriod"/>
            </a:pPr>
            <a:r>
              <a:rPr lang="en-US" sz="2800" b="1" dirty="0"/>
              <a:t>Evaluate the results</a:t>
            </a:r>
            <a:endParaRPr lang="en-IN" sz="2800" b="1" dirty="0"/>
          </a:p>
        </p:txBody>
      </p:sp>
    </p:spTree>
    <p:extLst>
      <p:ext uri="{BB962C8B-B14F-4D97-AF65-F5344CB8AC3E}">
        <p14:creationId xmlns:p14="http://schemas.microsoft.com/office/powerpoint/2010/main" val="3944220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90F08-486A-48A5-8A40-769E734BAA46}"/>
              </a:ext>
            </a:extLst>
          </p:cNvPr>
          <p:cNvSpPr>
            <a:spLocks noGrp="1"/>
          </p:cNvSpPr>
          <p:nvPr>
            <p:ph type="title"/>
          </p:nvPr>
        </p:nvSpPr>
        <p:spPr/>
        <p:txBody>
          <a:bodyPr>
            <a:normAutofit/>
          </a:bodyPr>
          <a:lstStyle/>
          <a:p>
            <a:r>
              <a:rPr lang="en-US" sz="6000" b="1" dirty="0"/>
              <a:t>Exploratory Data Analysis:</a:t>
            </a:r>
            <a:endParaRPr lang="en-IN" sz="6000" b="1" dirty="0"/>
          </a:p>
        </p:txBody>
      </p:sp>
      <p:sp>
        <p:nvSpPr>
          <p:cNvPr id="3" name="Content Placeholder 2">
            <a:extLst>
              <a:ext uri="{FF2B5EF4-FFF2-40B4-BE49-F238E27FC236}">
                <a16:creationId xmlns:a16="http://schemas.microsoft.com/office/drawing/2014/main" id="{065C366F-EABA-43C2-9F80-6E09C21FAD90}"/>
              </a:ext>
            </a:extLst>
          </p:cNvPr>
          <p:cNvSpPr>
            <a:spLocks noGrp="1"/>
          </p:cNvSpPr>
          <p:nvPr>
            <p:ph idx="1"/>
          </p:nvPr>
        </p:nvSpPr>
        <p:spPr/>
        <p:txBody>
          <a:bodyPr>
            <a:normAutofit/>
          </a:bodyPr>
          <a:lstStyle/>
          <a:p>
            <a:pPr algn="just"/>
            <a:r>
              <a:rPr lang="en-US" sz="2800" b="1" dirty="0"/>
              <a:t>Data is clean with no missing values</a:t>
            </a:r>
          </a:p>
          <a:p>
            <a:pPr algn="just"/>
            <a:r>
              <a:rPr lang="en-US" sz="2800" b="1" dirty="0"/>
              <a:t>25 important features were selected using Extra Tree Classifiers and the heat maps were plotted. The features are not correlated</a:t>
            </a:r>
          </a:p>
          <a:p>
            <a:pPr algn="just"/>
            <a:r>
              <a:rPr lang="en-US" sz="2800" b="1" dirty="0"/>
              <a:t>ACF and PACF plots show that the data is not a time series</a:t>
            </a:r>
          </a:p>
          <a:p>
            <a:pPr algn="just"/>
            <a:r>
              <a:rPr lang="en-US" sz="2800" b="1" dirty="0"/>
              <a:t>Logistic Regression Model was implemented and the model was confirmed to be Overfitted</a:t>
            </a:r>
          </a:p>
        </p:txBody>
      </p:sp>
    </p:spTree>
    <p:extLst>
      <p:ext uri="{BB962C8B-B14F-4D97-AF65-F5344CB8AC3E}">
        <p14:creationId xmlns:p14="http://schemas.microsoft.com/office/powerpoint/2010/main" val="4217173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98FE2C-B5F4-431F-A44B-B848CE355ECF}"/>
              </a:ext>
            </a:extLst>
          </p:cNvPr>
          <p:cNvSpPr>
            <a:spLocks noGrp="1"/>
          </p:cNvSpPr>
          <p:nvPr>
            <p:ph type="title"/>
          </p:nvPr>
        </p:nvSpPr>
        <p:spPr>
          <a:xfrm>
            <a:off x="572167" y="287518"/>
            <a:ext cx="4159185" cy="2157884"/>
          </a:xfrm>
        </p:spPr>
        <p:txBody>
          <a:bodyPr/>
          <a:lstStyle/>
          <a:p>
            <a:r>
              <a:rPr lang="en-US" sz="5400" b="1" dirty="0"/>
              <a:t>Selecting a Classification Model:</a:t>
            </a:r>
            <a:endParaRPr lang="en-IN" sz="5400" b="1" dirty="0"/>
          </a:p>
        </p:txBody>
      </p:sp>
      <p:pic>
        <p:nvPicPr>
          <p:cNvPr id="8" name="Content Placeholder 7">
            <a:extLst>
              <a:ext uri="{FF2B5EF4-FFF2-40B4-BE49-F238E27FC236}">
                <a16:creationId xmlns:a16="http://schemas.microsoft.com/office/drawing/2014/main" id="{FEBD42E5-F660-432E-8125-767C45AA0CB5}"/>
              </a:ext>
            </a:extLst>
          </p:cNvPr>
          <p:cNvPicPr>
            <a:picLocks noGrp="1" noChangeAspect="1"/>
          </p:cNvPicPr>
          <p:nvPr>
            <p:ph idx="1"/>
          </p:nvPr>
        </p:nvPicPr>
        <p:blipFill>
          <a:blip r:embed="rId2"/>
          <a:stretch>
            <a:fillRect/>
          </a:stretch>
        </p:blipFill>
        <p:spPr>
          <a:xfrm>
            <a:off x="5542961" y="0"/>
            <a:ext cx="6649039" cy="6857999"/>
          </a:xfrm>
          <a:prstGeom prst="rect">
            <a:avLst/>
          </a:prstGeom>
        </p:spPr>
      </p:pic>
      <p:sp>
        <p:nvSpPr>
          <p:cNvPr id="6" name="Text Placeholder 5">
            <a:extLst>
              <a:ext uri="{FF2B5EF4-FFF2-40B4-BE49-F238E27FC236}">
                <a16:creationId xmlns:a16="http://schemas.microsoft.com/office/drawing/2014/main" id="{EBEC94C2-3B02-492D-867C-B46309B09EA9}"/>
              </a:ext>
            </a:extLst>
          </p:cNvPr>
          <p:cNvSpPr>
            <a:spLocks noGrp="1"/>
          </p:cNvSpPr>
          <p:nvPr>
            <p:ph type="body" sz="half" idx="2"/>
          </p:nvPr>
        </p:nvSpPr>
        <p:spPr>
          <a:xfrm>
            <a:off x="572167" y="2445402"/>
            <a:ext cx="4159185" cy="4125080"/>
          </a:xfrm>
        </p:spPr>
        <p:txBody>
          <a:bodyPr>
            <a:normAutofit fontScale="92500" lnSpcReduction="10000"/>
          </a:bodyPr>
          <a:lstStyle/>
          <a:p>
            <a:pPr marL="285750" indent="-285750" algn="just">
              <a:lnSpc>
                <a:spcPct val="100000"/>
              </a:lnSpc>
              <a:buFont typeface="Arial" panose="020B0604020202020204" pitchFamily="34" charset="0"/>
              <a:buChar char="•"/>
            </a:pPr>
            <a:r>
              <a:rPr lang="en-US" sz="2400" b="1" dirty="0"/>
              <a:t>Several Classification Models were tried out</a:t>
            </a:r>
          </a:p>
          <a:p>
            <a:pPr marL="285750" indent="-285750" algn="just">
              <a:lnSpc>
                <a:spcPct val="100000"/>
              </a:lnSpc>
              <a:buFont typeface="Arial" panose="020B0604020202020204" pitchFamily="34" charset="0"/>
              <a:buChar char="•"/>
            </a:pPr>
            <a:r>
              <a:rPr lang="en-US" sz="2400" b="1" dirty="0"/>
              <a:t>Logistic Regression Classifier, Support Vector Classifier and Artificial Neural Network produced the best result on the testing data</a:t>
            </a:r>
          </a:p>
          <a:p>
            <a:pPr marL="285750" indent="-285750" algn="just">
              <a:lnSpc>
                <a:spcPct val="100000"/>
              </a:lnSpc>
              <a:buFont typeface="Arial" panose="020B0604020202020204" pitchFamily="34" charset="0"/>
              <a:buChar char="•"/>
            </a:pPr>
            <a:r>
              <a:rPr lang="en-US" sz="2400" b="1" dirty="0"/>
              <a:t>Due to simplicity of implementation and cost of training, Logistic Regression was selected as the Classifier Model.</a:t>
            </a:r>
          </a:p>
        </p:txBody>
      </p:sp>
    </p:spTree>
    <p:extLst>
      <p:ext uri="{BB962C8B-B14F-4D97-AF65-F5344CB8AC3E}">
        <p14:creationId xmlns:p14="http://schemas.microsoft.com/office/powerpoint/2010/main" val="508917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056C1F9-A31D-41A6-B94D-F1B687DF19E8}"/>
              </a:ext>
            </a:extLst>
          </p:cNvPr>
          <p:cNvSpPr>
            <a:spLocks noGrp="1"/>
          </p:cNvSpPr>
          <p:nvPr>
            <p:ph type="title"/>
          </p:nvPr>
        </p:nvSpPr>
        <p:spPr/>
        <p:txBody>
          <a:bodyPr>
            <a:normAutofit/>
          </a:bodyPr>
          <a:lstStyle/>
          <a:p>
            <a:r>
              <a:rPr lang="en-US" sz="6000" b="1" dirty="0"/>
              <a:t>Logistic Regression</a:t>
            </a:r>
            <a:endParaRPr lang="en-IN" sz="6000" b="1" dirty="0"/>
          </a:p>
        </p:txBody>
      </p:sp>
      <p:sp>
        <p:nvSpPr>
          <p:cNvPr id="11" name="Content Placeholder 10">
            <a:extLst>
              <a:ext uri="{FF2B5EF4-FFF2-40B4-BE49-F238E27FC236}">
                <a16:creationId xmlns:a16="http://schemas.microsoft.com/office/drawing/2014/main" id="{DFF6E0DC-DB37-415E-9E93-E195A0ED187E}"/>
              </a:ext>
            </a:extLst>
          </p:cNvPr>
          <p:cNvSpPr>
            <a:spLocks noGrp="1"/>
          </p:cNvSpPr>
          <p:nvPr>
            <p:ph idx="1"/>
          </p:nvPr>
        </p:nvSpPr>
        <p:spPr>
          <a:xfrm>
            <a:off x="1371600" y="1847653"/>
            <a:ext cx="9601200" cy="4245990"/>
          </a:xfrm>
        </p:spPr>
        <p:txBody>
          <a:bodyPr>
            <a:normAutofit/>
          </a:bodyPr>
          <a:lstStyle/>
          <a:p>
            <a:r>
              <a:rPr lang="en-US" sz="3200" dirty="0"/>
              <a:t>Probabilities of the target samples can be computed as indicated below:</a:t>
            </a:r>
          </a:p>
          <a:p>
            <a:endParaRPr lang="en-US" sz="3200" dirty="0"/>
          </a:p>
          <a:p>
            <a:endParaRPr lang="en-US" sz="3200" dirty="0"/>
          </a:p>
          <a:p>
            <a:r>
              <a:rPr lang="en-IN" sz="3200" dirty="0"/>
              <a:t>Cost Function is as follows:</a:t>
            </a:r>
            <a:endParaRPr lang="en-US" sz="3200" dirty="0"/>
          </a:p>
        </p:txBody>
      </p:sp>
      <p:pic>
        <p:nvPicPr>
          <p:cNvPr id="2050" name="Picture 2">
            <a:extLst>
              <a:ext uri="{FF2B5EF4-FFF2-40B4-BE49-F238E27FC236}">
                <a16:creationId xmlns:a16="http://schemas.microsoft.com/office/drawing/2014/main" id="{EB5A97AF-771F-46C5-BE64-9DB1A63F3B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4" t="-66" r="-24" b="-66"/>
          <a:stretch>
            <a:fillRect/>
          </a:stretch>
        </p:blipFill>
        <p:spPr bwMode="auto">
          <a:xfrm>
            <a:off x="4879881" y="2960783"/>
            <a:ext cx="2432238" cy="93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051" name="Picture 3">
            <a:extLst>
              <a:ext uri="{FF2B5EF4-FFF2-40B4-BE49-F238E27FC236}">
                <a16:creationId xmlns:a16="http://schemas.microsoft.com/office/drawing/2014/main" id="{0B07DFC8-6AE0-4224-9852-3E9E2B99F8FD}"/>
              </a:ext>
            </a:extLst>
          </p:cNvPr>
          <p:cNvPicPr>
            <a:picLocks noChangeAspect="1" noChangeArrowheads="1"/>
          </p:cNvPicPr>
          <p:nvPr/>
        </p:nvPicPr>
        <p:blipFill>
          <a:blip r:embed="rId3">
            <a:lum bright="20000" contrast="80000"/>
            <a:extLst>
              <a:ext uri="{28A0092B-C50C-407E-A947-70E740481C1C}">
                <a14:useLocalDpi xmlns:a14="http://schemas.microsoft.com/office/drawing/2010/main" val="0"/>
              </a:ext>
            </a:extLst>
          </a:blip>
          <a:srcRect l="3510" t="14328" r="2180" b="12856"/>
          <a:stretch>
            <a:fillRect/>
          </a:stretch>
        </p:blipFill>
        <p:spPr bwMode="auto">
          <a:xfrm>
            <a:off x="1540197" y="4782958"/>
            <a:ext cx="9111606" cy="12270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0064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8945A4-6967-44CB-9CDC-7B801491E56C}"/>
              </a:ext>
            </a:extLst>
          </p:cNvPr>
          <p:cNvSpPr>
            <a:spLocks noGrp="1"/>
          </p:cNvSpPr>
          <p:nvPr>
            <p:ph type="title"/>
          </p:nvPr>
        </p:nvSpPr>
        <p:spPr>
          <a:xfrm>
            <a:off x="564626" y="352025"/>
            <a:ext cx="4174267" cy="2504319"/>
          </a:xfrm>
        </p:spPr>
        <p:txBody>
          <a:bodyPr/>
          <a:lstStyle/>
          <a:p>
            <a:r>
              <a:rPr lang="en-US" b="1" dirty="0"/>
              <a:t>Selecting a Dimensionality Reduction Technique:</a:t>
            </a:r>
            <a:endParaRPr lang="en-IN" b="1" dirty="0"/>
          </a:p>
        </p:txBody>
      </p:sp>
      <p:pic>
        <p:nvPicPr>
          <p:cNvPr id="7" name="Content Placeholder 6">
            <a:extLst>
              <a:ext uri="{FF2B5EF4-FFF2-40B4-BE49-F238E27FC236}">
                <a16:creationId xmlns:a16="http://schemas.microsoft.com/office/drawing/2014/main" id="{3467C82C-2526-45E9-9220-EA849DBA8A5C}"/>
              </a:ext>
            </a:extLst>
          </p:cNvPr>
          <p:cNvPicPr>
            <a:picLocks noGrp="1" noChangeAspect="1"/>
          </p:cNvPicPr>
          <p:nvPr>
            <p:ph idx="1"/>
          </p:nvPr>
        </p:nvPicPr>
        <p:blipFill>
          <a:blip r:embed="rId2"/>
          <a:stretch>
            <a:fillRect/>
          </a:stretch>
        </p:blipFill>
        <p:spPr>
          <a:xfrm>
            <a:off x="5536904" y="1764742"/>
            <a:ext cx="6655096" cy="3011056"/>
          </a:xfrm>
          <a:prstGeom prst="rect">
            <a:avLst/>
          </a:prstGeom>
        </p:spPr>
      </p:pic>
      <p:sp>
        <p:nvSpPr>
          <p:cNvPr id="6" name="Text Placeholder 5">
            <a:extLst>
              <a:ext uri="{FF2B5EF4-FFF2-40B4-BE49-F238E27FC236}">
                <a16:creationId xmlns:a16="http://schemas.microsoft.com/office/drawing/2014/main" id="{F2B2B7FF-6196-4153-8139-0644FBDE1773}"/>
              </a:ext>
            </a:extLst>
          </p:cNvPr>
          <p:cNvSpPr>
            <a:spLocks noGrp="1"/>
          </p:cNvSpPr>
          <p:nvPr>
            <p:ph type="body" sz="half" idx="2"/>
          </p:nvPr>
        </p:nvSpPr>
        <p:spPr>
          <a:xfrm>
            <a:off x="723899" y="3082587"/>
            <a:ext cx="3855720" cy="3011056"/>
          </a:xfrm>
        </p:spPr>
        <p:txBody>
          <a:bodyPr>
            <a:normAutofit fontScale="92500" lnSpcReduction="20000"/>
          </a:bodyPr>
          <a:lstStyle/>
          <a:p>
            <a:pPr marL="285750" indent="-285750" algn="just">
              <a:buFont typeface="Arial" panose="020B0604020202020204" pitchFamily="34" charset="0"/>
              <a:buChar char="•"/>
            </a:pPr>
            <a:r>
              <a:rPr lang="en-US" sz="2400" b="1" dirty="0"/>
              <a:t>Principle Component Analysis, Singular Value Decomposition and Lasso Regression were tried out.</a:t>
            </a:r>
          </a:p>
          <a:p>
            <a:pPr marL="285750" indent="-285750" algn="just">
              <a:buFont typeface="Arial" panose="020B0604020202020204" pitchFamily="34" charset="0"/>
              <a:buChar char="•"/>
            </a:pPr>
            <a:r>
              <a:rPr lang="en-US" sz="2400" b="1" dirty="0"/>
              <a:t>Lasso Regression produced the best results on the testing data and hence was selected.</a:t>
            </a:r>
            <a:endParaRPr lang="en-IN" sz="2400" b="1" dirty="0"/>
          </a:p>
        </p:txBody>
      </p:sp>
    </p:spTree>
    <p:extLst>
      <p:ext uri="{BB962C8B-B14F-4D97-AF65-F5344CB8AC3E}">
        <p14:creationId xmlns:p14="http://schemas.microsoft.com/office/powerpoint/2010/main" val="2040495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056C1F9-A31D-41A6-B94D-F1B687DF19E8}"/>
              </a:ext>
            </a:extLst>
          </p:cNvPr>
          <p:cNvSpPr>
            <a:spLocks noGrp="1"/>
          </p:cNvSpPr>
          <p:nvPr>
            <p:ph type="title"/>
          </p:nvPr>
        </p:nvSpPr>
        <p:spPr/>
        <p:txBody>
          <a:bodyPr>
            <a:normAutofit/>
          </a:bodyPr>
          <a:lstStyle/>
          <a:p>
            <a:r>
              <a:rPr lang="en-US" sz="6000" b="1" dirty="0"/>
              <a:t>Lasso Regression</a:t>
            </a:r>
            <a:endParaRPr lang="en-IN" sz="6000" b="1" dirty="0"/>
          </a:p>
        </p:txBody>
      </p:sp>
      <p:sp>
        <p:nvSpPr>
          <p:cNvPr id="11" name="Content Placeholder 10">
            <a:extLst>
              <a:ext uri="{FF2B5EF4-FFF2-40B4-BE49-F238E27FC236}">
                <a16:creationId xmlns:a16="http://schemas.microsoft.com/office/drawing/2014/main" id="{DFF6E0DC-DB37-415E-9E93-E195A0ED187E}"/>
              </a:ext>
            </a:extLst>
          </p:cNvPr>
          <p:cNvSpPr>
            <a:spLocks noGrp="1"/>
          </p:cNvSpPr>
          <p:nvPr>
            <p:ph idx="1"/>
          </p:nvPr>
        </p:nvSpPr>
        <p:spPr>
          <a:xfrm>
            <a:off x="1371600" y="1847652"/>
            <a:ext cx="9601200" cy="4741684"/>
          </a:xfrm>
        </p:spPr>
        <p:txBody>
          <a:bodyPr>
            <a:normAutofit/>
          </a:bodyPr>
          <a:lstStyle/>
          <a:p>
            <a:pPr algn="just"/>
            <a:r>
              <a:rPr lang="en-US" sz="3200" dirty="0"/>
              <a:t>Lasso regression is a regularization technique but can be used for dimensionality technique as it sets the coefficients of the less significant features to 0.</a:t>
            </a:r>
          </a:p>
          <a:p>
            <a:pPr algn="just"/>
            <a:endParaRPr lang="en-US" sz="3200" dirty="0"/>
          </a:p>
          <a:p>
            <a:pPr marL="0" indent="0" algn="just">
              <a:buNone/>
            </a:pPr>
            <a:endParaRPr lang="en-US" sz="3200" dirty="0"/>
          </a:p>
          <a:p>
            <a:pPr algn="just"/>
            <a:r>
              <a:rPr lang="en-US" sz="3200" dirty="0"/>
              <a:t>Cost function is as mentioned above. Gradient Descent cannot be used as the Cost Function is not differentiable and hence a Linear Solver should be used.</a:t>
            </a:r>
          </a:p>
        </p:txBody>
      </p:sp>
      <p:pic>
        <p:nvPicPr>
          <p:cNvPr id="3074" name="Picture 2">
            <a:extLst>
              <a:ext uri="{FF2B5EF4-FFF2-40B4-BE49-F238E27FC236}">
                <a16:creationId xmlns:a16="http://schemas.microsoft.com/office/drawing/2014/main" id="{82E37D19-38BA-41A1-9DA1-A07DFEC498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 t="-56" r="-9" b="-56"/>
          <a:stretch>
            <a:fillRect/>
          </a:stretch>
        </p:blipFill>
        <p:spPr bwMode="auto">
          <a:xfrm>
            <a:off x="2850614" y="3429000"/>
            <a:ext cx="6490772" cy="11185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664779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71</TotalTime>
  <Words>432</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Franklin Gothic Book</vt:lpstr>
      <vt:lpstr>Crop</vt:lpstr>
      <vt:lpstr>Don’t Overfit! Data Analytics Project (UE17cs322)</vt:lpstr>
      <vt:lpstr>Problem Statement:</vt:lpstr>
      <vt:lpstr>Domain/ Scope of the Project:</vt:lpstr>
      <vt:lpstr>Walkthrough of the Process:</vt:lpstr>
      <vt:lpstr>Exploratory Data Analysis:</vt:lpstr>
      <vt:lpstr>Selecting a Classification Model:</vt:lpstr>
      <vt:lpstr>Logistic Regression</vt:lpstr>
      <vt:lpstr>Selecting a Dimensionality Reduction Technique:</vt:lpstr>
      <vt:lpstr>Lasso Regression</vt:lpstr>
      <vt:lpstr>Result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Don’t Overfit! Data Analytics Project (UE17cs322)</dc:title>
  <dc:creator>Hardik Gourisaria</dc:creator>
  <cp:lastModifiedBy>Hardik Gourisaria</cp:lastModifiedBy>
  <cp:revision>14</cp:revision>
  <dcterms:created xsi:type="dcterms:W3CDTF">2019-11-21T09:16:46Z</dcterms:created>
  <dcterms:modified xsi:type="dcterms:W3CDTF">2019-11-21T10:28:37Z</dcterms:modified>
</cp:coreProperties>
</file>