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7" r:id="rId2"/>
    <p:sldId id="296" r:id="rId3"/>
    <p:sldId id="261" r:id="rId4"/>
    <p:sldId id="259" r:id="rId5"/>
    <p:sldId id="260" r:id="rId6"/>
    <p:sldId id="281" r:id="rId7"/>
    <p:sldId id="287" r:id="rId8"/>
    <p:sldId id="262" r:id="rId9"/>
    <p:sldId id="279" r:id="rId10"/>
    <p:sldId id="297" r:id="rId11"/>
    <p:sldId id="298" r:id="rId12"/>
    <p:sldId id="310" r:id="rId13"/>
    <p:sldId id="299" r:id="rId14"/>
    <p:sldId id="300" r:id="rId15"/>
    <p:sldId id="269" r:id="rId16"/>
    <p:sldId id="286" r:id="rId17"/>
    <p:sldId id="271" r:id="rId18"/>
    <p:sldId id="272" r:id="rId19"/>
    <p:sldId id="295" r:id="rId20"/>
    <p:sldId id="273" r:id="rId21"/>
    <p:sldId id="285" r:id="rId22"/>
    <p:sldId id="308" r:id="rId23"/>
    <p:sldId id="302" r:id="rId24"/>
    <p:sldId id="303" r:id="rId25"/>
    <p:sldId id="304" r:id="rId26"/>
    <p:sldId id="305" r:id="rId27"/>
    <p:sldId id="306" r:id="rId28"/>
    <p:sldId id="307" r:id="rId29"/>
    <p:sldId id="309" r:id="rId30"/>
    <p:sldId id="291"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55" autoAdjust="0"/>
  </p:normalViewPr>
  <p:slideViewPr>
    <p:cSldViewPr snapToGrid="0">
      <p:cViewPr varScale="1">
        <p:scale>
          <a:sx n="79" d="100"/>
          <a:sy n="79" d="100"/>
        </p:scale>
        <p:origin x="850" y="82"/>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88D57-76F6-4565-AE37-732B04FEFB66}" type="datetimeFigureOut">
              <a:rPr lang="en-US" smtClean="0"/>
              <a:t>12/27/2016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F72D9-8284-4232-8A2A-D8EAB89A1565}" type="slidenum">
              <a:rPr lang="en-US" smtClean="0"/>
              <a:t>‹#›</a:t>
            </a:fld>
            <a:endParaRPr lang="en-US"/>
          </a:p>
        </p:txBody>
      </p:sp>
    </p:spTree>
    <p:extLst>
      <p:ext uri="{BB962C8B-B14F-4D97-AF65-F5344CB8AC3E}">
        <p14:creationId xmlns:p14="http://schemas.microsoft.com/office/powerpoint/2010/main" val="38650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execute this task while avoiding walls and not falling down stairs. A motion planning algorithm would take a description of these tasks as input, and produce the speed and turning commands sent to the robot's wheels. </a:t>
            </a:r>
            <a:endParaRPr lang="en-US" dirty="0"/>
          </a:p>
        </p:txBody>
      </p:sp>
      <p:sp>
        <p:nvSpPr>
          <p:cNvPr id="4" name="Slide Number Placeholder 3"/>
          <p:cNvSpPr>
            <a:spLocks noGrp="1"/>
          </p:cNvSpPr>
          <p:nvPr>
            <p:ph type="sldNum" sz="quarter" idx="10"/>
          </p:nvPr>
        </p:nvSpPr>
        <p:spPr/>
        <p:txBody>
          <a:bodyPr/>
          <a:lstStyle/>
          <a:p>
            <a:fld id="{513F72D9-8284-4232-8A2A-D8EAB89A1565}" type="slidenum">
              <a:rPr lang="en-US" smtClean="0"/>
              <a:t>5</a:t>
            </a:fld>
            <a:endParaRPr lang="en-US"/>
          </a:p>
        </p:txBody>
      </p:sp>
    </p:spTree>
    <p:extLst>
      <p:ext uri="{BB962C8B-B14F-4D97-AF65-F5344CB8AC3E}">
        <p14:creationId xmlns:p14="http://schemas.microsoft.com/office/powerpoint/2010/main" val="281334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3F72D9-8284-4232-8A2A-D8EAB89A1565}" type="slidenum">
              <a:rPr lang="en-US" smtClean="0"/>
              <a:t>7</a:t>
            </a:fld>
            <a:endParaRPr lang="en-US"/>
          </a:p>
        </p:txBody>
      </p:sp>
    </p:spTree>
    <p:extLst>
      <p:ext uri="{BB962C8B-B14F-4D97-AF65-F5344CB8AC3E}">
        <p14:creationId xmlns:p14="http://schemas.microsoft.com/office/powerpoint/2010/main" val="136112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918DCF-10FB-4271-8360-F6B0FBA20E98}" type="slidenum">
              <a:rPr lang="en-US" altLang="en-US"/>
              <a:pPr/>
              <a:t>10</a:t>
            </a:fld>
            <a:endParaRPr lang="en-US" alt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ltLang="en-US"/>
              <a:t>As with MOP, the planner works by constructing a tree rooted at the start point. When the tree grows sufficiently close to the goal, the algorithm terminates. Since the tree is a directed graph, the path to the goal can be uniquely determined by following the tree backwards from the goal to the start point.</a:t>
            </a:r>
          </a:p>
          <a:p>
            <a:endParaRPr lang="en-US" altLang="en-US"/>
          </a:p>
        </p:txBody>
      </p:sp>
    </p:spTree>
    <p:extLst>
      <p:ext uri="{BB962C8B-B14F-4D97-AF65-F5344CB8AC3E}">
        <p14:creationId xmlns:p14="http://schemas.microsoft.com/office/powerpoint/2010/main" val="13467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2A874-57C2-4DE7-B6E4-2D0F689F768A}" type="slidenum">
              <a:rPr lang="en-US" altLang="en-US"/>
              <a:pPr/>
              <a:t>11</a:t>
            </a:fld>
            <a:endParaRPr lang="en-US" alt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ltLang="en-US" dirty="0"/>
              <a:t>Initially, an RRT contains only the start node.</a:t>
            </a:r>
          </a:p>
          <a:p>
            <a:r>
              <a:rPr lang="en-US" altLang="en-US" dirty="0"/>
              <a:t>To expand an RRT, we randomly pick a point from the state space. Next, we find the node in the RRT closest to our randomly chosen point, and we compute the control inputs necessary to steer the robot towards the randomly chosen point.</a:t>
            </a:r>
          </a:p>
          <a:p>
            <a:endParaRPr lang="en-US" altLang="en-US" dirty="0"/>
          </a:p>
        </p:txBody>
      </p:sp>
    </p:spTree>
    <p:extLst>
      <p:ext uri="{BB962C8B-B14F-4D97-AF65-F5344CB8AC3E}">
        <p14:creationId xmlns:p14="http://schemas.microsoft.com/office/powerpoint/2010/main" val="344832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2A874-57C2-4DE7-B6E4-2D0F689F768A}" type="slidenum">
              <a:rPr lang="en-US" altLang="en-US"/>
              <a:pPr/>
              <a:t>12</a:t>
            </a:fld>
            <a:endParaRPr lang="en-US" alt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ltLang="en-US" dirty="0"/>
              <a:t>Initially, an RRT contains only the start node.</a:t>
            </a:r>
          </a:p>
          <a:p>
            <a:r>
              <a:rPr lang="en-US" altLang="en-US" dirty="0"/>
              <a:t>To expand an RRT, we randomly pick a point from the state space. Next, we find the node in the RRT closest to our randomly chosen point, and we compute the control inputs necessary to steer the robot towards the randomly chosen point.</a:t>
            </a:r>
          </a:p>
          <a:p>
            <a:endParaRPr lang="en-US" altLang="en-US" dirty="0"/>
          </a:p>
        </p:txBody>
      </p:sp>
    </p:spTree>
    <p:extLst>
      <p:ext uri="{BB962C8B-B14F-4D97-AF65-F5344CB8AC3E}">
        <p14:creationId xmlns:p14="http://schemas.microsoft.com/office/powerpoint/2010/main" val="1604360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19239-60DB-4799-8405-FB0F5C5463D4}" type="slidenum">
              <a:rPr lang="en-US" altLang="en-US"/>
              <a:pPr/>
              <a:t>13</a:t>
            </a:fld>
            <a:endParaRPr lang="en-US" alt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r>
              <a:rPr lang="en-US" altLang="en-US" dirty="0"/>
              <a:t>We integrate the computed control inputs for some small time interval, and arrive at some new position in state space. If the path to this new node can be verified to be collision free, then the new node is added to the tree, along with the control inputs used to reach it.</a:t>
            </a:r>
          </a:p>
          <a:p>
            <a:endParaRPr lang="en-US" altLang="en-US" dirty="0"/>
          </a:p>
        </p:txBody>
      </p:sp>
    </p:spTree>
    <p:extLst>
      <p:ext uri="{BB962C8B-B14F-4D97-AF65-F5344CB8AC3E}">
        <p14:creationId xmlns:p14="http://schemas.microsoft.com/office/powerpoint/2010/main" val="100913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837CA-F64B-4A39-9783-F2BB47DA15F7}" type="slidenum">
              <a:rPr lang="en-US" altLang="en-US"/>
              <a:pPr/>
              <a:t>14</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altLang="en-US"/>
              <a:t>Because the control inputs are stored with each edge in the tree, once the tree grows sufficiently close to the goal state, we can derive the sequence of control inputs necessary to steer the robot to the goal by following the tree backwards from the goal state to the start state, keeping track of the incremental control inputs stored with each edge we transverse.</a:t>
            </a:r>
          </a:p>
          <a:p>
            <a:endParaRPr lang="en-US" altLang="en-US"/>
          </a:p>
        </p:txBody>
      </p:sp>
    </p:spTree>
    <p:extLst>
      <p:ext uri="{BB962C8B-B14F-4D97-AF65-F5344CB8AC3E}">
        <p14:creationId xmlns:p14="http://schemas.microsoft.com/office/powerpoint/2010/main" val="43625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Sampling-Based Path </a:t>
            </a:r>
            <a:r>
              <a:rPr lang="en-US" sz="5400" dirty="0" smtClean="0"/>
              <a:t>Planning</a:t>
            </a:r>
            <a:endParaRPr lang="en-US" sz="5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0635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altLang="en-US" b="1" dirty="0"/>
              <a:t>How </a:t>
            </a:r>
            <a:r>
              <a:rPr lang="en-US" altLang="en-US" b="1" dirty="0" smtClean="0"/>
              <a:t>does it works?</a:t>
            </a:r>
            <a:endParaRPr lang="en-US" altLang="en-US" b="1" dirty="0"/>
          </a:p>
        </p:txBody>
      </p:sp>
      <p:sp>
        <p:nvSpPr>
          <p:cNvPr id="17411" name="Rectangle 3"/>
          <p:cNvSpPr>
            <a:spLocks noGrp="1" noChangeArrowheads="1"/>
          </p:cNvSpPr>
          <p:nvPr>
            <p:ph type="body" idx="1"/>
          </p:nvPr>
        </p:nvSpPr>
        <p:spPr/>
        <p:txBody>
          <a:bodyPr/>
          <a:lstStyle/>
          <a:p>
            <a:r>
              <a:rPr lang="en-US" altLang="en-US" dirty="0"/>
              <a:t>Build a rapidly-exploring random tree in state space (</a:t>
            </a:r>
            <a:r>
              <a:rPr lang="en-US" altLang="en-US" i="1" dirty="0"/>
              <a:t>X</a:t>
            </a:r>
            <a:r>
              <a:rPr lang="en-US" altLang="en-US" dirty="0"/>
              <a:t>), starting at </a:t>
            </a:r>
            <a:r>
              <a:rPr lang="en-US" altLang="en-US" dirty="0" smtClean="0"/>
              <a:t>start </a:t>
            </a:r>
            <a:r>
              <a:rPr lang="en-US" altLang="en-US" i="1" dirty="0" smtClean="0"/>
              <a:t>S.</a:t>
            </a:r>
            <a:endParaRPr lang="en-US" altLang="en-US" i="1" baseline="-25000" dirty="0"/>
          </a:p>
          <a:p>
            <a:r>
              <a:rPr lang="en-US" altLang="en-US" dirty="0"/>
              <a:t>Stop when tree gets sufficiently close to </a:t>
            </a:r>
            <a:r>
              <a:rPr lang="en-US" altLang="en-US" dirty="0" smtClean="0"/>
              <a:t>goal </a:t>
            </a:r>
            <a:r>
              <a:rPr lang="en-US" altLang="en-US" i="1" dirty="0" smtClean="0"/>
              <a:t>G.</a:t>
            </a:r>
            <a:endParaRPr lang="en-US" altLang="en-US" i="1" baseline="-25000" dirty="0"/>
          </a:p>
        </p:txBody>
      </p:sp>
      <p:pic>
        <p:nvPicPr>
          <p:cNvPr id="17412" name="Picture 4" descr="r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21831"/>
            <a:ext cx="2857500" cy="2852738"/>
          </a:xfrm>
          <a:prstGeom prst="rect">
            <a:avLst/>
          </a:prstGeom>
          <a:noFill/>
          <a:extLst>
            <a:ext uri="{909E8E84-426E-40DD-AFC4-6F175D3DCCD1}">
              <a14:hiddenFill xmlns:a14="http://schemas.microsoft.com/office/drawing/2010/main">
                <a:solidFill>
                  <a:srgbClr val="FFFFFF"/>
                </a:solidFill>
              </a14:hiddenFill>
            </a:ext>
          </a:extLst>
        </p:spPr>
      </p:pic>
      <p:sp>
        <p:nvSpPr>
          <p:cNvPr id="17413" name="Oval 5"/>
          <p:cNvSpPr>
            <a:spLocks noChangeArrowheads="1"/>
          </p:cNvSpPr>
          <p:nvPr/>
        </p:nvSpPr>
        <p:spPr bwMode="auto">
          <a:xfrm>
            <a:off x="7391400" y="4191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Oval 6"/>
          <p:cNvSpPr>
            <a:spLocks noChangeArrowheads="1"/>
          </p:cNvSpPr>
          <p:nvPr/>
        </p:nvSpPr>
        <p:spPr bwMode="auto">
          <a:xfrm>
            <a:off x="5943600" y="5029200"/>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7"/>
          <p:cNvSpPr>
            <a:spLocks noChangeShapeType="1"/>
          </p:cNvSpPr>
          <p:nvPr/>
        </p:nvSpPr>
        <p:spPr bwMode="auto">
          <a:xfrm>
            <a:off x="7467600" y="4267200"/>
            <a:ext cx="381000" cy="38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Text Box 8"/>
          <p:cNvSpPr txBox="1">
            <a:spLocks noChangeArrowheads="1"/>
          </p:cNvSpPr>
          <p:nvPr/>
        </p:nvSpPr>
        <p:spPr bwMode="auto">
          <a:xfrm>
            <a:off x="7772400" y="4495800"/>
            <a:ext cx="6158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Goal</a:t>
            </a:r>
          </a:p>
        </p:txBody>
      </p:sp>
      <p:sp>
        <p:nvSpPr>
          <p:cNvPr id="17417" name="Text Box 9"/>
          <p:cNvSpPr txBox="1">
            <a:spLocks noChangeArrowheads="1"/>
          </p:cNvSpPr>
          <p:nvPr/>
        </p:nvSpPr>
        <p:spPr bwMode="auto">
          <a:xfrm>
            <a:off x="3657601" y="4876800"/>
            <a:ext cx="6322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p>
        </p:txBody>
      </p:sp>
      <p:sp>
        <p:nvSpPr>
          <p:cNvPr id="17418" name="Line 10"/>
          <p:cNvSpPr>
            <a:spLocks noChangeShapeType="1"/>
          </p:cNvSpPr>
          <p:nvPr/>
        </p:nvSpPr>
        <p:spPr bwMode="auto">
          <a:xfrm flipH="1">
            <a:off x="4419600" y="5105400"/>
            <a:ext cx="1600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35476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a:r>
              <a:rPr lang="en-US" altLang="en-US" sz="4000" dirty="0"/>
              <a:t>Building an RRT</a:t>
            </a:r>
          </a:p>
        </p:txBody>
      </p:sp>
      <p:sp>
        <p:nvSpPr>
          <p:cNvPr id="18435" name="Rectangle 3"/>
          <p:cNvSpPr>
            <a:spLocks noGrp="1" noChangeArrowheads="1"/>
          </p:cNvSpPr>
          <p:nvPr>
            <p:ph type="body" idx="1"/>
          </p:nvPr>
        </p:nvSpPr>
        <p:spPr>
          <a:xfrm>
            <a:off x="838200" y="1981200"/>
            <a:ext cx="5715000" cy="4114800"/>
          </a:xfrm>
        </p:spPr>
        <p:txBody>
          <a:bodyPr/>
          <a:lstStyle/>
          <a:p>
            <a:r>
              <a:rPr lang="en-US" altLang="en-US" dirty="0"/>
              <a:t>To extend an RRT:</a:t>
            </a:r>
          </a:p>
          <a:p>
            <a:pPr lvl="1"/>
            <a:r>
              <a:rPr lang="en-US" altLang="en-US" dirty="0"/>
              <a:t>Pick a random point </a:t>
            </a:r>
            <a:r>
              <a:rPr lang="en-US" altLang="en-US" i="1" dirty="0"/>
              <a:t>a</a:t>
            </a:r>
            <a:r>
              <a:rPr lang="en-US" altLang="en-US" dirty="0"/>
              <a:t> in </a:t>
            </a:r>
            <a:r>
              <a:rPr lang="en-US" altLang="en-US" i="1" dirty="0"/>
              <a:t>X</a:t>
            </a:r>
          </a:p>
          <a:p>
            <a:pPr lvl="1"/>
            <a:r>
              <a:rPr lang="en-US" altLang="en-US" dirty="0"/>
              <a:t>Find </a:t>
            </a:r>
            <a:r>
              <a:rPr lang="en-US" altLang="en-US" i="1" dirty="0"/>
              <a:t>b</a:t>
            </a:r>
            <a:r>
              <a:rPr lang="en-US" altLang="en-US" dirty="0"/>
              <a:t>, the node of the tree closest to </a:t>
            </a:r>
            <a:r>
              <a:rPr lang="en-US" altLang="en-US" i="1" dirty="0"/>
              <a:t>a</a:t>
            </a:r>
          </a:p>
          <a:p>
            <a:pPr lvl="1"/>
            <a:r>
              <a:rPr lang="en-US" altLang="en-US" dirty="0"/>
              <a:t>Find control inputs </a:t>
            </a:r>
            <a:r>
              <a:rPr lang="en-US" altLang="en-US" i="1" dirty="0"/>
              <a:t>u</a:t>
            </a:r>
            <a:r>
              <a:rPr lang="en-US" altLang="en-US" dirty="0"/>
              <a:t> to steer the robot from </a:t>
            </a:r>
            <a:r>
              <a:rPr lang="en-US" altLang="en-US" i="1" dirty="0"/>
              <a:t>b</a:t>
            </a:r>
            <a:r>
              <a:rPr lang="en-US" altLang="en-US" dirty="0"/>
              <a:t> to </a:t>
            </a:r>
            <a:r>
              <a:rPr lang="en-US" altLang="en-US" i="1" dirty="0"/>
              <a:t>a</a:t>
            </a:r>
          </a:p>
        </p:txBody>
      </p:sp>
      <p:sp>
        <p:nvSpPr>
          <p:cNvPr id="18444" name="Freeform 12"/>
          <p:cNvSpPr>
            <a:spLocks/>
          </p:cNvSpPr>
          <p:nvPr/>
        </p:nvSpPr>
        <p:spPr bwMode="auto">
          <a:xfrm>
            <a:off x="7391400" y="2654300"/>
            <a:ext cx="457200" cy="546100"/>
          </a:xfrm>
          <a:custGeom>
            <a:avLst/>
            <a:gdLst>
              <a:gd name="T0" fmla="*/ 0 w 288"/>
              <a:gd name="T1" fmla="*/ 8 h 344"/>
              <a:gd name="T2" fmla="*/ 240 w 288"/>
              <a:gd name="T3" fmla="*/ 56 h 344"/>
              <a:gd name="T4" fmla="*/ 288 w 288"/>
              <a:gd name="T5" fmla="*/ 344 h 344"/>
            </a:gdLst>
            <a:ahLst/>
            <a:cxnLst>
              <a:cxn ang="0">
                <a:pos x="T0" y="T1"/>
              </a:cxn>
              <a:cxn ang="0">
                <a:pos x="T2" y="T3"/>
              </a:cxn>
              <a:cxn ang="0">
                <a:pos x="T4" y="T5"/>
              </a:cxn>
            </a:cxnLst>
            <a:rect l="0" t="0" r="r" b="b"/>
            <a:pathLst>
              <a:path w="288" h="344">
                <a:moveTo>
                  <a:pt x="0" y="8"/>
                </a:moveTo>
                <a:cubicBezTo>
                  <a:pt x="96" y="4"/>
                  <a:pt x="192" y="0"/>
                  <a:pt x="240" y="56"/>
                </a:cubicBezTo>
                <a:cubicBezTo>
                  <a:pt x="288" y="112"/>
                  <a:pt x="288" y="228"/>
                  <a:pt x="288" y="344"/>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Freeform 13"/>
          <p:cNvSpPr>
            <a:spLocks/>
          </p:cNvSpPr>
          <p:nvPr/>
        </p:nvSpPr>
        <p:spPr bwMode="auto">
          <a:xfrm>
            <a:off x="7848600" y="2667000"/>
            <a:ext cx="533400" cy="533400"/>
          </a:xfrm>
          <a:custGeom>
            <a:avLst/>
            <a:gdLst>
              <a:gd name="T0" fmla="*/ 288 w 336"/>
              <a:gd name="T1" fmla="*/ 0 h 336"/>
              <a:gd name="T2" fmla="*/ 288 w 336"/>
              <a:gd name="T3" fmla="*/ 192 h 336"/>
              <a:gd name="T4" fmla="*/ 0 w 336"/>
              <a:gd name="T5" fmla="*/ 336 h 336"/>
            </a:gdLst>
            <a:ahLst/>
            <a:cxnLst>
              <a:cxn ang="0">
                <a:pos x="T0" y="T1"/>
              </a:cxn>
              <a:cxn ang="0">
                <a:pos x="T2" y="T3"/>
              </a:cxn>
              <a:cxn ang="0">
                <a:pos x="T4" y="T5"/>
              </a:cxn>
            </a:cxnLst>
            <a:rect l="0" t="0" r="r" b="b"/>
            <a:pathLst>
              <a:path w="336" h="336">
                <a:moveTo>
                  <a:pt x="288" y="0"/>
                </a:moveTo>
                <a:cubicBezTo>
                  <a:pt x="312" y="68"/>
                  <a:pt x="336" y="136"/>
                  <a:pt x="288" y="192"/>
                </a:cubicBezTo>
                <a:cubicBezTo>
                  <a:pt x="240" y="248"/>
                  <a:pt x="120" y="292"/>
                  <a:pt x="0" y="33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Freeform 14"/>
          <p:cNvSpPr>
            <a:spLocks/>
          </p:cNvSpPr>
          <p:nvPr/>
        </p:nvSpPr>
        <p:spPr bwMode="auto">
          <a:xfrm>
            <a:off x="7226300" y="3200400"/>
            <a:ext cx="622300" cy="1143000"/>
          </a:xfrm>
          <a:custGeom>
            <a:avLst/>
            <a:gdLst>
              <a:gd name="T0" fmla="*/ 392 w 392"/>
              <a:gd name="T1" fmla="*/ 0 h 720"/>
              <a:gd name="T2" fmla="*/ 56 w 392"/>
              <a:gd name="T3" fmla="*/ 336 h 720"/>
              <a:gd name="T4" fmla="*/ 56 w 392"/>
              <a:gd name="T5" fmla="*/ 720 h 720"/>
            </a:gdLst>
            <a:ahLst/>
            <a:cxnLst>
              <a:cxn ang="0">
                <a:pos x="T0" y="T1"/>
              </a:cxn>
              <a:cxn ang="0">
                <a:pos x="T2" y="T3"/>
              </a:cxn>
              <a:cxn ang="0">
                <a:pos x="T4" y="T5"/>
              </a:cxn>
            </a:cxnLst>
            <a:rect l="0" t="0" r="r" b="b"/>
            <a:pathLst>
              <a:path w="392" h="720">
                <a:moveTo>
                  <a:pt x="392" y="0"/>
                </a:moveTo>
                <a:cubicBezTo>
                  <a:pt x="252" y="108"/>
                  <a:pt x="112" y="216"/>
                  <a:pt x="56" y="336"/>
                </a:cubicBezTo>
                <a:cubicBezTo>
                  <a:pt x="0" y="456"/>
                  <a:pt x="28" y="588"/>
                  <a:pt x="56" y="72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Freeform 15"/>
          <p:cNvSpPr>
            <a:spLocks/>
          </p:cNvSpPr>
          <p:nvPr/>
        </p:nvSpPr>
        <p:spPr bwMode="auto">
          <a:xfrm>
            <a:off x="6896100" y="3505200"/>
            <a:ext cx="419100" cy="838200"/>
          </a:xfrm>
          <a:custGeom>
            <a:avLst/>
            <a:gdLst>
              <a:gd name="T0" fmla="*/ 120 w 264"/>
              <a:gd name="T1" fmla="*/ 0 h 528"/>
              <a:gd name="T2" fmla="*/ 24 w 264"/>
              <a:gd name="T3" fmla="*/ 288 h 528"/>
              <a:gd name="T4" fmla="*/ 264 w 264"/>
              <a:gd name="T5" fmla="*/ 528 h 528"/>
            </a:gdLst>
            <a:ahLst/>
            <a:cxnLst>
              <a:cxn ang="0">
                <a:pos x="T0" y="T1"/>
              </a:cxn>
              <a:cxn ang="0">
                <a:pos x="T2" y="T3"/>
              </a:cxn>
              <a:cxn ang="0">
                <a:pos x="T4" y="T5"/>
              </a:cxn>
            </a:cxnLst>
            <a:rect l="0" t="0" r="r" b="b"/>
            <a:pathLst>
              <a:path w="264" h="528">
                <a:moveTo>
                  <a:pt x="120" y="0"/>
                </a:moveTo>
                <a:cubicBezTo>
                  <a:pt x="60" y="100"/>
                  <a:pt x="0" y="200"/>
                  <a:pt x="24" y="288"/>
                </a:cubicBezTo>
                <a:cubicBezTo>
                  <a:pt x="48" y="376"/>
                  <a:pt x="156" y="452"/>
                  <a:pt x="264" y="528"/>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Freeform 18"/>
          <p:cNvSpPr>
            <a:spLocks/>
          </p:cNvSpPr>
          <p:nvPr/>
        </p:nvSpPr>
        <p:spPr bwMode="auto">
          <a:xfrm>
            <a:off x="7848600" y="2946400"/>
            <a:ext cx="1066800" cy="406400"/>
          </a:xfrm>
          <a:custGeom>
            <a:avLst/>
            <a:gdLst>
              <a:gd name="T0" fmla="*/ 0 w 672"/>
              <a:gd name="T1" fmla="*/ 160 h 256"/>
              <a:gd name="T2" fmla="*/ 528 w 672"/>
              <a:gd name="T3" fmla="*/ 16 h 256"/>
              <a:gd name="T4" fmla="*/ 672 w 672"/>
              <a:gd name="T5" fmla="*/ 256 h 256"/>
            </a:gdLst>
            <a:ahLst/>
            <a:cxnLst>
              <a:cxn ang="0">
                <a:pos x="T0" y="T1"/>
              </a:cxn>
              <a:cxn ang="0">
                <a:pos x="T2" y="T3"/>
              </a:cxn>
              <a:cxn ang="0">
                <a:pos x="T4" y="T5"/>
              </a:cxn>
            </a:cxnLst>
            <a:rect l="0" t="0" r="r" b="b"/>
            <a:pathLst>
              <a:path w="672" h="256">
                <a:moveTo>
                  <a:pt x="0" y="160"/>
                </a:moveTo>
                <a:cubicBezTo>
                  <a:pt x="208" y="80"/>
                  <a:pt x="416" y="0"/>
                  <a:pt x="528" y="16"/>
                </a:cubicBezTo>
                <a:cubicBezTo>
                  <a:pt x="640" y="32"/>
                  <a:pt x="656" y="144"/>
                  <a:pt x="672" y="25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Freeform 23"/>
          <p:cNvSpPr>
            <a:spLocks/>
          </p:cNvSpPr>
          <p:nvPr/>
        </p:nvSpPr>
        <p:spPr bwMode="auto">
          <a:xfrm>
            <a:off x="7162800" y="4343400"/>
            <a:ext cx="482600" cy="1143000"/>
          </a:xfrm>
          <a:custGeom>
            <a:avLst/>
            <a:gdLst>
              <a:gd name="T0" fmla="*/ 96 w 304"/>
              <a:gd name="T1" fmla="*/ 0 h 720"/>
              <a:gd name="T2" fmla="*/ 288 w 304"/>
              <a:gd name="T3" fmla="*/ 384 h 720"/>
              <a:gd name="T4" fmla="*/ 0 w 304"/>
              <a:gd name="T5" fmla="*/ 720 h 720"/>
            </a:gdLst>
            <a:ahLst/>
            <a:cxnLst>
              <a:cxn ang="0">
                <a:pos x="T0" y="T1"/>
              </a:cxn>
              <a:cxn ang="0">
                <a:pos x="T2" y="T3"/>
              </a:cxn>
              <a:cxn ang="0">
                <a:pos x="T4" y="T5"/>
              </a:cxn>
            </a:cxnLst>
            <a:rect l="0" t="0" r="r" b="b"/>
            <a:pathLst>
              <a:path w="304" h="720">
                <a:moveTo>
                  <a:pt x="96" y="0"/>
                </a:moveTo>
                <a:cubicBezTo>
                  <a:pt x="200" y="132"/>
                  <a:pt x="304" y="264"/>
                  <a:pt x="288" y="384"/>
                </a:cubicBezTo>
                <a:cubicBezTo>
                  <a:pt x="272" y="504"/>
                  <a:pt x="136" y="612"/>
                  <a:pt x="0" y="72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Freeform 24"/>
          <p:cNvSpPr>
            <a:spLocks/>
          </p:cNvSpPr>
          <p:nvPr/>
        </p:nvSpPr>
        <p:spPr bwMode="auto">
          <a:xfrm>
            <a:off x="7162800" y="5168900"/>
            <a:ext cx="1295400" cy="317500"/>
          </a:xfrm>
          <a:custGeom>
            <a:avLst/>
            <a:gdLst>
              <a:gd name="T0" fmla="*/ 0 w 816"/>
              <a:gd name="T1" fmla="*/ 200 h 200"/>
              <a:gd name="T2" fmla="*/ 432 w 816"/>
              <a:gd name="T3" fmla="*/ 8 h 200"/>
              <a:gd name="T4" fmla="*/ 816 w 816"/>
              <a:gd name="T5" fmla="*/ 152 h 200"/>
            </a:gdLst>
            <a:ahLst/>
            <a:cxnLst>
              <a:cxn ang="0">
                <a:pos x="T0" y="T1"/>
              </a:cxn>
              <a:cxn ang="0">
                <a:pos x="T2" y="T3"/>
              </a:cxn>
              <a:cxn ang="0">
                <a:pos x="T4" y="T5"/>
              </a:cxn>
            </a:cxnLst>
            <a:rect l="0" t="0" r="r" b="b"/>
            <a:pathLst>
              <a:path w="816" h="200">
                <a:moveTo>
                  <a:pt x="0" y="200"/>
                </a:moveTo>
                <a:cubicBezTo>
                  <a:pt x="148" y="108"/>
                  <a:pt x="296" y="16"/>
                  <a:pt x="432" y="8"/>
                </a:cubicBezTo>
                <a:cubicBezTo>
                  <a:pt x="568" y="0"/>
                  <a:pt x="692" y="76"/>
                  <a:pt x="816" y="152"/>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Freeform 27"/>
          <p:cNvSpPr>
            <a:spLocks/>
          </p:cNvSpPr>
          <p:nvPr/>
        </p:nvSpPr>
        <p:spPr bwMode="auto">
          <a:xfrm>
            <a:off x="8458200" y="5410200"/>
            <a:ext cx="609600" cy="533400"/>
          </a:xfrm>
          <a:custGeom>
            <a:avLst/>
            <a:gdLst>
              <a:gd name="T0" fmla="*/ 0 w 384"/>
              <a:gd name="T1" fmla="*/ 0 h 336"/>
              <a:gd name="T2" fmla="*/ 288 w 384"/>
              <a:gd name="T3" fmla="*/ 144 h 336"/>
              <a:gd name="T4" fmla="*/ 384 w 384"/>
              <a:gd name="T5" fmla="*/ 336 h 336"/>
            </a:gdLst>
            <a:ahLst/>
            <a:cxnLst>
              <a:cxn ang="0">
                <a:pos x="T0" y="T1"/>
              </a:cxn>
              <a:cxn ang="0">
                <a:pos x="T2" y="T3"/>
              </a:cxn>
              <a:cxn ang="0">
                <a:pos x="T4" y="T5"/>
              </a:cxn>
            </a:cxnLst>
            <a:rect l="0" t="0" r="r" b="b"/>
            <a:pathLst>
              <a:path w="384" h="336">
                <a:moveTo>
                  <a:pt x="0" y="0"/>
                </a:moveTo>
                <a:cubicBezTo>
                  <a:pt x="112" y="44"/>
                  <a:pt x="224" y="88"/>
                  <a:pt x="288" y="144"/>
                </a:cubicBezTo>
                <a:cubicBezTo>
                  <a:pt x="352" y="200"/>
                  <a:pt x="368" y="268"/>
                  <a:pt x="384" y="33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Oval 4"/>
          <p:cNvSpPr>
            <a:spLocks noChangeArrowheads="1"/>
          </p:cNvSpPr>
          <p:nvPr/>
        </p:nvSpPr>
        <p:spPr bwMode="auto">
          <a:xfrm>
            <a:off x="7772400" y="3124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Oval 5"/>
          <p:cNvSpPr>
            <a:spLocks noChangeArrowheads="1"/>
          </p:cNvSpPr>
          <p:nvPr/>
        </p:nvSpPr>
        <p:spPr bwMode="auto">
          <a:xfrm>
            <a:off x="8229600" y="39624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Oval 6"/>
          <p:cNvSpPr>
            <a:spLocks noChangeArrowheads="1"/>
          </p:cNvSpPr>
          <p:nvPr/>
        </p:nvSpPr>
        <p:spPr bwMode="auto">
          <a:xfrm>
            <a:off x="8229600" y="25908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Oval 7"/>
          <p:cNvSpPr>
            <a:spLocks noChangeArrowheads="1"/>
          </p:cNvSpPr>
          <p:nvPr/>
        </p:nvSpPr>
        <p:spPr bwMode="auto">
          <a:xfrm>
            <a:off x="7239000" y="4267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Oval 8"/>
          <p:cNvSpPr>
            <a:spLocks noChangeArrowheads="1"/>
          </p:cNvSpPr>
          <p:nvPr/>
        </p:nvSpPr>
        <p:spPr bwMode="auto">
          <a:xfrm>
            <a:off x="8839200" y="32766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Oval 9"/>
          <p:cNvSpPr>
            <a:spLocks noChangeArrowheads="1"/>
          </p:cNvSpPr>
          <p:nvPr/>
        </p:nvSpPr>
        <p:spPr bwMode="auto">
          <a:xfrm>
            <a:off x="7315200" y="25908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Oval 10"/>
          <p:cNvSpPr>
            <a:spLocks noChangeArrowheads="1"/>
          </p:cNvSpPr>
          <p:nvPr/>
        </p:nvSpPr>
        <p:spPr bwMode="auto">
          <a:xfrm>
            <a:off x="7010400" y="3429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Oval 19"/>
          <p:cNvSpPr>
            <a:spLocks noChangeArrowheads="1"/>
          </p:cNvSpPr>
          <p:nvPr/>
        </p:nvSpPr>
        <p:spPr bwMode="auto">
          <a:xfrm>
            <a:off x="8382000" y="5334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2" name="Oval 20"/>
          <p:cNvSpPr>
            <a:spLocks noChangeArrowheads="1"/>
          </p:cNvSpPr>
          <p:nvPr/>
        </p:nvSpPr>
        <p:spPr bwMode="auto">
          <a:xfrm>
            <a:off x="7086600" y="5410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Oval 21"/>
          <p:cNvSpPr>
            <a:spLocks noChangeArrowheads="1"/>
          </p:cNvSpPr>
          <p:nvPr/>
        </p:nvSpPr>
        <p:spPr bwMode="auto">
          <a:xfrm>
            <a:off x="8991600" y="58674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0" name="Oval 28"/>
          <p:cNvSpPr>
            <a:spLocks noChangeArrowheads="1"/>
          </p:cNvSpPr>
          <p:nvPr/>
        </p:nvSpPr>
        <p:spPr bwMode="auto">
          <a:xfrm>
            <a:off x="8534400" y="4572000"/>
            <a:ext cx="152400" cy="1524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1" name="Text Box 29"/>
          <p:cNvSpPr txBox="1">
            <a:spLocks noChangeArrowheads="1"/>
          </p:cNvSpPr>
          <p:nvPr/>
        </p:nvSpPr>
        <p:spPr bwMode="auto">
          <a:xfrm>
            <a:off x="8686800" y="44196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p>
        </p:txBody>
      </p:sp>
      <p:sp>
        <p:nvSpPr>
          <p:cNvPr id="18462" name="Text Box 30"/>
          <p:cNvSpPr txBox="1">
            <a:spLocks noChangeArrowheads="1"/>
          </p:cNvSpPr>
          <p:nvPr/>
        </p:nvSpPr>
        <p:spPr bwMode="auto">
          <a:xfrm>
            <a:off x="8382000" y="37338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b</a:t>
            </a:r>
          </a:p>
        </p:txBody>
      </p:sp>
      <p:sp>
        <p:nvSpPr>
          <p:cNvPr id="18465" name="Text Box 33"/>
          <p:cNvSpPr txBox="1">
            <a:spLocks noChangeArrowheads="1"/>
          </p:cNvSpPr>
          <p:nvPr/>
        </p:nvSpPr>
        <p:spPr bwMode="auto">
          <a:xfrm>
            <a:off x="8077200" y="40386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0000"/>
                </a:solidFill>
              </a:rPr>
              <a:t>u</a:t>
            </a:r>
          </a:p>
        </p:txBody>
      </p:sp>
      <p:sp>
        <p:nvSpPr>
          <p:cNvPr id="18466" name="Line 34"/>
          <p:cNvSpPr>
            <a:spLocks noChangeShapeType="1"/>
          </p:cNvSpPr>
          <p:nvPr/>
        </p:nvSpPr>
        <p:spPr bwMode="auto">
          <a:xfrm>
            <a:off x="8305800" y="4038600"/>
            <a:ext cx="152400" cy="381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8" name="Freeform 36"/>
          <p:cNvSpPr>
            <a:spLocks/>
          </p:cNvSpPr>
          <p:nvPr/>
        </p:nvSpPr>
        <p:spPr bwMode="auto">
          <a:xfrm>
            <a:off x="7848600" y="3060700"/>
            <a:ext cx="762000" cy="977900"/>
          </a:xfrm>
          <a:custGeom>
            <a:avLst/>
            <a:gdLst>
              <a:gd name="T0" fmla="*/ 0 w 480"/>
              <a:gd name="T1" fmla="*/ 88 h 616"/>
              <a:gd name="T2" fmla="*/ 432 w 480"/>
              <a:gd name="T3" fmla="*/ 88 h 616"/>
              <a:gd name="T4" fmla="*/ 288 w 480"/>
              <a:gd name="T5" fmla="*/ 616 h 616"/>
            </a:gdLst>
            <a:ahLst/>
            <a:cxnLst>
              <a:cxn ang="0">
                <a:pos x="T0" y="T1"/>
              </a:cxn>
              <a:cxn ang="0">
                <a:pos x="T2" y="T3"/>
              </a:cxn>
              <a:cxn ang="0">
                <a:pos x="T4" y="T5"/>
              </a:cxn>
            </a:cxnLst>
            <a:rect l="0" t="0" r="r" b="b"/>
            <a:pathLst>
              <a:path w="480" h="616">
                <a:moveTo>
                  <a:pt x="0" y="88"/>
                </a:moveTo>
                <a:cubicBezTo>
                  <a:pt x="192" y="44"/>
                  <a:pt x="384" y="0"/>
                  <a:pt x="432" y="88"/>
                </a:cubicBezTo>
                <a:cubicBezTo>
                  <a:pt x="480" y="176"/>
                  <a:pt x="384" y="396"/>
                  <a:pt x="288" y="61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79213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a:r>
              <a:rPr lang="en-US" altLang="en-US" sz="4000" dirty="0"/>
              <a:t>Building an RRT</a:t>
            </a:r>
          </a:p>
        </p:txBody>
      </p:sp>
      <p:sp>
        <p:nvSpPr>
          <p:cNvPr id="18435" name="Rectangle 3"/>
          <p:cNvSpPr>
            <a:spLocks noGrp="1" noChangeArrowheads="1"/>
          </p:cNvSpPr>
          <p:nvPr>
            <p:ph type="body" idx="1"/>
          </p:nvPr>
        </p:nvSpPr>
        <p:spPr>
          <a:xfrm>
            <a:off x="838200" y="1981200"/>
            <a:ext cx="5715000" cy="4114800"/>
          </a:xfrm>
        </p:spPr>
        <p:txBody>
          <a:bodyPr/>
          <a:lstStyle/>
          <a:p>
            <a:r>
              <a:rPr lang="en-US" altLang="en-US" dirty="0"/>
              <a:t>To extend an RRT:</a:t>
            </a:r>
          </a:p>
          <a:p>
            <a:pPr lvl="1"/>
            <a:r>
              <a:rPr lang="en-US" altLang="en-US" dirty="0"/>
              <a:t>Pick a random point </a:t>
            </a:r>
            <a:r>
              <a:rPr lang="en-US" altLang="en-US" i="1" dirty="0"/>
              <a:t>a</a:t>
            </a:r>
            <a:r>
              <a:rPr lang="en-US" altLang="en-US" dirty="0"/>
              <a:t> in </a:t>
            </a:r>
            <a:r>
              <a:rPr lang="en-US" altLang="en-US" i="1" dirty="0"/>
              <a:t>X</a:t>
            </a:r>
          </a:p>
          <a:p>
            <a:pPr lvl="1"/>
            <a:r>
              <a:rPr lang="en-US" altLang="en-US" dirty="0"/>
              <a:t>Find </a:t>
            </a:r>
            <a:r>
              <a:rPr lang="en-US" altLang="en-US" i="1" dirty="0"/>
              <a:t>b</a:t>
            </a:r>
            <a:r>
              <a:rPr lang="en-US" altLang="en-US" dirty="0"/>
              <a:t>, the node of the tree closest to </a:t>
            </a:r>
            <a:r>
              <a:rPr lang="en-US" altLang="en-US" i="1" dirty="0"/>
              <a:t>a</a:t>
            </a:r>
          </a:p>
          <a:p>
            <a:pPr lvl="1"/>
            <a:r>
              <a:rPr lang="en-US" altLang="en-US" dirty="0"/>
              <a:t>Find control inputs </a:t>
            </a:r>
            <a:r>
              <a:rPr lang="en-US" altLang="en-US" i="1" dirty="0"/>
              <a:t>u</a:t>
            </a:r>
            <a:r>
              <a:rPr lang="en-US" altLang="en-US" dirty="0"/>
              <a:t> to steer the robot from </a:t>
            </a:r>
            <a:r>
              <a:rPr lang="en-US" altLang="en-US" i="1" dirty="0"/>
              <a:t>b</a:t>
            </a:r>
            <a:r>
              <a:rPr lang="en-US" altLang="en-US" dirty="0"/>
              <a:t> to </a:t>
            </a:r>
            <a:r>
              <a:rPr lang="en-US" altLang="en-US" i="1" dirty="0"/>
              <a:t>a</a:t>
            </a:r>
          </a:p>
        </p:txBody>
      </p:sp>
      <p:sp>
        <p:nvSpPr>
          <p:cNvPr id="18444" name="Freeform 12"/>
          <p:cNvSpPr>
            <a:spLocks/>
          </p:cNvSpPr>
          <p:nvPr/>
        </p:nvSpPr>
        <p:spPr bwMode="auto">
          <a:xfrm>
            <a:off x="7391400" y="2654300"/>
            <a:ext cx="457200" cy="546100"/>
          </a:xfrm>
          <a:custGeom>
            <a:avLst/>
            <a:gdLst>
              <a:gd name="T0" fmla="*/ 0 w 288"/>
              <a:gd name="T1" fmla="*/ 8 h 344"/>
              <a:gd name="T2" fmla="*/ 240 w 288"/>
              <a:gd name="T3" fmla="*/ 56 h 344"/>
              <a:gd name="T4" fmla="*/ 288 w 288"/>
              <a:gd name="T5" fmla="*/ 344 h 344"/>
            </a:gdLst>
            <a:ahLst/>
            <a:cxnLst>
              <a:cxn ang="0">
                <a:pos x="T0" y="T1"/>
              </a:cxn>
              <a:cxn ang="0">
                <a:pos x="T2" y="T3"/>
              </a:cxn>
              <a:cxn ang="0">
                <a:pos x="T4" y="T5"/>
              </a:cxn>
            </a:cxnLst>
            <a:rect l="0" t="0" r="r" b="b"/>
            <a:pathLst>
              <a:path w="288" h="344">
                <a:moveTo>
                  <a:pt x="0" y="8"/>
                </a:moveTo>
                <a:cubicBezTo>
                  <a:pt x="96" y="4"/>
                  <a:pt x="192" y="0"/>
                  <a:pt x="240" y="56"/>
                </a:cubicBezTo>
                <a:cubicBezTo>
                  <a:pt x="288" y="112"/>
                  <a:pt x="288" y="228"/>
                  <a:pt x="288" y="344"/>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Freeform 13"/>
          <p:cNvSpPr>
            <a:spLocks/>
          </p:cNvSpPr>
          <p:nvPr/>
        </p:nvSpPr>
        <p:spPr bwMode="auto">
          <a:xfrm>
            <a:off x="7848600" y="2667000"/>
            <a:ext cx="533400" cy="533400"/>
          </a:xfrm>
          <a:custGeom>
            <a:avLst/>
            <a:gdLst>
              <a:gd name="T0" fmla="*/ 288 w 336"/>
              <a:gd name="T1" fmla="*/ 0 h 336"/>
              <a:gd name="T2" fmla="*/ 288 w 336"/>
              <a:gd name="T3" fmla="*/ 192 h 336"/>
              <a:gd name="T4" fmla="*/ 0 w 336"/>
              <a:gd name="T5" fmla="*/ 336 h 336"/>
            </a:gdLst>
            <a:ahLst/>
            <a:cxnLst>
              <a:cxn ang="0">
                <a:pos x="T0" y="T1"/>
              </a:cxn>
              <a:cxn ang="0">
                <a:pos x="T2" y="T3"/>
              </a:cxn>
              <a:cxn ang="0">
                <a:pos x="T4" y="T5"/>
              </a:cxn>
            </a:cxnLst>
            <a:rect l="0" t="0" r="r" b="b"/>
            <a:pathLst>
              <a:path w="336" h="336">
                <a:moveTo>
                  <a:pt x="288" y="0"/>
                </a:moveTo>
                <a:cubicBezTo>
                  <a:pt x="312" y="68"/>
                  <a:pt x="336" y="136"/>
                  <a:pt x="288" y="192"/>
                </a:cubicBezTo>
                <a:cubicBezTo>
                  <a:pt x="240" y="248"/>
                  <a:pt x="120" y="292"/>
                  <a:pt x="0" y="33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Freeform 14"/>
          <p:cNvSpPr>
            <a:spLocks/>
          </p:cNvSpPr>
          <p:nvPr/>
        </p:nvSpPr>
        <p:spPr bwMode="auto">
          <a:xfrm>
            <a:off x="7226300" y="3200400"/>
            <a:ext cx="622300" cy="1143000"/>
          </a:xfrm>
          <a:custGeom>
            <a:avLst/>
            <a:gdLst>
              <a:gd name="T0" fmla="*/ 392 w 392"/>
              <a:gd name="T1" fmla="*/ 0 h 720"/>
              <a:gd name="T2" fmla="*/ 56 w 392"/>
              <a:gd name="T3" fmla="*/ 336 h 720"/>
              <a:gd name="T4" fmla="*/ 56 w 392"/>
              <a:gd name="T5" fmla="*/ 720 h 720"/>
            </a:gdLst>
            <a:ahLst/>
            <a:cxnLst>
              <a:cxn ang="0">
                <a:pos x="T0" y="T1"/>
              </a:cxn>
              <a:cxn ang="0">
                <a:pos x="T2" y="T3"/>
              </a:cxn>
              <a:cxn ang="0">
                <a:pos x="T4" y="T5"/>
              </a:cxn>
            </a:cxnLst>
            <a:rect l="0" t="0" r="r" b="b"/>
            <a:pathLst>
              <a:path w="392" h="720">
                <a:moveTo>
                  <a:pt x="392" y="0"/>
                </a:moveTo>
                <a:cubicBezTo>
                  <a:pt x="252" y="108"/>
                  <a:pt x="112" y="216"/>
                  <a:pt x="56" y="336"/>
                </a:cubicBezTo>
                <a:cubicBezTo>
                  <a:pt x="0" y="456"/>
                  <a:pt x="28" y="588"/>
                  <a:pt x="56" y="72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Freeform 15"/>
          <p:cNvSpPr>
            <a:spLocks/>
          </p:cNvSpPr>
          <p:nvPr/>
        </p:nvSpPr>
        <p:spPr bwMode="auto">
          <a:xfrm>
            <a:off x="6896100" y="3505200"/>
            <a:ext cx="419100" cy="838200"/>
          </a:xfrm>
          <a:custGeom>
            <a:avLst/>
            <a:gdLst>
              <a:gd name="T0" fmla="*/ 120 w 264"/>
              <a:gd name="T1" fmla="*/ 0 h 528"/>
              <a:gd name="T2" fmla="*/ 24 w 264"/>
              <a:gd name="T3" fmla="*/ 288 h 528"/>
              <a:gd name="T4" fmla="*/ 264 w 264"/>
              <a:gd name="T5" fmla="*/ 528 h 528"/>
            </a:gdLst>
            <a:ahLst/>
            <a:cxnLst>
              <a:cxn ang="0">
                <a:pos x="T0" y="T1"/>
              </a:cxn>
              <a:cxn ang="0">
                <a:pos x="T2" y="T3"/>
              </a:cxn>
              <a:cxn ang="0">
                <a:pos x="T4" y="T5"/>
              </a:cxn>
            </a:cxnLst>
            <a:rect l="0" t="0" r="r" b="b"/>
            <a:pathLst>
              <a:path w="264" h="528">
                <a:moveTo>
                  <a:pt x="120" y="0"/>
                </a:moveTo>
                <a:cubicBezTo>
                  <a:pt x="60" y="100"/>
                  <a:pt x="0" y="200"/>
                  <a:pt x="24" y="288"/>
                </a:cubicBezTo>
                <a:cubicBezTo>
                  <a:pt x="48" y="376"/>
                  <a:pt x="156" y="452"/>
                  <a:pt x="264" y="528"/>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Freeform 18"/>
          <p:cNvSpPr>
            <a:spLocks/>
          </p:cNvSpPr>
          <p:nvPr/>
        </p:nvSpPr>
        <p:spPr bwMode="auto">
          <a:xfrm>
            <a:off x="7848600" y="2946400"/>
            <a:ext cx="1066800" cy="406400"/>
          </a:xfrm>
          <a:custGeom>
            <a:avLst/>
            <a:gdLst>
              <a:gd name="T0" fmla="*/ 0 w 672"/>
              <a:gd name="T1" fmla="*/ 160 h 256"/>
              <a:gd name="T2" fmla="*/ 528 w 672"/>
              <a:gd name="T3" fmla="*/ 16 h 256"/>
              <a:gd name="T4" fmla="*/ 672 w 672"/>
              <a:gd name="T5" fmla="*/ 256 h 256"/>
            </a:gdLst>
            <a:ahLst/>
            <a:cxnLst>
              <a:cxn ang="0">
                <a:pos x="T0" y="T1"/>
              </a:cxn>
              <a:cxn ang="0">
                <a:pos x="T2" y="T3"/>
              </a:cxn>
              <a:cxn ang="0">
                <a:pos x="T4" y="T5"/>
              </a:cxn>
            </a:cxnLst>
            <a:rect l="0" t="0" r="r" b="b"/>
            <a:pathLst>
              <a:path w="672" h="256">
                <a:moveTo>
                  <a:pt x="0" y="160"/>
                </a:moveTo>
                <a:cubicBezTo>
                  <a:pt x="208" y="80"/>
                  <a:pt x="416" y="0"/>
                  <a:pt x="528" y="16"/>
                </a:cubicBezTo>
                <a:cubicBezTo>
                  <a:pt x="640" y="32"/>
                  <a:pt x="656" y="144"/>
                  <a:pt x="672" y="25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Freeform 23"/>
          <p:cNvSpPr>
            <a:spLocks/>
          </p:cNvSpPr>
          <p:nvPr/>
        </p:nvSpPr>
        <p:spPr bwMode="auto">
          <a:xfrm>
            <a:off x="7162800" y="4343400"/>
            <a:ext cx="482600" cy="1143000"/>
          </a:xfrm>
          <a:custGeom>
            <a:avLst/>
            <a:gdLst>
              <a:gd name="T0" fmla="*/ 96 w 304"/>
              <a:gd name="T1" fmla="*/ 0 h 720"/>
              <a:gd name="T2" fmla="*/ 288 w 304"/>
              <a:gd name="T3" fmla="*/ 384 h 720"/>
              <a:gd name="T4" fmla="*/ 0 w 304"/>
              <a:gd name="T5" fmla="*/ 720 h 720"/>
            </a:gdLst>
            <a:ahLst/>
            <a:cxnLst>
              <a:cxn ang="0">
                <a:pos x="T0" y="T1"/>
              </a:cxn>
              <a:cxn ang="0">
                <a:pos x="T2" y="T3"/>
              </a:cxn>
              <a:cxn ang="0">
                <a:pos x="T4" y="T5"/>
              </a:cxn>
            </a:cxnLst>
            <a:rect l="0" t="0" r="r" b="b"/>
            <a:pathLst>
              <a:path w="304" h="720">
                <a:moveTo>
                  <a:pt x="96" y="0"/>
                </a:moveTo>
                <a:cubicBezTo>
                  <a:pt x="200" y="132"/>
                  <a:pt x="304" y="264"/>
                  <a:pt x="288" y="384"/>
                </a:cubicBezTo>
                <a:cubicBezTo>
                  <a:pt x="272" y="504"/>
                  <a:pt x="136" y="612"/>
                  <a:pt x="0" y="72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Freeform 24"/>
          <p:cNvSpPr>
            <a:spLocks/>
          </p:cNvSpPr>
          <p:nvPr/>
        </p:nvSpPr>
        <p:spPr bwMode="auto">
          <a:xfrm>
            <a:off x="7162800" y="5168900"/>
            <a:ext cx="1295400" cy="317500"/>
          </a:xfrm>
          <a:custGeom>
            <a:avLst/>
            <a:gdLst>
              <a:gd name="T0" fmla="*/ 0 w 816"/>
              <a:gd name="T1" fmla="*/ 200 h 200"/>
              <a:gd name="T2" fmla="*/ 432 w 816"/>
              <a:gd name="T3" fmla="*/ 8 h 200"/>
              <a:gd name="T4" fmla="*/ 816 w 816"/>
              <a:gd name="T5" fmla="*/ 152 h 200"/>
            </a:gdLst>
            <a:ahLst/>
            <a:cxnLst>
              <a:cxn ang="0">
                <a:pos x="T0" y="T1"/>
              </a:cxn>
              <a:cxn ang="0">
                <a:pos x="T2" y="T3"/>
              </a:cxn>
              <a:cxn ang="0">
                <a:pos x="T4" y="T5"/>
              </a:cxn>
            </a:cxnLst>
            <a:rect l="0" t="0" r="r" b="b"/>
            <a:pathLst>
              <a:path w="816" h="200">
                <a:moveTo>
                  <a:pt x="0" y="200"/>
                </a:moveTo>
                <a:cubicBezTo>
                  <a:pt x="148" y="108"/>
                  <a:pt x="296" y="16"/>
                  <a:pt x="432" y="8"/>
                </a:cubicBezTo>
                <a:cubicBezTo>
                  <a:pt x="568" y="0"/>
                  <a:pt x="692" y="76"/>
                  <a:pt x="816" y="152"/>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Freeform 27"/>
          <p:cNvSpPr>
            <a:spLocks/>
          </p:cNvSpPr>
          <p:nvPr/>
        </p:nvSpPr>
        <p:spPr bwMode="auto">
          <a:xfrm>
            <a:off x="8458200" y="5410200"/>
            <a:ext cx="609600" cy="533400"/>
          </a:xfrm>
          <a:custGeom>
            <a:avLst/>
            <a:gdLst>
              <a:gd name="T0" fmla="*/ 0 w 384"/>
              <a:gd name="T1" fmla="*/ 0 h 336"/>
              <a:gd name="T2" fmla="*/ 288 w 384"/>
              <a:gd name="T3" fmla="*/ 144 h 336"/>
              <a:gd name="T4" fmla="*/ 384 w 384"/>
              <a:gd name="T5" fmla="*/ 336 h 336"/>
            </a:gdLst>
            <a:ahLst/>
            <a:cxnLst>
              <a:cxn ang="0">
                <a:pos x="T0" y="T1"/>
              </a:cxn>
              <a:cxn ang="0">
                <a:pos x="T2" y="T3"/>
              </a:cxn>
              <a:cxn ang="0">
                <a:pos x="T4" y="T5"/>
              </a:cxn>
            </a:cxnLst>
            <a:rect l="0" t="0" r="r" b="b"/>
            <a:pathLst>
              <a:path w="384" h="336">
                <a:moveTo>
                  <a:pt x="0" y="0"/>
                </a:moveTo>
                <a:cubicBezTo>
                  <a:pt x="112" y="44"/>
                  <a:pt x="224" y="88"/>
                  <a:pt x="288" y="144"/>
                </a:cubicBezTo>
                <a:cubicBezTo>
                  <a:pt x="352" y="200"/>
                  <a:pt x="368" y="268"/>
                  <a:pt x="384" y="33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Oval 4"/>
          <p:cNvSpPr>
            <a:spLocks noChangeArrowheads="1"/>
          </p:cNvSpPr>
          <p:nvPr/>
        </p:nvSpPr>
        <p:spPr bwMode="auto">
          <a:xfrm>
            <a:off x="7772400" y="3124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Oval 5"/>
          <p:cNvSpPr>
            <a:spLocks noChangeArrowheads="1"/>
          </p:cNvSpPr>
          <p:nvPr/>
        </p:nvSpPr>
        <p:spPr bwMode="auto">
          <a:xfrm>
            <a:off x="8229600" y="39624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Oval 6"/>
          <p:cNvSpPr>
            <a:spLocks noChangeArrowheads="1"/>
          </p:cNvSpPr>
          <p:nvPr/>
        </p:nvSpPr>
        <p:spPr bwMode="auto">
          <a:xfrm>
            <a:off x="8229600" y="25908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Oval 7"/>
          <p:cNvSpPr>
            <a:spLocks noChangeArrowheads="1"/>
          </p:cNvSpPr>
          <p:nvPr/>
        </p:nvSpPr>
        <p:spPr bwMode="auto">
          <a:xfrm>
            <a:off x="7239000" y="4267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Oval 8"/>
          <p:cNvSpPr>
            <a:spLocks noChangeArrowheads="1"/>
          </p:cNvSpPr>
          <p:nvPr/>
        </p:nvSpPr>
        <p:spPr bwMode="auto">
          <a:xfrm>
            <a:off x="8839200" y="32766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Oval 9"/>
          <p:cNvSpPr>
            <a:spLocks noChangeArrowheads="1"/>
          </p:cNvSpPr>
          <p:nvPr/>
        </p:nvSpPr>
        <p:spPr bwMode="auto">
          <a:xfrm>
            <a:off x="7315200" y="25908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Oval 10"/>
          <p:cNvSpPr>
            <a:spLocks noChangeArrowheads="1"/>
          </p:cNvSpPr>
          <p:nvPr/>
        </p:nvSpPr>
        <p:spPr bwMode="auto">
          <a:xfrm>
            <a:off x="7010400" y="3429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Oval 19"/>
          <p:cNvSpPr>
            <a:spLocks noChangeArrowheads="1"/>
          </p:cNvSpPr>
          <p:nvPr/>
        </p:nvSpPr>
        <p:spPr bwMode="auto">
          <a:xfrm>
            <a:off x="8382000" y="5334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2" name="Oval 20"/>
          <p:cNvSpPr>
            <a:spLocks noChangeArrowheads="1"/>
          </p:cNvSpPr>
          <p:nvPr/>
        </p:nvSpPr>
        <p:spPr bwMode="auto">
          <a:xfrm>
            <a:off x="7086600" y="5410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Oval 21"/>
          <p:cNvSpPr>
            <a:spLocks noChangeArrowheads="1"/>
          </p:cNvSpPr>
          <p:nvPr/>
        </p:nvSpPr>
        <p:spPr bwMode="auto">
          <a:xfrm>
            <a:off x="8991600" y="58674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0" name="Oval 28"/>
          <p:cNvSpPr>
            <a:spLocks noChangeArrowheads="1"/>
          </p:cNvSpPr>
          <p:nvPr/>
        </p:nvSpPr>
        <p:spPr bwMode="auto">
          <a:xfrm>
            <a:off x="8534400" y="4572000"/>
            <a:ext cx="152400" cy="1524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1" name="Text Box 29"/>
          <p:cNvSpPr txBox="1">
            <a:spLocks noChangeArrowheads="1"/>
          </p:cNvSpPr>
          <p:nvPr/>
        </p:nvSpPr>
        <p:spPr bwMode="auto">
          <a:xfrm>
            <a:off x="8686800" y="44196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p>
        </p:txBody>
      </p:sp>
      <p:sp>
        <p:nvSpPr>
          <p:cNvPr id="18462" name="Text Box 30"/>
          <p:cNvSpPr txBox="1">
            <a:spLocks noChangeArrowheads="1"/>
          </p:cNvSpPr>
          <p:nvPr/>
        </p:nvSpPr>
        <p:spPr bwMode="auto">
          <a:xfrm>
            <a:off x="8382000" y="37338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b</a:t>
            </a:r>
          </a:p>
        </p:txBody>
      </p:sp>
      <p:sp>
        <p:nvSpPr>
          <p:cNvPr id="18465" name="Text Box 33"/>
          <p:cNvSpPr txBox="1">
            <a:spLocks noChangeArrowheads="1"/>
          </p:cNvSpPr>
          <p:nvPr/>
        </p:nvSpPr>
        <p:spPr bwMode="auto">
          <a:xfrm>
            <a:off x="8077200" y="40386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0000"/>
                </a:solidFill>
              </a:rPr>
              <a:t>u</a:t>
            </a:r>
          </a:p>
        </p:txBody>
      </p:sp>
      <p:sp>
        <p:nvSpPr>
          <p:cNvPr id="18466" name="Line 34"/>
          <p:cNvSpPr>
            <a:spLocks noChangeShapeType="1"/>
          </p:cNvSpPr>
          <p:nvPr/>
        </p:nvSpPr>
        <p:spPr bwMode="auto">
          <a:xfrm>
            <a:off x="8305800" y="4038600"/>
            <a:ext cx="152400" cy="381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8" name="Freeform 36"/>
          <p:cNvSpPr>
            <a:spLocks/>
          </p:cNvSpPr>
          <p:nvPr/>
        </p:nvSpPr>
        <p:spPr bwMode="auto">
          <a:xfrm>
            <a:off x="7848600" y="3060700"/>
            <a:ext cx="762000" cy="977900"/>
          </a:xfrm>
          <a:custGeom>
            <a:avLst/>
            <a:gdLst>
              <a:gd name="T0" fmla="*/ 0 w 480"/>
              <a:gd name="T1" fmla="*/ 88 h 616"/>
              <a:gd name="T2" fmla="*/ 432 w 480"/>
              <a:gd name="T3" fmla="*/ 88 h 616"/>
              <a:gd name="T4" fmla="*/ 288 w 480"/>
              <a:gd name="T5" fmla="*/ 616 h 616"/>
            </a:gdLst>
            <a:ahLst/>
            <a:cxnLst>
              <a:cxn ang="0">
                <a:pos x="T0" y="T1"/>
              </a:cxn>
              <a:cxn ang="0">
                <a:pos x="T2" y="T3"/>
              </a:cxn>
              <a:cxn ang="0">
                <a:pos x="T4" y="T5"/>
              </a:cxn>
            </a:cxnLst>
            <a:rect l="0" t="0" r="r" b="b"/>
            <a:pathLst>
              <a:path w="480" h="616">
                <a:moveTo>
                  <a:pt x="0" y="88"/>
                </a:moveTo>
                <a:cubicBezTo>
                  <a:pt x="192" y="44"/>
                  <a:pt x="384" y="0"/>
                  <a:pt x="432" y="88"/>
                </a:cubicBezTo>
                <a:cubicBezTo>
                  <a:pt x="480" y="176"/>
                  <a:pt x="384" y="396"/>
                  <a:pt x="288" y="61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98737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US" altLang="en-US" sz="4000" dirty="0"/>
              <a:t>Building an RRT</a:t>
            </a:r>
          </a:p>
        </p:txBody>
      </p:sp>
      <p:sp>
        <p:nvSpPr>
          <p:cNvPr id="19459" name="Rectangle 3"/>
          <p:cNvSpPr>
            <a:spLocks noGrp="1" noChangeArrowheads="1"/>
          </p:cNvSpPr>
          <p:nvPr>
            <p:ph type="body" idx="1"/>
          </p:nvPr>
        </p:nvSpPr>
        <p:spPr>
          <a:xfrm>
            <a:off x="838200" y="1981200"/>
            <a:ext cx="5638800" cy="4419600"/>
          </a:xfrm>
        </p:spPr>
        <p:txBody>
          <a:bodyPr/>
          <a:lstStyle/>
          <a:p>
            <a:r>
              <a:rPr lang="en-US" altLang="en-US" dirty="0"/>
              <a:t>To extend an RRT (cont.)</a:t>
            </a:r>
          </a:p>
          <a:p>
            <a:pPr lvl="1"/>
            <a:r>
              <a:rPr lang="en-US" altLang="en-US" dirty="0"/>
              <a:t>Apply control inputs </a:t>
            </a:r>
            <a:r>
              <a:rPr lang="en-US" altLang="en-US" i="1" dirty="0"/>
              <a:t>u</a:t>
            </a:r>
            <a:r>
              <a:rPr lang="en-US" altLang="en-US" dirty="0"/>
              <a:t> for time </a:t>
            </a:r>
            <a:r>
              <a:rPr lang="en-US" altLang="en-US" i="1" dirty="0">
                <a:latin typeface="Symbol" panose="05050102010706020507" pitchFamily="18" charset="2"/>
              </a:rPr>
              <a:t>d</a:t>
            </a:r>
            <a:r>
              <a:rPr lang="en-US" altLang="en-US" i="1" dirty="0"/>
              <a:t>, </a:t>
            </a:r>
            <a:r>
              <a:rPr lang="en-US" altLang="en-US" dirty="0"/>
              <a:t>so robot reaches </a:t>
            </a:r>
            <a:r>
              <a:rPr lang="en-US" altLang="en-US" i="1" dirty="0"/>
              <a:t>c</a:t>
            </a:r>
          </a:p>
          <a:p>
            <a:pPr lvl="1"/>
            <a:r>
              <a:rPr lang="en-US" altLang="en-US" dirty="0"/>
              <a:t>If no collisions occur in getting from </a:t>
            </a:r>
            <a:r>
              <a:rPr lang="en-US" altLang="en-US" i="1" dirty="0"/>
              <a:t>a</a:t>
            </a:r>
            <a:r>
              <a:rPr lang="en-US" altLang="en-US" dirty="0"/>
              <a:t> to </a:t>
            </a:r>
            <a:r>
              <a:rPr lang="en-US" altLang="en-US" i="1" dirty="0"/>
              <a:t>c</a:t>
            </a:r>
            <a:r>
              <a:rPr lang="en-US" altLang="en-US" dirty="0"/>
              <a:t>, add </a:t>
            </a:r>
            <a:r>
              <a:rPr lang="en-US" altLang="en-US" i="1" dirty="0"/>
              <a:t>c</a:t>
            </a:r>
            <a:r>
              <a:rPr lang="en-US" altLang="en-US" dirty="0"/>
              <a:t> to RRT and record </a:t>
            </a:r>
            <a:r>
              <a:rPr lang="en-US" altLang="en-US" i="1" dirty="0"/>
              <a:t>u </a:t>
            </a:r>
            <a:r>
              <a:rPr lang="en-US" altLang="en-US" dirty="0"/>
              <a:t>with new edge</a:t>
            </a:r>
          </a:p>
        </p:txBody>
      </p:sp>
      <p:sp>
        <p:nvSpPr>
          <p:cNvPr id="19460" name="Freeform 4"/>
          <p:cNvSpPr>
            <a:spLocks/>
          </p:cNvSpPr>
          <p:nvPr/>
        </p:nvSpPr>
        <p:spPr bwMode="auto">
          <a:xfrm>
            <a:off x="7391400" y="2654300"/>
            <a:ext cx="457200" cy="546100"/>
          </a:xfrm>
          <a:custGeom>
            <a:avLst/>
            <a:gdLst>
              <a:gd name="T0" fmla="*/ 0 w 288"/>
              <a:gd name="T1" fmla="*/ 8 h 344"/>
              <a:gd name="T2" fmla="*/ 240 w 288"/>
              <a:gd name="T3" fmla="*/ 56 h 344"/>
              <a:gd name="T4" fmla="*/ 288 w 288"/>
              <a:gd name="T5" fmla="*/ 344 h 344"/>
            </a:gdLst>
            <a:ahLst/>
            <a:cxnLst>
              <a:cxn ang="0">
                <a:pos x="T0" y="T1"/>
              </a:cxn>
              <a:cxn ang="0">
                <a:pos x="T2" y="T3"/>
              </a:cxn>
              <a:cxn ang="0">
                <a:pos x="T4" y="T5"/>
              </a:cxn>
            </a:cxnLst>
            <a:rect l="0" t="0" r="r" b="b"/>
            <a:pathLst>
              <a:path w="288" h="344">
                <a:moveTo>
                  <a:pt x="0" y="8"/>
                </a:moveTo>
                <a:cubicBezTo>
                  <a:pt x="96" y="4"/>
                  <a:pt x="192" y="0"/>
                  <a:pt x="240" y="56"/>
                </a:cubicBezTo>
                <a:cubicBezTo>
                  <a:pt x="288" y="112"/>
                  <a:pt x="288" y="228"/>
                  <a:pt x="288" y="344"/>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Freeform 5"/>
          <p:cNvSpPr>
            <a:spLocks/>
          </p:cNvSpPr>
          <p:nvPr/>
        </p:nvSpPr>
        <p:spPr bwMode="auto">
          <a:xfrm>
            <a:off x="7848600" y="2667000"/>
            <a:ext cx="533400" cy="533400"/>
          </a:xfrm>
          <a:custGeom>
            <a:avLst/>
            <a:gdLst>
              <a:gd name="T0" fmla="*/ 288 w 336"/>
              <a:gd name="T1" fmla="*/ 0 h 336"/>
              <a:gd name="T2" fmla="*/ 288 w 336"/>
              <a:gd name="T3" fmla="*/ 192 h 336"/>
              <a:gd name="T4" fmla="*/ 0 w 336"/>
              <a:gd name="T5" fmla="*/ 336 h 336"/>
            </a:gdLst>
            <a:ahLst/>
            <a:cxnLst>
              <a:cxn ang="0">
                <a:pos x="T0" y="T1"/>
              </a:cxn>
              <a:cxn ang="0">
                <a:pos x="T2" y="T3"/>
              </a:cxn>
              <a:cxn ang="0">
                <a:pos x="T4" y="T5"/>
              </a:cxn>
            </a:cxnLst>
            <a:rect l="0" t="0" r="r" b="b"/>
            <a:pathLst>
              <a:path w="336" h="336">
                <a:moveTo>
                  <a:pt x="288" y="0"/>
                </a:moveTo>
                <a:cubicBezTo>
                  <a:pt x="312" y="68"/>
                  <a:pt x="336" y="136"/>
                  <a:pt x="288" y="192"/>
                </a:cubicBezTo>
                <a:cubicBezTo>
                  <a:pt x="240" y="248"/>
                  <a:pt x="120" y="292"/>
                  <a:pt x="0" y="33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2" name="Freeform 6"/>
          <p:cNvSpPr>
            <a:spLocks/>
          </p:cNvSpPr>
          <p:nvPr/>
        </p:nvSpPr>
        <p:spPr bwMode="auto">
          <a:xfrm>
            <a:off x="7226300" y="3200400"/>
            <a:ext cx="622300" cy="1143000"/>
          </a:xfrm>
          <a:custGeom>
            <a:avLst/>
            <a:gdLst>
              <a:gd name="T0" fmla="*/ 392 w 392"/>
              <a:gd name="T1" fmla="*/ 0 h 720"/>
              <a:gd name="T2" fmla="*/ 56 w 392"/>
              <a:gd name="T3" fmla="*/ 336 h 720"/>
              <a:gd name="T4" fmla="*/ 56 w 392"/>
              <a:gd name="T5" fmla="*/ 720 h 720"/>
            </a:gdLst>
            <a:ahLst/>
            <a:cxnLst>
              <a:cxn ang="0">
                <a:pos x="T0" y="T1"/>
              </a:cxn>
              <a:cxn ang="0">
                <a:pos x="T2" y="T3"/>
              </a:cxn>
              <a:cxn ang="0">
                <a:pos x="T4" y="T5"/>
              </a:cxn>
            </a:cxnLst>
            <a:rect l="0" t="0" r="r" b="b"/>
            <a:pathLst>
              <a:path w="392" h="720">
                <a:moveTo>
                  <a:pt x="392" y="0"/>
                </a:moveTo>
                <a:cubicBezTo>
                  <a:pt x="252" y="108"/>
                  <a:pt x="112" y="216"/>
                  <a:pt x="56" y="336"/>
                </a:cubicBezTo>
                <a:cubicBezTo>
                  <a:pt x="0" y="456"/>
                  <a:pt x="28" y="588"/>
                  <a:pt x="56" y="72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Freeform 7"/>
          <p:cNvSpPr>
            <a:spLocks/>
          </p:cNvSpPr>
          <p:nvPr/>
        </p:nvSpPr>
        <p:spPr bwMode="auto">
          <a:xfrm>
            <a:off x="6896100" y="3505200"/>
            <a:ext cx="419100" cy="838200"/>
          </a:xfrm>
          <a:custGeom>
            <a:avLst/>
            <a:gdLst>
              <a:gd name="T0" fmla="*/ 120 w 264"/>
              <a:gd name="T1" fmla="*/ 0 h 528"/>
              <a:gd name="T2" fmla="*/ 24 w 264"/>
              <a:gd name="T3" fmla="*/ 288 h 528"/>
              <a:gd name="T4" fmla="*/ 264 w 264"/>
              <a:gd name="T5" fmla="*/ 528 h 528"/>
            </a:gdLst>
            <a:ahLst/>
            <a:cxnLst>
              <a:cxn ang="0">
                <a:pos x="T0" y="T1"/>
              </a:cxn>
              <a:cxn ang="0">
                <a:pos x="T2" y="T3"/>
              </a:cxn>
              <a:cxn ang="0">
                <a:pos x="T4" y="T5"/>
              </a:cxn>
            </a:cxnLst>
            <a:rect l="0" t="0" r="r" b="b"/>
            <a:pathLst>
              <a:path w="264" h="528">
                <a:moveTo>
                  <a:pt x="120" y="0"/>
                </a:moveTo>
                <a:cubicBezTo>
                  <a:pt x="60" y="100"/>
                  <a:pt x="0" y="200"/>
                  <a:pt x="24" y="288"/>
                </a:cubicBezTo>
                <a:cubicBezTo>
                  <a:pt x="48" y="376"/>
                  <a:pt x="156" y="452"/>
                  <a:pt x="264" y="528"/>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Freeform 8"/>
          <p:cNvSpPr>
            <a:spLocks/>
          </p:cNvSpPr>
          <p:nvPr/>
        </p:nvSpPr>
        <p:spPr bwMode="auto">
          <a:xfrm>
            <a:off x="7848600" y="2946400"/>
            <a:ext cx="1066800" cy="406400"/>
          </a:xfrm>
          <a:custGeom>
            <a:avLst/>
            <a:gdLst>
              <a:gd name="T0" fmla="*/ 0 w 672"/>
              <a:gd name="T1" fmla="*/ 160 h 256"/>
              <a:gd name="T2" fmla="*/ 528 w 672"/>
              <a:gd name="T3" fmla="*/ 16 h 256"/>
              <a:gd name="T4" fmla="*/ 672 w 672"/>
              <a:gd name="T5" fmla="*/ 256 h 256"/>
            </a:gdLst>
            <a:ahLst/>
            <a:cxnLst>
              <a:cxn ang="0">
                <a:pos x="T0" y="T1"/>
              </a:cxn>
              <a:cxn ang="0">
                <a:pos x="T2" y="T3"/>
              </a:cxn>
              <a:cxn ang="0">
                <a:pos x="T4" y="T5"/>
              </a:cxn>
            </a:cxnLst>
            <a:rect l="0" t="0" r="r" b="b"/>
            <a:pathLst>
              <a:path w="672" h="256">
                <a:moveTo>
                  <a:pt x="0" y="160"/>
                </a:moveTo>
                <a:cubicBezTo>
                  <a:pt x="208" y="80"/>
                  <a:pt x="416" y="0"/>
                  <a:pt x="528" y="16"/>
                </a:cubicBezTo>
                <a:cubicBezTo>
                  <a:pt x="640" y="32"/>
                  <a:pt x="656" y="144"/>
                  <a:pt x="672" y="25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9"/>
          <p:cNvSpPr>
            <a:spLocks/>
          </p:cNvSpPr>
          <p:nvPr/>
        </p:nvSpPr>
        <p:spPr bwMode="auto">
          <a:xfrm>
            <a:off x="7162800" y="4343400"/>
            <a:ext cx="482600" cy="1143000"/>
          </a:xfrm>
          <a:custGeom>
            <a:avLst/>
            <a:gdLst>
              <a:gd name="T0" fmla="*/ 96 w 304"/>
              <a:gd name="T1" fmla="*/ 0 h 720"/>
              <a:gd name="T2" fmla="*/ 288 w 304"/>
              <a:gd name="T3" fmla="*/ 384 h 720"/>
              <a:gd name="T4" fmla="*/ 0 w 304"/>
              <a:gd name="T5" fmla="*/ 720 h 720"/>
            </a:gdLst>
            <a:ahLst/>
            <a:cxnLst>
              <a:cxn ang="0">
                <a:pos x="T0" y="T1"/>
              </a:cxn>
              <a:cxn ang="0">
                <a:pos x="T2" y="T3"/>
              </a:cxn>
              <a:cxn ang="0">
                <a:pos x="T4" y="T5"/>
              </a:cxn>
            </a:cxnLst>
            <a:rect l="0" t="0" r="r" b="b"/>
            <a:pathLst>
              <a:path w="304" h="720">
                <a:moveTo>
                  <a:pt x="96" y="0"/>
                </a:moveTo>
                <a:cubicBezTo>
                  <a:pt x="200" y="132"/>
                  <a:pt x="304" y="264"/>
                  <a:pt x="288" y="384"/>
                </a:cubicBezTo>
                <a:cubicBezTo>
                  <a:pt x="272" y="504"/>
                  <a:pt x="136" y="612"/>
                  <a:pt x="0" y="720"/>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Freeform 10"/>
          <p:cNvSpPr>
            <a:spLocks/>
          </p:cNvSpPr>
          <p:nvPr/>
        </p:nvSpPr>
        <p:spPr bwMode="auto">
          <a:xfrm>
            <a:off x="7162800" y="5168900"/>
            <a:ext cx="1295400" cy="317500"/>
          </a:xfrm>
          <a:custGeom>
            <a:avLst/>
            <a:gdLst>
              <a:gd name="T0" fmla="*/ 0 w 816"/>
              <a:gd name="T1" fmla="*/ 200 h 200"/>
              <a:gd name="T2" fmla="*/ 432 w 816"/>
              <a:gd name="T3" fmla="*/ 8 h 200"/>
              <a:gd name="T4" fmla="*/ 816 w 816"/>
              <a:gd name="T5" fmla="*/ 152 h 200"/>
            </a:gdLst>
            <a:ahLst/>
            <a:cxnLst>
              <a:cxn ang="0">
                <a:pos x="T0" y="T1"/>
              </a:cxn>
              <a:cxn ang="0">
                <a:pos x="T2" y="T3"/>
              </a:cxn>
              <a:cxn ang="0">
                <a:pos x="T4" y="T5"/>
              </a:cxn>
            </a:cxnLst>
            <a:rect l="0" t="0" r="r" b="b"/>
            <a:pathLst>
              <a:path w="816" h="200">
                <a:moveTo>
                  <a:pt x="0" y="200"/>
                </a:moveTo>
                <a:cubicBezTo>
                  <a:pt x="148" y="108"/>
                  <a:pt x="296" y="16"/>
                  <a:pt x="432" y="8"/>
                </a:cubicBezTo>
                <a:cubicBezTo>
                  <a:pt x="568" y="0"/>
                  <a:pt x="692" y="76"/>
                  <a:pt x="816" y="152"/>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Freeform 11"/>
          <p:cNvSpPr>
            <a:spLocks/>
          </p:cNvSpPr>
          <p:nvPr/>
        </p:nvSpPr>
        <p:spPr bwMode="auto">
          <a:xfrm>
            <a:off x="8458200" y="5410200"/>
            <a:ext cx="609600" cy="533400"/>
          </a:xfrm>
          <a:custGeom>
            <a:avLst/>
            <a:gdLst>
              <a:gd name="T0" fmla="*/ 0 w 384"/>
              <a:gd name="T1" fmla="*/ 0 h 336"/>
              <a:gd name="T2" fmla="*/ 288 w 384"/>
              <a:gd name="T3" fmla="*/ 144 h 336"/>
              <a:gd name="T4" fmla="*/ 384 w 384"/>
              <a:gd name="T5" fmla="*/ 336 h 336"/>
            </a:gdLst>
            <a:ahLst/>
            <a:cxnLst>
              <a:cxn ang="0">
                <a:pos x="T0" y="T1"/>
              </a:cxn>
              <a:cxn ang="0">
                <a:pos x="T2" y="T3"/>
              </a:cxn>
              <a:cxn ang="0">
                <a:pos x="T4" y="T5"/>
              </a:cxn>
            </a:cxnLst>
            <a:rect l="0" t="0" r="r" b="b"/>
            <a:pathLst>
              <a:path w="384" h="336">
                <a:moveTo>
                  <a:pt x="0" y="0"/>
                </a:moveTo>
                <a:cubicBezTo>
                  <a:pt x="112" y="44"/>
                  <a:pt x="224" y="88"/>
                  <a:pt x="288" y="144"/>
                </a:cubicBezTo>
                <a:cubicBezTo>
                  <a:pt x="352" y="200"/>
                  <a:pt x="368" y="268"/>
                  <a:pt x="384" y="33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Oval 12"/>
          <p:cNvSpPr>
            <a:spLocks noChangeArrowheads="1"/>
          </p:cNvSpPr>
          <p:nvPr/>
        </p:nvSpPr>
        <p:spPr bwMode="auto">
          <a:xfrm>
            <a:off x="7772400" y="3124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Oval 13"/>
          <p:cNvSpPr>
            <a:spLocks noChangeArrowheads="1"/>
          </p:cNvSpPr>
          <p:nvPr/>
        </p:nvSpPr>
        <p:spPr bwMode="auto">
          <a:xfrm>
            <a:off x="8229600" y="39624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Oval 14"/>
          <p:cNvSpPr>
            <a:spLocks noChangeArrowheads="1"/>
          </p:cNvSpPr>
          <p:nvPr/>
        </p:nvSpPr>
        <p:spPr bwMode="auto">
          <a:xfrm>
            <a:off x="8229600" y="25908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Oval 15"/>
          <p:cNvSpPr>
            <a:spLocks noChangeArrowheads="1"/>
          </p:cNvSpPr>
          <p:nvPr/>
        </p:nvSpPr>
        <p:spPr bwMode="auto">
          <a:xfrm>
            <a:off x="7239000" y="4267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Oval 16"/>
          <p:cNvSpPr>
            <a:spLocks noChangeArrowheads="1"/>
          </p:cNvSpPr>
          <p:nvPr/>
        </p:nvSpPr>
        <p:spPr bwMode="auto">
          <a:xfrm>
            <a:off x="8839200" y="32766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Oval 17"/>
          <p:cNvSpPr>
            <a:spLocks noChangeArrowheads="1"/>
          </p:cNvSpPr>
          <p:nvPr/>
        </p:nvSpPr>
        <p:spPr bwMode="auto">
          <a:xfrm>
            <a:off x="7315200" y="25908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Oval 18"/>
          <p:cNvSpPr>
            <a:spLocks noChangeArrowheads="1"/>
          </p:cNvSpPr>
          <p:nvPr/>
        </p:nvSpPr>
        <p:spPr bwMode="auto">
          <a:xfrm>
            <a:off x="7010400" y="3429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Oval 19"/>
          <p:cNvSpPr>
            <a:spLocks noChangeArrowheads="1"/>
          </p:cNvSpPr>
          <p:nvPr/>
        </p:nvSpPr>
        <p:spPr bwMode="auto">
          <a:xfrm>
            <a:off x="8382000" y="5334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Oval 20"/>
          <p:cNvSpPr>
            <a:spLocks noChangeArrowheads="1"/>
          </p:cNvSpPr>
          <p:nvPr/>
        </p:nvSpPr>
        <p:spPr bwMode="auto">
          <a:xfrm>
            <a:off x="7086600" y="54102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Oval 21"/>
          <p:cNvSpPr>
            <a:spLocks noChangeArrowheads="1"/>
          </p:cNvSpPr>
          <p:nvPr/>
        </p:nvSpPr>
        <p:spPr bwMode="auto">
          <a:xfrm>
            <a:off x="8991600" y="58674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Oval 22"/>
          <p:cNvSpPr>
            <a:spLocks noChangeArrowheads="1"/>
          </p:cNvSpPr>
          <p:nvPr/>
        </p:nvSpPr>
        <p:spPr bwMode="auto">
          <a:xfrm>
            <a:off x="8534400" y="4572000"/>
            <a:ext cx="152400" cy="1524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Text Box 23"/>
          <p:cNvSpPr txBox="1">
            <a:spLocks noChangeArrowheads="1"/>
          </p:cNvSpPr>
          <p:nvPr/>
        </p:nvSpPr>
        <p:spPr bwMode="auto">
          <a:xfrm>
            <a:off x="8686800" y="44196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p>
        </p:txBody>
      </p:sp>
      <p:sp>
        <p:nvSpPr>
          <p:cNvPr id="19480" name="Text Box 24"/>
          <p:cNvSpPr txBox="1">
            <a:spLocks noChangeArrowheads="1"/>
          </p:cNvSpPr>
          <p:nvPr/>
        </p:nvSpPr>
        <p:spPr bwMode="auto">
          <a:xfrm>
            <a:off x="8382000" y="37338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b</a:t>
            </a:r>
          </a:p>
        </p:txBody>
      </p:sp>
      <p:sp>
        <p:nvSpPr>
          <p:cNvPr id="19481" name="Text Box 25"/>
          <p:cNvSpPr txBox="1">
            <a:spLocks noChangeArrowheads="1"/>
          </p:cNvSpPr>
          <p:nvPr/>
        </p:nvSpPr>
        <p:spPr bwMode="auto">
          <a:xfrm>
            <a:off x="7754100" y="4038600"/>
            <a:ext cx="303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FF0000"/>
                </a:solidFill>
              </a:rPr>
              <a:t>u</a:t>
            </a:r>
          </a:p>
        </p:txBody>
      </p:sp>
      <p:sp>
        <p:nvSpPr>
          <p:cNvPr id="19482" name="Line 26"/>
          <p:cNvSpPr>
            <a:spLocks noChangeShapeType="1"/>
          </p:cNvSpPr>
          <p:nvPr/>
        </p:nvSpPr>
        <p:spPr bwMode="auto">
          <a:xfrm>
            <a:off x="8305800" y="4038600"/>
            <a:ext cx="152400" cy="381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3" name="Freeform 27"/>
          <p:cNvSpPr>
            <a:spLocks/>
          </p:cNvSpPr>
          <p:nvPr/>
        </p:nvSpPr>
        <p:spPr bwMode="auto">
          <a:xfrm>
            <a:off x="7848600" y="3060700"/>
            <a:ext cx="762000" cy="977900"/>
          </a:xfrm>
          <a:custGeom>
            <a:avLst/>
            <a:gdLst>
              <a:gd name="T0" fmla="*/ 0 w 480"/>
              <a:gd name="T1" fmla="*/ 88 h 616"/>
              <a:gd name="T2" fmla="*/ 432 w 480"/>
              <a:gd name="T3" fmla="*/ 88 h 616"/>
              <a:gd name="T4" fmla="*/ 288 w 480"/>
              <a:gd name="T5" fmla="*/ 616 h 616"/>
            </a:gdLst>
            <a:ahLst/>
            <a:cxnLst>
              <a:cxn ang="0">
                <a:pos x="T0" y="T1"/>
              </a:cxn>
              <a:cxn ang="0">
                <a:pos x="T2" y="T3"/>
              </a:cxn>
              <a:cxn ang="0">
                <a:pos x="T4" y="T5"/>
              </a:cxn>
            </a:cxnLst>
            <a:rect l="0" t="0" r="r" b="b"/>
            <a:pathLst>
              <a:path w="480" h="616">
                <a:moveTo>
                  <a:pt x="0" y="88"/>
                </a:moveTo>
                <a:cubicBezTo>
                  <a:pt x="192" y="44"/>
                  <a:pt x="384" y="0"/>
                  <a:pt x="432" y="88"/>
                </a:cubicBezTo>
                <a:cubicBezTo>
                  <a:pt x="480" y="176"/>
                  <a:pt x="384" y="396"/>
                  <a:pt x="288" y="616"/>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4" name="Oval 28"/>
          <p:cNvSpPr>
            <a:spLocks noChangeArrowheads="1"/>
          </p:cNvSpPr>
          <p:nvPr/>
        </p:nvSpPr>
        <p:spPr bwMode="auto">
          <a:xfrm>
            <a:off x="8153400" y="4572000"/>
            <a:ext cx="152400" cy="1524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Freeform 30"/>
          <p:cNvSpPr>
            <a:spLocks/>
          </p:cNvSpPr>
          <p:nvPr/>
        </p:nvSpPr>
        <p:spPr bwMode="auto">
          <a:xfrm>
            <a:off x="8140700" y="4038600"/>
            <a:ext cx="165100" cy="609600"/>
          </a:xfrm>
          <a:custGeom>
            <a:avLst/>
            <a:gdLst>
              <a:gd name="T0" fmla="*/ 104 w 104"/>
              <a:gd name="T1" fmla="*/ 0 h 384"/>
              <a:gd name="T2" fmla="*/ 8 w 104"/>
              <a:gd name="T3" fmla="*/ 240 h 384"/>
              <a:gd name="T4" fmla="*/ 56 w 104"/>
              <a:gd name="T5" fmla="*/ 384 h 384"/>
            </a:gdLst>
            <a:ahLst/>
            <a:cxnLst>
              <a:cxn ang="0">
                <a:pos x="T0" y="T1"/>
              </a:cxn>
              <a:cxn ang="0">
                <a:pos x="T2" y="T3"/>
              </a:cxn>
              <a:cxn ang="0">
                <a:pos x="T4" y="T5"/>
              </a:cxn>
            </a:cxnLst>
            <a:rect l="0" t="0" r="r" b="b"/>
            <a:pathLst>
              <a:path w="104" h="384">
                <a:moveTo>
                  <a:pt x="104" y="0"/>
                </a:moveTo>
                <a:cubicBezTo>
                  <a:pt x="60" y="88"/>
                  <a:pt x="16" y="176"/>
                  <a:pt x="8" y="240"/>
                </a:cubicBezTo>
                <a:cubicBezTo>
                  <a:pt x="0" y="304"/>
                  <a:pt x="28" y="344"/>
                  <a:pt x="56" y="384"/>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7" name="Text Box 31"/>
          <p:cNvSpPr txBox="1">
            <a:spLocks noChangeArrowheads="1"/>
          </p:cNvSpPr>
          <p:nvPr/>
        </p:nvSpPr>
        <p:spPr bwMode="auto">
          <a:xfrm>
            <a:off x="7848600" y="4419600"/>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a:t>
            </a:r>
          </a:p>
        </p:txBody>
      </p:sp>
      <p:sp>
        <p:nvSpPr>
          <p:cNvPr id="19488" name="Oval 32"/>
          <p:cNvSpPr>
            <a:spLocks noChangeArrowheads="1"/>
          </p:cNvSpPr>
          <p:nvPr/>
        </p:nvSpPr>
        <p:spPr bwMode="auto">
          <a:xfrm>
            <a:off x="7772400" y="4114800"/>
            <a:ext cx="3048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33"/>
          <p:cNvSpPr>
            <a:spLocks noChangeShapeType="1"/>
          </p:cNvSpPr>
          <p:nvPr/>
        </p:nvSpPr>
        <p:spPr bwMode="auto">
          <a:xfrm>
            <a:off x="8077200" y="4267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86304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altLang="en-US" dirty="0"/>
              <a:t>Executing the Path</a:t>
            </a:r>
          </a:p>
        </p:txBody>
      </p:sp>
      <p:sp>
        <p:nvSpPr>
          <p:cNvPr id="20483" name="Rectangle 3"/>
          <p:cNvSpPr>
            <a:spLocks noGrp="1" noChangeArrowheads="1"/>
          </p:cNvSpPr>
          <p:nvPr>
            <p:ph type="body" idx="1"/>
          </p:nvPr>
        </p:nvSpPr>
        <p:spPr>
          <a:xfrm>
            <a:off x="838200" y="1825625"/>
            <a:ext cx="10515600" cy="4154551"/>
          </a:xfrm>
        </p:spPr>
        <p:txBody>
          <a:bodyPr/>
          <a:lstStyle/>
          <a:p>
            <a:pPr>
              <a:buFont typeface="Wingdings" panose="05000000000000000000" pitchFamily="2" charset="2"/>
              <a:buNone/>
            </a:pPr>
            <a:r>
              <a:rPr lang="en-US" altLang="en-US" dirty="0"/>
              <a:t>Once the RRT reaches </a:t>
            </a:r>
            <a:r>
              <a:rPr lang="en-US" altLang="en-US" i="1" dirty="0" smtClean="0"/>
              <a:t>G</a:t>
            </a:r>
            <a:endParaRPr lang="en-US" altLang="en-US" i="1" baseline="-25000" dirty="0" smtClean="0"/>
          </a:p>
          <a:p>
            <a:pPr>
              <a:buFont typeface="Wingdings" panose="05000000000000000000" pitchFamily="2" charset="2"/>
              <a:buNone/>
            </a:pPr>
            <a:endParaRPr lang="en-US" altLang="en-US" i="1" baseline="-25000" dirty="0"/>
          </a:p>
          <a:p>
            <a:pPr lvl="1"/>
            <a:r>
              <a:rPr lang="en-US" altLang="en-US" sz="2800" dirty="0"/>
              <a:t>Backtrack along tree to identify edges that lead from </a:t>
            </a:r>
            <a:r>
              <a:rPr lang="en-US" altLang="en-US" sz="2800" i="1" dirty="0"/>
              <a:t>S</a:t>
            </a:r>
            <a:r>
              <a:rPr lang="en-US" altLang="en-US" sz="2800" dirty="0" smtClean="0"/>
              <a:t> to </a:t>
            </a:r>
            <a:r>
              <a:rPr lang="en-US" altLang="en-US" sz="2800" i="1" dirty="0" smtClean="0"/>
              <a:t>G</a:t>
            </a:r>
            <a:r>
              <a:rPr lang="en-US" altLang="en-US" sz="2800" dirty="0" smtClean="0"/>
              <a:t>.</a:t>
            </a:r>
            <a:endParaRPr lang="en-US" altLang="en-US" sz="2800" i="1" baseline="-25000" dirty="0"/>
          </a:p>
          <a:p>
            <a:pPr lvl="1"/>
            <a:r>
              <a:rPr lang="en-US" altLang="en-US" sz="2800" dirty="0"/>
              <a:t>Drive robot using control inputs stored along edges in the </a:t>
            </a:r>
            <a:r>
              <a:rPr lang="en-US" altLang="en-US" sz="2800" dirty="0" smtClean="0"/>
              <a:t>tree.</a:t>
            </a:r>
            <a:endParaRPr lang="en-US" altLang="en-US" sz="2800" dirty="0"/>
          </a:p>
        </p:txBody>
      </p:sp>
    </p:spTree>
    <p:extLst>
      <p:ext uri="{BB962C8B-B14F-4D97-AF65-F5344CB8AC3E}">
        <p14:creationId xmlns:p14="http://schemas.microsoft.com/office/powerpoint/2010/main" val="3923562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4"/>
            <a:ext cx="9628632" cy="1181302"/>
          </a:xfrm>
        </p:spPr>
        <p:txBody>
          <a:bodyPr>
            <a:normAutofit fontScale="90000"/>
          </a:bodyPr>
          <a:lstStyle/>
          <a:p>
            <a:r>
              <a:rPr lang="en-US" dirty="0"/>
              <a:t>		</a:t>
            </a:r>
            <a:br>
              <a:rPr lang="en-US" dirty="0"/>
            </a:br>
            <a:r>
              <a:rPr lang="en-US" dirty="0"/>
              <a:t>	   Sampling and Building the Tree</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The path is planned by building a tree starting from the position of the robot.</a:t>
            </a:r>
          </a:p>
          <a:p>
            <a:pPr>
              <a:buFont typeface="Wingdings" panose="05000000000000000000" pitchFamily="2" charset="2"/>
              <a:buChar char="Ø"/>
            </a:pPr>
            <a:r>
              <a:rPr lang="en-US" dirty="0"/>
              <a:t>While the Search tree has not reached the goal, and haven’t ran out of iterations</a:t>
            </a:r>
          </a:p>
          <a:p>
            <a:r>
              <a:rPr lang="en-US" dirty="0"/>
              <a:t>Pick an initial node using random sampling.</a:t>
            </a:r>
          </a:p>
          <a:p>
            <a:r>
              <a:rPr lang="en-US" dirty="0"/>
              <a:t>Find the nearest node in the Search Tree Closest to the random point.</a:t>
            </a:r>
          </a:p>
          <a:p>
            <a:r>
              <a:rPr lang="en-US" dirty="0" smtClean="0"/>
              <a:t>Now it </a:t>
            </a:r>
            <a:r>
              <a:rPr lang="en-US" dirty="0"/>
              <a:t>is checked if that point collides with an obstacle in the space.</a:t>
            </a:r>
          </a:p>
        </p:txBody>
      </p:sp>
    </p:spTree>
    <p:extLst>
      <p:ext uri="{BB962C8B-B14F-4D97-AF65-F5344CB8AC3E}">
        <p14:creationId xmlns:p14="http://schemas.microsoft.com/office/powerpoint/2010/main" val="253423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0119"/>
            <a:ext cx="10515600" cy="5466844"/>
          </a:xfrm>
        </p:spPr>
        <p:txBody>
          <a:bodyPr/>
          <a:lstStyle/>
          <a:p>
            <a:r>
              <a:rPr lang="en-US" dirty="0"/>
              <a:t>If the sampled point has no collisions, it is then checked if the edge between the sampled point and the nearest existing point in the tree has any collisions.</a:t>
            </a:r>
          </a:p>
          <a:p>
            <a:r>
              <a:rPr lang="en-US" dirty="0"/>
              <a:t>If this straight line path has no collisions, the sampled point is added to the tree with the nearest point as its parent node. If there is a collision, this point is thrown out</a:t>
            </a:r>
            <a:r>
              <a:rPr lang="en-US" dirty="0" smtClean="0"/>
              <a:t>.</a:t>
            </a:r>
          </a:p>
          <a:p>
            <a:pPr marL="0" indent="0">
              <a:buNone/>
            </a:pPr>
            <a:endParaRPr lang="en-US" dirty="0"/>
          </a:p>
          <a:p>
            <a:endParaRPr lang="en-US" dirty="0"/>
          </a:p>
        </p:txBody>
      </p:sp>
      <p:pic>
        <p:nvPicPr>
          <p:cNvPr id="4" name="Content Placeholder 3"/>
          <p:cNvPicPr>
            <a:picLocks noChangeAspect="1"/>
          </p:cNvPicPr>
          <p:nvPr/>
        </p:nvPicPr>
        <p:blipFill>
          <a:blip r:embed="rId2"/>
          <a:stretch>
            <a:fillRect/>
          </a:stretch>
        </p:blipFill>
        <p:spPr>
          <a:xfrm>
            <a:off x="1372811" y="3443541"/>
            <a:ext cx="9248775" cy="2990850"/>
          </a:xfrm>
          <a:prstGeom prst="rect">
            <a:avLst/>
          </a:prstGeom>
        </p:spPr>
      </p:pic>
    </p:spTree>
    <p:extLst>
      <p:ext uri="{BB962C8B-B14F-4D97-AF65-F5344CB8AC3E}">
        <p14:creationId xmlns:p14="http://schemas.microsoft.com/office/powerpoint/2010/main" val="149662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Each time after a node is added to the tree and than node is less than some known threshold distance from the goal position, it is checked if the goal can be reach in a straight line path from the added node.</a:t>
            </a:r>
          </a:p>
          <a:p>
            <a:pPr>
              <a:buFont typeface="Wingdings" panose="05000000000000000000" pitchFamily="2" charset="2"/>
              <a:buChar char="Ø"/>
            </a:pPr>
            <a:r>
              <a:rPr lang="en-US" dirty="0"/>
              <a:t>If the goal position is reachable without colliding it’s edge with an obstacle, the goal position is added to the tree with the recently added node as its parent. At this point, the path planning is complete.</a:t>
            </a:r>
          </a:p>
          <a:p>
            <a:pPr>
              <a:buFont typeface="Wingdings" panose="05000000000000000000" pitchFamily="2" charset="2"/>
              <a:buChar char="Ø"/>
            </a:pPr>
            <a:r>
              <a:rPr lang="en-US" dirty="0"/>
              <a:t>If the goal position is still unreachable, additional points are sampled.</a:t>
            </a:r>
          </a:p>
          <a:p>
            <a:endParaRPr lang="en-US" dirty="0"/>
          </a:p>
        </p:txBody>
      </p:sp>
    </p:spTree>
    <p:extLst>
      <p:ext uri="{BB962C8B-B14F-4D97-AF65-F5344CB8AC3E}">
        <p14:creationId xmlns:p14="http://schemas.microsoft.com/office/powerpoint/2010/main" val="1676071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 completed path is shown below.</a:t>
            </a:r>
          </a:p>
        </p:txBody>
      </p:sp>
      <p:pic>
        <p:nvPicPr>
          <p:cNvPr id="4" name="Content Placeholder 3"/>
          <p:cNvPicPr>
            <a:picLocks noGrp="1" noChangeAspect="1"/>
          </p:cNvPicPr>
          <p:nvPr>
            <p:ph idx="1"/>
          </p:nvPr>
        </p:nvPicPr>
        <p:blipFill>
          <a:blip r:embed="rId2"/>
          <a:stretch>
            <a:fillRect/>
          </a:stretch>
        </p:blipFill>
        <p:spPr>
          <a:xfrm>
            <a:off x="3078590" y="2182124"/>
            <a:ext cx="6031644" cy="3986213"/>
          </a:xfrm>
          <a:prstGeom prst="rect">
            <a:avLst/>
          </a:prstGeom>
        </p:spPr>
      </p:pic>
    </p:spTree>
    <p:extLst>
      <p:ext uri="{BB962C8B-B14F-4D97-AF65-F5344CB8AC3E}">
        <p14:creationId xmlns:p14="http://schemas.microsoft.com/office/powerpoint/2010/main" val="55441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a:t>
            </a:r>
            <a:r>
              <a:rPr lang="en-US" dirty="0" smtClean="0"/>
              <a:t>Limitations</a:t>
            </a:r>
            <a:endParaRPr lang="en-US" dirty="0"/>
          </a:p>
        </p:txBody>
      </p:sp>
      <p:sp>
        <p:nvSpPr>
          <p:cNvPr id="3" name="Content Placeholder 2"/>
          <p:cNvSpPr>
            <a:spLocks noGrp="1"/>
          </p:cNvSpPr>
          <p:nvPr>
            <p:ph idx="1"/>
          </p:nvPr>
        </p:nvSpPr>
        <p:spPr>
          <a:xfrm>
            <a:off x="1199278" y="1690687"/>
            <a:ext cx="10515600" cy="2268838"/>
          </a:xfrm>
        </p:spPr>
        <p:txBody>
          <a:bodyPr/>
          <a:lstStyle/>
          <a:p>
            <a:r>
              <a:rPr lang="en-US" dirty="0" smtClean="0"/>
              <a:t>It </a:t>
            </a:r>
            <a:r>
              <a:rPr lang="en-US" dirty="0"/>
              <a:t>is necessary to polish the path given by RRT and decrease the number of result edges.</a:t>
            </a:r>
          </a:p>
          <a:p>
            <a:r>
              <a:rPr lang="en-US" dirty="0"/>
              <a:t>If the path does not exists between two desired points, the program may end up in an infinite iteration loop.</a:t>
            </a:r>
          </a:p>
        </p:txBody>
      </p:sp>
    </p:spTree>
    <p:extLst>
      <p:ext uri="{BB962C8B-B14F-4D97-AF65-F5344CB8AC3E}">
        <p14:creationId xmlns:p14="http://schemas.microsoft.com/office/powerpoint/2010/main" val="2731638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Contents</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Objective</a:t>
            </a:r>
          </a:p>
          <a:p>
            <a:pPr>
              <a:buFont typeface="Wingdings" panose="05000000000000000000" pitchFamily="2" charset="2"/>
              <a:buChar char="q"/>
            </a:pPr>
            <a:r>
              <a:rPr lang="en-US" dirty="0" smtClean="0"/>
              <a:t>Problem Statement</a:t>
            </a:r>
          </a:p>
          <a:p>
            <a:pPr>
              <a:buFont typeface="Wingdings" panose="05000000000000000000" pitchFamily="2" charset="2"/>
              <a:buChar char="q"/>
            </a:pPr>
            <a:r>
              <a:rPr lang="en-US" dirty="0" smtClean="0"/>
              <a:t>Motivation</a:t>
            </a:r>
          </a:p>
          <a:p>
            <a:pPr>
              <a:buFont typeface="Wingdings" panose="05000000000000000000" pitchFamily="2" charset="2"/>
              <a:buChar char="q"/>
            </a:pPr>
            <a:r>
              <a:rPr lang="en-US" dirty="0" smtClean="0"/>
              <a:t>Rapidly-Exploring </a:t>
            </a:r>
            <a:r>
              <a:rPr lang="en-US" dirty="0"/>
              <a:t>Random </a:t>
            </a:r>
            <a:r>
              <a:rPr lang="en-US" dirty="0" smtClean="0"/>
              <a:t>Tree(RRT)</a:t>
            </a:r>
          </a:p>
          <a:p>
            <a:pPr>
              <a:buFont typeface="Wingdings" panose="05000000000000000000" pitchFamily="2" charset="2"/>
              <a:buChar char="q"/>
            </a:pPr>
            <a:r>
              <a:rPr lang="en-US" dirty="0" smtClean="0"/>
              <a:t>How does it work?</a:t>
            </a:r>
          </a:p>
          <a:p>
            <a:pPr>
              <a:buFont typeface="Wingdings" panose="05000000000000000000" pitchFamily="2" charset="2"/>
              <a:buChar char="q"/>
            </a:pPr>
            <a:r>
              <a:rPr lang="en-US" dirty="0" smtClean="0"/>
              <a:t>Conclusion</a:t>
            </a:r>
          </a:p>
          <a:p>
            <a:pPr marL="0" indent="0">
              <a:buNone/>
            </a:pPr>
            <a:endParaRPr lang="en-US" dirty="0"/>
          </a:p>
        </p:txBody>
      </p:sp>
    </p:spTree>
    <p:extLst>
      <p:ext uri="{BB962C8B-B14F-4D97-AF65-F5344CB8AC3E}">
        <p14:creationId xmlns:p14="http://schemas.microsoft.com/office/powerpoint/2010/main" val="1835910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t>
            </a:r>
            <a:br>
              <a:rPr lang="en-US" b="1" dirty="0"/>
            </a:br>
            <a:r>
              <a:rPr lang="en-US" b="1" dirty="0" smtClean="0"/>
              <a:t>Path </a:t>
            </a:r>
            <a:r>
              <a:rPr lang="en-US" b="1" dirty="0"/>
              <a:t>Smoothing</a:t>
            </a:r>
            <a:r>
              <a:rPr lang="en-US" dirty="0"/>
              <a:t/>
            </a:r>
            <a:br>
              <a:rPr lang="en-US" dirty="0"/>
            </a:br>
            <a:endParaRPr lang="en-US" dirty="0"/>
          </a:p>
        </p:txBody>
      </p:sp>
      <p:sp>
        <p:nvSpPr>
          <p:cNvPr id="3" name="Content Placeholder 2"/>
          <p:cNvSpPr>
            <a:spLocks noGrp="1"/>
          </p:cNvSpPr>
          <p:nvPr>
            <p:ph idx="1"/>
          </p:nvPr>
        </p:nvSpPr>
        <p:spPr>
          <a:xfrm>
            <a:off x="838200" y="1690689"/>
            <a:ext cx="10515600" cy="4287418"/>
          </a:xfrm>
        </p:spPr>
        <p:txBody>
          <a:bodyPr>
            <a:normAutofit/>
          </a:bodyPr>
          <a:lstStyle/>
          <a:p>
            <a:r>
              <a:rPr lang="en-US" dirty="0"/>
              <a:t>Optimal path planning is not suitable for real-time applications. Randomized motion planners tend to find not so great </a:t>
            </a:r>
            <a:r>
              <a:rPr lang="en-US" dirty="0" smtClean="0"/>
              <a:t>path. Therefore</a:t>
            </a:r>
            <a:r>
              <a:rPr lang="en-US" dirty="0"/>
              <a:t>, a phase called path smoothing is required after a possible path is found. </a:t>
            </a:r>
          </a:p>
          <a:p>
            <a:r>
              <a:rPr lang="en-US" dirty="0"/>
              <a:t>After a path is found, path smoothing can be applied to make a smoother, more direct route to the goal. </a:t>
            </a:r>
            <a:endParaRPr lang="en-US" dirty="0" smtClean="0"/>
          </a:p>
          <a:p>
            <a:r>
              <a:rPr lang="en-US" dirty="0" smtClean="0"/>
              <a:t>This </a:t>
            </a:r>
            <a:r>
              <a:rPr lang="en-US" dirty="0"/>
              <a:t>can be done iteratively by sampling points between nodes on the overall path and then checking if two points could be connected to reduce the overall path length. </a:t>
            </a:r>
          </a:p>
        </p:txBody>
      </p:sp>
    </p:spTree>
    <p:extLst>
      <p:ext uri="{BB962C8B-B14F-4D97-AF65-F5344CB8AC3E}">
        <p14:creationId xmlns:p14="http://schemas.microsoft.com/office/powerpoint/2010/main" val="38537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Outcome of Path Smoothing </a:t>
            </a:r>
          </a:p>
        </p:txBody>
      </p:sp>
      <p:pic>
        <p:nvPicPr>
          <p:cNvPr id="4" name="Content Placeholder 3"/>
          <p:cNvPicPr>
            <a:picLocks noGrp="1" noChangeAspect="1"/>
          </p:cNvPicPr>
          <p:nvPr>
            <p:ph idx="1"/>
          </p:nvPr>
        </p:nvPicPr>
        <p:blipFill>
          <a:blip r:embed="rId2"/>
          <a:stretch>
            <a:fillRect/>
          </a:stretch>
        </p:blipFill>
        <p:spPr>
          <a:xfrm>
            <a:off x="3505200" y="1517066"/>
            <a:ext cx="5181600" cy="4019550"/>
          </a:xfrm>
          <a:prstGeom prst="rect">
            <a:avLst/>
          </a:prstGeom>
        </p:spPr>
      </p:pic>
      <p:sp>
        <p:nvSpPr>
          <p:cNvPr id="3" name="Rectangle 2"/>
          <p:cNvSpPr/>
          <p:nvPr/>
        </p:nvSpPr>
        <p:spPr>
          <a:xfrm>
            <a:off x="2987615" y="5391835"/>
            <a:ext cx="6096000" cy="646331"/>
          </a:xfrm>
          <a:prstGeom prst="rect">
            <a:avLst/>
          </a:prstGeom>
        </p:spPr>
        <p:txBody>
          <a:bodyPr>
            <a:spAutoFit/>
          </a:bodyPr>
          <a:lstStyle/>
          <a:p>
            <a:r>
              <a:rPr lang="en-US" dirty="0"/>
              <a:t>Example: Along the found path, pick two vertices </a:t>
            </a:r>
            <a:r>
              <a:rPr lang="en-US" dirty="0" smtClean="0"/>
              <a:t>X</a:t>
            </a:r>
            <a:r>
              <a:rPr lang="en-US" sz="1200" dirty="0" smtClean="0"/>
              <a:t>t</a:t>
            </a:r>
            <a:r>
              <a:rPr lang="en-US" sz="1100" dirty="0" smtClean="0"/>
              <a:t>1</a:t>
            </a:r>
            <a:r>
              <a:rPr lang="en-US" dirty="0"/>
              <a:t>, </a:t>
            </a:r>
            <a:r>
              <a:rPr lang="en-US" dirty="0" smtClean="0"/>
              <a:t>X</a:t>
            </a:r>
            <a:r>
              <a:rPr lang="en-US" sz="1200" dirty="0" smtClean="0"/>
              <a:t>t</a:t>
            </a:r>
            <a:r>
              <a:rPr lang="en-US" sz="1100" dirty="0" smtClean="0"/>
              <a:t>2</a:t>
            </a:r>
            <a:r>
              <a:rPr lang="en-US" dirty="0" smtClean="0"/>
              <a:t> </a:t>
            </a:r>
            <a:r>
              <a:rPr lang="en-US" dirty="0"/>
              <a:t>and try to connect them directly</a:t>
            </a:r>
          </a:p>
        </p:txBody>
      </p:sp>
    </p:spTree>
    <p:extLst>
      <p:ext uri="{BB962C8B-B14F-4D97-AF65-F5344CB8AC3E}">
        <p14:creationId xmlns:p14="http://schemas.microsoft.com/office/powerpoint/2010/main" val="2245206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14662"/>
          </a:xfrm>
        </p:spPr>
        <p:txBody>
          <a:bodyPr>
            <a:normAutofit/>
          </a:bodyPr>
          <a:lstStyle/>
          <a:p>
            <a:pPr algn="just"/>
            <a:r>
              <a:rPr lang="en-US" sz="15000" b="1" dirty="0" smtClean="0"/>
              <a:t>		  </a:t>
            </a:r>
            <a:r>
              <a:rPr lang="en-US" sz="9600" b="1" dirty="0" smtClean="0"/>
              <a:t>OUTPUTS</a:t>
            </a:r>
            <a:endParaRPr lang="en-US" sz="9600" b="1" dirty="0"/>
          </a:p>
        </p:txBody>
      </p:sp>
    </p:spTree>
    <p:extLst>
      <p:ext uri="{BB962C8B-B14F-4D97-AF65-F5344CB8AC3E}">
        <p14:creationId xmlns:p14="http://schemas.microsoft.com/office/powerpoint/2010/main" val="4255121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00"/>
                </a:solidFill>
                <a:ea typeface="Calibri" panose="020F0502020204030204" pitchFamily="34" charset="0"/>
                <a:cs typeface="Times New Roman" panose="02020603050405020304" pitchFamily="18" charset="0"/>
              </a:rPr>
              <a:t>	Basic Configuration space (state space)</a:t>
            </a:r>
            <a:r>
              <a:rPr lang="en-US" altLang="en-US" sz="6000" dirty="0"/>
              <a:t/>
            </a:r>
            <a:br>
              <a:rPr lang="en-US" altLang="en-US" sz="6000" dirty="0"/>
            </a:br>
            <a:endParaRPr lang="en-US" dirty="0"/>
          </a:p>
        </p:txBody>
      </p:sp>
      <p:sp>
        <p:nvSpPr>
          <p:cNvPr id="6" name="Rectangle 5"/>
          <p:cNvSpPr>
            <a:spLocks noChangeArrowheads="1"/>
          </p:cNvSpPr>
          <p:nvPr/>
        </p:nvSpPr>
        <p:spPr bwMode="auto">
          <a:xfrm>
            <a:off x="5935662" y="-187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20" descr="Screenshot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481138"/>
            <a:ext cx="68199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00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rgbClr val="000000"/>
                </a:solidFill>
                <a:ea typeface="Calibri" panose="020F0502020204030204" pitchFamily="34" charset="0"/>
                <a:cs typeface="Times New Roman" panose="02020603050405020304" pitchFamily="18" charset="0"/>
              </a:rPr>
              <a:t>A configuration with a few obstacles in C</a:t>
            </a:r>
            <a:r>
              <a:rPr lang="hi-IN" altLang="en-US" dirty="0">
                <a:solidFill>
                  <a:srgbClr val="000000"/>
                </a:solidFill>
                <a:ea typeface="Calibri" panose="020F0502020204030204" pitchFamily="34" charset="0"/>
              </a:rPr>
              <a:t>-</a:t>
            </a:r>
            <a:r>
              <a:rPr lang="en-US" altLang="en-US" dirty="0">
                <a:solidFill>
                  <a:srgbClr val="000000"/>
                </a:solidFill>
                <a:ea typeface="Calibri" panose="020F0502020204030204" pitchFamily="34" charset="0"/>
                <a:cs typeface="Times New Roman" panose="02020603050405020304" pitchFamily="18" charset="0"/>
              </a:rPr>
              <a:t>Space</a:t>
            </a:r>
            <a:r>
              <a:rPr lang="en-US" altLang="en-US" sz="6000" dirty="0"/>
              <a:t/>
            </a:r>
            <a:br>
              <a:rPr lang="en-US" altLang="en-US" sz="6000" dirty="0"/>
            </a:br>
            <a:endParaRPr lang="en-US" dirty="0"/>
          </a:p>
        </p:txBody>
      </p:sp>
      <p:sp>
        <p:nvSpPr>
          <p:cNvPr id="4" name="Rectangle 2"/>
          <p:cNvSpPr>
            <a:spLocks noChangeArrowheads="1"/>
          </p:cNvSpPr>
          <p:nvPr/>
        </p:nvSpPr>
        <p:spPr bwMode="auto">
          <a:xfrm>
            <a:off x="2985796" y="-7277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2" descr="Screenshot (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537" y="1500188"/>
            <a:ext cx="6735763" cy="453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752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5276"/>
            <a:ext cx="10515600" cy="800100"/>
          </a:xfrm>
        </p:spPr>
        <p:txBody>
          <a:bodyPr>
            <a:normAutofit fontScale="90000"/>
          </a:bodyPr>
          <a:lstStyle/>
          <a:p>
            <a:pPr algn="ctr"/>
            <a:r>
              <a:rPr lang="en-US" altLang="en-US" dirty="0">
                <a:solidFill>
                  <a:srgbClr val="000000"/>
                </a:solidFill>
                <a:ea typeface="Calibri" panose="020F0502020204030204" pitchFamily="34" charset="0"/>
                <a:cs typeface="Times New Roman" panose="02020603050405020304" pitchFamily="18" charset="0"/>
              </a:rPr>
              <a:t>	</a:t>
            </a:r>
            <a:r>
              <a:rPr lang="en-US" altLang="en-US" dirty="0" smtClean="0">
                <a:solidFill>
                  <a:srgbClr val="000000"/>
                </a:solidFill>
                <a:ea typeface="Calibri" panose="020F0502020204030204" pitchFamily="34" charset="0"/>
                <a:cs typeface="Times New Roman" panose="02020603050405020304" pitchFamily="18" charset="0"/>
              </a:rPr>
              <a:t/>
            </a:r>
            <a:br>
              <a:rPr lang="en-US" altLang="en-US" dirty="0" smtClean="0">
                <a:solidFill>
                  <a:srgbClr val="000000"/>
                </a:solidFill>
                <a:ea typeface="Calibri" panose="020F0502020204030204" pitchFamily="34" charset="0"/>
                <a:cs typeface="Times New Roman" panose="02020603050405020304" pitchFamily="18" charset="0"/>
              </a:rPr>
            </a:br>
            <a:r>
              <a:rPr lang="en-US" altLang="en-US" dirty="0" smtClean="0">
                <a:solidFill>
                  <a:srgbClr val="000000"/>
                </a:solidFill>
                <a:ea typeface="Calibri" panose="020F0502020204030204" pitchFamily="34" charset="0"/>
                <a:cs typeface="Times New Roman" panose="02020603050405020304" pitchFamily="18" charset="0"/>
              </a:rPr>
              <a:t>C-space </a:t>
            </a:r>
            <a:r>
              <a:rPr lang="en-US" altLang="en-US" dirty="0">
                <a:solidFill>
                  <a:srgbClr val="000000"/>
                </a:solidFill>
                <a:ea typeface="Calibri" panose="020F0502020204030204" pitchFamily="34" charset="0"/>
                <a:cs typeface="Times New Roman" panose="02020603050405020304" pitchFamily="18" charset="0"/>
              </a:rPr>
              <a:t>with the Start Point</a:t>
            </a:r>
            <a:r>
              <a:rPr lang="en-US" altLang="en-US" sz="6000" dirty="0"/>
              <a:t/>
            </a:r>
            <a:br>
              <a:rPr lang="en-US" altLang="en-US" sz="6000" dirty="0"/>
            </a:b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23" descr="Screenshot (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112" y="1095376"/>
            <a:ext cx="7107238" cy="525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08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000000"/>
                </a:solidFill>
                <a:ea typeface="Calibri" panose="020F0502020204030204" pitchFamily="34" charset="0"/>
                <a:cs typeface="Times New Roman" panose="02020603050405020304" pitchFamily="18" charset="0"/>
              </a:rPr>
              <a:t>	Start </a:t>
            </a:r>
            <a:r>
              <a:rPr lang="en-US" altLang="en-US" dirty="0">
                <a:solidFill>
                  <a:srgbClr val="000000"/>
                </a:solidFill>
                <a:ea typeface="Calibri" panose="020F0502020204030204" pitchFamily="34" charset="0"/>
                <a:cs typeface="Times New Roman" panose="02020603050405020304" pitchFamily="18" charset="0"/>
              </a:rPr>
              <a:t>Point and Goal Point Set in C-Space</a:t>
            </a:r>
            <a:r>
              <a:rPr lang="en-US" altLang="en-US" sz="6000" dirty="0"/>
              <a:t/>
            </a:r>
            <a:br>
              <a:rPr lang="en-US" altLang="en-US" sz="6000" dirty="0"/>
            </a:br>
            <a:endParaRPr lang="en-US" dirty="0"/>
          </a:p>
        </p:txBody>
      </p:sp>
      <p:sp>
        <p:nvSpPr>
          <p:cNvPr id="4" name="Rectangle 2"/>
          <p:cNvSpPr>
            <a:spLocks noChangeArrowheads="1"/>
          </p:cNvSpPr>
          <p:nvPr/>
        </p:nvSpPr>
        <p:spPr bwMode="auto">
          <a:xfrm>
            <a:off x="3284375" y="13062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24" descr="Screenshot (1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375" y="1690688"/>
            <a:ext cx="6593050" cy="456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43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pPr lvl="0" algn="ctr" eaLnBrk="0" fontAlgn="base" hangingPunct="0">
              <a:lnSpc>
                <a:spcPct val="100000"/>
              </a:lnSpc>
              <a:spcAft>
                <a:spcPct val="0"/>
              </a:spcAft>
            </a:pPr>
            <a:r>
              <a:rPr lang="en-US" dirty="0" smtClean="0"/>
              <a:t>Goal Reached</a:t>
            </a:r>
            <a:endParaRPr lang="en-US" dirty="0"/>
          </a:p>
        </p:txBody>
      </p:sp>
      <p:sp>
        <p:nvSpPr>
          <p:cNvPr id="4" name="Rectangle 2"/>
          <p:cNvSpPr>
            <a:spLocks noChangeArrowheads="1"/>
          </p:cNvSpPr>
          <p:nvPr/>
        </p:nvSpPr>
        <p:spPr bwMode="auto">
          <a:xfrm>
            <a:off x="2621902" y="12334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26" descr="Screenshot (1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55" y="1233488"/>
            <a:ext cx="6202363" cy="43211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25755" y="5648340"/>
            <a:ext cx="6096000" cy="646331"/>
          </a:xfrm>
          <a:prstGeom prst="rect">
            <a:avLst/>
          </a:prstGeom>
        </p:spPr>
        <p:txBody>
          <a:bodyPr>
            <a:spAutoFit/>
          </a:bodyPr>
          <a:lstStyle/>
          <a:p>
            <a:pPr lvl="0" defTabSz="914400" eaLnBrk="0" fontAlgn="base" hangingPunct="0">
              <a:spcBef>
                <a:spcPct val="0"/>
              </a:spcBef>
              <a:spcAft>
                <a:spcPct val="0"/>
              </a:spcAft>
            </a:pP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Red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Color path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RRT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path </a:t>
            </a:r>
            <a:endParaRPr lang="en-US" altLang="en-US" dirty="0" smtClean="0">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Green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Color path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Smoothen Path</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3048949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5299"/>
            <a:ext cx="10515600" cy="1325563"/>
          </a:xfrm>
        </p:spPr>
        <p:txBody>
          <a:bodyPr>
            <a:normAutofit fontScale="90000"/>
          </a:bodyPr>
          <a:lstStyle/>
          <a:p>
            <a:pPr indent="457200" eaLnBrk="0" fontAlgn="base" hangingPunct="0">
              <a:lnSpc>
                <a:spcPct val="100000"/>
              </a:lnSpc>
              <a:spcAft>
                <a:spcPct val="0"/>
              </a:spcAft>
            </a:pPr>
            <a:r>
              <a:rPr lang="en-US" altLang="en-US" dirty="0" smtClean="0">
                <a:ea typeface="Calibri" panose="020F0502020204030204" pitchFamily="34" charset="0"/>
                <a:cs typeface="Times New Roman" panose="02020603050405020304" pitchFamily="18" charset="0"/>
              </a:rPr>
              <a:t/>
            </a:r>
            <a:br>
              <a:rPr lang="en-US" altLang="en-US" dirty="0" smtClean="0">
                <a:ea typeface="Calibri" panose="020F0502020204030204" pitchFamily="34" charset="0"/>
                <a:cs typeface="Times New Roman" panose="02020603050405020304" pitchFamily="18" charset="0"/>
              </a:rPr>
            </a:br>
            <a:r>
              <a:rPr lang="en-US" altLang="en-US" dirty="0" smtClean="0">
                <a:ea typeface="Calibri" panose="020F0502020204030204" pitchFamily="34" charset="0"/>
                <a:cs typeface="Times New Roman" panose="02020603050405020304" pitchFamily="18" charset="0"/>
              </a:rPr>
              <a:t>Output 1: Different </a:t>
            </a:r>
            <a:r>
              <a:rPr lang="en-US" altLang="en-US" dirty="0">
                <a:ea typeface="Calibri" panose="020F0502020204030204" pitchFamily="34" charset="0"/>
                <a:cs typeface="Times New Roman" panose="02020603050405020304" pitchFamily="18" charset="0"/>
              </a:rPr>
              <a:t>starting points and </a:t>
            </a:r>
            <a:r>
              <a:rPr lang="en-US" altLang="en-US" dirty="0" smtClean="0">
                <a:ea typeface="Calibri" panose="020F0502020204030204" pitchFamily="34" charset="0"/>
                <a:cs typeface="Times New Roman" panose="02020603050405020304" pitchFamily="18" charset="0"/>
              </a:rPr>
              <a:t>goal points.</a:t>
            </a:r>
            <a:r>
              <a:rPr lang="en-US" altLang="en-US" sz="2400" dirty="0"/>
              <a:t/>
            </a:r>
            <a:br>
              <a:rPr lang="en-US" altLang="en-US" sz="2400" dirty="0"/>
            </a:br>
            <a:endParaRPr lang="en-US" dirty="0"/>
          </a:p>
        </p:txBody>
      </p:sp>
      <p:sp>
        <p:nvSpPr>
          <p:cNvPr id="4" name="Rectangle 2"/>
          <p:cNvSpPr>
            <a:spLocks noChangeArrowheads="1"/>
          </p:cNvSpPr>
          <p:nvPr/>
        </p:nvSpPr>
        <p:spPr bwMode="auto">
          <a:xfrm>
            <a:off x="2687216"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29" descr="Screenshot (1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1" y="1059592"/>
            <a:ext cx="6232525"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843211" y="5663439"/>
            <a:ext cx="6232525" cy="1200329"/>
          </a:xfrm>
          <a:prstGeom prst="rect">
            <a:avLst/>
          </a:prstGeom>
        </p:spPr>
        <p:txBody>
          <a:bodyPr wrap="square">
            <a:spAutoFit/>
          </a:bodyPr>
          <a:lstStyle/>
          <a:p>
            <a:pPr lvl="0" defTabSz="914400" eaLnBrk="0" fontAlgn="base" hangingPunct="0">
              <a:spcBef>
                <a:spcPct val="0"/>
              </a:spcBef>
              <a:spcAft>
                <a:spcPct val="0"/>
              </a:spcAft>
            </a:pPr>
            <a:r>
              <a:rPr lang="en-US" altLang="en-US" dirty="0">
                <a:latin typeface="Times New Roman" panose="02020603050405020304" pitchFamily="18" charset="0"/>
                <a:ea typeface="Calibri" panose="020F0502020204030204" pitchFamily="34" charset="0"/>
                <a:cs typeface="Times New Roman" panose="02020603050405020304" pitchFamily="18" charset="0"/>
              </a:rPr>
              <a:t>Red Color path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RRT path </a:t>
            </a:r>
          </a:p>
          <a:p>
            <a:pPr lvl="0" defTabSz="914400" eaLnBrk="0" fontAlgn="base" hangingPunct="0">
              <a:spcBef>
                <a:spcPct val="0"/>
              </a:spcBef>
              <a:spcAft>
                <a:spcPct val="0"/>
              </a:spcAft>
            </a:pPr>
            <a:r>
              <a:rPr lang="en-US" altLang="en-US" dirty="0">
                <a:latin typeface="Times New Roman" panose="02020603050405020304" pitchFamily="18" charset="0"/>
                <a:ea typeface="Calibri" panose="020F0502020204030204" pitchFamily="34" charset="0"/>
                <a:cs typeface="Times New Roman" panose="02020603050405020304" pitchFamily="18" charset="0"/>
              </a:rPr>
              <a:t>Green Color path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Smoothen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Path</a:t>
            </a:r>
          </a:p>
          <a:p>
            <a:pPr lvl="0" defTabSz="91440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Number of iterations-24</a:t>
            </a:r>
            <a:endParaRPr lang="en-US" altLang="en-US" dirty="0">
              <a:latin typeface="Times New Roman" panose="02020603050405020304" pitchFamily="18" charset="0"/>
              <a:cs typeface="Times New Roman" panose="02020603050405020304" pitchFamily="18" charset="0"/>
            </a:endParaRPr>
          </a:p>
          <a:p>
            <a:pPr lvl="0" indent="457200"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439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Calibri" panose="020F0502020204030204" pitchFamily="34" charset="0"/>
                <a:cs typeface="Times New Roman" panose="02020603050405020304" pitchFamily="18" charset="0"/>
              </a:rPr>
              <a:t/>
            </a:r>
            <a:br>
              <a:rPr lang="en-US" altLang="en-US" dirty="0">
                <a:ea typeface="Calibri" panose="020F0502020204030204" pitchFamily="34" charset="0"/>
                <a:cs typeface="Times New Roman" panose="02020603050405020304" pitchFamily="18" charset="0"/>
              </a:rPr>
            </a:br>
            <a:r>
              <a:rPr lang="en-US" altLang="en-US" dirty="0">
                <a:ea typeface="Calibri" panose="020F0502020204030204" pitchFamily="34" charset="0"/>
                <a:cs typeface="Times New Roman" panose="02020603050405020304" pitchFamily="18" charset="0"/>
              </a:rPr>
              <a:t>Output </a:t>
            </a:r>
            <a:r>
              <a:rPr lang="en-US" altLang="en-US" dirty="0" smtClean="0">
                <a:ea typeface="Calibri" panose="020F0502020204030204" pitchFamily="34" charset="0"/>
                <a:cs typeface="Times New Roman" panose="02020603050405020304" pitchFamily="18" charset="0"/>
              </a:rPr>
              <a:t>2: </a:t>
            </a:r>
            <a:r>
              <a:rPr lang="en-US" altLang="en-US" dirty="0">
                <a:ea typeface="Calibri" panose="020F0502020204030204" pitchFamily="34" charset="0"/>
                <a:cs typeface="Times New Roman" panose="02020603050405020304" pitchFamily="18" charset="0"/>
              </a:rPr>
              <a:t>Different starting points and goal points.</a:t>
            </a:r>
            <a:r>
              <a:rPr lang="en-US" altLang="en-US" sz="2400" dirty="0"/>
              <a:t/>
            </a:r>
            <a:br>
              <a:rPr lang="en-US" altLang="en-US" sz="2400" dirty="0"/>
            </a:br>
            <a:endParaRPr lang="en-US" dirty="0"/>
          </a:p>
        </p:txBody>
      </p:sp>
      <p:sp>
        <p:nvSpPr>
          <p:cNvPr id="4" name="Rectangle 2"/>
          <p:cNvSpPr>
            <a:spLocks noChangeArrowheads="1"/>
          </p:cNvSpPr>
          <p:nvPr/>
        </p:nvSpPr>
        <p:spPr bwMode="auto">
          <a:xfrm>
            <a:off x="3317616" y="14287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30" descr="Screenshot (1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818" y="1276351"/>
            <a:ext cx="6202363" cy="4221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994817" y="5506950"/>
            <a:ext cx="62023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Times New Roman" panose="02020603050405020304" pitchFamily="18" charset="0"/>
                <a:ea typeface="Calibri" panose="020F0502020204030204" pitchFamily="34" charset="0"/>
                <a:cs typeface="Times New Roman" panose="02020603050405020304" pitchFamily="18" charset="0"/>
              </a:rPr>
              <a:t>Red Color path - RRT path </a:t>
            </a:r>
          </a:p>
          <a:p>
            <a:pPr lvl="0" defTabSz="914400" eaLnBrk="0" fontAlgn="base" hangingPunct="0">
              <a:spcBef>
                <a:spcPct val="0"/>
              </a:spcBef>
              <a:spcAft>
                <a:spcPct val="0"/>
              </a:spcAft>
            </a:pPr>
            <a:r>
              <a:rPr lang="en-US" altLang="en-US" dirty="0">
                <a:latin typeface="Times New Roman" panose="02020603050405020304" pitchFamily="18" charset="0"/>
                <a:ea typeface="Calibri" panose="020F0502020204030204" pitchFamily="34" charset="0"/>
                <a:cs typeface="Times New Roman" panose="02020603050405020304" pitchFamily="18" charset="0"/>
              </a:rPr>
              <a:t>Green Color path - Smoothen Path</a:t>
            </a:r>
          </a:p>
          <a:p>
            <a:pPr lvl="0"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Number of </a:t>
            </a:r>
            <a:r>
              <a:rPr lang="en-US" altLang="en-US" dirty="0" smtClean="0">
                <a:latin typeface="Times New Roman" panose="02020603050405020304" pitchFamily="18" charset="0"/>
                <a:cs typeface="Times New Roman" panose="02020603050405020304" pitchFamily="18" charset="0"/>
              </a:rPr>
              <a:t>iterations-240</a:t>
            </a:r>
            <a:endParaRPr lang="en-US" altLang="en-US" dirty="0">
              <a:latin typeface="Times New Roman" panose="02020603050405020304" pitchFamily="18" charset="0"/>
              <a:cs typeface="Times New Roman" panose="02020603050405020304" pitchFamily="18" charset="0"/>
            </a:endParaRPr>
          </a:p>
          <a:p>
            <a:pPr lvl="0" indent="457200"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16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300" b="1" dirty="0"/>
              <a:t>				Objective</a:t>
            </a:r>
          </a:p>
        </p:txBody>
      </p:sp>
      <p:sp>
        <p:nvSpPr>
          <p:cNvPr id="3" name="Content Placeholder 2"/>
          <p:cNvSpPr>
            <a:spLocks noGrp="1"/>
          </p:cNvSpPr>
          <p:nvPr>
            <p:ph idx="1"/>
          </p:nvPr>
        </p:nvSpPr>
        <p:spPr>
          <a:xfrm>
            <a:off x="838200" y="1825625"/>
            <a:ext cx="10515600" cy="4351338"/>
          </a:xfrm>
        </p:spPr>
        <p:txBody>
          <a:bodyPr/>
          <a:lstStyle/>
          <a:p>
            <a:r>
              <a:rPr lang="en-US" dirty="0"/>
              <a:t>The objective is to produce a continuous motion that connects a start configuration S and a goal configuration G, while avoiding collision with known static </a:t>
            </a:r>
            <a:r>
              <a:rPr lang="en-US" dirty="0" smtClean="0"/>
              <a:t>obstacles using Rapidly-Exploring </a:t>
            </a:r>
            <a:r>
              <a:rPr lang="en-US" dirty="0" smtClean="0"/>
              <a:t>Random </a:t>
            </a:r>
            <a:r>
              <a:rPr lang="en-US" dirty="0" smtClean="0"/>
              <a:t>Tree(RRT). </a:t>
            </a:r>
            <a:endParaRPr lang="en-IN" dirty="0"/>
          </a:p>
          <a:p>
            <a:r>
              <a:rPr lang="en-IN" dirty="0" smtClean="0"/>
              <a:t>RRT path is </a:t>
            </a:r>
            <a:r>
              <a:rPr lang="en-IN" dirty="0"/>
              <a:t>then smoothen to reduce number of edges.</a:t>
            </a:r>
            <a:endParaRPr lang="en-US" dirty="0"/>
          </a:p>
          <a:p>
            <a:endParaRPr lang="en-US" dirty="0"/>
          </a:p>
          <a:p>
            <a:pPr marL="0" indent="0">
              <a:buNone/>
            </a:pPr>
            <a:endParaRPr lang="en-US" dirty="0"/>
          </a:p>
        </p:txBody>
      </p:sp>
    </p:spTree>
    <p:extLst>
      <p:ext uri="{BB962C8B-B14F-4D97-AF65-F5344CB8AC3E}">
        <p14:creationId xmlns:p14="http://schemas.microsoft.com/office/powerpoint/2010/main" val="1670290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Conclusion</a:t>
            </a:r>
          </a:p>
        </p:txBody>
      </p:sp>
      <p:sp>
        <p:nvSpPr>
          <p:cNvPr id="3" name="Content Placeholder 2"/>
          <p:cNvSpPr>
            <a:spLocks noGrp="1"/>
          </p:cNvSpPr>
          <p:nvPr>
            <p:ph idx="1"/>
          </p:nvPr>
        </p:nvSpPr>
        <p:spPr>
          <a:xfrm>
            <a:off x="838200" y="1690688"/>
            <a:ext cx="10515600" cy="3285191"/>
          </a:xfrm>
        </p:spPr>
        <p:txBody>
          <a:bodyPr>
            <a:normAutofit lnSpcReduction="10000"/>
          </a:bodyPr>
          <a:lstStyle/>
          <a:p>
            <a:r>
              <a:rPr lang="en-US" dirty="0"/>
              <a:t>RRT is the main weapon of the planner</a:t>
            </a:r>
            <a:r>
              <a:rPr lang="hi-IN" dirty="0"/>
              <a:t>. </a:t>
            </a:r>
            <a:r>
              <a:rPr lang="en-US" dirty="0"/>
              <a:t>In order to fit the problems, some modification of the standard RRT algorithm was made here</a:t>
            </a:r>
            <a:r>
              <a:rPr lang="hi-IN" dirty="0" smtClean="0"/>
              <a:t>.</a:t>
            </a:r>
            <a:endParaRPr lang="en-US" dirty="0" smtClean="0"/>
          </a:p>
          <a:p>
            <a:r>
              <a:rPr lang="en-US" dirty="0" smtClean="0"/>
              <a:t>RRT </a:t>
            </a:r>
            <a:r>
              <a:rPr lang="en-US" dirty="0"/>
              <a:t>works quite well for both holonomic and </a:t>
            </a:r>
            <a:r>
              <a:rPr lang="en-US" dirty="0" smtClean="0"/>
              <a:t>non-holonomic, although </a:t>
            </a:r>
            <a:r>
              <a:rPr lang="en-US" dirty="0"/>
              <a:t>the solutions are not optimal</a:t>
            </a:r>
            <a:r>
              <a:rPr lang="hi-IN" dirty="0"/>
              <a:t>. </a:t>
            </a:r>
            <a:endParaRPr lang="en-US" dirty="0"/>
          </a:p>
          <a:p>
            <a:r>
              <a:rPr lang="en-IN" dirty="0"/>
              <a:t>Path smoothing is performed to reduce </a:t>
            </a:r>
            <a:r>
              <a:rPr lang="en-IN" dirty="0" smtClean="0"/>
              <a:t>the </a:t>
            </a:r>
            <a:r>
              <a:rPr lang="en-IN" dirty="0"/>
              <a:t>number of edges produced by RRT tree</a:t>
            </a:r>
            <a:r>
              <a:rPr lang="en-IN" dirty="0" smtClean="0"/>
              <a:t>.</a:t>
            </a:r>
          </a:p>
          <a:p>
            <a:r>
              <a:rPr lang="en-IN" dirty="0" smtClean="0"/>
              <a:t>More than 80% of the times the path after smoothing is better than </a:t>
            </a:r>
            <a:r>
              <a:rPr lang="en-IN" dirty="0" smtClean="0"/>
              <a:t>path found by </a:t>
            </a:r>
            <a:r>
              <a:rPr lang="en-IN" dirty="0" smtClean="0"/>
              <a:t>RRT. </a:t>
            </a:r>
            <a:endParaRPr lang="en-IN" dirty="0" smtClean="0"/>
          </a:p>
          <a:p>
            <a:pPr marL="0" indent="0">
              <a:buNone/>
            </a:pPr>
            <a:endParaRPr lang="en-US" dirty="0"/>
          </a:p>
        </p:txBody>
      </p:sp>
    </p:spTree>
    <p:extLst>
      <p:ext uri="{BB962C8B-B14F-4D97-AF65-F5344CB8AC3E}">
        <p14:creationId xmlns:p14="http://schemas.microsoft.com/office/powerpoint/2010/main" val="3624213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			   THE END</a:t>
            </a:r>
          </a:p>
        </p:txBody>
      </p:sp>
      <p:sp>
        <p:nvSpPr>
          <p:cNvPr id="3" name="Content Placeholder 2"/>
          <p:cNvSpPr>
            <a:spLocks noGrp="1"/>
          </p:cNvSpPr>
          <p:nvPr>
            <p:ph idx="1"/>
          </p:nvPr>
        </p:nvSpPr>
        <p:spPr/>
        <p:txBody>
          <a:bodyPr>
            <a:normAutofit/>
          </a:bodyPr>
          <a:lstStyle/>
          <a:p>
            <a:pPr marL="0" indent="0">
              <a:buNone/>
            </a:pPr>
            <a:r>
              <a:rPr lang="en-US" sz="7200" b="1" i="1" dirty="0">
                <a:solidFill>
                  <a:srgbClr val="FFFF00"/>
                </a:solidFill>
              </a:rPr>
              <a:t>			</a:t>
            </a:r>
            <a:r>
              <a:rPr lang="en-US" sz="7200" b="1" i="1" dirty="0"/>
              <a:t>THANK </a:t>
            </a:r>
            <a:r>
              <a:rPr lang="en-US" sz="7200" b="1" i="1" dirty="0" smtClean="0"/>
              <a:t>YOU!</a:t>
            </a:r>
            <a:endParaRPr lang="en-US" sz="7200" b="1" i="1" dirty="0"/>
          </a:p>
          <a:p>
            <a:pPr marL="0" indent="0">
              <a:buNone/>
            </a:pPr>
            <a:r>
              <a:rPr lang="en-US" sz="7200" b="1" i="1" dirty="0"/>
              <a:t>		</a:t>
            </a:r>
            <a:r>
              <a:rPr lang="en-US" sz="8000" b="1" i="1" dirty="0"/>
              <a:t>Any Questions?</a:t>
            </a:r>
          </a:p>
        </p:txBody>
      </p:sp>
    </p:spTree>
    <p:extLst>
      <p:ext uri="{BB962C8B-B14F-4D97-AF65-F5344CB8AC3E}">
        <p14:creationId xmlns:p14="http://schemas.microsoft.com/office/powerpoint/2010/main" val="3783740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				Problem</a:t>
            </a:r>
            <a:endParaRPr lang="en-US" sz="4300" b="1"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u="sng" dirty="0"/>
              <a:t>Problem:</a:t>
            </a:r>
          </a:p>
          <a:p>
            <a:pPr marL="0" indent="0">
              <a:buNone/>
            </a:pPr>
            <a:r>
              <a:rPr lang="en-US" dirty="0" smtClean="0"/>
              <a:t>Find </a:t>
            </a:r>
            <a:r>
              <a:rPr lang="en-US" dirty="0"/>
              <a:t>a path from </a:t>
            </a:r>
            <a:r>
              <a:rPr lang="en-US" dirty="0" smtClean="0"/>
              <a:t>start </a:t>
            </a:r>
            <a:r>
              <a:rPr lang="en-US" dirty="0"/>
              <a:t>point to goal </a:t>
            </a:r>
            <a:r>
              <a:rPr lang="en-US" dirty="0" smtClean="0"/>
              <a:t>point.</a:t>
            </a:r>
            <a:endParaRPr lang="en-US" u="sng" dirty="0"/>
          </a:p>
          <a:p>
            <a:pPr marL="0" indent="0">
              <a:buNone/>
            </a:pPr>
            <a:r>
              <a:rPr lang="en-US" u="sng" dirty="0"/>
              <a:t>Asked for: </a:t>
            </a:r>
          </a:p>
          <a:p>
            <a:pPr marL="0" indent="0">
              <a:buNone/>
            </a:pPr>
            <a:r>
              <a:rPr lang="en-US" dirty="0"/>
              <a:t> 		A sequence of control inputs that leads from start to goal.</a:t>
            </a:r>
          </a:p>
          <a:p>
            <a:pPr marL="0" indent="0">
              <a:buNone/>
            </a:pPr>
            <a:endParaRPr lang="en-US" u="sng" dirty="0"/>
          </a:p>
          <a:p>
            <a:pPr marL="0" indent="0">
              <a:buNone/>
            </a:pPr>
            <a:r>
              <a:rPr lang="en-US" u="sng" dirty="0"/>
              <a:t>Why Tricky?</a:t>
            </a:r>
          </a:p>
          <a:p>
            <a:pPr marL="0" indent="0">
              <a:buNone/>
            </a:pPr>
            <a:r>
              <a:rPr lang="en-US" dirty="0"/>
              <a:t>		Need to avoid Obstacles </a:t>
            </a:r>
          </a:p>
          <a:p>
            <a:pPr marL="0" indent="0">
              <a:buNone/>
            </a:pPr>
            <a:endParaRPr lang="en-US" dirty="0"/>
          </a:p>
        </p:txBody>
      </p:sp>
    </p:spTree>
    <p:extLst>
      <p:ext uri="{BB962C8B-B14F-4D97-AF65-F5344CB8AC3E}">
        <p14:creationId xmlns:p14="http://schemas.microsoft.com/office/powerpoint/2010/main" val="1449816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300" b="1" dirty="0"/>
              <a:t>				Motivation</a:t>
            </a:r>
          </a:p>
        </p:txBody>
      </p:sp>
      <p:sp>
        <p:nvSpPr>
          <p:cNvPr id="3" name="Content Placeholder 2"/>
          <p:cNvSpPr>
            <a:spLocks noGrp="1"/>
          </p:cNvSpPr>
          <p:nvPr>
            <p:ph idx="1"/>
          </p:nvPr>
        </p:nvSpPr>
        <p:spPr/>
        <p:txBody>
          <a:bodyPr/>
          <a:lstStyle/>
          <a:p>
            <a:r>
              <a:rPr lang="en-US" b="1" dirty="0"/>
              <a:t>Motion planning</a:t>
            </a:r>
            <a:r>
              <a:rPr lang="en-US" dirty="0"/>
              <a:t> is a term used in </a:t>
            </a:r>
            <a:r>
              <a:rPr lang="en-US" dirty="0">
                <a:effectLst>
                  <a:glow rad="38100">
                    <a:schemeClr val="bg1">
                      <a:lumMod val="50000"/>
                      <a:lumOff val="50000"/>
                      <a:alpha val="20000"/>
                    </a:schemeClr>
                  </a:glow>
                </a:effectLst>
              </a:rPr>
              <a:t>robotics</a:t>
            </a:r>
            <a:r>
              <a:rPr lang="en-US" dirty="0"/>
              <a:t> for the process of breaking down a desired movement task into discrete </a:t>
            </a:r>
            <a:r>
              <a:rPr lang="en-US" dirty="0" smtClean="0"/>
              <a:t>motions.</a:t>
            </a:r>
            <a:r>
              <a:rPr lang="en-IN" dirty="0" smtClean="0"/>
              <a:t> </a:t>
            </a:r>
            <a:endParaRPr lang="en-IN" dirty="0"/>
          </a:p>
          <a:p>
            <a:r>
              <a:rPr lang="en-US" dirty="0"/>
              <a:t>For example, </a:t>
            </a:r>
            <a:r>
              <a:rPr lang="en-IN" dirty="0"/>
              <a:t>navigating</a:t>
            </a:r>
            <a:r>
              <a:rPr lang="en-US" dirty="0"/>
              <a:t> a mobile robot inside a building to a distant waypoint. </a:t>
            </a:r>
            <a:endParaRPr lang="en-US" dirty="0" smtClean="0"/>
          </a:p>
          <a:p>
            <a:r>
              <a:rPr lang="en-US" b="1" dirty="0"/>
              <a:t>Sampling-Based Path Planning</a:t>
            </a:r>
            <a:r>
              <a:rPr lang="en-US" dirty="0"/>
              <a:t> has proven to be an effective framework suitable for a large class of problems in domains such as robotics</a:t>
            </a:r>
            <a:r>
              <a:rPr lang="en-IN" dirty="0"/>
              <a:t>.</a:t>
            </a:r>
            <a:endParaRPr lang="en-US" dirty="0"/>
          </a:p>
        </p:txBody>
      </p:sp>
    </p:spTree>
    <p:extLst>
      <p:ext uri="{BB962C8B-B14F-4D97-AF65-F5344CB8AC3E}">
        <p14:creationId xmlns:p14="http://schemas.microsoft.com/office/powerpoint/2010/main" val="2378441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	 	Rapidly-Exploring Random Tree</a:t>
            </a:r>
          </a:p>
        </p:txBody>
      </p:sp>
      <p:sp>
        <p:nvSpPr>
          <p:cNvPr id="3" name="Content Placeholder 2"/>
          <p:cNvSpPr>
            <a:spLocks noGrp="1"/>
          </p:cNvSpPr>
          <p:nvPr>
            <p:ph idx="1"/>
          </p:nvPr>
        </p:nvSpPr>
        <p:spPr>
          <a:xfrm>
            <a:off x="838200" y="1889904"/>
            <a:ext cx="10515600" cy="3040685"/>
          </a:xfrm>
        </p:spPr>
        <p:txBody>
          <a:bodyPr>
            <a:noAutofit/>
          </a:bodyPr>
          <a:lstStyle/>
          <a:p>
            <a:r>
              <a:rPr lang="en-US" dirty="0"/>
              <a:t>A Rapidly-Exploring Random Tree </a:t>
            </a:r>
            <a:r>
              <a:rPr lang="hi-IN" dirty="0"/>
              <a:t>(</a:t>
            </a:r>
            <a:r>
              <a:rPr lang="en-US" dirty="0"/>
              <a:t>RRT</a:t>
            </a:r>
            <a:r>
              <a:rPr lang="hi-IN" dirty="0"/>
              <a:t>) </a:t>
            </a:r>
            <a:r>
              <a:rPr lang="en-US" dirty="0"/>
              <a:t>is an algorithm</a:t>
            </a:r>
            <a:r>
              <a:rPr lang="hi-IN" dirty="0"/>
              <a:t> </a:t>
            </a:r>
            <a:r>
              <a:rPr lang="en-US" dirty="0"/>
              <a:t>designed to efficiently search nonconvex, high</a:t>
            </a:r>
            <a:r>
              <a:rPr lang="hi-IN" dirty="0"/>
              <a:t>-</a:t>
            </a:r>
            <a:r>
              <a:rPr lang="en-US" dirty="0"/>
              <a:t>dimensional spaces by randomly building a space</a:t>
            </a:r>
            <a:r>
              <a:rPr lang="hi-IN" dirty="0"/>
              <a:t>-</a:t>
            </a:r>
            <a:r>
              <a:rPr lang="en-US" dirty="0"/>
              <a:t>filling tree</a:t>
            </a:r>
            <a:r>
              <a:rPr lang="hi-IN" dirty="0"/>
              <a:t>.</a:t>
            </a:r>
            <a:endParaRPr lang="en-IN" dirty="0"/>
          </a:p>
          <a:p>
            <a:r>
              <a:rPr lang="en-IN" dirty="0"/>
              <a:t>The</a:t>
            </a:r>
            <a:r>
              <a:rPr lang="en-US" dirty="0"/>
              <a:t> key idea is to bias the exploration toward unexplored portions of the space by sampling points in the state space and incrementally pulling the search tree towards them</a:t>
            </a:r>
            <a:r>
              <a:rPr lang="en-IN" dirty="0"/>
              <a:t>.</a:t>
            </a:r>
          </a:p>
          <a:p>
            <a:pPr marL="0" indent="0">
              <a:buNone/>
            </a:pPr>
            <a:r>
              <a:rPr lang="hi-IN" dirty="0"/>
              <a:t> </a:t>
            </a:r>
            <a:endParaRPr lang="en-US" dirty="0"/>
          </a:p>
        </p:txBody>
      </p:sp>
    </p:spTree>
    <p:extLst>
      <p:ext uri="{BB962C8B-B14F-4D97-AF65-F5344CB8AC3E}">
        <p14:creationId xmlns:p14="http://schemas.microsoft.com/office/powerpoint/2010/main" val="3386718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Why RRT?</a:t>
            </a:r>
            <a:endParaRPr lang="en-US" b="1" dirty="0"/>
          </a:p>
        </p:txBody>
      </p:sp>
      <p:sp>
        <p:nvSpPr>
          <p:cNvPr id="3" name="Content Placeholder 2"/>
          <p:cNvSpPr>
            <a:spLocks noGrp="1"/>
          </p:cNvSpPr>
          <p:nvPr>
            <p:ph idx="1"/>
          </p:nvPr>
        </p:nvSpPr>
        <p:spPr>
          <a:xfrm>
            <a:off x="838200" y="1964616"/>
            <a:ext cx="10515600" cy="3700582"/>
          </a:xfrm>
        </p:spPr>
        <p:txBody>
          <a:bodyPr>
            <a:normAutofit/>
          </a:bodyPr>
          <a:lstStyle/>
          <a:p>
            <a:r>
              <a:rPr lang="en-US" dirty="0"/>
              <a:t>RRTs are faster than the basic probabilistic roadmap approach for holonomic planning problems</a:t>
            </a:r>
            <a:r>
              <a:rPr lang="hi-IN" dirty="0"/>
              <a:t>.</a:t>
            </a:r>
            <a:endParaRPr lang="en-IN" dirty="0"/>
          </a:p>
          <a:p>
            <a:r>
              <a:rPr lang="en-IN" dirty="0" smtClean="0"/>
              <a:t>RRT </a:t>
            </a:r>
            <a:r>
              <a:rPr lang="en-US" dirty="0" smtClean="0"/>
              <a:t>easily </a:t>
            </a:r>
            <a:r>
              <a:rPr lang="en-US" dirty="0"/>
              <a:t>handle problems with obstacles and differential constraints</a:t>
            </a:r>
            <a:r>
              <a:rPr lang="hi-IN" dirty="0"/>
              <a:t> (</a:t>
            </a:r>
            <a:r>
              <a:rPr lang="en-US" dirty="0" smtClean="0"/>
              <a:t>non-holonomic</a:t>
            </a:r>
            <a:r>
              <a:rPr lang="en-US" dirty="0"/>
              <a:t> and Kino dynamic</a:t>
            </a:r>
            <a:r>
              <a:rPr lang="hi-IN" dirty="0" smtClean="0"/>
              <a:t>)</a:t>
            </a:r>
            <a:endParaRPr lang="en-IN" dirty="0"/>
          </a:p>
          <a:p>
            <a:r>
              <a:rPr lang="en-US" dirty="0"/>
              <a:t>RRT is probabilistically complete i.e., with probability one. If run for long enough the graph will contain a solution path if one exists.</a:t>
            </a:r>
          </a:p>
          <a:p>
            <a:pPr marL="0" indent="0">
              <a:buNone/>
            </a:pPr>
            <a:endParaRPr lang="en-US" dirty="0"/>
          </a:p>
        </p:txBody>
      </p:sp>
    </p:spTree>
    <p:extLst>
      <p:ext uri="{BB962C8B-B14F-4D97-AF65-F5344CB8AC3E}">
        <p14:creationId xmlns:p14="http://schemas.microsoft.com/office/powerpoint/2010/main" val="153212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000" dirty="0"/>
              <a:t>		Fixed-Radius nearest neighbors</a:t>
            </a:r>
            <a:endParaRPr lang="en-US" sz="4300" dirty="0"/>
          </a:p>
        </p:txBody>
      </p:sp>
      <p:sp>
        <p:nvSpPr>
          <p:cNvPr id="3" name="Content Placeholder 2"/>
          <p:cNvSpPr>
            <a:spLocks noGrp="1"/>
          </p:cNvSpPr>
          <p:nvPr>
            <p:ph idx="1"/>
          </p:nvPr>
        </p:nvSpPr>
        <p:spPr>
          <a:xfrm>
            <a:off x="838200" y="1768415"/>
            <a:ext cx="10515600" cy="3849101"/>
          </a:xfrm>
        </p:spPr>
        <p:txBody>
          <a:bodyPr>
            <a:normAutofit/>
          </a:bodyPr>
          <a:lstStyle/>
          <a:p>
            <a:r>
              <a:rPr lang="en-US" dirty="0" smtClean="0"/>
              <a:t>In</a:t>
            </a:r>
            <a:r>
              <a:rPr lang="en-US" dirty="0"/>
              <a:t> mathematics, the Euclidean distance or Euclidean metric is the </a:t>
            </a:r>
            <a:r>
              <a:rPr lang="hi-IN" dirty="0"/>
              <a:t>"</a:t>
            </a:r>
            <a:r>
              <a:rPr lang="en-US" dirty="0"/>
              <a:t>ordinary</a:t>
            </a:r>
            <a:r>
              <a:rPr lang="hi-IN" dirty="0"/>
              <a:t>" (</a:t>
            </a:r>
            <a:r>
              <a:rPr lang="en-US" dirty="0" err="1"/>
              <a:t>i</a:t>
            </a:r>
            <a:r>
              <a:rPr lang="hi-IN" dirty="0"/>
              <a:t>.</a:t>
            </a:r>
            <a:r>
              <a:rPr lang="en-US" dirty="0"/>
              <a:t>e</a:t>
            </a:r>
            <a:r>
              <a:rPr lang="hi-IN" dirty="0"/>
              <a:t>.,</a:t>
            </a:r>
            <a:r>
              <a:rPr lang="en-US" dirty="0"/>
              <a:t> straight</a:t>
            </a:r>
            <a:r>
              <a:rPr lang="hi-IN" dirty="0"/>
              <a:t>-</a:t>
            </a:r>
            <a:r>
              <a:rPr lang="en-US" dirty="0"/>
              <a:t>line</a:t>
            </a:r>
            <a:r>
              <a:rPr lang="hi-IN" dirty="0"/>
              <a:t>)</a:t>
            </a:r>
            <a:r>
              <a:rPr lang="en-US" dirty="0"/>
              <a:t> distance between two points in Euclidean space</a:t>
            </a:r>
            <a:r>
              <a:rPr lang="hi-IN" dirty="0" smtClean="0"/>
              <a:t>.</a:t>
            </a:r>
            <a:endParaRPr lang="en-US" dirty="0" smtClean="0"/>
          </a:p>
          <a:p>
            <a:r>
              <a:rPr lang="hi-IN" dirty="0" smtClean="0"/>
              <a:t> </a:t>
            </a:r>
            <a:r>
              <a:rPr lang="en-US" dirty="0"/>
              <a:t>We assume that we are given a set </a:t>
            </a:r>
            <a:r>
              <a:rPr lang="en-US" i="1" dirty="0"/>
              <a:t>P</a:t>
            </a:r>
            <a:r>
              <a:rPr lang="en-US" dirty="0"/>
              <a:t> of </a:t>
            </a:r>
            <a:r>
              <a:rPr lang="en-US" i="1" dirty="0"/>
              <a:t>n </a:t>
            </a:r>
            <a:r>
              <a:rPr lang="en-US" dirty="0"/>
              <a:t>points in the plane. </a:t>
            </a:r>
            <a:r>
              <a:rPr lang="en-IN" dirty="0"/>
              <a:t>The</a:t>
            </a:r>
            <a:r>
              <a:rPr lang="en-US" dirty="0"/>
              <a:t> Euclidean distance between two points </a:t>
            </a:r>
            <a:r>
              <a:rPr lang="en-US" i="1" dirty="0"/>
              <a:t>p </a:t>
            </a:r>
            <a:r>
              <a:rPr lang="en-US" dirty="0"/>
              <a:t>and</a:t>
            </a:r>
            <a:r>
              <a:rPr lang="en-US" i="1" dirty="0"/>
              <a:t> q in P, </a:t>
            </a:r>
            <a:r>
              <a:rPr lang="en-US" dirty="0"/>
              <a:t>denoted by |</a:t>
            </a:r>
            <a:r>
              <a:rPr lang="en-US" i="1" dirty="0" err="1"/>
              <a:t>pq</a:t>
            </a:r>
            <a:r>
              <a:rPr lang="en-US" dirty="0"/>
              <a:t>| </a:t>
            </a:r>
            <a:r>
              <a:rPr lang="en-IN" dirty="0"/>
              <a:t>    </a:t>
            </a:r>
            <a:r>
              <a:rPr lang="en-US" dirty="0"/>
              <a:t>is  |</a:t>
            </a:r>
            <a:r>
              <a:rPr lang="en-US" i="1" dirty="0" err="1"/>
              <a:t>pq</a:t>
            </a:r>
            <a:r>
              <a:rPr lang="en-US" dirty="0"/>
              <a:t>|= 			</a:t>
            </a:r>
            <a:endParaRPr lang="en-IN" dirty="0"/>
          </a:p>
          <a:p>
            <a:r>
              <a:rPr lang="en-US" dirty="0"/>
              <a:t>Given the set </a:t>
            </a:r>
            <a:r>
              <a:rPr lang="en-US" i="1" dirty="0"/>
              <a:t>P </a:t>
            </a:r>
            <a:r>
              <a:rPr lang="en-US" dirty="0"/>
              <a:t> and a distance ɛ</a:t>
            </a:r>
            <a:r>
              <a:rPr lang="en-US" i="1" dirty="0"/>
              <a:t> &gt; </a:t>
            </a:r>
            <a:r>
              <a:rPr lang="en-US" dirty="0"/>
              <a:t>0, our goal is to report all pairs of distinct points </a:t>
            </a:r>
            <a:r>
              <a:rPr lang="en-US" dirty="0" err="1"/>
              <a:t>p,q</a:t>
            </a:r>
            <a:r>
              <a:rPr lang="en-US" dirty="0"/>
              <a:t> ∈ </a:t>
            </a:r>
            <a:r>
              <a:rPr lang="en-US" i="1" dirty="0"/>
              <a:t>P</a:t>
            </a:r>
            <a:r>
              <a:rPr lang="en-US" dirty="0"/>
              <a:t> such that |</a:t>
            </a:r>
            <a:r>
              <a:rPr lang="en-US" i="1" dirty="0" err="1"/>
              <a:t>pq</a:t>
            </a:r>
            <a:r>
              <a:rPr lang="en-US" dirty="0"/>
              <a:t>|≤ ɛ. This method is called Fixed-Radius nearest neighbors. </a:t>
            </a:r>
            <a:endParaRPr lang="en-IN" dirty="0"/>
          </a:p>
          <a:p>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408524" y="3819655"/>
            <a:ext cx="2472384" cy="530035"/>
          </a:xfrm>
          <a:prstGeom prst="rect">
            <a:avLst/>
          </a:prstGeom>
        </p:spPr>
      </p:pic>
    </p:spTree>
    <p:extLst>
      <p:ext uri="{BB962C8B-B14F-4D97-AF65-F5344CB8AC3E}">
        <p14:creationId xmlns:p14="http://schemas.microsoft.com/office/powerpoint/2010/main" val="3789640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Collision Detection</a:t>
            </a:r>
          </a:p>
        </p:txBody>
      </p:sp>
      <p:sp>
        <p:nvSpPr>
          <p:cNvPr id="3" name="Content Placeholder 2"/>
          <p:cNvSpPr>
            <a:spLocks noGrp="1"/>
          </p:cNvSpPr>
          <p:nvPr>
            <p:ph idx="1"/>
          </p:nvPr>
        </p:nvSpPr>
        <p:spPr>
          <a:xfrm>
            <a:off x="838200" y="1690687"/>
            <a:ext cx="10515600" cy="4528958"/>
          </a:xfrm>
        </p:spPr>
        <p:txBody>
          <a:bodyPr>
            <a:normAutofit/>
          </a:bodyPr>
          <a:lstStyle/>
          <a:p>
            <a:r>
              <a:rPr lang="en-US" dirty="0"/>
              <a:t>Collison detection is a key bottleneck in path </a:t>
            </a:r>
            <a:r>
              <a:rPr lang="en-US" dirty="0" smtClean="0"/>
              <a:t>planning. </a:t>
            </a:r>
            <a:r>
              <a:rPr lang="en-US" dirty="0" smtClean="0"/>
              <a:t>The </a:t>
            </a:r>
            <a:r>
              <a:rPr lang="en-US" dirty="0"/>
              <a:t>RRT algorithm used, checks for collision of each individual node as well as the edge that joins the two nodes.</a:t>
            </a:r>
          </a:p>
          <a:p>
            <a:r>
              <a:rPr lang="en-US" dirty="0"/>
              <a:t>Collision is detected when the robot position(Individual node) is same as that of obstacle position i.e., they overlap or penetrate.</a:t>
            </a:r>
          </a:p>
          <a:p>
            <a:r>
              <a:rPr lang="en-US" dirty="0"/>
              <a:t>For detecting the collision of the obstacle and the edge drawn between two points, the points on the edge are spaced equally and each individual node is checked for collision.</a:t>
            </a:r>
          </a:p>
          <a:p>
            <a:endParaRPr lang="en-US" dirty="0" smtClean="0"/>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9948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1901</TotalTime>
  <Words>1324</Words>
  <Application>Microsoft Office PowerPoint</Application>
  <PresentationFormat>Widescreen</PresentationFormat>
  <Paragraphs>140</Paragraphs>
  <Slides>31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Mangal</vt:lpstr>
      <vt:lpstr>Symbol</vt:lpstr>
      <vt:lpstr>Times New Roman</vt:lpstr>
      <vt:lpstr>Wingdings</vt:lpstr>
      <vt:lpstr>Office Theme</vt:lpstr>
      <vt:lpstr>Sampling-Based Path Planning</vt:lpstr>
      <vt:lpstr>Contents</vt:lpstr>
      <vt:lpstr>    Objective</vt:lpstr>
      <vt:lpstr>    Problem</vt:lpstr>
      <vt:lpstr>    Motivation</vt:lpstr>
      <vt:lpstr>   Rapidly-Exploring Random Tree</vt:lpstr>
      <vt:lpstr>    Why RRT?</vt:lpstr>
      <vt:lpstr>  Fixed-Radius nearest neighbors</vt:lpstr>
      <vt:lpstr>   Collision Detection</vt:lpstr>
      <vt:lpstr>How does it works?</vt:lpstr>
      <vt:lpstr>Building an RRT</vt:lpstr>
      <vt:lpstr>Building an RRT</vt:lpstr>
      <vt:lpstr>Building an RRT</vt:lpstr>
      <vt:lpstr>Executing the Path</vt:lpstr>
      <vt:lpstr>       Sampling and Building the Tree </vt:lpstr>
      <vt:lpstr>PowerPoint Presentation</vt:lpstr>
      <vt:lpstr>PowerPoint Presentation</vt:lpstr>
      <vt:lpstr>An example of a completed path is shown below.</vt:lpstr>
      <vt:lpstr>   Limitations</vt:lpstr>
      <vt:lpstr>    Path Smoothing </vt:lpstr>
      <vt:lpstr>  Outcome of Path Smoothing </vt:lpstr>
      <vt:lpstr>    OUTPUTS</vt:lpstr>
      <vt:lpstr> Basic Configuration space (state space) </vt:lpstr>
      <vt:lpstr>A configuration with a few obstacles in C-Space </vt:lpstr>
      <vt:lpstr>  C-space with the Start Point </vt:lpstr>
      <vt:lpstr> Start Point and Goal Point Set in C-Space </vt:lpstr>
      <vt:lpstr>Goal Reached</vt:lpstr>
      <vt:lpstr> Output 1: Different starting points and goal points. </vt:lpstr>
      <vt:lpstr> Output 2: Different starting points and goal points. </vt:lpstr>
      <vt:lpstr>    Conclusion</vt:lpstr>
      <vt:lpstr>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Sampling-Based Path Planning</dc:title>
  <dc:creator>Amit Kabra</dc:creator>
  <cp:lastModifiedBy>Amit Kabra</cp:lastModifiedBy>
  <cp:revision>191</cp:revision>
  <dcterms:created xsi:type="dcterms:W3CDTF">2016-12-17T04:40:14Z</dcterms:created>
  <dcterms:modified xsi:type="dcterms:W3CDTF">2016-12-27T06:24:41Z</dcterms:modified>
</cp:coreProperties>
</file>