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handoutMasterIdLst>
    <p:handoutMasterId r:id="rId26"/>
  </p:handoutMasterIdLst>
  <p:sldIdLst>
    <p:sldId id="273" r:id="rId5"/>
    <p:sldId id="275" r:id="rId6"/>
    <p:sldId id="277" r:id="rId7"/>
    <p:sldId id="284" r:id="rId8"/>
    <p:sldId id="280" r:id="rId9"/>
    <p:sldId id="285" r:id="rId10"/>
    <p:sldId id="282" r:id="rId11"/>
    <p:sldId id="286" r:id="rId12"/>
    <p:sldId id="287" r:id="rId13"/>
    <p:sldId id="288" r:id="rId14"/>
    <p:sldId id="289" r:id="rId15"/>
    <p:sldId id="290" r:id="rId16"/>
    <p:sldId id="291" r:id="rId17"/>
    <p:sldId id="292" r:id="rId18"/>
    <p:sldId id="293" r:id="rId19"/>
    <p:sldId id="294" r:id="rId20"/>
    <p:sldId id="296" r:id="rId21"/>
    <p:sldId id="295" r:id="rId22"/>
    <p:sldId id="283" r:id="rId23"/>
    <p:sldId id="274" r:id="rId2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8BEB2"/>
    <a:srgbClr val="753F2D"/>
    <a:srgbClr val="5E3324"/>
    <a:srgbClr val="8A4C34"/>
    <a:srgbClr val="815550"/>
    <a:srgbClr val="A3573E"/>
    <a:srgbClr val="E7E6E6"/>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74964D-1317-46B7-9543-2B4496D98E40}" v="57" dt="2025-02-15T08:23:40.0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82"/>
    <p:restoredTop sz="96327"/>
  </p:normalViewPr>
  <p:slideViewPr>
    <p:cSldViewPr snapToGrid="0">
      <p:cViewPr>
        <p:scale>
          <a:sx n="50" d="100"/>
          <a:sy n="50" d="100"/>
        </p:scale>
        <p:origin x="1144" y="188"/>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433F7E-3633-4FA3-974D-CA21FB24834F}" type="datetimeFigureOut">
              <a:rPr lang="en-US" smtClean="0"/>
              <a:t>2/13/2025</a:t>
            </a:fld>
            <a:endParaRPr lang="en-US"/>
          </a:p>
        </p:txBody>
      </p:sp>
      <p:sp>
        <p:nvSpPr>
          <p:cNvPr id="4" name="Footer Placeholder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482836-E43C-41FF-A11B-3D8AB6E68FC7}" type="slidenum">
              <a:rPr lang="en-US" smtClean="0"/>
              <a:t>‹#›</a:t>
            </a:fld>
            <a:endParaRPr lang="en-US"/>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2/13/2025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dirty="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smtClean="0"/>
              <a:t>1</a:t>
            </a:fld>
            <a:endParaRPr lang="en-US"/>
          </a:p>
        </p:txBody>
      </p:sp>
    </p:spTree>
    <p:extLst>
      <p:ext uri="{BB962C8B-B14F-4D97-AF65-F5344CB8AC3E}">
        <p14:creationId xmlns:p14="http://schemas.microsoft.com/office/powerpoint/2010/main" val="149819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2</a:t>
            </a:fld>
            <a:endParaRPr lang="en-US" noProof="0"/>
          </a:p>
        </p:txBody>
      </p:sp>
    </p:spTree>
    <p:extLst>
      <p:ext uri="{BB962C8B-B14F-4D97-AF65-F5344CB8AC3E}">
        <p14:creationId xmlns:p14="http://schemas.microsoft.com/office/powerpoint/2010/main" val="2032439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3</a:t>
            </a:fld>
            <a:endParaRPr lang="en-US" noProof="0"/>
          </a:p>
        </p:txBody>
      </p:sp>
    </p:spTree>
    <p:extLst>
      <p:ext uri="{BB962C8B-B14F-4D97-AF65-F5344CB8AC3E}">
        <p14:creationId xmlns:p14="http://schemas.microsoft.com/office/powerpoint/2010/main" val="1673130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dirty="0"/>
              <a:t>Click to edit Master title style</a:t>
            </a:r>
            <a:endParaRPr lang="en-PK" dirty="0"/>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dirty="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28C00-D101-DFF8-7E0A-1AEBF0DBE72B}"/>
              </a:ext>
            </a:extLst>
          </p:cNvPr>
          <p:cNvSpPr>
            <a:spLocks noGrp="1"/>
          </p:cNvSpPr>
          <p:nvPr>
            <p:ph type="dt" sz="half" idx="10"/>
          </p:nvPr>
        </p:nvSpPr>
        <p:spPr/>
        <p:txBody>
          <a:bodyPr/>
          <a:lstStyle/>
          <a:p>
            <a:endParaRPr lang="en-US" noProof="0" dirty="0"/>
          </a:p>
        </p:txBody>
      </p:sp>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dirty="0"/>
              <a:t>Presentation title</a:t>
            </a:r>
            <a:endParaRPr lang="en-PK"/>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4B432-06C2-E932-E96F-67CECC2E9658}"/>
              </a:ext>
            </a:extLst>
          </p:cNvPr>
          <p:cNvSpPr>
            <a:spLocks noGrp="1"/>
          </p:cNvSpPr>
          <p:nvPr>
            <p:ph type="dt" sz="half" idx="10"/>
          </p:nvPr>
        </p:nvSpPr>
        <p:spPr/>
        <p:txBody>
          <a:bodyPr/>
          <a:lstStyle/>
          <a:p>
            <a:endParaRPr lang="en-US" noProof="0" dirty="0"/>
          </a:p>
        </p:txBody>
      </p:sp>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dirty="0"/>
              <a:t>Presentation title</a:t>
            </a:r>
            <a:endParaRPr lang="en-PK"/>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493B1-79A4-1FA9-B462-853856DE870E}"/>
              </a:ext>
            </a:extLst>
          </p:cNvPr>
          <p:cNvSpPr>
            <a:spLocks noGrp="1"/>
          </p:cNvSpPr>
          <p:nvPr>
            <p:ph type="dt" sz="half" idx="10"/>
          </p:nvPr>
        </p:nvSpPr>
        <p:spPr/>
        <p:txBody>
          <a:bodyPr/>
          <a:lstStyle/>
          <a:p>
            <a:endParaRPr lang="en-US" noProof="0" dirty="0"/>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noProof="0"/>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D4464F27-6C3B-1E36-B1DC-ECB72DCF22AC}"/>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dirty="0"/>
              <a:t>Click to edit Master text styles</a:t>
            </a:r>
          </a:p>
          <a:p>
            <a:pPr lvl="1"/>
            <a:r>
              <a:rPr lang="en-US" dirty="0"/>
              <a:t>Second level</a:t>
            </a:r>
          </a:p>
          <a:p>
            <a:pPr lvl="2"/>
            <a:endParaRPr lang="en-PK" dirty="0"/>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dirty="0"/>
              <a:t>Presentation title</a:t>
            </a:r>
            <a:endParaRPr lang="en-PK"/>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dirty="0"/>
              <a:t>Presentation title</a:t>
            </a:r>
            <a:endParaRPr lang="en-PK" dirty="0"/>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p:txBody>
          <a:bodyPr>
            <a:noAutofit/>
          </a:bodyPr>
          <a:lstStyle/>
          <a:p>
            <a:r>
              <a:rPr lang="en-US" sz="5400" dirty="0"/>
              <a:t>Finance </a:t>
            </a:r>
            <a:br>
              <a:rPr lang="en-US" sz="5400" dirty="0"/>
            </a:br>
            <a:r>
              <a:rPr lang="en-US" sz="5400" dirty="0"/>
              <a:t>and </a:t>
            </a:r>
            <a:br>
              <a:rPr lang="en-US" sz="5400" dirty="0"/>
            </a:br>
            <a:r>
              <a:rPr lang="en-US" sz="5400" dirty="0"/>
              <a:t>Risk analytics</a:t>
            </a:r>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p:txBody>
          <a:bodyPr/>
          <a:lstStyle/>
          <a:p>
            <a:pPr marL="342900" indent="-342900">
              <a:buFont typeface="Wingdings" panose="05000000000000000000" pitchFamily="2" charset="2"/>
              <a:buChar char="ü"/>
            </a:pPr>
            <a:r>
              <a:rPr lang="en-US" dirty="0"/>
              <a:t>Amit Kulkarni</a:t>
            </a:r>
          </a:p>
          <a:p>
            <a:pPr marL="342900" indent="-342900">
              <a:buFont typeface="Wingdings" panose="05000000000000000000" pitchFamily="2" charset="2"/>
              <a:buChar char="ü"/>
            </a:pPr>
            <a:r>
              <a:rPr lang="en-US" dirty="0"/>
              <a:t>Jai Batra</a:t>
            </a:r>
            <a:endParaRPr lang="en-PK" dirty="0"/>
          </a:p>
        </p:txBody>
      </p:sp>
      <p:grpSp>
        <p:nvGrpSpPr>
          <p:cNvPr id="2" name="Group 1">
            <a:extLst>
              <a:ext uri="{FF2B5EF4-FFF2-40B4-BE49-F238E27FC236}">
                <a16:creationId xmlns:a16="http://schemas.microsoft.com/office/drawing/2014/main" id="{A2F3B19B-55DA-6596-9C09-153C74633333}"/>
              </a:ext>
            </a:extLst>
          </p:cNvPr>
          <p:cNvGrpSpPr/>
          <p:nvPr/>
        </p:nvGrpSpPr>
        <p:grpSpPr>
          <a:xfrm>
            <a:off x="9967629" y="131752"/>
            <a:ext cx="2060820" cy="914400"/>
            <a:chOff x="9967629" y="131752"/>
            <a:chExt cx="2060820" cy="914400"/>
          </a:xfrm>
        </p:grpSpPr>
        <p:pic>
          <p:nvPicPr>
            <p:cNvPr id="1026" name="Picture 2" descr="Media Kit">
              <a:extLst>
                <a:ext uri="{FF2B5EF4-FFF2-40B4-BE49-F238E27FC236}">
                  <a16:creationId xmlns:a16="http://schemas.microsoft.com/office/drawing/2014/main" id="{AA37388A-7607-648D-9638-BB4ED671D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7629" y="131752"/>
              <a:ext cx="956216"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ducation (UG/PG) Programs for Professionals, Online Degree ...">
              <a:extLst>
                <a:ext uri="{FF2B5EF4-FFF2-40B4-BE49-F238E27FC236}">
                  <a16:creationId xmlns:a16="http://schemas.microsoft.com/office/drawing/2014/main" id="{455C5764-7A2A-10D1-B239-8B45887595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56899" y="131752"/>
              <a:ext cx="971550" cy="9144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6310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DC9BA-4C25-48FC-D1F8-26120D4B3642}"/>
            </a:ext>
          </a:extLst>
        </p:cNvPr>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1796D988-369A-7770-27F9-F751B6085BDF}"/>
              </a:ext>
            </a:extLst>
          </p:cNvPr>
          <p:cNvSpPr/>
          <p:nvPr/>
        </p:nvSpPr>
        <p:spPr>
          <a:xfrm>
            <a:off x="3128476" y="209660"/>
            <a:ext cx="5935048" cy="4061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Sector Wise Analysis - Aviation</a:t>
            </a:r>
            <a:endParaRPr lang="en-IN" b="1" dirty="0"/>
          </a:p>
        </p:txBody>
      </p:sp>
      <p:sp>
        <p:nvSpPr>
          <p:cNvPr id="4" name="Text Placeholder 5">
            <a:extLst>
              <a:ext uri="{FF2B5EF4-FFF2-40B4-BE49-F238E27FC236}">
                <a16:creationId xmlns:a16="http://schemas.microsoft.com/office/drawing/2014/main" id="{605F796E-8BF4-D134-0C37-5A4F695F2B53}"/>
              </a:ext>
            </a:extLst>
          </p:cNvPr>
          <p:cNvSpPr txBox="1">
            <a:spLocks/>
          </p:cNvSpPr>
          <p:nvPr/>
        </p:nvSpPr>
        <p:spPr>
          <a:xfrm>
            <a:off x="165100" y="1092883"/>
            <a:ext cx="4123009" cy="5555457"/>
          </a:xfrm>
          <a:prstGeom prst="rect">
            <a:avLst/>
          </a:prstGeom>
          <a:ln w="19050">
            <a:solidFill>
              <a:schemeClr val="accent1"/>
            </a:solidFill>
          </a:ln>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mj-lt"/>
              <a:buAutoNum type="arabicPeriod"/>
            </a:pPr>
            <a:r>
              <a:rPr lang="en-US" sz="1800" b="0" i="0" dirty="0">
                <a:solidFill>
                  <a:srgbClr val="242424"/>
                </a:solidFill>
                <a:effectLst/>
                <a:latin typeface="Segoe UI" panose="020B0502040204020203" pitchFamily="34" charset="0"/>
              </a:rPr>
              <a:t>The S&amp;P 500 is not correlated with the Aviation sector.</a:t>
            </a:r>
          </a:p>
          <a:p>
            <a:pPr algn="l">
              <a:buFont typeface="+mj-lt"/>
              <a:buAutoNum type="arabicPeriod"/>
            </a:pPr>
            <a:r>
              <a:rPr lang="en-US" sz="1800" b="0" i="0" dirty="0">
                <a:solidFill>
                  <a:srgbClr val="242424"/>
                </a:solidFill>
                <a:effectLst/>
                <a:latin typeface="Segoe UI" panose="020B0502040204020203" pitchFamily="34" charset="0"/>
              </a:rPr>
              <a:t>The market experienced a significant downturn in 2020 due to the COVID-19 pandemic, leading to a bear market.</a:t>
            </a:r>
          </a:p>
          <a:p>
            <a:pPr algn="l">
              <a:buFont typeface="+mj-lt"/>
              <a:buAutoNum type="arabicPeriod"/>
            </a:pPr>
            <a:r>
              <a:rPr lang="en-US" sz="1800" b="0" i="0" dirty="0">
                <a:solidFill>
                  <a:srgbClr val="242424"/>
                </a:solidFill>
                <a:effectLst/>
                <a:latin typeface="Segoe UI" panose="020B0502040204020203" pitchFamily="34" charset="0"/>
              </a:rPr>
              <a:t>Although the market recovered, the Aviation sector underperformed.</a:t>
            </a:r>
          </a:p>
          <a:p>
            <a:pPr algn="l">
              <a:buFont typeface="+mj-lt"/>
              <a:buAutoNum type="arabicPeriod"/>
            </a:pPr>
            <a:r>
              <a:rPr lang="en-US" sz="1800" b="0" i="0" dirty="0">
                <a:solidFill>
                  <a:srgbClr val="242424"/>
                </a:solidFill>
                <a:effectLst/>
                <a:latin typeface="Segoe UI" panose="020B0502040204020203" pitchFamily="34" charset="0"/>
              </a:rPr>
              <a:t>Allegiant Travel Company shows some positive correlation with Delta Airlines.</a:t>
            </a:r>
          </a:p>
          <a:p>
            <a:pPr algn="l">
              <a:buFont typeface="+mj-lt"/>
              <a:buAutoNum type="arabicPeriod"/>
            </a:pPr>
            <a:r>
              <a:rPr lang="en-US" sz="1800" b="0" i="0" dirty="0">
                <a:solidFill>
                  <a:srgbClr val="242424"/>
                </a:solidFill>
                <a:effectLst/>
                <a:latin typeface="Segoe UI" panose="020B0502040204020203" pitchFamily="34" charset="0"/>
              </a:rPr>
              <a:t>Delta Airlines also has a positive correlation with Southwest Airlines.</a:t>
            </a:r>
          </a:p>
        </p:txBody>
      </p:sp>
      <p:pic>
        <p:nvPicPr>
          <p:cNvPr id="3" name="Picture 2">
            <a:extLst>
              <a:ext uri="{FF2B5EF4-FFF2-40B4-BE49-F238E27FC236}">
                <a16:creationId xmlns:a16="http://schemas.microsoft.com/office/drawing/2014/main" id="{126ED26A-CDC9-3515-5976-8B4CFDE98682}"/>
              </a:ext>
            </a:extLst>
          </p:cNvPr>
          <p:cNvPicPr>
            <a:picLocks noChangeAspect="1"/>
          </p:cNvPicPr>
          <p:nvPr/>
        </p:nvPicPr>
        <p:blipFill>
          <a:blip r:embed="rId2"/>
          <a:stretch>
            <a:fillRect/>
          </a:stretch>
        </p:blipFill>
        <p:spPr>
          <a:xfrm>
            <a:off x="4381500" y="1092883"/>
            <a:ext cx="7645400" cy="5555457"/>
          </a:xfrm>
          <a:prstGeom prst="rect">
            <a:avLst/>
          </a:prstGeom>
        </p:spPr>
      </p:pic>
    </p:spTree>
    <p:extLst>
      <p:ext uri="{BB962C8B-B14F-4D97-AF65-F5344CB8AC3E}">
        <p14:creationId xmlns:p14="http://schemas.microsoft.com/office/powerpoint/2010/main" val="1364281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4AAF7-8EF8-9814-D437-CA786242314A}"/>
            </a:ext>
          </a:extLst>
        </p:cNvPr>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74CC3B88-EA6A-2CB1-5988-4994D2F94A12}"/>
              </a:ext>
            </a:extLst>
          </p:cNvPr>
          <p:cNvSpPr/>
          <p:nvPr/>
        </p:nvSpPr>
        <p:spPr>
          <a:xfrm>
            <a:off x="3128476" y="209660"/>
            <a:ext cx="5935048" cy="4061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Sector Wise Analysis - Technology</a:t>
            </a:r>
            <a:endParaRPr lang="en-IN" b="1" dirty="0"/>
          </a:p>
        </p:txBody>
      </p:sp>
      <p:sp>
        <p:nvSpPr>
          <p:cNvPr id="4" name="Text Placeholder 5">
            <a:extLst>
              <a:ext uri="{FF2B5EF4-FFF2-40B4-BE49-F238E27FC236}">
                <a16:creationId xmlns:a16="http://schemas.microsoft.com/office/drawing/2014/main" id="{54F01756-3302-6DEA-BBBE-C2993CD2F3E7}"/>
              </a:ext>
            </a:extLst>
          </p:cNvPr>
          <p:cNvSpPr txBox="1">
            <a:spLocks/>
          </p:cNvSpPr>
          <p:nvPr/>
        </p:nvSpPr>
        <p:spPr>
          <a:xfrm>
            <a:off x="165100" y="1092883"/>
            <a:ext cx="4123009" cy="5384117"/>
          </a:xfrm>
          <a:prstGeom prst="rect">
            <a:avLst/>
          </a:prstGeom>
          <a:ln w="19050">
            <a:solidFill>
              <a:schemeClr val="accent1"/>
            </a:solidFill>
          </a:ln>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mj-lt"/>
              <a:buAutoNum type="arabicPeriod"/>
            </a:pPr>
            <a:r>
              <a:rPr lang="en-US" sz="1800" b="0" i="0" dirty="0">
                <a:solidFill>
                  <a:srgbClr val="242424"/>
                </a:solidFill>
                <a:effectLst/>
                <a:latin typeface="Segoe UI" panose="020B0502040204020203" pitchFamily="34" charset="0"/>
              </a:rPr>
              <a:t>The S&amp;P 500 is strongly correlated with the Technology sector (AMZN, FB, MSFT, GOOG, AAPL).</a:t>
            </a:r>
          </a:p>
          <a:p>
            <a:pPr algn="l">
              <a:buFont typeface="+mj-lt"/>
              <a:buAutoNum type="arabicPeriod"/>
            </a:pPr>
            <a:r>
              <a:rPr lang="en-US" sz="1800" b="0" i="0" dirty="0">
                <a:solidFill>
                  <a:srgbClr val="242424"/>
                </a:solidFill>
                <a:effectLst/>
                <a:latin typeface="Segoe UI" panose="020B0502040204020203" pitchFamily="34" charset="0"/>
              </a:rPr>
              <a:t>During the pandemic, the Tech sector was one of the few to bounce back sharply.</a:t>
            </a:r>
          </a:p>
          <a:p>
            <a:pPr algn="l">
              <a:buFont typeface="+mj-lt"/>
              <a:buAutoNum type="arabicPeriod"/>
            </a:pPr>
            <a:r>
              <a:rPr lang="en-US" sz="1800" b="0" i="0" dirty="0">
                <a:solidFill>
                  <a:srgbClr val="242424"/>
                </a:solidFill>
                <a:effectLst/>
                <a:latin typeface="Segoe UI" panose="020B0502040204020203" pitchFamily="34" charset="0"/>
              </a:rPr>
              <a:t>All stocks, except for IBM, are outperforming the market.</a:t>
            </a:r>
          </a:p>
          <a:p>
            <a:pPr algn="l">
              <a:buFont typeface="+mj-lt"/>
              <a:buAutoNum type="arabicPeriod"/>
            </a:pPr>
            <a:r>
              <a:rPr lang="en-US" sz="1800" b="0" i="0" dirty="0">
                <a:solidFill>
                  <a:srgbClr val="242424"/>
                </a:solidFill>
                <a:effectLst/>
                <a:latin typeface="Segoe UI" panose="020B0502040204020203" pitchFamily="34" charset="0"/>
              </a:rPr>
              <a:t>All stocks, except for IBM, show strong correlation with each other.</a:t>
            </a:r>
          </a:p>
        </p:txBody>
      </p:sp>
      <p:pic>
        <p:nvPicPr>
          <p:cNvPr id="5" name="Picture 4">
            <a:extLst>
              <a:ext uri="{FF2B5EF4-FFF2-40B4-BE49-F238E27FC236}">
                <a16:creationId xmlns:a16="http://schemas.microsoft.com/office/drawing/2014/main" id="{330621AE-AC56-7B92-7B42-88777F1D8A45}"/>
              </a:ext>
            </a:extLst>
          </p:cNvPr>
          <p:cNvPicPr>
            <a:picLocks noChangeAspect="1"/>
          </p:cNvPicPr>
          <p:nvPr/>
        </p:nvPicPr>
        <p:blipFill>
          <a:blip r:embed="rId2"/>
          <a:stretch>
            <a:fillRect/>
          </a:stretch>
        </p:blipFill>
        <p:spPr>
          <a:xfrm>
            <a:off x="4406900" y="1092883"/>
            <a:ext cx="7620000" cy="5384117"/>
          </a:xfrm>
          <a:prstGeom prst="rect">
            <a:avLst/>
          </a:prstGeom>
        </p:spPr>
      </p:pic>
    </p:spTree>
    <p:extLst>
      <p:ext uri="{BB962C8B-B14F-4D97-AF65-F5344CB8AC3E}">
        <p14:creationId xmlns:p14="http://schemas.microsoft.com/office/powerpoint/2010/main" val="4188414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3CDA2-F86C-A6B9-6ABC-89C88ACFECBA}"/>
            </a:ext>
          </a:extLst>
        </p:cNvPr>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2900FE11-BFC5-2F9A-2725-04A5AE1E1894}"/>
              </a:ext>
            </a:extLst>
          </p:cNvPr>
          <p:cNvSpPr/>
          <p:nvPr/>
        </p:nvSpPr>
        <p:spPr>
          <a:xfrm>
            <a:off x="3128476" y="209660"/>
            <a:ext cx="5935048" cy="4061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Sector Wise Analysis – Healthcare and Pharma</a:t>
            </a:r>
            <a:endParaRPr lang="en-IN" b="1" dirty="0"/>
          </a:p>
        </p:txBody>
      </p:sp>
      <p:sp>
        <p:nvSpPr>
          <p:cNvPr id="4" name="Text Placeholder 5">
            <a:extLst>
              <a:ext uri="{FF2B5EF4-FFF2-40B4-BE49-F238E27FC236}">
                <a16:creationId xmlns:a16="http://schemas.microsoft.com/office/drawing/2014/main" id="{02FBD2A5-DA20-67FD-72E9-34BE26DCD168}"/>
              </a:ext>
            </a:extLst>
          </p:cNvPr>
          <p:cNvSpPr txBox="1">
            <a:spLocks/>
          </p:cNvSpPr>
          <p:nvPr/>
        </p:nvSpPr>
        <p:spPr>
          <a:xfrm>
            <a:off x="165100" y="902383"/>
            <a:ext cx="4123009" cy="5841317"/>
          </a:xfrm>
          <a:prstGeom prst="rect">
            <a:avLst/>
          </a:prstGeom>
          <a:ln w="19050">
            <a:solidFill>
              <a:schemeClr val="accent1"/>
            </a:solidFill>
          </a:ln>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mj-lt"/>
              <a:buAutoNum type="arabicPeriod"/>
            </a:pPr>
            <a:r>
              <a:rPr lang="en-US" sz="1800" b="0" i="0" dirty="0">
                <a:solidFill>
                  <a:srgbClr val="242424"/>
                </a:solidFill>
                <a:effectLst/>
                <a:latin typeface="Segoe UI" panose="020B0502040204020203" pitchFamily="34" charset="0"/>
              </a:rPr>
              <a:t>The S&amp;P 500 is positively correlated with the Health and Pharma sector (JNJ, MRK, UNH).</a:t>
            </a:r>
          </a:p>
          <a:p>
            <a:pPr algn="just">
              <a:buFont typeface="+mj-lt"/>
              <a:buAutoNum type="arabicPeriod"/>
            </a:pPr>
            <a:r>
              <a:rPr lang="en-US" sz="1800" b="0" i="0" dirty="0">
                <a:solidFill>
                  <a:srgbClr val="242424"/>
                </a:solidFill>
                <a:effectLst/>
                <a:latin typeface="Segoe UI" panose="020B0502040204020203" pitchFamily="34" charset="0"/>
              </a:rPr>
              <a:t>During the pandemic, the Health and Pharma sector, along with Technology, showed rapid growth after the market crash compared to other industries.</a:t>
            </a:r>
          </a:p>
          <a:p>
            <a:pPr algn="just">
              <a:buFont typeface="+mj-lt"/>
              <a:buAutoNum type="arabicPeriod"/>
            </a:pPr>
            <a:r>
              <a:rPr lang="en-US" sz="1800" b="0" i="0" dirty="0">
                <a:solidFill>
                  <a:srgbClr val="242424"/>
                </a:solidFill>
                <a:effectLst/>
                <a:latin typeface="Segoe UI" panose="020B0502040204020203" pitchFamily="34" charset="0"/>
              </a:rPr>
              <a:t>Over the past five years, Bausch Health Companies Inc. has not seen any growth.</a:t>
            </a:r>
          </a:p>
          <a:p>
            <a:pPr algn="just">
              <a:buFont typeface="+mj-lt"/>
              <a:buAutoNum type="arabicPeriod"/>
            </a:pPr>
            <a:r>
              <a:rPr lang="en-US" sz="1800" b="0" i="0" dirty="0">
                <a:solidFill>
                  <a:srgbClr val="242424"/>
                </a:solidFill>
                <a:effectLst/>
                <a:latin typeface="Segoe UI" panose="020B0502040204020203" pitchFamily="34" charset="0"/>
              </a:rPr>
              <a:t>Overall, the Health and Pharma sector is strong compared to the S&amp;P 500.</a:t>
            </a:r>
          </a:p>
        </p:txBody>
      </p:sp>
      <p:pic>
        <p:nvPicPr>
          <p:cNvPr id="3" name="Picture 2">
            <a:extLst>
              <a:ext uri="{FF2B5EF4-FFF2-40B4-BE49-F238E27FC236}">
                <a16:creationId xmlns:a16="http://schemas.microsoft.com/office/drawing/2014/main" id="{DA5EE4BD-0BF2-E5B6-A541-2300F9DA9AA7}"/>
              </a:ext>
            </a:extLst>
          </p:cNvPr>
          <p:cNvPicPr>
            <a:picLocks noChangeAspect="1"/>
          </p:cNvPicPr>
          <p:nvPr/>
        </p:nvPicPr>
        <p:blipFill>
          <a:blip r:embed="rId2"/>
          <a:stretch>
            <a:fillRect/>
          </a:stretch>
        </p:blipFill>
        <p:spPr>
          <a:xfrm>
            <a:off x="4432300" y="902384"/>
            <a:ext cx="7594600" cy="5745956"/>
          </a:xfrm>
          <a:prstGeom prst="rect">
            <a:avLst/>
          </a:prstGeom>
        </p:spPr>
      </p:pic>
    </p:spTree>
    <p:extLst>
      <p:ext uri="{BB962C8B-B14F-4D97-AF65-F5344CB8AC3E}">
        <p14:creationId xmlns:p14="http://schemas.microsoft.com/office/powerpoint/2010/main" val="3064561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8A03F-0FC9-8D0D-C1D2-7887378176D5}"/>
            </a:ext>
          </a:extLst>
        </p:cNvPr>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E24F1330-B707-4F7E-11E9-D2141C2222C2}"/>
              </a:ext>
            </a:extLst>
          </p:cNvPr>
          <p:cNvSpPr/>
          <p:nvPr/>
        </p:nvSpPr>
        <p:spPr>
          <a:xfrm>
            <a:off x="3128476" y="209660"/>
            <a:ext cx="5935048" cy="4061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Stock Visualization Dashboard For 5 Years</a:t>
            </a:r>
            <a:endParaRPr lang="en-IN" b="1" dirty="0"/>
          </a:p>
        </p:txBody>
      </p:sp>
      <p:pic>
        <p:nvPicPr>
          <p:cNvPr id="5" name="Picture 4">
            <a:extLst>
              <a:ext uri="{FF2B5EF4-FFF2-40B4-BE49-F238E27FC236}">
                <a16:creationId xmlns:a16="http://schemas.microsoft.com/office/drawing/2014/main" id="{201881CB-389F-0564-B038-9D2A5AEE0C77}"/>
              </a:ext>
            </a:extLst>
          </p:cNvPr>
          <p:cNvPicPr>
            <a:picLocks noChangeAspect="1"/>
          </p:cNvPicPr>
          <p:nvPr/>
        </p:nvPicPr>
        <p:blipFill>
          <a:blip r:embed="rId2"/>
          <a:stretch>
            <a:fillRect/>
          </a:stretch>
        </p:blipFill>
        <p:spPr>
          <a:xfrm>
            <a:off x="747712" y="807023"/>
            <a:ext cx="10696575" cy="5841317"/>
          </a:xfrm>
          <a:prstGeom prst="rect">
            <a:avLst/>
          </a:prstGeom>
        </p:spPr>
      </p:pic>
    </p:spTree>
    <p:extLst>
      <p:ext uri="{BB962C8B-B14F-4D97-AF65-F5344CB8AC3E}">
        <p14:creationId xmlns:p14="http://schemas.microsoft.com/office/powerpoint/2010/main" val="856881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637DB-6EE8-A14D-66C5-5DAB9D355F70}"/>
            </a:ext>
          </a:extLst>
        </p:cNvPr>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53A93C43-A645-9A21-DC96-18344D3BF38A}"/>
              </a:ext>
            </a:extLst>
          </p:cNvPr>
          <p:cNvSpPr/>
          <p:nvPr/>
        </p:nvSpPr>
        <p:spPr>
          <a:xfrm>
            <a:off x="3128476" y="209660"/>
            <a:ext cx="5935048" cy="4061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5 Years Stock Statistics</a:t>
            </a:r>
            <a:endParaRPr lang="en-IN" b="1" dirty="0"/>
          </a:p>
        </p:txBody>
      </p:sp>
      <p:sp>
        <p:nvSpPr>
          <p:cNvPr id="4" name="Text Placeholder 5">
            <a:extLst>
              <a:ext uri="{FF2B5EF4-FFF2-40B4-BE49-F238E27FC236}">
                <a16:creationId xmlns:a16="http://schemas.microsoft.com/office/drawing/2014/main" id="{C91C8B7D-D9BA-B315-D026-56DE1EE90427}"/>
              </a:ext>
            </a:extLst>
          </p:cNvPr>
          <p:cNvSpPr txBox="1">
            <a:spLocks/>
          </p:cNvSpPr>
          <p:nvPr/>
        </p:nvSpPr>
        <p:spPr>
          <a:xfrm>
            <a:off x="0" y="757457"/>
            <a:ext cx="4724400" cy="5890883"/>
          </a:xfrm>
          <a:prstGeom prst="rect">
            <a:avLst/>
          </a:prstGeom>
          <a:ln w="19050">
            <a:solidFill>
              <a:schemeClr val="accent1"/>
            </a:solidFill>
          </a:ln>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spcBef>
                <a:spcPts val="750"/>
              </a:spcBef>
              <a:spcAft>
                <a:spcPts val="750"/>
              </a:spcAft>
              <a:buFont typeface="Arial" panose="020B0604020202020204" pitchFamily="34" charset="0"/>
              <a:buChar char="•"/>
            </a:pPr>
            <a:r>
              <a:rPr lang="en-US" sz="1800" b="0" i="0" dirty="0">
                <a:solidFill>
                  <a:srgbClr val="242424"/>
                </a:solidFill>
                <a:effectLst/>
                <a:latin typeface="Segoe UI" panose="020B0502040204020203" pitchFamily="34" charset="0"/>
              </a:rPr>
              <a:t>AMZN provides annual returns of 40.59%.</a:t>
            </a:r>
          </a:p>
          <a:p>
            <a:pPr algn="l">
              <a:spcBef>
                <a:spcPts val="750"/>
              </a:spcBef>
              <a:spcAft>
                <a:spcPts val="750"/>
              </a:spcAft>
              <a:buFont typeface="Arial" panose="020B0604020202020204" pitchFamily="34" charset="0"/>
              <a:buChar char="•"/>
            </a:pPr>
            <a:r>
              <a:rPr lang="en-US" sz="1800" b="0" i="0" dirty="0">
                <a:solidFill>
                  <a:srgbClr val="242424"/>
                </a:solidFill>
                <a:effectLst/>
                <a:latin typeface="Segoe UI" panose="020B0502040204020203" pitchFamily="34" charset="0"/>
              </a:rPr>
              <a:t>MSFT provides annual returns of 34.95%.</a:t>
            </a:r>
          </a:p>
          <a:p>
            <a:pPr algn="l">
              <a:spcBef>
                <a:spcPts val="750"/>
              </a:spcBef>
              <a:spcAft>
                <a:spcPts val="750"/>
              </a:spcAft>
              <a:buFont typeface="Arial" panose="020B0604020202020204" pitchFamily="34" charset="0"/>
              <a:buChar char="•"/>
            </a:pPr>
            <a:r>
              <a:rPr lang="en-US" sz="1800" b="0" i="0" dirty="0">
                <a:solidFill>
                  <a:srgbClr val="242424"/>
                </a:solidFill>
                <a:effectLst/>
                <a:latin typeface="Segoe UI" panose="020B0502040204020203" pitchFamily="34" charset="0"/>
              </a:rPr>
              <a:t>AAPL provides annual returns of 33.32%.</a:t>
            </a:r>
          </a:p>
          <a:p>
            <a:pPr algn="l">
              <a:spcBef>
                <a:spcPts val="750"/>
              </a:spcBef>
              <a:spcAft>
                <a:spcPts val="750"/>
              </a:spcAft>
              <a:buFont typeface="Arial" panose="020B0604020202020204" pitchFamily="34" charset="0"/>
              <a:buChar char="•"/>
            </a:pPr>
            <a:r>
              <a:rPr lang="en-US" sz="1800" b="0" i="0" dirty="0">
                <a:solidFill>
                  <a:srgbClr val="242424"/>
                </a:solidFill>
                <a:effectLst/>
                <a:latin typeface="Segoe UI" panose="020B0502040204020203" pitchFamily="34" charset="0"/>
              </a:rPr>
              <a:t>FB provides annual returns of 26.45%.</a:t>
            </a:r>
          </a:p>
          <a:p>
            <a:pPr algn="l">
              <a:spcBef>
                <a:spcPts val="750"/>
              </a:spcBef>
              <a:spcAft>
                <a:spcPts val="750"/>
              </a:spcAft>
              <a:buFont typeface="Arial" panose="020B0604020202020204" pitchFamily="34" charset="0"/>
              <a:buChar char="•"/>
            </a:pPr>
            <a:r>
              <a:rPr lang="en-US" sz="1800" b="0" i="0" dirty="0">
                <a:solidFill>
                  <a:srgbClr val="242424"/>
                </a:solidFill>
                <a:effectLst/>
                <a:latin typeface="Segoe UI" panose="020B0502040204020203" pitchFamily="34" charset="0"/>
              </a:rPr>
              <a:t>UNH provides annual returns of 23.72%.</a:t>
            </a:r>
          </a:p>
          <a:p>
            <a:pPr algn="l">
              <a:spcBef>
                <a:spcPts val="750"/>
              </a:spcBef>
              <a:spcAft>
                <a:spcPts val="750"/>
              </a:spcAft>
              <a:buFont typeface="Arial" panose="020B0604020202020204" pitchFamily="34" charset="0"/>
              <a:buChar char="•"/>
            </a:pPr>
            <a:r>
              <a:rPr lang="en-US" sz="1800" b="0" i="0" dirty="0">
                <a:solidFill>
                  <a:srgbClr val="242424"/>
                </a:solidFill>
                <a:effectLst/>
                <a:latin typeface="Segoe UI" panose="020B0502040204020203" pitchFamily="34" charset="0"/>
              </a:rPr>
              <a:t>GOOG provides annual returns of 21.02%.</a:t>
            </a:r>
          </a:p>
          <a:p>
            <a:pPr algn="l">
              <a:spcBef>
                <a:spcPts val="750"/>
              </a:spcBef>
              <a:spcAft>
                <a:spcPts val="750"/>
              </a:spcAft>
              <a:buFont typeface="Arial" panose="020B0604020202020204" pitchFamily="34" charset="0"/>
              <a:buChar char="•"/>
            </a:pPr>
            <a:r>
              <a:rPr lang="en-US" sz="1800" b="0" i="0" dirty="0">
                <a:solidFill>
                  <a:srgbClr val="242424"/>
                </a:solidFill>
                <a:effectLst/>
                <a:latin typeface="Segoe UI" panose="020B0502040204020203" pitchFamily="34" charset="0"/>
              </a:rPr>
              <a:t>MS provides annual returns of 14.55%.</a:t>
            </a:r>
          </a:p>
          <a:p>
            <a:pPr algn="l">
              <a:spcBef>
                <a:spcPts val="750"/>
              </a:spcBef>
              <a:spcAft>
                <a:spcPts val="750"/>
              </a:spcAft>
              <a:buFont typeface="Arial" panose="020B0604020202020204" pitchFamily="34" charset="0"/>
              <a:buChar char="•"/>
            </a:pPr>
            <a:r>
              <a:rPr lang="en-US" sz="1800" b="0" i="0" dirty="0">
                <a:solidFill>
                  <a:srgbClr val="242424"/>
                </a:solidFill>
                <a:effectLst/>
                <a:latin typeface="Segoe UI" panose="020B0502040204020203" pitchFamily="34" charset="0"/>
              </a:rPr>
              <a:t>S&amp;P 500 provides annual returns of 13.04%.</a:t>
            </a:r>
          </a:p>
        </p:txBody>
      </p:sp>
      <p:graphicFrame>
        <p:nvGraphicFramePr>
          <p:cNvPr id="5" name="Table 4">
            <a:extLst>
              <a:ext uri="{FF2B5EF4-FFF2-40B4-BE49-F238E27FC236}">
                <a16:creationId xmlns:a16="http://schemas.microsoft.com/office/drawing/2014/main" id="{99260566-42FF-81FE-CF37-4AA38B08F211}"/>
              </a:ext>
            </a:extLst>
          </p:cNvPr>
          <p:cNvGraphicFramePr>
            <a:graphicFrameLocks noGrp="1"/>
          </p:cNvGraphicFramePr>
          <p:nvPr>
            <p:extLst>
              <p:ext uri="{D42A27DB-BD31-4B8C-83A1-F6EECF244321}">
                <p14:modId xmlns:p14="http://schemas.microsoft.com/office/powerpoint/2010/main" val="2365423090"/>
              </p:ext>
            </p:extLst>
          </p:nvPr>
        </p:nvGraphicFramePr>
        <p:xfrm>
          <a:off x="4718049" y="757456"/>
          <a:ext cx="7372351" cy="5890884"/>
        </p:xfrm>
        <a:graphic>
          <a:graphicData uri="http://schemas.openxmlformats.org/drawingml/2006/table">
            <a:tbl>
              <a:tblPr/>
              <a:tblGrid>
                <a:gridCol w="569843">
                  <a:extLst>
                    <a:ext uri="{9D8B030D-6E8A-4147-A177-3AD203B41FA5}">
                      <a16:colId xmlns:a16="http://schemas.microsoft.com/office/drawing/2014/main" val="2262166867"/>
                    </a:ext>
                  </a:extLst>
                </a:gridCol>
                <a:gridCol w="846208">
                  <a:extLst>
                    <a:ext uri="{9D8B030D-6E8A-4147-A177-3AD203B41FA5}">
                      <a16:colId xmlns:a16="http://schemas.microsoft.com/office/drawing/2014/main" val="1312471609"/>
                    </a:ext>
                  </a:extLst>
                </a:gridCol>
                <a:gridCol w="419100">
                  <a:extLst>
                    <a:ext uri="{9D8B030D-6E8A-4147-A177-3AD203B41FA5}">
                      <a16:colId xmlns:a16="http://schemas.microsoft.com/office/drawing/2014/main" val="4187988582"/>
                    </a:ext>
                  </a:extLst>
                </a:gridCol>
                <a:gridCol w="546100">
                  <a:extLst>
                    <a:ext uri="{9D8B030D-6E8A-4147-A177-3AD203B41FA5}">
                      <a16:colId xmlns:a16="http://schemas.microsoft.com/office/drawing/2014/main" val="1497020820"/>
                    </a:ext>
                  </a:extLst>
                </a:gridCol>
                <a:gridCol w="479838">
                  <a:extLst>
                    <a:ext uri="{9D8B030D-6E8A-4147-A177-3AD203B41FA5}">
                      <a16:colId xmlns:a16="http://schemas.microsoft.com/office/drawing/2014/main" val="2354733137"/>
                    </a:ext>
                  </a:extLst>
                </a:gridCol>
                <a:gridCol w="1425162">
                  <a:extLst>
                    <a:ext uri="{9D8B030D-6E8A-4147-A177-3AD203B41FA5}">
                      <a16:colId xmlns:a16="http://schemas.microsoft.com/office/drawing/2014/main" val="1376937031"/>
                    </a:ext>
                  </a:extLst>
                </a:gridCol>
                <a:gridCol w="1168400">
                  <a:extLst>
                    <a:ext uri="{9D8B030D-6E8A-4147-A177-3AD203B41FA5}">
                      <a16:colId xmlns:a16="http://schemas.microsoft.com/office/drawing/2014/main" val="3027332342"/>
                    </a:ext>
                  </a:extLst>
                </a:gridCol>
                <a:gridCol w="889000">
                  <a:extLst>
                    <a:ext uri="{9D8B030D-6E8A-4147-A177-3AD203B41FA5}">
                      <a16:colId xmlns:a16="http://schemas.microsoft.com/office/drawing/2014/main" val="3529982960"/>
                    </a:ext>
                  </a:extLst>
                </a:gridCol>
                <a:gridCol w="1028700">
                  <a:extLst>
                    <a:ext uri="{9D8B030D-6E8A-4147-A177-3AD203B41FA5}">
                      <a16:colId xmlns:a16="http://schemas.microsoft.com/office/drawing/2014/main" val="824121354"/>
                    </a:ext>
                  </a:extLst>
                </a:gridCol>
              </a:tblGrid>
              <a:tr h="292066">
                <a:tc>
                  <a:txBody>
                    <a:bodyPr/>
                    <a:lstStyle/>
                    <a:p>
                      <a:pPr algn="r" fontAlgn="ctr"/>
                      <a:r>
                        <a:rPr lang="en-IN" sz="1100" b="1" i="0" u="none" strike="noStrike">
                          <a:solidFill>
                            <a:srgbClr val="FFFFFF"/>
                          </a:solidFill>
                          <a:effectLst/>
                          <a:latin typeface="Segoe UI" panose="020B0502040204020203" pitchFamily="34" charset="0"/>
                        </a:rPr>
                        <a:t>Stocks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tc>
                  <a:txBody>
                    <a:bodyPr/>
                    <a:lstStyle/>
                    <a:p>
                      <a:pPr algn="ctr" fontAlgn="ctr"/>
                      <a:r>
                        <a:rPr lang="en-IN" sz="1100" b="1" i="0" u="none" strike="noStrike">
                          <a:solidFill>
                            <a:srgbClr val="FFFFFF"/>
                          </a:solidFill>
                          <a:effectLst/>
                          <a:latin typeface="Segoe UI" panose="020B0502040204020203" pitchFamily="34" charset="0"/>
                        </a:rPr>
                        <a:t>Avg Daily Returns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tc>
                  <a:txBody>
                    <a:bodyPr/>
                    <a:lstStyle/>
                    <a:p>
                      <a:pPr algn="ctr" fontAlgn="ctr"/>
                      <a:r>
                        <a:rPr lang="en-IN" sz="1100" b="1" i="0" u="none" strike="noStrike">
                          <a:solidFill>
                            <a:srgbClr val="FFFFFF"/>
                          </a:solidFill>
                          <a:effectLst/>
                          <a:latin typeface="Segoe UI" panose="020B0502040204020203" pitchFamily="34" charset="0"/>
                        </a:rPr>
                        <a:t>Risk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tc>
                  <a:txBody>
                    <a:bodyPr/>
                    <a:lstStyle/>
                    <a:p>
                      <a:pPr algn="ctr" fontAlgn="ctr"/>
                      <a:r>
                        <a:rPr lang="en-IN" sz="1100" b="1" i="0" u="none" strike="noStrike">
                          <a:solidFill>
                            <a:srgbClr val="FFFFFF"/>
                          </a:solidFill>
                          <a:effectLst/>
                          <a:latin typeface="Segoe UI" panose="020B0502040204020203" pitchFamily="34" charset="0"/>
                        </a:rPr>
                        <a:t>Min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tc>
                  <a:txBody>
                    <a:bodyPr/>
                    <a:lstStyle/>
                    <a:p>
                      <a:pPr algn="ctr" fontAlgn="ctr"/>
                      <a:r>
                        <a:rPr lang="en-IN" sz="1100" b="1" i="0" u="none" strike="noStrike">
                          <a:solidFill>
                            <a:srgbClr val="FFFFFF"/>
                          </a:solidFill>
                          <a:effectLst/>
                          <a:latin typeface="Segoe UI" panose="020B0502040204020203" pitchFamily="34" charset="0"/>
                        </a:rPr>
                        <a:t>Max</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tc>
                  <a:txBody>
                    <a:bodyPr/>
                    <a:lstStyle/>
                    <a:p>
                      <a:pPr algn="ctr" fontAlgn="ctr"/>
                      <a:r>
                        <a:rPr lang="en-IN" sz="1100" b="1" i="0" u="none" strike="noStrike">
                          <a:solidFill>
                            <a:srgbClr val="FFFFFF"/>
                          </a:solidFill>
                          <a:effectLst/>
                          <a:latin typeface="Segoe UI" panose="020B0502040204020203" pitchFamily="34" charset="0"/>
                        </a:rPr>
                        <a:t>Annualized_Returns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tc>
                  <a:txBody>
                    <a:bodyPr/>
                    <a:lstStyle/>
                    <a:p>
                      <a:pPr algn="ctr" fontAlgn="ctr"/>
                      <a:r>
                        <a:rPr lang="en-IN" sz="1100" b="1" i="0" u="none" strike="noStrike">
                          <a:solidFill>
                            <a:srgbClr val="FFFFFF"/>
                          </a:solidFill>
                          <a:effectLst/>
                          <a:latin typeface="Segoe UI" panose="020B0502040204020203" pitchFamily="34" charset="0"/>
                        </a:rPr>
                        <a:t>Annualized_Risk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tc>
                  <a:txBody>
                    <a:bodyPr/>
                    <a:lstStyle/>
                    <a:p>
                      <a:pPr algn="ctr" fontAlgn="ctr"/>
                      <a:r>
                        <a:rPr lang="en-IN" sz="1100" b="1" i="0" u="none" strike="noStrike">
                          <a:solidFill>
                            <a:srgbClr val="FFFFFF"/>
                          </a:solidFill>
                          <a:effectLst/>
                          <a:latin typeface="Segoe UI" panose="020B0502040204020203" pitchFamily="34" charset="0"/>
                        </a:rPr>
                        <a:t>Sharpe_Ratio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tc>
                  <a:txBody>
                    <a:bodyPr/>
                    <a:lstStyle/>
                    <a:p>
                      <a:pPr algn="ctr" fontAlgn="ctr"/>
                      <a:r>
                        <a:rPr lang="en-IN" sz="1100" b="1" i="0" u="none" strike="noStrike">
                          <a:solidFill>
                            <a:srgbClr val="FFFFFF"/>
                          </a:solidFill>
                          <a:effectLst/>
                          <a:latin typeface="Segoe UI" panose="020B0502040204020203" pitchFamily="34" charset="0"/>
                        </a:rPr>
                        <a:t>Cumulative Returns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extLst>
                  <a:ext uri="{0D108BD9-81ED-4DB2-BD59-A6C34878D82A}">
                    <a16:rowId xmlns:a16="http://schemas.microsoft.com/office/drawing/2014/main" val="4292922316"/>
                  </a:ext>
                </a:extLst>
              </a:tr>
              <a:tr h="292066">
                <a:tc>
                  <a:txBody>
                    <a:bodyPr/>
                    <a:lstStyle/>
                    <a:p>
                      <a:pPr algn="r" fontAlgn="ctr"/>
                      <a:r>
                        <a:rPr lang="en-IN" sz="1100" b="1" i="0" u="none" strike="noStrike">
                          <a:solidFill>
                            <a:srgbClr val="000000"/>
                          </a:solidFill>
                          <a:effectLst/>
                          <a:latin typeface="Segoe UI" panose="020B0502040204020203" pitchFamily="34" charset="0"/>
                        </a:rPr>
                        <a:t>AMZN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-7.92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13.22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40.59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30.11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504.69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00465276"/>
                  </a:ext>
                </a:extLst>
              </a:tr>
              <a:tr h="292066">
                <a:tc>
                  <a:txBody>
                    <a:bodyPr/>
                    <a:lstStyle/>
                    <a:p>
                      <a:pPr algn="r" fontAlgn="ctr"/>
                      <a:r>
                        <a:rPr lang="en-IN" sz="1100" b="1" i="0" u="none" strike="noStrike">
                          <a:solidFill>
                            <a:srgbClr val="000000"/>
                          </a:solidFill>
                          <a:effectLst/>
                          <a:latin typeface="Segoe UI" panose="020B0502040204020203" pitchFamily="34" charset="0"/>
                        </a:rPr>
                        <a:t>MSFT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-14.74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14.22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34.95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27.84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1.23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371.49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37692073"/>
                  </a:ext>
                </a:extLst>
              </a:tr>
              <a:tr h="292066">
                <a:tc>
                  <a:txBody>
                    <a:bodyPr/>
                    <a:lstStyle/>
                    <a:p>
                      <a:pPr algn="r" fontAlgn="ctr"/>
                      <a:r>
                        <a:rPr lang="en-IN" sz="1100" b="1" i="0" u="none" strike="noStrike">
                          <a:solidFill>
                            <a:srgbClr val="000000"/>
                          </a:solidFill>
                          <a:effectLst/>
                          <a:latin typeface="Segoe UI" panose="020B0502040204020203" pitchFamily="34" charset="0"/>
                        </a:rPr>
                        <a:t>AAPL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1.87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-12.86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11.98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33.32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29.73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322.74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36662956"/>
                  </a:ext>
                </a:extLst>
              </a:tr>
              <a:tr h="292066">
                <a:tc>
                  <a:txBody>
                    <a:bodyPr/>
                    <a:lstStyle/>
                    <a:p>
                      <a:pPr algn="r" fontAlgn="ctr"/>
                      <a:r>
                        <a:rPr lang="en-IN" sz="1100" b="1" i="0" u="none" strike="noStrike">
                          <a:solidFill>
                            <a:srgbClr val="000000"/>
                          </a:solidFill>
                          <a:effectLst/>
                          <a:latin typeface="Segoe UI" panose="020B0502040204020203" pitchFamily="34" charset="0"/>
                        </a:rPr>
                        <a:t>FB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2.04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-18.96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15.52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26.45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32.31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187.96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7869875"/>
                  </a:ext>
                </a:extLst>
              </a:tr>
              <a:tr h="292066">
                <a:tc>
                  <a:txBody>
                    <a:bodyPr/>
                    <a:lstStyle/>
                    <a:p>
                      <a:pPr algn="r" fontAlgn="ctr"/>
                      <a:r>
                        <a:rPr lang="en-IN" sz="1100" b="1" i="0" u="none" strike="noStrike">
                          <a:solidFill>
                            <a:srgbClr val="000000"/>
                          </a:solidFill>
                          <a:effectLst/>
                          <a:latin typeface="Segoe UI" panose="020B0502040204020203" pitchFamily="34" charset="0"/>
                        </a:rPr>
                        <a:t>UNH</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1.78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-17.28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23.72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28.27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167.36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34995932"/>
                  </a:ext>
                </a:extLst>
              </a:tr>
              <a:tr h="292066">
                <a:tc>
                  <a:txBody>
                    <a:bodyPr/>
                    <a:lstStyle/>
                    <a:p>
                      <a:pPr algn="r" fontAlgn="ctr"/>
                      <a:r>
                        <a:rPr lang="en-IN" sz="1100" b="1" i="0" u="none" strike="noStrike">
                          <a:solidFill>
                            <a:srgbClr val="000000"/>
                          </a:solidFill>
                          <a:effectLst/>
                          <a:latin typeface="Segoe UI" panose="020B0502040204020203" pitchFamily="34" charset="0"/>
                        </a:rPr>
                        <a:t>GOOG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0.08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10.45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21.02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26.23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140.41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65907825"/>
                  </a:ext>
                </a:extLst>
              </a:tr>
              <a:tr h="292066">
                <a:tc>
                  <a:txBody>
                    <a:bodyPr/>
                    <a:lstStyle/>
                    <a:p>
                      <a:pPr algn="r" fontAlgn="ctr"/>
                      <a:r>
                        <a:rPr lang="en-IN" sz="1100" b="1" i="0" u="none" strike="noStrike">
                          <a:solidFill>
                            <a:srgbClr val="000000"/>
                          </a:solidFill>
                          <a:effectLst/>
                          <a:latin typeface="Segoe UI" panose="020B0502040204020203" pitchFamily="34" charset="0"/>
                        </a:rPr>
                        <a:t>MS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2.18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19.77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14.55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34.62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53.49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29177023"/>
                  </a:ext>
                </a:extLst>
              </a:tr>
              <a:tr h="292066">
                <a:tc>
                  <a:txBody>
                    <a:bodyPr/>
                    <a:lstStyle/>
                    <a:p>
                      <a:pPr algn="r" fontAlgn="ctr"/>
                      <a:r>
                        <a:rPr lang="en-IN" sz="1100" b="1" i="0" u="none" strike="noStrike">
                          <a:solidFill>
                            <a:srgbClr val="000000"/>
                          </a:solidFill>
                          <a:effectLst/>
                          <a:latin typeface="Segoe UI" panose="020B0502040204020203" pitchFamily="34" charset="0"/>
                        </a:rPr>
                        <a:t>S&amp;P500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dirty="0">
                          <a:solidFill>
                            <a:srgbClr val="000000"/>
                          </a:solidFill>
                          <a:effectLst/>
                          <a:latin typeface="Segoe UI" panose="020B0502040204020203" pitchFamily="34" charset="0"/>
                        </a:rPr>
                        <a:t>0.05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-11.98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9.38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13.04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19.18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74.81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61887081"/>
                  </a:ext>
                </a:extLst>
              </a:tr>
              <a:tr h="292066">
                <a:tc>
                  <a:txBody>
                    <a:bodyPr/>
                    <a:lstStyle/>
                    <a:p>
                      <a:pPr algn="r" fontAlgn="ctr"/>
                      <a:r>
                        <a:rPr lang="en-IN" sz="1100" b="1" i="0" u="none" strike="noStrike">
                          <a:solidFill>
                            <a:srgbClr val="000000"/>
                          </a:solidFill>
                          <a:effectLst/>
                          <a:latin typeface="Segoe UI" panose="020B0502040204020203" pitchFamily="34" charset="0"/>
                        </a:rPr>
                        <a:t>MRK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1.41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-8.9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10.41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12.88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22.33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0.54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68.02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26777378"/>
                  </a:ext>
                </a:extLst>
              </a:tr>
              <a:tr h="292066">
                <a:tc>
                  <a:txBody>
                    <a:bodyPr/>
                    <a:lstStyle/>
                    <a:p>
                      <a:pPr algn="r" fontAlgn="ctr"/>
                      <a:r>
                        <a:rPr lang="en-IN" sz="1100" b="1" i="0" u="none" strike="noStrike">
                          <a:solidFill>
                            <a:srgbClr val="000000"/>
                          </a:solidFill>
                          <a:effectLst/>
                          <a:latin typeface="Segoe UI" panose="020B0502040204020203" pitchFamily="34" charset="0"/>
                        </a:rPr>
                        <a:t>JNJ</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-10.04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11.35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19.78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0.54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59.79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2552346"/>
                  </a:ext>
                </a:extLst>
              </a:tr>
              <a:tr h="292066">
                <a:tc>
                  <a:txBody>
                    <a:bodyPr/>
                    <a:lstStyle/>
                    <a:p>
                      <a:pPr algn="r" fontAlgn="ctr"/>
                      <a:r>
                        <a:rPr lang="en-IN" sz="1100" b="1" i="0" u="none" strike="noStrike">
                          <a:solidFill>
                            <a:srgbClr val="000000"/>
                          </a:solidFill>
                          <a:effectLst/>
                          <a:latin typeface="Segoe UI" panose="020B0502040204020203" pitchFamily="34" charset="0"/>
                        </a:rPr>
                        <a:t>GS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-12.71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17.58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7.64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31.59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14.17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90740740"/>
                  </a:ext>
                </a:extLst>
              </a:tr>
              <a:tr h="292066">
                <a:tc>
                  <a:txBody>
                    <a:bodyPr/>
                    <a:lstStyle/>
                    <a:p>
                      <a:pPr algn="r" fontAlgn="ctr"/>
                      <a:r>
                        <a:rPr lang="en-IN" sz="1100" b="1" i="0" u="none" strike="noStrike">
                          <a:solidFill>
                            <a:srgbClr val="000000"/>
                          </a:solidFill>
                          <a:effectLst/>
                          <a:latin typeface="Segoe UI" panose="020B0502040204020203" pitchFamily="34" charset="0"/>
                        </a:rPr>
                        <a:t>RHHBY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1.35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-8.96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13.01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7.38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21.45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0.31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28.87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42303359"/>
                  </a:ext>
                </a:extLst>
              </a:tr>
              <a:tr h="292066">
                <a:tc>
                  <a:txBody>
                    <a:bodyPr/>
                    <a:lstStyle/>
                    <a:p>
                      <a:pPr algn="r" fontAlgn="ctr"/>
                      <a:r>
                        <a:rPr lang="en-IN" sz="1100" b="1" i="0" u="none" strike="noStrike">
                          <a:solidFill>
                            <a:srgbClr val="000000"/>
                          </a:solidFill>
                          <a:effectLst/>
                          <a:latin typeface="Segoe UI" panose="020B0502040204020203" pitchFamily="34" charset="0"/>
                        </a:rPr>
                        <a:t>LUV</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2.29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-15.11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14.44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6.16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36.37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-2.37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95637950"/>
                  </a:ext>
                </a:extLst>
              </a:tr>
              <a:tr h="292066">
                <a:tc>
                  <a:txBody>
                    <a:bodyPr/>
                    <a:lstStyle/>
                    <a:p>
                      <a:pPr algn="r" fontAlgn="ctr"/>
                      <a:r>
                        <a:rPr lang="en-IN" sz="1100" b="1" i="0" u="none" strike="noStrike">
                          <a:solidFill>
                            <a:srgbClr val="000000"/>
                          </a:solidFill>
                          <a:effectLst/>
                          <a:latin typeface="Segoe UI" panose="020B0502040204020203" pitchFamily="34" charset="0"/>
                        </a:rPr>
                        <a:t>PFE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-7.73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8.96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5.25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21.95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15.26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10525599"/>
                  </a:ext>
                </a:extLst>
              </a:tr>
              <a:tr h="292066">
                <a:tc>
                  <a:txBody>
                    <a:bodyPr/>
                    <a:lstStyle/>
                    <a:p>
                      <a:pPr algn="r" fontAlgn="ctr"/>
                      <a:r>
                        <a:rPr lang="en-IN" sz="1100" b="1" i="0" u="none" strike="noStrike">
                          <a:solidFill>
                            <a:srgbClr val="000000"/>
                          </a:solidFill>
                          <a:effectLst/>
                          <a:latin typeface="Segoe UI" panose="020B0502040204020203" pitchFamily="34" charset="0"/>
                        </a:rPr>
                        <a:t>DAL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2.65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-25.99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21.02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42.03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-32.66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68965432"/>
                  </a:ext>
                </a:extLst>
              </a:tr>
              <a:tr h="292066">
                <a:tc>
                  <a:txBody>
                    <a:bodyPr/>
                    <a:lstStyle/>
                    <a:p>
                      <a:pPr algn="r" fontAlgn="ctr"/>
                      <a:r>
                        <a:rPr lang="en-IN" sz="1100" b="1" i="0" u="none" strike="noStrike">
                          <a:solidFill>
                            <a:srgbClr val="000000"/>
                          </a:solidFill>
                          <a:effectLst/>
                          <a:latin typeface="Segoe UI" panose="020B0502040204020203" pitchFamily="34" charset="0"/>
                        </a:rPr>
                        <a:t>HA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3.31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-26.5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24.58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0.86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52.6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-47.88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41602174"/>
                  </a:ext>
                </a:extLst>
              </a:tr>
              <a:tr h="292066">
                <a:tc>
                  <a:txBody>
                    <a:bodyPr/>
                    <a:lstStyle/>
                    <a:p>
                      <a:pPr algn="r" fontAlgn="ctr"/>
                      <a:r>
                        <a:rPr lang="en-IN" sz="1100" b="1" i="0" u="none" strike="noStrike">
                          <a:solidFill>
                            <a:srgbClr val="000000"/>
                          </a:solidFill>
                          <a:effectLst/>
                          <a:latin typeface="Segoe UI" panose="020B0502040204020203" pitchFamily="34" charset="0"/>
                        </a:rPr>
                        <a:t>IBM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-12.85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25.54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-15.27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75525076"/>
                  </a:ext>
                </a:extLst>
              </a:tr>
              <a:tr h="292066">
                <a:tc>
                  <a:txBody>
                    <a:bodyPr/>
                    <a:lstStyle/>
                    <a:p>
                      <a:pPr algn="r" fontAlgn="ctr"/>
                      <a:r>
                        <a:rPr lang="en-IN" sz="1100" b="1" i="0" u="none" strike="noStrike">
                          <a:solidFill>
                            <a:srgbClr val="000000"/>
                          </a:solidFill>
                          <a:effectLst/>
                          <a:latin typeface="Segoe UI" panose="020B0502040204020203" pitchFamily="34" charset="0"/>
                        </a:rPr>
                        <a:t>ALGT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2.91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-28.33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29.24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-1.19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46.2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-45.04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96306802"/>
                  </a:ext>
                </a:extLst>
              </a:tr>
              <a:tr h="292066">
                <a:tc>
                  <a:txBody>
                    <a:bodyPr/>
                    <a:lstStyle/>
                    <a:p>
                      <a:pPr algn="r" fontAlgn="ctr"/>
                      <a:r>
                        <a:rPr lang="en-IN" sz="1100" b="1" i="0" u="none" strike="noStrike">
                          <a:solidFill>
                            <a:srgbClr val="000000"/>
                          </a:solidFill>
                          <a:effectLst/>
                          <a:latin typeface="Segoe UI" panose="020B0502040204020203" pitchFamily="34" charset="0"/>
                        </a:rPr>
                        <a:t>ALk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2.69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-23.24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20.31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-6.44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42.71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a:solidFill>
                            <a:srgbClr val="000000"/>
                          </a:solidFill>
                          <a:effectLst/>
                          <a:latin typeface="Segoe UI" panose="020B0502040204020203" pitchFamily="34" charset="0"/>
                        </a:rPr>
                        <a:t>-0.17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0" i="0" u="none" strike="noStrike" dirty="0">
                          <a:solidFill>
                            <a:srgbClr val="000000"/>
                          </a:solidFill>
                          <a:effectLst/>
                          <a:latin typeface="Segoe UI" panose="020B0502040204020203" pitchFamily="34" charset="0"/>
                        </a:rPr>
                        <a:t>-54.3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77746805"/>
                  </a:ext>
                </a:extLst>
              </a:tr>
            </a:tbl>
          </a:graphicData>
        </a:graphic>
      </p:graphicFrame>
    </p:spTree>
    <p:extLst>
      <p:ext uri="{BB962C8B-B14F-4D97-AF65-F5344CB8AC3E}">
        <p14:creationId xmlns:p14="http://schemas.microsoft.com/office/powerpoint/2010/main" val="930521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411FF9-8BF6-F435-0FD6-C151DC904C7B}"/>
            </a:ext>
          </a:extLst>
        </p:cNvPr>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585B52BA-0295-73E7-4C4E-7EE01196FD80}"/>
              </a:ext>
            </a:extLst>
          </p:cNvPr>
          <p:cNvSpPr/>
          <p:nvPr/>
        </p:nvSpPr>
        <p:spPr>
          <a:xfrm>
            <a:off x="3128476" y="209660"/>
            <a:ext cx="5935048" cy="4061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Returns Vs Risk</a:t>
            </a:r>
            <a:endParaRPr lang="en-IN" b="1" dirty="0"/>
          </a:p>
        </p:txBody>
      </p:sp>
      <p:sp>
        <p:nvSpPr>
          <p:cNvPr id="4" name="Text Placeholder 5">
            <a:extLst>
              <a:ext uri="{FF2B5EF4-FFF2-40B4-BE49-F238E27FC236}">
                <a16:creationId xmlns:a16="http://schemas.microsoft.com/office/drawing/2014/main" id="{F0BC798E-F6C5-503C-9E7E-C62CB7F726E0}"/>
              </a:ext>
            </a:extLst>
          </p:cNvPr>
          <p:cNvSpPr txBox="1">
            <a:spLocks/>
          </p:cNvSpPr>
          <p:nvPr/>
        </p:nvSpPr>
        <p:spPr>
          <a:xfrm>
            <a:off x="165100" y="902383"/>
            <a:ext cx="4123009" cy="5841317"/>
          </a:xfrm>
          <a:prstGeom prst="rect">
            <a:avLst/>
          </a:prstGeom>
          <a:ln w="19050">
            <a:solidFill>
              <a:schemeClr val="accent1"/>
            </a:solidFill>
          </a:ln>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mj-lt"/>
              <a:buAutoNum type="arabicPeriod"/>
            </a:pPr>
            <a:r>
              <a:rPr lang="en-US" sz="1800" b="1" i="0" dirty="0">
                <a:solidFill>
                  <a:srgbClr val="242424"/>
                </a:solidFill>
                <a:effectLst/>
                <a:latin typeface="Segoe UI" panose="020B0502040204020203" pitchFamily="34" charset="0"/>
              </a:rPr>
              <a:t>Top Performers</a:t>
            </a:r>
            <a:r>
              <a:rPr lang="en-US" sz="1800" b="0" i="0" dirty="0">
                <a:solidFill>
                  <a:srgbClr val="242424"/>
                </a:solidFill>
                <a:effectLst/>
                <a:latin typeface="Segoe UI" panose="020B0502040204020203" pitchFamily="34" charset="0"/>
              </a:rPr>
              <a:t>: AMZN, MSFT, AAPL, FB, and UNH have annualized returns above 20%, with moderate risk.</a:t>
            </a:r>
          </a:p>
          <a:p>
            <a:pPr algn="l">
              <a:buFont typeface="+mj-lt"/>
              <a:buAutoNum type="arabicPeriod"/>
            </a:pPr>
            <a:r>
              <a:rPr lang="en-US" sz="1800" b="1" i="0" dirty="0">
                <a:solidFill>
                  <a:srgbClr val="242424"/>
                </a:solidFill>
                <a:effectLst/>
                <a:latin typeface="Segoe UI" panose="020B0502040204020203" pitchFamily="34" charset="0"/>
              </a:rPr>
              <a:t>High Risk, Low Return</a:t>
            </a:r>
            <a:r>
              <a:rPr lang="en-US" sz="1800" b="0" i="0" dirty="0">
                <a:solidFill>
                  <a:srgbClr val="242424"/>
                </a:solidFill>
                <a:effectLst/>
                <a:latin typeface="Segoe UI" panose="020B0502040204020203" pitchFamily="34" charset="0"/>
              </a:rPr>
              <a:t>: BHC, BCS, DB, CS, and WFC have higher risk and lower ROI, often not meeting initial investment returns.</a:t>
            </a:r>
          </a:p>
          <a:p>
            <a:pPr algn="l">
              <a:buFont typeface="+mj-lt"/>
              <a:buAutoNum type="arabicPeriod"/>
            </a:pPr>
            <a:r>
              <a:rPr lang="en-US" sz="1800" b="1" i="0" dirty="0">
                <a:solidFill>
                  <a:srgbClr val="242424"/>
                </a:solidFill>
                <a:effectLst/>
                <a:latin typeface="Segoe UI" panose="020B0502040204020203" pitchFamily="34" charset="0"/>
              </a:rPr>
              <a:t>Risk-Free Options</a:t>
            </a:r>
            <a:r>
              <a:rPr lang="en-US" sz="1800" b="0" i="0" dirty="0">
                <a:solidFill>
                  <a:srgbClr val="242424"/>
                </a:solidFill>
                <a:effectLst/>
                <a:latin typeface="Segoe UI" panose="020B0502040204020203" pitchFamily="34" charset="0"/>
              </a:rPr>
              <a:t>: Some stocks offer low-risk investments but may not provide the best returns.</a:t>
            </a:r>
          </a:p>
          <a:p>
            <a:pPr algn="l">
              <a:buFont typeface="+mj-lt"/>
              <a:buAutoNum type="arabicPeriod"/>
            </a:pPr>
            <a:r>
              <a:rPr lang="en-US" sz="1800" b="1" i="0" dirty="0">
                <a:solidFill>
                  <a:srgbClr val="242424"/>
                </a:solidFill>
                <a:effectLst/>
                <a:latin typeface="Segoe UI" panose="020B0502040204020203" pitchFamily="34" charset="0"/>
              </a:rPr>
              <a:t>Balanced Choices</a:t>
            </a:r>
            <a:r>
              <a:rPr lang="en-US" sz="1800" b="0" i="0" dirty="0">
                <a:solidFill>
                  <a:srgbClr val="242424"/>
                </a:solidFill>
                <a:effectLst/>
                <a:latin typeface="Segoe UI" panose="020B0502040204020203" pitchFamily="34" charset="0"/>
              </a:rPr>
              <a:t>: JNJ, RHHBY, and MRK offer good returns with minimal risk.</a:t>
            </a:r>
          </a:p>
        </p:txBody>
      </p:sp>
      <p:pic>
        <p:nvPicPr>
          <p:cNvPr id="5" name="Picture 4">
            <a:extLst>
              <a:ext uri="{FF2B5EF4-FFF2-40B4-BE49-F238E27FC236}">
                <a16:creationId xmlns:a16="http://schemas.microsoft.com/office/drawing/2014/main" id="{7CA16557-996B-0477-BC45-6312A1A92BAB}"/>
              </a:ext>
            </a:extLst>
          </p:cNvPr>
          <p:cNvPicPr>
            <a:picLocks noChangeAspect="1"/>
          </p:cNvPicPr>
          <p:nvPr/>
        </p:nvPicPr>
        <p:blipFill>
          <a:blip r:embed="rId2"/>
          <a:stretch>
            <a:fillRect/>
          </a:stretch>
        </p:blipFill>
        <p:spPr>
          <a:xfrm>
            <a:off x="4495800" y="902383"/>
            <a:ext cx="7531100" cy="5841317"/>
          </a:xfrm>
          <a:prstGeom prst="rect">
            <a:avLst/>
          </a:prstGeom>
        </p:spPr>
      </p:pic>
    </p:spTree>
    <p:extLst>
      <p:ext uri="{BB962C8B-B14F-4D97-AF65-F5344CB8AC3E}">
        <p14:creationId xmlns:p14="http://schemas.microsoft.com/office/powerpoint/2010/main" val="2400232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DBC28-4258-E066-DFFE-9100D75F0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AE82A1-434C-8DC2-48E3-EDDD1AE3A532}"/>
              </a:ext>
            </a:extLst>
          </p:cNvPr>
          <p:cNvSpPr>
            <a:spLocks noGrp="1"/>
          </p:cNvSpPr>
          <p:nvPr>
            <p:ph type="title"/>
          </p:nvPr>
        </p:nvSpPr>
        <p:spPr>
          <a:xfrm>
            <a:off x="4809136" y="4367288"/>
            <a:ext cx="6675120" cy="1702816"/>
          </a:xfrm>
        </p:spPr>
        <p:txBody>
          <a:bodyPr/>
          <a:lstStyle/>
          <a:p>
            <a:pPr algn="r"/>
            <a:r>
              <a:rPr lang="en-US" sz="5400" dirty="0"/>
              <a:t>Portfolio</a:t>
            </a:r>
            <a:br>
              <a:rPr lang="en-US" sz="5400" dirty="0"/>
            </a:br>
            <a:r>
              <a:rPr lang="en-US" sz="5400" dirty="0"/>
              <a:t>analysis</a:t>
            </a:r>
          </a:p>
        </p:txBody>
      </p:sp>
    </p:spTree>
    <p:extLst>
      <p:ext uri="{BB962C8B-B14F-4D97-AF65-F5344CB8AC3E}">
        <p14:creationId xmlns:p14="http://schemas.microsoft.com/office/powerpoint/2010/main" val="688322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2EAE1-4C02-81EB-3129-7265D50C9788}"/>
            </a:ext>
          </a:extLst>
        </p:cNvPr>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39C2F3BD-5B2C-62F1-00B4-0DEB7CE230C7}"/>
              </a:ext>
            </a:extLst>
          </p:cNvPr>
          <p:cNvSpPr/>
          <p:nvPr/>
        </p:nvSpPr>
        <p:spPr>
          <a:xfrm>
            <a:off x="3128476" y="209660"/>
            <a:ext cx="5935048" cy="4061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Portfolio Analysis- Patrick </a:t>
            </a:r>
            <a:r>
              <a:rPr lang="en-US" b="1" dirty="0" err="1"/>
              <a:t>Jyengar</a:t>
            </a:r>
            <a:endParaRPr lang="en-IN" b="1" dirty="0"/>
          </a:p>
        </p:txBody>
      </p:sp>
      <p:sp>
        <p:nvSpPr>
          <p:cNvPr id="4" name="Text Placeholder 5">
            <a:extLst>
              <a:ext uri="{FF2B5EF4-FFF2-40B4-BE49-F238E27FC236}">
                <a16:creationId xmlns:a16="http://schemas.microsoft.com/office/drawing/2014/main" id="{C2417A3B-6F72-25A6-435C-FD88077D1E6F}"/>
              </a:ext>
            </a:extLst>
          </p:cNvPr>
          <p:cNvSpPr txBox="1">
            <a:spLocks/>
          </p:cNvSpPr>
          <p:nvPr/>
        </p:nvSpPr>
        <p:spPr>
          <a:xfrm>
            <a:off x="0" y="812800"/>
            <a:ext cx="4381500" cy="5930900"/>
          </a:xfrm>
          <a:prstGeom prst="rect">
            <a:avLst/>
          </a:prstGeom>
          <a:ln w="19050">
            <a:solidFill>
              <a:schemeClr val="accent1"/>
            </a:solidFill>
          </a:ln>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0" i="0" dirty="0">
                <a:solidFill>
                  <a:srgbClr val="242424"/>
                </a:solidFill>
                <a:effectLst/>
                <a:latin typeface="Segoe UI" panose="020B0502040204020203" pitchFamily="34" charset="0"/>
              </a:rPr>
              <a:t>In the next five years, Mr. Patrick </a:t>
            </a:r>
            <a:r>
              <a:rPr lang="en-US" b="0" i="0" dirty="0" err="1">
                <a:solidFill>
                  <a:srgbClr val="242424"/>
                </a:solidFill>
                <a:effectLst/>
                <a:latin typeface="Segoe UI" panose="020B0502040204020203" pitchFamily="34" charset="0"/>
              </a:rPr>
              <a:t>Jyengar</a:t>
            </a:r>
            <a:r>
              <a:rPr lang="en-US" b="0" i="0" dirty="0">
                <a:solidFill>
                  <a:srgbClr val="242424"/>
                </a:solidFill>
                <a:effectLst/>
                <a:latin typeface="Segoe UI" panose="020B0502040204020203" pitchFamily="34" charset="0"/>
              </a:rPr>
              <a:t> aims to triple his investment. He seeks low-risk investments that will yield respectable profits.</a:t>
            </a:r>
          </a:p>
          <a:p>
            <a:pPr algn="just"/>
            <a:r>
              <a:rPr lang="en-US" b="0" i="0" dirty="0">
                <a:solidFill>
                  <a:srgbClr val="242424"/>
                </a:solidFill>
                <a:effectLst/>
                <a:latin typeface="Segoe UI" panose="020B0502040204020203" pitchFamily="34" charset="0"/>
              </a:rPr>
              <a:t>Low-risk equities like JNJ, RHHBY, and GOOG are suitable based on his profile. However, the combined returns from these three stocks would fall short of Mr. Patrick's investment goal. Therefore, he can invest a portion of his wealth in MSFT to achieve the needed profits.</a:t>
            </a:r>
          </a:p>
          <a:p>
            <a:pPr algn="just"/>
            <a:r>
              <a:rPr lang="en-US" b="0" i="0" dirty="0">
                <a:solidFill>
                  <a:srgbClr val="242424"/>
                </a:solidFill>
                <a:effectLst/>
                <a:latin typeface="Segoe UI" panose="020B0502040204020203" pitchFamily="34" charset="0"/>
              </a:rPr>
              <a:t>By keeping all stock weights equal at 0.25, and investing $500,000 in equities, Mr. Patrick </a:t>
            </a:r>
            <a:r>
              <a:rPr lang="en-US" b="0" i="0" dirty="0" err="1">
                <a:solidFill>
                  <a:srgbClr val="242424"/>
                </a:solidFill>
                <a:effectLst/>
                <a:latin typeface="Segoe UI" panose="020B0502040204020203" pitchFamily="34" charset="0"/>
              </a:rPr>
              <a:t>Jyengar</a:t>
            </a:r>
            <a:r>
              <a:rPr lang="en-US" b="0" i="0" dirty="0">
                <a:solidFill>
                  <a:srgbClr val="242424"/>
                </a:solidFill>
                <a:effectLst/>
                <a:latin typeface="Segoe UI" panose="020B0502040204020203" pitchFamily="34" charset="0"/>
              </a:rPr>
              <a:t> would see returns of $1.15 million after five years, with a gain of over $600,000.</a:t>
            </a:r>
          </a:p>
        </p:txBody>
      </p:sp>
      <p:pic>
        <p:nvPicPr>
          <p:cNvPr id="6" name="Picture 5">
            <a:extLst>
              <a:ext uri="{FF2B5EF4-FFF2-40B4-BE49-F238E27FC236}">
                <a16:creationId xmlns:a16="http://schemas.microsoft.com/office/drawing/2014/main" id="{5AE9D6B2-8DAC-38A2-98FA-60FCBD28A2D5}"/>
              </a:ext>
            </a:extLst>
          </p:cNvPr>
          <p:cNvPicPr>
            <a:picLocks noChangeAspect="1"/>
          </p:cNvPicPr>
          <p:nvPr/>
        </p:nvPicPr>
        <p:blipFill>
          <a:blip r:embed="rId2"/>
          <a:stretch>
            <a:fillRect/>
          </a:stretch>
        </p:blipFill>
        <p:spPr>
          <a:xfrm>
            <a:off x="4394200" y="781623"/>
            <a:ext cx="7645400" cy="5962077"/>
          </a:xfrm>
          <a:prstGeom prst="rect">
            <a:avLst/>
          </a:prstGeom>
        </p:spPr>
      </p:pic>
    </p:spTree>
    <p:extLst>
      <p:ext uri="{BB962C8B-B14F-4D97-AF65-F5344CB8AC3E}">
        <p14:creationId xmlns:p14="http://schemas.microsoft.com/office/powerpoint/2010/main" val="1796878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09839-6353-850D-532E-A2C87DFC8F22}"/>
            </a:ext>
          </a:extLst>
        </p:cNvPr>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6EB7A05B-CBD7-2295-7A84-23B6BFFFB2DE}"/>
              </a:ext>
            </a:extLst>
          </p:cNvPr>
          <p:cNvSpPr/>
          <p:nvPr/>
        </p:nvSpPr>
        <p:spPr>
          <a:xfrm>
            <a:off x="3128476" y="209660"/>
            <a:ext cx="5935048" cy="4061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Portfolio Analysis- Peter </a:t>
            </a:r>
            <a:r>
              <a:rPr lang="en-US" b="1" dirty="0" err="1"/>
              <a:t>Jyengar</a:t>
            </a:r>
            <a:endParaRPr lang="en-IN" b="1" dirty="0"/>
          </a:p>
        </p:txBody>
      </p:sp>
      <p:sp>
        <p:nvSpPr>
          <p:cNvPr id="4" name="Text Placeholder 5">
            <a:extLst>
              <a:ext uri="{FF2B5EF4-FFF2-40B4-BE49-F238E27FC236}">
                <a16:creationId xmlns:a16="http://schemas.microsoft.com/office/drawing/2014/main" id="{E5C10226-E951-B812-07AC-D142343ADDD2}"/>
              </a:ext>
            </a:extLst>
          </p:cNvPr>
          <p:cNvSpPr txBox="1">
            <a:spLocks/>
          </p:cNvSpPr>
          <p:nvPr/>
        </p:nvSpPr>
        <p:spPr>
          <a:xfrm>
            <a:off x="165100" y="902383"/>
            <a:ext cx="4123009" cy="5841317"/>
          </a:xfrm>
          <a:prstGeom prst="rect">
            <a:avLst/>
          </a:prstGeom>
          <a:ln w="19050">
            <a:solidFill>
              <a:schemeClr val="accent1"/>
            </a:solidFill>
          </a:ln>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242424"/>
                </a:solidFill>
                <a:latin typeface="Segoe UI" panose="020B0502040204020203" pitchFamily="34" charset="0"/>
              </a:rPr>
              <a:t>Mr. Peter </a:t>
            </a:r>
            <a:r>
              <a:rPr lang="en-US" dirty="0" err="1">
                <a:solidFill>
                  <a:srgbClr val="242424"/>
                </a:solidFill>
                <a:latin typeface="Segoe UI" panose="020B0502040204020203" pitchFamily="34" charset="0"/>
              </a:rPr>
              <a:t>Jyengar</a:t>
            </a:r>
            <a:r>
              <a:rPr lang="en-US" dirty="0">
                <a:solidFill>
                  <a:srgbClr val="242424"/>
                </a:solidFill>
                <a:latin typeface="Segoe UI" panose="020B0502040204020203" pitchFamily="34" charset="0"/>
              </a:rPr>
              <a:t> prefers high-return investments and is willing to take on high risk, believing he can recover from occasional losses. He plans to invest $1 million from the company's cash in high-margin stocks for significant returns within five years.</a:t>
            </a:r>
          </a:p>
          <a:p>
            <a:pPr algn="just"/>
            <a:r>
              <a:rPr lang="en-US" dirty="0">
                <a:solidFill>
                  <a:srgbClr val="242424"/>
                </a:solidFill>
                <a:latin typeface="Segoe UI" panose="020B0502040204020203" pitchFamily="34" charset="0"/>
              </a:rPr>
              <a:t>High-risk/high-return stocks like AMZN, MSFT, and AAPL are suitable for his profile. These stocks are expected to provide maximum returns while managing the associated risks.</a:t>
            </a:r>
          </a:p>
          <a:p>
            <a:pPr algn="just"/>
            <a:r>
              <a:rPr lang="en-US" dirty="0">
                <a:solidFill>
                  <a:srgbClr val="242424"/>
                </a:solidFill>
                <a:latin typeface="Segoe UI" panose="020B0502040204020203" pitchFamily="34" charset="0"/>
              </a:rPr>
              <a:t>By investing $1 million in these equities, Mr. Peter </a:t>
            </a:r>
            <a:r>
              <a:rPr lang="en-US" dirty="0" err="1">
                <a:solidFill>
                  <a:srgbClr val="242424"/>
                </a:solidFill>
                <a:latin typeface="Segoe UI" panose="020B0502040204020203" pitchFamily="34" charset="0"/>
              </a:rPr>
              <a:t>Jyengar</a:t>
            </a:r>
            <a:r>
              <a:rPr lang="en-US" dirty="0">
                <a:solidFill>
                  <a:srgbClr val="242424"/>
                </a:solidFill>
                <a:latin typeface="Segoe UI" panose="020B0502040204020203" pitchFamily="34" charset="0"/>
              </a:rPr>
              <a:t> could see returns exceeding $5 million after five years, with a gain of over $4 million.</a:t>
            </a:r>
          </a:p>
        </p:txBody>
      </p:sp>
      <p:pic>
        <p:nvPicPr>
          <p:cNvPr id="3" name="Picture 2">
            <a:extLst>
              <a:ext uri="{FF2B5EF4-FFF2-40B4-BE49-F238E27FC236}">
                <a16:creationId xmlns:a16="http://schemas.microsoft.com/office/drawing/2014/main" id="{2D431723-7609-EB51-85C8-B0DD0C94C95E}"/>
              </a:ext>
            </a:extLst>
          </p:cNvPr>
          <p:cNvPicPr>
            <a:picLocks noChangeAspect="1"/>
          </p:cNvPicPr>
          <p:nvPr/>
        </p:nvPicPr>
        <p:blipFill>
          <a:blip r:embed="rId2"/>
          <a:stretch>
            <a:fillRect/>
          </a:stretch>
        </p:blipFill>
        <p:spPr>
          <a:xfrm>
            <a:off x="4328184" y="902383"/>
            <a:ext cx="7698715" cy="5841317"/>
          </a:xfrm>
          <a:prstGeom prst="rect">
            <a:avLst/>
          </a:prstGeom>
        </p:spPr>
      </p:pic>
    </p:spTree>
    <p:extLst>
      <p:ext uri="{BB962C8B-B14F-4D97-AF65-F5344CB8AC3E}">
        <p14:creationId xmlns:p14="http://schemas.microsoft.com/office/powerpoint/2010/main" val="3786818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85805-79DB-07ED-6BDE-11B8962D463A}"/>
              </a:ext>
            </a:extLst>
          </p:cNvPr>
          <p:cNvSpPr>
            <a:spLocks noGrp="1"/>
          </p:cNvSpPr>
          <p:nvPr>
            <p:ph type="title"/>
          </p:nvPr>
        </p:nvSpPr>
        <p:spPr/>
        <p:txBody>
          <a:bodyPr/>
          <a:lstStyle/>
          <a:p>
            <a:r>
              <a:rPr lang="en-US" sz="5000" dirty="0">
                <a:solidFill>
                  <a:schemeClr val="tx2"/>
                </a:solidFill>
                <a:latin typeface="Arial" panose="020B0604020202020204" pitchFamily="34" charset="0"/>
                <a:cs typeface="Arial" panose="020B0604020202020204" pitchFamily="34" charset="0"/>
              </a:rPr>
              <a:t>Tools and TECHNOLOGY</a:t>
            </a:r>
            <a:br>
              <a:rPr lang="en-US" sz="5000" dirty="0">
                <a:solidFill>
                  <a:schemeClr val="tx2"/>
                </a:solidFill>
                <a:latin typeface="Arial" panose="020B0604020202020204" pitchFamily="34" charset="0"/>
                <a:cs typeface="Arial" panose="020B0604020202020204" pitchFamily="34" charset="0"/>
              </a:rPr>
            </a:br>
            <a:endParaRPr lang="en-US" dirty="0"/>
          </a:p>
        </p:txBody>
      </p:sp>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smtClean="0"/>
              <a:t>19</a:t>
            </a:fld>
            <a:endParaRPr lang="en-US" dirty="0"/>
          </a:p>
        </p:txBody>
      </p:sp>
      <p:sp>
        <p:nvSpPr>
          <p:cNvPr id="5" name="Text Placeholder 4">
            <a:extLst>
              <a:ext uri="{FF2B5EF4-FFF2-40B4-BE49-F238E27FC236}">
                <a16:creationId xmlns:a16="http://schemas.microsoft.com/office/drawing/2014/main" id="{6D4C7CBA-BE77-048A-DED3-BCCB5936C564}"/>
              </a:ext>
            </a:extLst>
          </p:cNvPr>
          <p:cNvSpPr>
            <a:spLocks noGrp="1"/>
          </p:cNvSpPr>
          <p:nvPr>
            <p:ph type="body" sz="quarter" idx="13"/>
          </p:nvPr>
        </p:nvSpPr>
        <p:spPr/>
        <p:txBody>
          <a:bodyPr/>
          <a:lstStyle/>
          <a:p>
            <a:r>
              <a:rPr lang="en-US" sz="2200" b="1" dirty="0">
                <a:solidFill>
                  <a:schemeClr val="tx2"/>
                </a:solidFill>
                <a:latin typeface="Arial" panose="020B0604020202020204" pitchFamily="34" charset="0"/>
                <a:cs typeface="Arial" panose="020B0604020202020204" pitchFamily="34" charset="0"/>
              </a:rPr>
              <a:t>Anaconda-3</a:t>
            </a:r>
          </a:p>
          <a:p>
            <a:r>
              <a:rPr lang="en-US" sz="2200" b="1" dirty="0">
                <a:solidFill>
                  <a:schemeClr val="tx2"/>
                </a:solidFill>
                <a:latin typeface="Arial" panose="020B0604020202020204" pitchFamily="34" charset="0"/>
                <a:cs typeface="Arial" panose="020B0604020202020204" pitchFamily="34" charset="0"/>
              </a:rPr>
              <a:t> for </a:t>
            </a:r>
          </a:p>
          <a:p>
            <a:r>
              <a:rPr lang="en-US" sz="2200" b="1" dirty="0" err="1">
                <a:solidFill>
                  <a:schemeClr val="tx2"/>
                </a:solidFill>
                <a:latin typeface="Arial" panose="020B0604020202020204" pitchFamily="34" charset="0"/>
                <a:cs typeface="Arial" panose="020B0604020202020204" pitchFamily="34" charset="0"/>
              </a:rPr>
              <a:t>Jupyter</a:t>
            </a:r>
            <a:r>
              <a:rPr lang="en-US" sz="2200" b="1" dirty="0">
                <a:solidFill>
                  <a:schemeClr val="tx2"/>
                </a:solidFill>
                <a:latin typeface="Arial" panose="020B0604020202020204" pitchFamily="34" charset="0"/>
                <a:cs typeface="Arial" panose="020B0604020202020204" pitchFamily="34" charset="0"/>
              </a:rPr>
              <a:t> Notebook</a:t>
            </a:r>
            <a:endParaRPr lang="en-US" dirty="0"/>
          </a:p>
        </p:txBody>
      </p:sp>
      <p:sp>
        <p:nvSpPr>
          <p:cNvPr id="7" name="Text Placeholder 6">
            <a:extLst>
              <a:ext uri="{FF2B5EF4-FFF2-40B4-BE49-F238E27FC236}">
                <a16:creationId xmlns:a16="http://schemas.microsoft.com/office/drawing/2014/main" id="{2749D3A3-A012-454F-EFFD-30D72C9C8AE7}"/>
              </a:ext>
            </a:extLst>
          </p:cNvPr>
          <p:cNvSpPr>
            <a:spLocks noGrp="1"/>
          </p:cNvSpPr>
          <p:nvPr>
            <p:ph type="body" sz="quarter" idx="15"/>
          </p:nvPr>
        </p:nvSpPr>
        <p:spPr/>
        <p:txBody>
          <a:bodyPr/>
          <a:lstStyle/>
          <a:p>
            <a:pPr marL="342900" indent="-342900">
              <a:lnSpc>
                <a:spcPct val="150000"/>
              </a:lnSpc>
              <a:buFont typeface="Arial" panose="020B0604020202020204" pitchFamily="34" charset="0"/>
              <a:buChar char="•"/>
            </a:pPr>
            <a:r>
              <a:rPr lang="en-US" sz="1600" dirty="0">
                <a:solidFill>
                  <a:schemeClr val="tx2"/>
                </a:solidFill>
                <a:latin typeface="Arial" panose="020B0604020202020204" pitchFamily="34" charset="0"/>
                <a:cs typeface="Arial" panose="020B0604020202020204" pitchFamily="34" charset="0"/>
              </a:rPr>
              <a:t>Programming Language Used</a:t>
            </a:r>
            <a:br>
              <a:rPr lang="en-US" sz="1600" dirty="0">
                <a:solidFill>
                  <a:schemeClr val="tx2"/>
                </a:solidFill>
                <a:latin typeface="Arial" panose="020B0604020202020204" pitchFamily="34" charset="0"/>
                <a:cs typeface="Arial" panose="020B0604020202020204" pitchFamily="34" charset="0"/>
              </a:rPr>
            </a:br>
            <a:r>
              <a:rPr lang="en-US" sz="1600" b="1" dirty="0">
                <a:solidFill>
                  <a:schemeClr val="tx2"/>
                </a:solidFill>
                <a:latin typeface="Arial" panose="020B0604020202020204" pitchFamily="34" charset="0"/>
                <a:cs typeface="Arial" panose="020B0604020202020204" pitchFamily="34" charset="0"/>
              </a:rPr>
              <a:t>Python-3</a:t>
            </a:r>
          </a:p>
        </p:txBody>
      </p:sp>
      <p:sp>
        <p:nvSpPr>
          <p:cNvPr id="6" name="Text Placeholder 5">
            <a:extLst>
              <a:ext uri="{FF2B5EF4-FFF2-40B4-BE49-F238E27FC236}">
                <a16:creationId xmlns:a16="http://schemas.microsoft.com/office/drawing/2014/main" id="{19E02B69-8EDA-C137-FEEF-12D4F89D01CD}"/>
              </a:ext>
            </a:extLst>
          </p:cNvPr>
          <p:cNvSpPr>
            <a:spLocks noGrp="1"/>
          </p:cNvSpPr>
          <p:nvPr>
            <p:ph type="body" sz="quarter" idx="14"/>
          </p:nvPr>
        </p:nvSpPr>
        <p:spPr/>
        <p:txBody>
          <a:bodyPr/>
          <a:lstStyle/>
          <a:p>
            <a:r>
              <a:rPr lang="en-US" sz="2200" b="1" dirty="0">
                <a:solidFill>
                  <a:schemeClr val="tx2"/>
                </a:solidFill>
                <a:latin typeface="Arial" panose="020B0604020202020204" pitchFamily="34" charset="0"/>
                <a:cs typeface="Arial" panose="020B0604020202020204" pitchFamily="34" charset="0"/>
              </a:rPr>
              <a:t>Microsoft Excel &amp; PowerPoint</a:t>
            </a:r>
            <a:endParaRPr lang="en-US" dirty="0"/>
          </a:p>
        </p:txBody>
      </p:sp>
      <p:sp>
        <p:nvSpPr>
          <p:cNvPr id="8" name="Text Placeholder 7">
            <a:extLst>
              <a:ext uri="{FF2B5EF4-FFF2-40B4-BE49-F238E27FC236}">
                <a16:creationId xmlns:a16="http://schemas.microsoft.com/office/drawing/2014/main" id="{D89074EA-C6FF-2A59-04ED-55D899CA3454}"/>
              </a:ext>
            </a:extLst>
          </p:cNvPr>
          <p:cNvSpPr>
            <a:spLocks noGrp="1"/>
          </p:cNvSpPr>
          <p:nvPr>
            <p:ph type="body" sz="quarter" idx="16"/>
          </p:nvPr>
        </p:nvSpPr>
        <p:spPr/>
        <p:txBody>
          <a:bodyPr/>
          <a:lstStyle/>
          <a:p>
            <a:pPr marL="342900" indent="-342900">
              <a:lnSpc>
                <a:spcPct val="150000"/>
              </a:lnSpc>
              <a:buFont typeface="Arial" panose="020B0604020202020204" pitchFamily="34" charset="0"/>
              <a:buChar char="•"/>
            </a:pPr>
            <a:r>
              <a:rPr lang="en-US" sz="1600" dirty="0">
                <a:solidFill>
                  <a:schemeClr val="tx2"/>
                </a:solidFill>
                <a:latin typeface="Arial" panose="020B0604020202020204" pitchFamily="34" charset="0"/>
                <a:cs typeface="Arial" panose="020B0604020202020204" pitchFamily="34" charset="0"/>
              </a:rPr>
              <a:t>Excel – Final data-set storage and For Data Dictionary understanding </a:t>
            </a:r>
          </a:p>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PowerPoint – For the project presentation and results showcasing </a:t>
            </a:r>
            <a:endParaRPr lang="en-US" dirty="0"/>
          </a:p>
        </p:txBody>
      </p:sp>
      <p:sp>
        <p:nvSpPr>
          <p:cNvPr id="9" name="Text Placeholder 8">
            <a:extLst>
              <a:ext uri="{FF2B5EF4-FFF2-40B4-BE49-F238E27FC236}">
                <a16:creationId xmlns:a16="http://schemas.microsoft.com/office/drawing/2014/main" id="{2F6D1492-6808-B064-1F4E-6B49A77CEAE9}"/>
              </a:ext>
            </a:extLst>
          </p:cNvPr>
          <p:cNvSpPr>
            <a:spLocks noGrp="1"/>
          </p:cNvSpPr>
          <p:nvPr>
            <p:ph type="body" sz="quarter" idx="17"/>
          </p:nvPr>
        </p:nvSpPr>
        <p:spPr/>
        <p:txBody>
          <a:bodyPr/>
          <a:lstStyle/>
          <a:p>
            <a:r>
              <a:rPr lang="en-US" sz="2200" b="1" dirty="0" err="1">
                <a:solidFill>
                  <a:schemeClr val="tx2"/>
                </a:solidFill>
                <a:latin typeface="Arial" panose="020B0604020202020204" pitchFamily="34" charset="0"/>
                <a:cs typeface="Arial" panose="020B0604020202020204" pitchFamily="34" charset="0"/>
              </a:rPr>
              <a:t>PowerBI</a:t>
            </a:r>
            <a:endParaRPr lang="en-US" dirty="0"/>
          </a:p>
        </p:txBody>
      </p:sp>
      <p:sp>
        <p:nvSpPr>
          <p:cNvPr id="10" name="Text Placeholder 9">
            <a:extLst>
              <a:ext uri="{FF2B5EF4-FFF2-40B4-BE49-F238E27FC236}">
                <a16:creationId xmlns:a16="http://schemas.microsoft.com/office/drawing/2014/main" id="{A4B14CB4-1193-ED18-7BAA-87DF524040D5}"/>
              </a:ext>
            </a:extLst>
          </p:cNvPr>
          <p:cNvSpPr>
            <a:spLocks noGrp="1"/>
          </p:cNvSpPr>
          <p:nvPr>
            <p:ph type="body" sz="quarter" idx="18"/>
          </p:nvPr>
        </p:nvSpPr>
        <p:spPr/>
        <p:txBody>
          <a:bodyPr/>
          <a:lstStyle/>
          <a:p>
            <a:r>
              <a:rPr lang="en-US" sz="1600" noProof="1">
                <a:solidFill>
                  <a:schemeClr val="tx2"/>
                </a:solidFill>
                <a:latin typeface="Arial" panose="020B0604020202020204" pitchFamily="34" charset="0"/>
                <a:cs typeface="Arial" panose="020B0604020202020204" pitchFamily="34" charset="0"/>
              </a:rPr>
              <a:t>For creting and visuals, graphs and dashboards to analyze the given stock data</a:t>
            </a:r>
            <a:endParaRPr lang="en-US" dirty="0"/>
          </a:p>
        </p:txBody>
      </p:sp>
    </p:spTree>
    <p:extLst>
      <p:ext uri="{BB962C8B-B14F-4D97-AF65-F5344CB8AC3E}">
        <p14:creationId xmlns:p14="http://schemas.microsoft.com/office/powerpoint/2010/main" val="47661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p:txBody>
          <a:bodyPr/>
          <a:lstStyle/>
          <a:p>
            <a:r>
              <a:rPr lang="en-US" dirty="0"/>
              <a:t>Content SUMMARY</a:t>
            </a:r>
          </a:p>
        </p:txBody>
      </p:sp>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a:lstStyle/>
          <a:p>
            <a:fld id="{5BFCF61C-3B18-4C03-8326-CC3B32D710C9}" type="slidenum">
              <a:rPr lang="en-US" smtClean="0"/>
              <a:pPr/>
              <a:t>2</a:t>
            </a:fld>
            <a:endParaRPr lang="en-US"/>
          </a:p>
        </p:txBody>
      </p:sp>
      <p:sp>
        <p:nvSpPr>
          <p:cNvPr id="5" name="Content Placeholder 4">
            <a:extLst>
              <a:ext uri="{FF2B5EF4-FFF2-40B4-BE49-F238E27FC236}">
                <a16:creationId xmlns:a16="http://schemas.microsoft.com/office/drawing/2014/main" id="{DA7A49E4-DCE3-62DE-B6D1-539EBFFFE689}"/>
              </a:ext>
            </a:extLst>
          </p:cNvPr>
          <p:cNvSpPr>
            <a:spLocks noGrp="1"/>
          </p:cNvSpPr>
          <p:nvPr>
            <p:ph idx="1"/>
          </p:nvPr>
        </p:nvSpPr>
        <p:spPr/>
        <p:txBody>
          <a:bodyPr/>
          <a:lstStyle/>
          <a:p>
            <a:pPr marL="342900" indent="-342900">
              <a:buFont typeface="Wingdings" panose="05000000000000000000" pitchFamily="2" charset="2"/>
              <a:buChar char="Ø"/>
            </a:pPr>
            <a:r>
              <a:rPr lang="en-US" dirty="0"/>
              <a:t>Objective </a:t>
            </a:r>
          </a:p>
          <a:p>
            <a:pPr marL="342900" indent="-342900">
              <a:buFont typeface="Wingdings" panose="05000000000000000000" pitchFamily="2" charset="2"/>
              <a:buChar char="Ø"/>
            </a:pPr>
            <a:r>
              <a:rPr lang="en-US" dirty="0"/>
              <a:t>Methodology</a:t>
            </a:r>
          </a:p>
          <a:p>
            <a:pPr marL="342900" indent="-342900">
              <a:buFont typeface="Wingdings" panose="05000000000000000000" pitchFamily="2" charset="2"/>
              <a:buChar char="Ø"/>
            </a:pPr>
            <a:r>
              <a:rPr lang="en-US" dirty="0"/>
              <a:t>Insights and Visualization</a:t>
            </a:r>
          </a:p>
          <a:p>
            <a:pPr marL="342900" indent="-342900">
              <a:buFont typeface="Wingdings" panose="05000000000000000000" pitchFamily="2" charset="2"/>
              <a:buChar char="Ø"/>
            </a:pPr>
            <a:r>
              <a:rPr lang="en-US" dirty="0"/>
              <a:t>Portfolio Analysis</a:t>
            </a:r>
          </a:p>
        </p:txBody>
      </p:sp>
    </p:spTree>
    <p:extLst>
      <p:ext uri="{BB962C8B-B14F-4D97-AF65-F5344CB8AC3E}">
        <p14:creationId xmlns:p14="http://schemas.microsoft.com/office/powerpoint/2010/main" val="3551793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p:txBody>
          <a:bodyPr/>
          <a:lstStyle/>
          <a:p>
            <a:r>
              <a:rPr lang="en-US"/>
              <a:t>Thank</a:t>
            </a:r>
            <a:br>
              <a:rPr lang="en-US"/>
            </a:br>
            <a:r>
              <a:rPr lang="en-US"/>
              <a:t>You</a:t>
            </a:r>
          </a:p>
        </p:txBody>
      </p:sp>
      <p:sp>
        <p:nvSpPr>
          <p:cNvPr id="3" name="Text Placeholder 2">
            <a:extLst>
              <a:ext uri="{FF2B5EF4-FFF2-40B4-BE49-F238E27FC236}">
                <a16:creationId xmlns:a16="http://schemas.microsoft.com/office/drawing/2014/main" id="{33FB47C1-128E-60DF-5281-30C3EFCAB395}"/>
              </a:ext>
            </a:extLst>
          </p:cNvPr>
          <p:cNvSpPr>
            <a:spLocks noGrp="1"/>
          </p:cNvSpPr>
          <p:nvPr>
            <p:ph type="body" sz="quarter" idx="10"/>
          </p:nvPr>
        </p:nvSpPr>
        <p:spPr>
          <a:xfrm>
            <a:off x="3991356" y="3374136"/>
            <a:ext cx="4754880" cy="2057400"/>
          </a:xfrm>
        </p:spPr>
        <p:txBody>
          <a:bodyPr/>
          <a:lstStyle/>
          <a:p>
            <a:r>
              <a:rPr lang="en-US" dirty="0"/>
              <a:t>Amit Kulkarni</a:t>
            </a:r>
          </a:p>
          <a:p>
            <a:r>
              <a:rPr lang="en-US" dirty="0"/>
              <a:t>Av.kulkarni25@gmail.com</a:t>
            </a:r>
          </a:p>
        </p:txBody>
      </p:sp>
    </p:spTree>
    <p:extLst>
      <p:ext uri="{BB962C8B-B14F-4D97-AF65-F5344CB8AC3E}">
        <p14:creationId xmlns:p14="http://schemas.microsoft.com/office/powerpoint/2010/main" val="22623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a:xfrm>
            <a:off x="160578" y="800589"/>
            <a:ext cx="10515600" cy="575321"/>
          </a:xfrm>
        </p:spPr>
        <p:txBody>
          <a:bodyPr/>
          <a:lstStyle/>
          <a:p>
            <a:r>
              <a:rPr lang="en-US" sz="3600" dirty="0"/>
              <a:t>Objective</a:t>
            </a:r>
            <a:br>
              <a:rPr lang="en-US" sz="3600" dirty="0"/>
            </a:br>
            <a:endParaRPr lang="en-US" sz="3600" dirty="0"/>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3</a:t>
            </a:fld>
            <a:endParaRPr lang="en-US"/>
          </a:p>
        </p:txBody>
      </p:sp>
      <p:sp>
        <p:nvSpPr>
          <p:cNvPr id="7" name="Text Placeholder 4">
            <a:extLst>
              <a:ext uri="{FF2B5EF4-FFF2-40B4-BE49-F238E27FC236}">
                <a16:creationId xmlns:a16="http://schemas.microsoft.com/office/drawing/2014/main" id="{7C88CADD-C36A-D8F5-E465-E433761D888C}"/>
              </a:ext>
            </a:extLst>
          </p:cNvPr>
          <p:cNvSpPr txBox="1">
            <a:spLocks/>
          </p:cNvSpPr>
          <p:nvPr/>
        </p:nvSpPr>
        <p:spPr>
          <a:xfrm>
            <a:off x="182880" y="1213913"/>
            <a:ext cx="11826240" cy="1682750"/>
          </a:xfrm>
          <a:prstGeom prst="rect">
            <a:avLst/>
          </a:prstGeom>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b="0" i="0" dirty="0">
                <a:solidFill>
                  <a:srgbClr val="242424"/>
                </a:solidFill>
                <a:effectLst/>
                <a:latin typeface="Calibri" panose="020F0502020204030204" pitchFamily="34" charset="0"/>
                <a:cs typeface="Calibri" panose="020F0502020204030204" pitchFamily="34" charset="0"/>
              </a:rPr>
              <a:t>Analyze a portfolio of stocks to offer investment management consultation tailored to the client's requirements. My task is to provide personalized advice to two different investors, Mr. Patrick </a:t>
            </a:r>
            <a:r>
              <a:rPr lang="en-US" sz="1800" b="0" i="0" dirty="0" err="1">
                <a:solidFill>
                  <a:srgbClr val="242424"/>
                </a:solidFill>
                <a:effectLst/>
                <a:latin typeface="Calibri" panose="020F0502020204030204" pitchFamily="34" charset="0"/>
                <a:cs typeface="Calibri" panose="020F0502020204030204" pitchFamily="34" charset="0"/>
              </a:rPr>
              <a:t>Jyenger</a:t>
            </a:r>
            <a:r>
              <a:rPr lang="en-US" sz="1800" b="0" i="0" dirty="0">
                <a:solidFill>
                  <a:srgbClr val="242424"/>
                </a:solidFill>
                <a:effectLst/>
                <a:latin typeface="Calibri" panose="020F0502020204030204" pitchFamily="34" charset="0"/>
                <a:cs typeface="Calibri" panose="020F0502020204030204" pitchFamily="34" charset="0"/>
              </a:rPr>
              <a:t> and Mr. Peter </a:t>
            </a:r>
            <a:r>
              <a:rPr lang="en-US" sz="1800" b="0" i="0" dirty="0" err="1">
                <a:solidFill>
                  <a:srgbClr val="242424"/>
                </a:solidFill>
                <a:effectLst/>
                <a:latin typeface="Calibri" panose="020F0502020204030204" pitchFamily="34" charset="0"/>
                <a:cs typeface="Calibri" panose="020F0502020204030204" pitchFamily="34" charset="0"/>
              </a:rPr>
              <a:t>Jyenger</a:t>
            </a:r>
            <a:r>
              <a:rPr lang="en-US" sz="1800" b="0" i="0" dirty="0">
                <a:solidFill>
                  <a:srgbClr val="242424"/>
                </a:solidFill>
                <a:effectLst/>
                <a:latin typeface="Calibri" panose="020F0502020204030204" pitchFamily="34" charset="0"/>
                <a:cs typeface="Calibri" panose="020F0502020204030204" pitchFamily="34" charset="0"/>
              </a:rPr>
              <a:t>, based on their specific needs and financial goals.</a:t>
            </a:r>
            <a:endParaRPr lang="en-GB" dirty="0">
              <a:latin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421E76C0-2DD8-ECBF-90D7-FEB7FA6A245C}"/>
              </a:ext>
            </a:extLst>
          </p:cNvPr>
          <p:cNvSpPr/>
          <p:nvPr/>
        </p:nvSpPr>
        <p:spPr>
          <a:xfrm>
            <a:off x="925551" y="2676293"/>
            <a:ext cx="4159405" cy="324500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GB" sz="1800" dirty="0">
              <a:latin typeface="Calibri" panose="020F0502020204030204" pitchFamily="34" charset="0"/>
              <a:cs typeface="Calibri" panose="020F0502020204030204" pitchFamily="34" charset="0"/>
            </a:endParaRPr>
          </a:p>
          <a:p>
            <a:pPr algn="ctr"/>
            <a:endParaRPr lang="en-GB" dirty="0">
              <a:latin typeface="Calibri" panose="020F0502020204030204" pitchFamily="34" charset="0"/>
              <a:cs typeface="Calibri" panose="020F0502020204030204" pitchFamily="34" charset="0"/>
            </a:endParaRPr>
          </a:p>
          <a:p>
            <a:pPr algn="ctr"/>
            <a:endParaRPr lang="en-GB" sz="1800" dirty="0">
              <a:latin typeface="Calibri" panose="020F0502020204030204" pitchFamily="34" charset="0"/>
              <a:cs typeface="Calibri" panose="020F0502020204030204" pitchFamily="34" charset="0"/>
            </a:endParaRPr>
          </a:p>
          <a:p>
            <a:pPr algn="ctr"/>
            <a:r>
              <a:rPr lang="en-US" dirty="0">
                <a:latin typeface="Calibri" panose="020F0502020204030204" pitchFamily="34" charset="0"/>
                <a:cs typeface="Calibri" panose="020F0502020204030204" pitchFamily="34" charset="0"/>
              </a:rPr>
              <a:t>Mr. Patrick </a:t>
            </a:r>
            <a:r>
              <a:rPr lang="en-US" dirty="0" err="1">
                <a:latin typeface="Calibri" panose="020F0502020204030204" pitchFamily="34" charset="0"/>
                <a:cs typeface="Calibri" panose="020F0502020204030204" pitchFamily="34" charset="0"/>
              </a:rPr>
              <a:t>Jyenger</a:t>
            </a:r>
            <a:r>
              <a:rPr lang="en-US" dirty="0">
                <a:latin typeface="Calibri" panose="020F0502020204030204" pitchFamily="34" charset="0"/>
                <a:cs typeface="Calibri" panose="020F0502020204030204" pitchFamily="34" charset="0"/>
              </a:rPr>
              <a:t> aims to invest $500,000 in equities. As a lifelong conservative investor, he seeks to double his capital within five years while minimizing risk.</a:t>
            </a:r>
            <a:endParaRPr lang="en-IN" dirty="0">
              <a:latin typeface="Calibri" panose="020F0502020204030204" pitchFamily="34" charset="0"/>
              <a:cs typeface="Calibri" panose="020F0502020204030204" pitchFamily="34" charset="0"/>
            </a:endParaRPr>
          </a:p>
        </p:txBody>
      </p:sp>
      <p:sp>
        <p:nvSpPr>
          <p:cNvPr id="19" name="Rectangle 18">
            <a:extLst>
              <a:ext uri="{FF2B5EF4-FFF2-40B4-BE49-F238E27FC236}">
                <a16:creationId xmlns:a16="http://schemas.microsoft.com/office/drawing/2014/main" id="{C0A6B29A-A2AE-9B46-3BDA-E1B445D30A50}"/>
              </a:ext>
            </a:extLst>
          </p:cNvPr>
          <p:cNvSpPr/>
          <p:nvPr/>
        </p:nvSpPr>
        <p:spPr>
          <a:xfrm>
            <a:off x="6341326" y="2676292"/>
            <a:ext cx="4159405" cy="324500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GB" sz="1800" dirty="0">
              <a:latin typeface="Calibri" panose="020F0502020204030204" pitchFamily="34" charset="0"/>
              <a:cs typeface="Calibri" panose="020F0502020204030204" pitchFamily="34" charset="0"/>
            </a:endParaRPr>
          </a:p>
          <a:p>
            <a:pPr algn="ctr"/>
            <a:endParaRPr lang="en-GB" dirty="0">
              <a:latin typeface="Calibri" panose="020F0502020204030204" pitchFamily="34" charset="0"/>
              <a:cs typeface="Calibri" panose="020F0502020204030204" pitchFamily="34" charset="0"/>
            </a:endParaRPr>
          </a:p>
          <a:p>
            <a:pPr algn="ctr"/>
            <a:endParaRPr lang="en-GB" sz="1800" dirty="0">
              <a:latin typeface="Calibri" panose="020F0502020204030204" pitchFamily="34" charset="0"/>
              <a:cs typeface="Calibri" panose="020F0502020204030204" pitchFamily="34" charset="0"/>
            </a:endParaRPr>
          </a:p>
          <a:p>
            <a:pPr algn="ctr"/>
            <a:r>
              <a:rPr lang="en-US" dirty="0">
                <a:latin typeface="Calibri" panose="020F0502020204030204" pitchFamily="34" charset="0"/>
                <a:cs typeface="Calibri" panose="020F0502020204030204" pitchFamily="34" charset="0"/>
              </a:rPr>
              <a:t>Mr. Peter </a:t>
            </a:r>
            <a:r>
              <a:rPr lang="en-US" dirty="0" err="1">
                <a:latin typeface="Calibri" panose="020F0502020204030204" pitchFamily="34" charset="0"/>
                <a:cs typeface="Calibri" panose="020F0502020204030204" pitchFamily="34" charset="0"/>
              </a:rPr>
              <a:t>Jyenger</a:t>
            </a:r>
            <a:r>
              <a:rPr lang="en-US" dirty="0">
                <a:latin typeface="Calibri" panose="020F0502020204030204" pitchFamily="34" charset="0"/>
                <a:cs typeface="Calibri" panose="020F0502020204030204" pitchFamily="34" charset="0"/>
              </a:rPr>
              <a:t> plans to invest $1 million in equities. As a lifelong high-risk investor, he seeks high-return investments and aims to double his capital within five years, accepting the associated high risks.</a:t>
            </a:r>
            <a:endParaRPr lang="en-IN" dirty="0">
              <a:latin typeface="Calibri" panose="020F0502020204030204" pitchFamily="34" charset="0"/>
              <a:cs typeface="Calibri" panose="020F0502020204030204" pitchFamily="34" charset="0"/>
            </a:endParaRPr>
          </a:p>
        </p:txBody>
      </p:sp>
      <p:pic>
        <p:nvPicPr>
          <p:cNvPr id="2052" name="Picture 4" descr="Man - Free people icons">
            <a:extLst>
              <a:ext uri="{FF2B5EF4-FFF2-40B4-BE49-F238E27FC236}">
                <a16:creationId xmlns:a16="http://schemas.microsoft.com/office/drawing/2014/main" id="{6BA10D30-BAE3-615F-1800-50F7DB02F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658" y="3027405"/>
            <a:ext cx="803189" cy="8031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an - Free people icons">
            <a:extLst>
              <a:ext uri="{FF2B5EF4-FFF2-40B4-BE49-F238E27FC236}">
                <a16:creationId xmlns:a16="http://schemas.microsoft.com/office/drawing/2014/main" id="{432DB34A-A365-452C-3E71-CD1074259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9433" y="2971648"/>
            <a:ext cx="803189" cy="803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19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6FE33-DE0B-56CF-E4D4-1B45EF6459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9BC49A-EFAE-BFAF-BAE5-02FF24370CF8}"/>
              </a:ext>
            </a:extLst>
          </p:cNvPr>
          <p:cNvSpPr>
            <a:spLocks noGrp="1"/>
          </p:cNvSpPr>
          <p:nvPr>
            <p:ph type="title"/>
          </p:nvPr>
        </p:nvSpPr>
        <p:spPr>
          <a:xfrm>
            <a:off x="5235052" y="4972552"/>
            <a:ext cx="6675120" cy="1702816"/>
          </a:xfrm>
        </p:spPr>
        <p:txBody>
          <a:bodyPr/>
          <a:lstStyle/>
          <a:p>
            <a:r>
              <a:rPr lang="en-US" sz="5400" dirty="0"/>
              <a:t>Methodology</a:t>
            </a:r>
          </a:p>
        </p:txBody>
      </p:sp>
    </p:spTree>
    <p:extLst>
      <p:ext uri="{BB962C8B-B14F-4D97-AF65-F5344CB8AC3E}">
        <p14:creationId xmlns:p14="http://schemas.microsoft.com/office/powerpoint/2010/main" val="561765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C51C3F1-54D5-8F63-473C-F7876B8CE120}"/>
              </a:ext>
            </a:extLst>
          </p:cNvPr>
          <p:cNvSpPr>
            <a:spLocks noGrp="1"/>
          </p:cNvSpPr>
          <p:nvPr>
            <p:ph type="body" sz="quarter" idx="16"/>
          </p:nvPr>
        </p:nvSpPr>
        <p:spPr>
          <a:xfrm>
            <a:off x="324503" y="526337"/>
            <a:ext cx="11644471" cy="1359780"/>
          </a:xfrm>
          <a:ln w="19050">
            <a:solidFill>
              <a:schemeClr val="accent1"/>
            </a:solidFill>
          </a:ln>
        </p:spPr>
        <p:txBody>
          <a:bodyPr/>
          <a:lstStyle/>
          <a:p>
            <a:pPr algn="l">
              <a:buFont typeface="Wingdings" panose="05000000000000000000" pitchFamily="2" charset="2"/>
              <a:buChar char="ü"/>
            </a:pPr>
            <a:r>
              <a:rPr lang="en-US" b="0" i="0" dirty="0">
                <a:solidFill>
                  <a:srgbClr val="242424"/>
                </a:solidFill>
                <a:effectLst/>
                <a:latin typeface="Segoe UI" panose="020B0502040204020203" pitchFamily="34" charset="0"/>
              </a:rPr>
              <a:t>Examined the dataset for null values and confirmed that no columns contained null values.</a:t>
            </a:r>
          </a:p>
          <a:p>
            <a:pPr algn="l">
              <a:buFont typeface="Wingdings" panose="05000000000000000000" pitchFamily="2" charset="2"/>
              <a:buChar char="ü"/>
            </a:pPr>
            <a:r>
              <a:rPr lang="en-US" b="0" i="0" dirty="0">
                <a:solidFill>
                  <a:srgbClr val="242424"/>
                </a:solidFill>
                <a:effectLst/>
                <a:latin typeface="Segoe UI" panose="020B0502040204020203" pitchFamily="34" charset="0"/>
              </a:rPr>
              <a:t>Checked the dataset for outliers.</a:t>
            </a:r>
          </a:p>
          <a:p>
            <a:pPr algn="l">
              <a:buFont typeface="Wingdings" panose="05000000000000000000" pitchFamily="2" charset="2"/>
              <a:buChar char="ü"/>
            </a:pPr>
            <a:r>
              <a:rPr lang="en-US" b="0" i="0" dirty="0">
                <a:solidFill>
                  <a:srgbClr val="242424"/>
                </a:solidFill>
                <a:effectLst/>
                <a:latin typeface="Segoe UI" panose="020B0502040204020203" pitchFamily="34" charset="0"/>
              </a:rPr>
              <a:t>Imputed "0" for Facebook data, as it was listed on the NYSE on May 18, 2012.</a:t>
            </a:r>
            <a:endParaRPr lang="en-US" dirty="0"/>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5</a:t>
            </a:fld>
            <a:endParaRPr lang="en-US"/>
          </a:p>
        </p:txBody>
      </p:sp>
      <p:sp>
        <p:nvSpPr>
          <p:cNvPr id="19" name="Rectangle: Rounded Corners 18">
            <a:extLst>
              <a:ext uri="{FF2B5EF4-FFF2-40B4-BE49-F238E27FC236}">
                <a16:creationId xmlns:a16="http://schemas.microsoft.com/office/drawing/2014/main" id="{E052AFA3-5D84-BD5D-9402-465970030961}"/>
              </a:ext>
            </a:extLst>
          </p:cNvPr>
          <p:cNvSpPr/>
          <p:nvPr/>
        </p:nvSpPr>
        <p:spPr>
          <a:xfrm>
            <a:off x="313352" y="123333"/>
            <a:ext cx="3657890" cy="4030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Exploratory Data Analysis</a:t>
            </a:r>
            <a:endParaRPr lang="en-IN" b="1" dirty="0"/>
          </a:p>
        </p:txBody>
      </p:sp>
      <p:sp>
        <p:nvSpPr>
          <p:cNvPr id="20" name="Text Placeholder 5">
            <a:extLst>
              <a:ext uri="{FF2B5EF4-FFF2-40B4-BE49-F238E27FC236}">
                <a16:creationId xmlns:a16="http://schemas.microsoft.com/office/drawing/2014/main" id="{2B9D7507-99A4-6E05-251D-C85E9D86BFDE}"/>
              </a:ext>
            </a:extLst>
          </p:cNvPr>
          <p:cNvSpPr txBox="1">
            <a:spLocks/>
          </p:cNvSpPr>
          <p:nvPr/>
        </p:nvSpPr>
        <p:spPr>
          <a:xfrm>
            <a:off x="354239" y="2329122"/>
            <a:ext cx="11644471" cy="1941800"/>
          </a:xfrm>
          <a:prstGeom prst="rect">
            <a:avLst/>
          </a:prstGeom>
          <a:ln w="19050">
            <a:solidFill>
              <a:schemeClr val="accent1"/>
            </a:solidFill>
          </a:ln>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Wingdings" panose="05000000000000000000" pitchFamily="2" charset="2"/>
              <a:buChar char="ü"/>
            </a:pPr>
            <a:r>
              <a:rPr lang="en-US" b="0" i="0" dirty="0">
                <a:solidFill>
                  <a:srgbClr val="242424"/>
                </a:solidFill>
                <a:effectLst/>
                <a:latin typeface="Segoe UI" panose="020B0502040204020203" pitchFamily="34" charset="0"/>
              </a:rPr>
              <a:t>Conducted various calculations, including daily returns, cumulative daily returns, Sharpe ratios, portfolio risk, and return on investment (ROI), to analyze the stock data.</a:t>
            </a:r>
          </a:p>
          <a:p>
            <a:pPr algn="l">
              <a:buFont typeface="Wingdings" panose="05000000000000000000" pitchFamily="2" charset="2"/>
              <a:buChar char="ü"/>
            </a:pPr>
            <a:r>
              <a:rPr lang="en-US" b="0" i="0" dirty="0">
                <a:solidFill>
                  <a:srgbClr val="242424"/>
                </a:solidFill>
                <a:effectLst/>
                <a:latin typeface="Segoe UI" panose="020B0502040204020203" pitchFamily="34" charset="0"/>
              </a:rPr>
              <a:t>Identified the best-performing stocks for all portfolios.</a:t>
            </a:r>
          </a:p>
          <a:p>
            <a:pPr algn="l">
              <a:buFont typeface="Wingdings" panose="05000000000000000000" pitchFamily="2" charset="2"/>
              <a:buChar char="ü"/>
            </a:pPr>
            <a:r>
              <a:rPr lang="en-US" b="0" i="0" dirty="0">
                <a:solidFill>
                  <a:srgbClr val="242424"/>
                </a:solidFill>
                <a:effectLst/>
                <a:latin typeface="Segoe UI" panose="020B0502040204020203" pitchFamily="34" charset="0"/>
              </a:rPr>
              <a:t>Utilized Power BI for enhanced visualizations.</a:t>
            </a:r>
          </a:p>
          <a:p>
            <a:pPr algn="l">
              <a:buFont typeface="Wingdings" panose="05000000000000000000" pitchFamily="2" charset="2"/>
              <a:buChar char="ü"/>
            </a:pPr>
            <a:r>
              <a:rPr lang="en-US" b="0" i="0" dirty="0">
                <a:solidFill>
                  <a:srgbClr val="242424"/>
                </a:solidFill>
                <a:effectLst/>
                <a:latin typeface="Segoe UI" panose="020B0502040204020203" pitchFamily="34" charset="0"/>
              </a:rPr>
              <a:t>Performed sector-wise analysis to gain a clearer understanding of each sector.</a:t>
            </a:r>
          </a:p>
        </p:txBody>
      </p:sp>
      <p:sp>
        <p:nvSpPr>
          <p:cNvPr id="21" name="Rectangle: Rounded Corners 20">
            <a:extLst>
              <a:ext uri="{FF2B5EF4-FFF2-40B4-BE49-F238E27FC236}">
                <a16:creationId xmlns:a16="http://schemas.microsoft.com/office/drawing/2014/main" id="{54670018-8F82-6ADC-525F-0581C22C1D5F}"/>
              </a:ext>
            </a:extLst>
          </p:cNvPr>
          <p:cNvSpPr/>
          <p:nvPr/>
        </p:nvSpPr>
        <p:spPr>
          <a:xfrm>
            <a:off x="8350565" y="1937269"/>
            <a:ext cx="3648145" cy="4030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Data Analysis</a:t>
            </a:r>
            <a:endParaRPr lang="en-IN" b="1" dirty="0"/>
          </a:p>
        </p:txBody>
      </p:sp>
      <p:sp>
        <p:nvSpPr>
          <p:cNvPr id="22" name="Text Placeholder 5">
            <a:extLst>
              <a:ext uri="{FF2B5EF4-FFF2-40B4-BE49-F238E27FC236}">
                <a16:creationId xmlns:a16="http://schemas.microsoft.com/office/drawing/2014/main" id="{3CACD114-65E7-6FE4-0723-25CBAB817C2F}"/>
              </a:ext>
            </a:extLst>
          </p:cNvPr>
          <p:cNvSpPr txBox="1">
            <a:spLocks/>
          </p:cNvSpPr>
          <p:nvPr/>
        </p:nvSpPr>
        <p:spPr>
          <a:xfrm>
            <a:off x="387695" y="4782378"/>
            <a:ext cx="11644471" cy="1952289"/>
          </a:xfrm>
          <a:prstGeom prst="rect">
            <a:avLst/>
          </a:prstGeom>
          <a:ln w="19050">
            <a:solidFill>
              <a:schemeClr val="accent1"/>
            </a:solidFill>
          </a:ln>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Wingdings" panose="05000000000000000000" pitchFamily="2" charset="2"/>
              <a:buChar char="ü"/>
            </a:pPr>
            <a:r>
              <a:rPr lang="en-US" b="0" i="0" dirty="0">
                <a:solidFill>
                  <a:srgbClr val="242424"/>
                </a:solidFill>
                <a:effectLst/>
                <a:latin typeface="Segoe UI" panose="020B0502040204020203" pitchFamily="34" charset="0"/>
              </a:rPr>
              <a:t>Identified 7 top-performing stocks with over 80% returns in the last five years: AMZN, MSFT, AAPL, FB, UNH, GOOG, and MS.</a:t>
            </a:r>
          </a:p>
          <a:p>
            <a:pPr algn="l">
              <a:buFont typeface="Wingdings" panose="05000000000000000000" pitchFamily="2" charset="2"/>
              <a:buChar char="ü"/>
            </a:pPr>
            <a:r>
              <a:rPr lang="en-US" b="0" i="0" dirty="0">
                <a:solidFill>
                  <a:srgbClr val="242424"/>
                </a:solidFill>
                <a:effectLst/>
                <a:latin typeface="Segoe UI" panose="020B0502040204020203" pitchFamily="34" charset="0"/>
              </a:rPr>
              <a:t>AMZN offers the highest return but carries higher risk, while JNJ, RHHBY, MRK, and MSFT provide good returns with lower risk.</a:t>
            </a:r>
          </a:p>
          <a:p>
            <a:pPr algn="l">
              <a:buFont typeface="Wingdings" panose="05000000000000000000" pitchFamily="2" charset="2"/>
              <a:buChar char="ü"/>
            </a:pPr>
            <a:r>
              <a:rPr lang="en-US" b="0" i="0" dirty="0">
                <a:solidFill>
                  <a:srgbClr val="242424"/>
                </a:solidFill>
                <a:effectLst/>
                <a:latin typeface="Segoe UI" panose="020B0502040204020203" pitchFamily="34" charset="0"/>
              </a:rPr>
              <a:t>The Technology sector is the best performer, followed by Finance; Aviation and Health &amp; Pharma are the worst.</a:t>
            </a:r>
          </a:p>
          <a:p>
            <a:pPr algn="l">
              <a:buFont typeface="Wingdings" panose="05000000000000000000" pitchFamily="2" charset="2"/>
              <a:buChar char="ü"/>
            </a:pPr>
            <a:r>
              <a:rPr lang="en-US" b="0" i="0" dirty="0">
                <a:solidFill>
                  <a:srgbClr val="242424"/>
                </a:solidFill>
                <a:effectLst/>
                <a:latin typeface="Segoe UI" panose="020B0502040204020203" pitchFamily="34" charset="0"/>
              </a:rPr>
              <a:t>Finalized the portfolio for both customers based on thorough analysis.</a:t>
            </a:r>
          </a:p>
        </p:txBody>
      </p:sp>
      <p:sp>
        <p:nvSpPr>
          <p:cNvPr id="23" name="Rectangle: Rounded Corners 22">
            <a:extLst>
              <a:ext uri="{FF2B5EF4-FFF2-40B4-BE49-F238E27FC236}">
                <a16:creationId xmlns:a16="http://schemas.microsoft.com/office/drawing/2014/main" id="{E35CF8C8-D794-A395-BF12-7A22D06953A6}"/>
              </a:ext>
            </a:extLst>
          </p:cNvPr>
          <p:cNvSpPr/>
          <p:nvPr/>
        </p:nvSpPr>
        <p:spPr>
          <a:xfrm>
            <a:off x="376544" y="4379375"/>
            <a:ext cx="3522671" cy="4030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Inferences</a:t>
            </a:r>
            <a:endParaRPr lang="en-IN" b="1" dirty="0"/>
          </a:p>
        </p:txBody>
      </p:sp>
    </p:spTree>
    <p:extLst>
      <p:ext uri="{BB962C8B-B14F-4D97-AF65-F5344CB8AC3E}">
        <p14:creationId xmlns:p14="http://schemas.microsoft.com/office/powerpoint/2010/main" val="4122396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F9F71-1AC2-E1FA-68F4-7EA3C1754B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2FCA6B-E889-7913-2D5F-C59691431316}"/>
              </a:ext>
            </a:extLst>
          </p:cNvPr>
          <p:cNvSpPr>
            <a:spLocks noGrp="1"/>
          </p:cNvSpPr>
          <p:nvPr>
            <p:ph type="title"/>
          </p:nvPr>
        </p:nvSpPr>
        <p:spPr>
          <a:xfrm>
            <a:off x="4186836" y="4392688"/>
            <a:ext cx="6675120" cy="1702816"/>
          </a:xfrm>
        </p:spPr>
        <p:txBody>
          <a:bodyPr/>
          <a:lstStyle/>
          <a:p>
            <a:pPr algn="r"/>
            <a:r>
              <a:rPr lang="en-US" sz="5400" dirty="0"/>
              <a:t>Insights and visualization</a:t>
            </a:r>
          </a:p>
        </p:txBody>
      </p:sp>
    </p:spTree>
    <p:extLst>
      <p:ext uri="{BB962C8B-B14F-4D97-AF65-F5344CB8AC3E}">
        <p14:creationId xmlns:p14="http://schemas.microsoft.com/office/powerpoint/2010/main" val="2798916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CD60F07C-1701-62B3-DF4B-FE294DFC3B4D}"/>
              </a:ext>
            </a:extLst>
          </p:cNvPr>
          <p:cNvSpPr/>
          <p:nvPr/>
        </p:nvSpPr>
        <p:spPr>
          <a:xfrm>
            <a:off x="313352" y="1126938"/>
            <a:ext cx="3657890" cy="4030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Stocks Data Available</a:t>
            </a:r>
            <a:endParaRPr lang="en-IN" b="1" dirty="0"/>
          </a:p>
        </p:txBody>
      </p:sp>
      <p:sp>
        <p:nvSpPr>
          <p:cNvPr id="22" name="Text Placeholder 5">
            <a:extLst>
              <a:ext uri="{FF2B5EF4-FFF2-40B4-BE49-F238E27FC236}">
                <a16:creationId xmlns:a16="http://schemas.microsoft.com/office/drawing/2014/main" id="{47E77DE6-3FA2-27A3-0A6B-5340540B8632}"/>
              </a:ext>
            </a:extLst>
          </p:cNvPr>
          <p:cNvSpPr txBox="1">
            <a:spLocks/>
          </p:cNvSpPr>
          <p:nvPr/>
        </p:nvSpPr>
        <p:spPr>
          <a:xfrm>
            <a:off x="313353" y="1529942"/>
            <a:ext cx="3657890" cy="3744580"/>
          </a:xfrm>
          <a:prstGeom prst="rect">
            <a:avLst/>
          </a:prstGeom>
          <a:ln w="19050">
            <a:solidFill>
              <a:schemeClr val="accent1"/>
            </a:solidFill>
          </a:ln>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US" b="0" i="0" dirty="0">
                <a:solidFill>
                  <a:srgbClr val="242424"/>
                </a:solidFill>
                <a:effectLst/>
                <a:latin typeface="Segoe UI" panose="020B0502040204020203" pitchFamily="34" charset="0"/>
              </a:rPr>
              <a:t>There are 24 stocks available, divided into four sectors with 6 stocks each. </a:t>
            </a:r>
          </a:p>
          <a:p>
            <a:pPr algn="just">
              <a:buFont typeface="Wingdings" panose="05000000000000000000" pitchFamily="2" charset="2"/>
              <a:buChar char="ü"/>
            </a:pPr>
            <a:r>
              <a:rPr lang="en-US" b="0" i="0" dirty="0">
                <a:solidFill>
                  <a:srgbClr val="242424"/>
                </a:solidFill>
                <a:effectLst/>
                <a:latin typeface="Segoe UI" panose="020B0502040204020203" pitchFamily="34" charset="0"/>
              </a:rPr>
              <a:t>The S&amp;P 500 index is provided, which comprises the top 500 stocks in the US stock market, is used for comparison.</a:t>
            </a:r>
          </a:p>
          <a:p>
            <a:pPr algn="just">
              <a:buFont typeface="Wingdings" panose="05000000000000000000" pitchFamily="2" charset="2"/>
              <a:buChar char="ü"/>
            </a:pPr>
            <a:r>
              <a:rPr lang="en-US" b="0" i="0" dirty="0">
                <a:solidFill>
                  <a:srgbClr val="242424"/>
                </a:solidFill>
                <a:effectLst/>
                <a:latin typeface="Segoe UI" panose="020B0502040204020203" pitchFamily="34" charset="0"/>
              </a:rPr>
              <a:t> Below is the list of stocks along with their abbreviations, industries, and company names.</a:t>
            </a:r>
          </a:p>
        </p:txBody>
      </p:sp>
      <p:graphicFrame>
        <p:nvGraphicFramePr>
          <p:cNvPr id="24" name="Table 23">
            <a:extLst>
              <a:ext uri="{FF2B5EF4-FFF2-40B4-BE49-F238E27FC236}">
                <a16:creationId xmlns:a16="http://schemas.microsoft.com/office/drawing/2014/main" id="{0EC31B73-4E6E-66B9-25B7-DEBF8ECACCC6}"/>
              </a:ext>
            </a:extLst>
          </p:cNvPr>
          <p:cNvGraphicFramePr>
            <a:graphicFrameLocks noGrp="1"/>
          </p:cNvGraphicFramePr>
          <p:nvPr>
            <p:extLst>
              <p:ext uri="{D42A27DB-BD31-4B8C-83A1-F6EECF244321}">
                <p14:modId xmlns:p14="http://schemas.microsoft.com/office/powerpoint/2010/main" val="1591034529"/>
              </p:ext>
            </p:extLst>
          </p:nvPr>
        </p:nvGraphicFramePr>
        <p:xfrm>
          <a:off x="4326674" y="214235"/>
          <a:ext cx="7150528" cy="6334125"/>
        </p:xfrm>
        <a:graphic>
          <a:graphicData uri="http://schemas.openxmlformats.org/drawingml/2006/table">
            <a:tbl>
              <a:tblPr/>
              <a:tblGrid>
                <a:gridCol w="1367444">
                  <a:extLst>
                    <a:ext uri="{9D8B030D-6E8A-4147-A177-3AD203B41FA5}">
                      <a16:colId xmlns:a16="http://schemas.microsoft.com/office/drawing/2014/main" val="36481541"/>
                    </a:ext>
                  </a:extLst>
                </a:gridCol>
                <a:gridCol w="2224397">
                  <a:extLst>
                    <a:ext uri="{9D8B030D-6E8A-4147-A177-3AD203B41FA5}">
                      <a16:colId xmlns:a16="http://schemas.microsoft.com/office/drawing/2014/main" val="4013728038"/>
                    </a:ext>
                  </a:extLst>
                </a:gridCol>
                <a:gridCol w="3558687">
                  <a:extLst>
                    <a:ext uri="{9D8B030D-6E8A-4147-A177-3AD203B41FA5}">
                      <a16:colId xmlns:a16="http://schemas.microsoft.com/office/drawing/2014/main" val="68760895"/>
                    </a:ext>
                  </a:extLst>
                </a:gridCol>
              </a:tblGrid>
              <a:tr h="243770">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algn="ctr" fontAlgn="ctr"/>
                      <a:r>
                        <a:rPr lang="en-IN" sz="1600" b="1" i="0" u="none" strike="noStrike" dirty="0">
                          <a:solidFill>
                            <a:schemeClr val="bg1"/>
                          </a:solidFill>
                          <a:effectLst/>
                          <a:latin typeface="Calibri" panose="020F0502020204030204" pitchFamily="34" charset="0"/>
                        </a:rPr>
                        <a:t>Ticker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algn="ctr" fontAlgn="ctr"/>
                      <a:r>
                        <a:rPr lang="en-IN" sz="1600" b="1" i="0" u="none" strike="noStrike" dirty="0">
                          <a:solidFill>
                            <a:schemeClr val="bg1"/>
                          </a:solidFill>
                          <a:effectLst/>
                          <a:latin typeface="Calibri" panose="020F0502020204030204" pitchFamily="34" charset="0"/>
                        </a:rPr>
                        <a:t>Industry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algn="ctr" fontAlgn="ctr"/>
                      <a:r>
                        <a:rPr lang="en-IN" sz="1600" b="1" i="0" u="none" strike="noStrike" dirty="0">
                          <a:solidFill>
                            <a:schemeClr val="bg1"/>
                          </a:solidFill>
                          <a:effectLst/>
                          <a:latin typeface="Calibri" panose="020F0502020204030204" pitchFamily="34" charset="0"/>
                        </a:rPr>
                        <a:t>Company 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2387945999"/>
                  </a:ext>
                </a:extLst>
              </a:tr>
              <a:tr h="243770">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dirty="0">
                          <a:solidFill>
                            <a:srgbClr val="000000"/>
                          </a:solidFill>
                          <a:effectLst/>
                          <a:latin typeface="Calibri" panose="020F0502020204030204" pitchFamily="34" charset="0"/>
                        </a:rPr>
                        <a:t>AAL</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dirty="0">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dirty="0">
                          <a:solidFill>
                            <a:srgbClr val="000000"/>
                          </a:solidFill>
                          <a:effectLst/>
                          <a:latin typeface="Calibri" panose="020F0502020204030204" pitchFamily="34" charset="0"/>
                        </a:rPr>
                        <a:t>American Airlines Group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0662727"/>
                  </a:ext>
                </a:extLst>
              </a:tr>
              <a:tr h="243770">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ALGT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dirty="0">
                          <a:solidFill>
                            <a:srgbClr val="000000"/>
                          </a:solidFill>
                          <a:effectLst/>
                          <a:latin typeface="Calibri" panose="020F0502020204030204" pitchFamily="34" charset="0"/>
                        </a:rPr>
                        <a:t>Allegiant Travel Company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3696661"/>
                  </a:ext>
                </a:extLst>
              </a:tr>
              <a:tr h="243770">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ALK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dirty="0">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dirty="0">
                          <a:solidFill>
                            <a:srgbClr val="000000"/>
                          </a:solidFill>
                          <a:effectLst/>
                          <a:latin typeface="Calibri" panose="020F0502020204030204" pitchFamily="34" charset="0"/>
                        </a:rPr>
                        <a:t>Alaska Air Group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5269914"/>
                  </a:ext>
                </a:extLst>
              </a:tr>
              <a:tr h="243770">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DAL</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dirty="0">
                          <a:solidFill>
                            <a:srgbClr val="000000"/>
                          </a:solidFill>
                          <a:effectLst/>
                          <a:latin typeface="Calibri" panose="020F0502020204030204" pitchFamily="34" charset="0"/>
                        </a:rPr>
                        <a:t>Delta Air Lines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1750390"/>
                  </a:ext>
                </a:extLst>
              </a:tr>
              <a:tr h="243770">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HA</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dirty="0">
                          <a:solidFill>
                            <a:srgbClr val="000000"/>
                          </a:solidFill>
                          <a:effectLst/>
                          <a:latin typeface="Calibri" panose="020F0502020204030204" pitchFamily="34" charset="0"/>
                        </a:rPr>
                        <a:t>Hawaiian Holdings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7999999"/>
                  </a:ext>
                </a:extLst>
              </a:tr>
              <a:tr h="243770">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LUV</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dirty="0">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dirty="0">
                          <a:solidFill>
                            <a:srgbClr val="000000"/>
                          </a:solidFill>
                          <a:effectLst/>
                          <a:latin typeface="Calibri" panose="020F0502020204030204" pitchFamily="34" charset="0"/>
                        </a:rPr>
                        <a:t>Southwest Airlines Co</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1966445"/>
                  </a:ext>
                </a:extLst>
              </a:tr>
              <a:tr h="243770">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BCS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dirty="0">
                          <a:solidFill>
                            <a:srgbClr val="000000"/>
                          </a:solidFill>
                          <a:effectLst/>
                          <a:latin typeface="Calibri" panose="020F0502020204030204" pitchFamily="34" charset="0"/>
                        </a:rPr>
                        <a:t>Barclays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305943"/>
                  </a:ext>
                </a:extLst>
              </a:tr>
              <a:tr h="243770">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CS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dirty="0">
                          <a:solidFill>
                            <a:srgbClr val="000000"/>
                          </a:solidFill>
                          <a:effectLst/>
                          <a:latin typeface="Calibri" panose="020F0502020204030204" pitchFamily="34" charset="0"/>
                        </a:rPr>
                        <a:t>Credit Suisse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1046377"/>
                  </a:ext>
                </a:extLst>
              </a:tr>
              <a:tr h="243770">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DB</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dirty="0">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dirty="0">
                          <a:solidFill>
                            <a:srgbClr val="000000"/>
                          </a:solidFill>
                          <a:effectLst/>
                          <a:latin typeface="Calibri" panose="020F0502020204030204" pitchFamily="34" charset="0"/>
                        </a:rPr>
                        <a:t>Deutsche Bank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12603525"/>
                  </a:ext>
                </a:extLst>
              </a:tr>
              <a:tr h="243770">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GS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dirty="0">
                          <a:solidFill>
                            <a:srgbClr val="000000"/>
                          </a:solidFill>
                          <a:effectLst/>
                          <a:latin typeface="Calibri" panose="020F0502020204030204" pitchFamily="34" charset="0"/>
                        </a:rPr>
                        <a:t>Goldman Sachs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1262947"/>
                  </a:ext>
                </a:extLst>
              </a:tr>
              <a:tr h="243770">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MS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dirty="0">
                          <a:solidFill>
                            <a:srgbClr val="000000"/>
                          </a:solidFill>
                          <a:effectLst/>
                          <a:latin typeface="Calibri" panose="020F0502020204030204" pitchFamily="34" charset="0"/>
                        </a:rPr>
                        <a:t>Morgan Stanley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9297450"/>
                  </a:ext>
                </a:extLst>
              </a:tr>
              <a:tr h="243770">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dirty="0">
                          <a:solidFill>
                            <a:srgbClr val="000000"/>
                          </a:solidFill>
                          <a:effectLst/>
                          <a:latin typeface="Calibri" panose="020F0502020204030204" pitchFamily="34" charset="0"/>
                        </a:rPr>
                        <a:t>WFC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dirty="0">
                          <a:solidFill>
                            <a:srgbClr val="000000"/>
                          </a:solidFill>
                          <a:effectLst/>
                          <a:latin typeface="Calibri" panose="020F0502020204030204" pitchFamily="34" charset="0"/>
                        </a:rPr>
                        <a:t>Wells Fargo </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1563518"/>
                  </a:ext>
                </a:extLst>
              </a:tr>
              <a:tr h="243770">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JNJ</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dirty="0">
                          <a:solidFill>
                            <a:srgbClr val="000000"/>
                          </a:solidFill>
                          <a:effectLst/>
                          <a:latin typeface="Calibri" panose="020F0502020204030204" pitchFamily="34" charset="0"/>
                        </a:rPr>
                        <a:t>Johnson &amp; Johnson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4162995"/>
                  </a:ext>
                </a:extLst>
              </a:tr>
              <a:tr h="243770">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MRK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dirty="0">
                          <a:solidFill>
                            <a:srgbClr val="000000"/>
                          </a:solidFill>
                          <a:effectLst/>
                          <a:latin typeface="Calibri" panose="020F0502020204030204" pitchFamily="34" charset="0"/>
                        </a:rPr>
                        <a:t>Merck and CO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1285035"/>
                  </a:ext>
                </a:extLst>
              </a:tr>
              <a:tr h="243770">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PFE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dirty="0">
                          <a:solidFill>
                            <a:srgbClr val="000000"/>
                          </a:solidFill>
                          <a:effectLst/>
                          <a:latin typeface="Calibri" panose="020F0502020204030204" pitchFamily="34" charset="0"/>
                        </a:rPr>
                        <a:t>Pfizer </a:t>
                      </a:r>
                      <a:r>
                        <a:rPr lang="en-IN" sz="1600" b="0" i="0" u="none" strike="noStrike" dirty="0" err="1">
                          <a:solidFill>
                            <a:srgbClr val="000000"/>
                          </a:solidFill>
                          <a:effectLst/>
                          <a:latin typeface="Calibri" panose="020F0502020204030204" pitchFamily="34" charset="0"/>
                        </a:rPr>
                        <a:t>inc</a:t>
                      </a:r>
                      <a:endParaRPr lang="en-IN" sz="1600" b="0" i="0" u="none" strike="noStrike" dirty="0">
                        <a:solidFill>
                          <a:srgbClr val="000000"/>
                        </a:solidFill>
                        <a:effectLst/>
                        <a:latin typeface="Calibri" panose="020F0502020204030204" pitchFamily="34" charset="0"/>
                      </a:endParaRP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2944074"/>
                  </a:ext>
                </a:extLst>
              </a:tr>
              <a:tr h="243770">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UNH </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dirty="0" err="1">
                          <a:solidFill>
                            <a:srgbClr val="000000"/>
                          </a:solidFill>
                          <a:effectLst/>
                          <a:latin typeface="Calibri" panose="020F0502020204030204" pitchFamily="34" charset="0"/>
                        </a:rPr>
                        <a:t>UnitedHealthGroup</a:t>
                      </a:r>
                      <a:r>
                        <a:rPr lang="en-IN" sz="1600" b="0" i="0" u="none" strike="noStrike" dirty="0">
                          <a:solidFill>
                            <a:srgbClr val="000000"/>
                          </a:solidFill>
                          <a:effectLst/>
                          <a:latin typeface="Calibri" panose="020F0502020204030204" pitchFamily="34" charset="0"/>
                        </a:rPr>
                        <a:t>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53707097"/>
                  </a:ext>
                </a:extLst>
              </a:tr>
              <a:tr h="243770">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BHC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Pharmaceuticals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dirty="0">
                          <a:solidFill>
                            <a:srgbClr val="000000"/>
                          </a:solidFill>
                          <a:effectLst/>
                          <a:latin typeface="Calibri" panose="020F0502020204030204" pitchFamily="34" charset="0"/>
                        </a:rPr>
                        <a:t>Bausch Health Companies </a:t>
                      </a:r>
                      <a:r>
                        <a:rPr lang="en-IN" sz="1600" b="0" i="0" u="none" strike="noStrike" dirty="0" err="1">
                          <a:solidFill>
                            <a:srgbClr val="000000"/>
                          </a:solidFill>
                          <a:effectLst/>
                          <a:latin typeface="Calibri" panose="020F0502020204030204" pitchFamily="34" charset="0"/>
                        </a:rPr>
                        <a:t>inc</a:t>
                      </a:r>
                      <a:endParaRPr lang="en-IN" sz="1600" b="0" i="0" u="none" strike="noStrike" dirty="0">
                        <a:solidFill>
                          <a:srgbClr val="000000"/>
                        </a:solidFill>
                        <a:effectLst/>
                        <a:latin typeface="Calibri" panose="020F0502020204030204" pitchFamily="34" charset="0"/>
                      </a:endParaRP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0631337"/>
                  </a:ext>
                </a:extLst>
              </a:tr>
              <a:tr h="243770">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RHHBY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Pharmaceuticals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dirty="0">
                          <a:solidFill>
                            <a:srgbClr val="000000"/>
                          </a:solidFill>
                          <a:effectLst/>
                          <a:latin typeface="Calibri" panose="020F0502020204030204" pitchFamily="34" charset="0"/>
                        </a:rPr>
                        <a:t>Roche Holding AG</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218092"/>
                  </a:ext>
                </a:extLst>
              </a:tr>
              <a:tr h="243770">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AAPL</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dirty="0">
                          <a:solidFill>
                            <a:srgbClr val="000000"/>
                          </a:solidFill>
                          <a:effectLst/>
                          <a:latin typeface="Calibri" panose="020F0502020204030204" pitchFamily="34" charset="0"/>
                        </a:rPr>
                        <a:t>Apple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8745309"/>
                  </a:ext>
                </a:extLst>
              </a:tr>
              <a:tr h="243770">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AMZN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dirty="0">
                          <a:solidFill>
                            <a:srgbClr val="000000"/>
                          </a:solidFill>
                          <a:effectLst/>
                          <a:latin typeface="Calibri" panose="020F0502020204030204" pitchFamily="34" charset="0"/>
                        </a:rPr>
                        <a:t>Amazon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0980007"/>
                  </a:ext>
                </a:extLst>
              </a:tr>
              <a:tr h="243770">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FB</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dirty="0">
                          <a:solidFill>
                            <a:srgbClr val="000000"/>
                          </a:solidFill>
                          <a:effectLst/>
                          <a:latin typeface="Calibri" panose="020F0502020204030204" pitchFamily="34" charset="0"/>
                        </a:rPr>
                        <a:t>Facebook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9296623"/>
                  </a:ext>
                </a:extLst>
              </a:tr>
              <a:tr h="243770">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GOOG</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dirty="0">
                          <a:solidFill>
                            <a:srgbClr val="000000"/>
                          </a:solidFill>
                          <a:effectLst/>
                          <a:latin typeface="Calibri" panose="020F0502020204030204" pitchFamily="34" charset="0"/>
                        </a:rPr>
                        <a:t>Alphabet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9796335"/>
                  </a:ext>
                </a:extLst>
              </a:tr>
              <a:tr h="243770">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IBM</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dirty="0">
                          <a:solidFill>
                            <a:srgbClr val="000000"/>
                          </a:solidFill>
                          <a:effectLst/>
                          <a:latin typeface="Calibri" panose="020F0502020204030204" pitchFamily="34" charset="0"/>
                        </a:rPr>
                        <a:t>IBM</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8499109"/>
                  </a:ext>
                </a:extLst>
              </a:tr>
              <a:tr h="243770">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MSFT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lvl="1" algn="l" fontAlgn="t"/>
                      <a:r>
                        <a:rPr lang="en-IN" sz="1600" b="0" i="0" u="none" strike="noStrike" dirty="0">
                          <a:solidFill>
                            <a:srgbClr val="000000"/>
                          </a:solidFill>
                          <a:effectLst/>
                          <a:latin typeface="Calibri" panose="020F0502020204030204" pitchFamily="34" charset="0"/>
                        </a:rPr>
                        <a:t>Microsoft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0532367"/>
                  </a:ext>
                </a:extLst>
              </a:tr>
            </a:tbl>
          </a:graphicData>
        </a:graphic>
      </p:graphicFrame>
    </p:spTree>
    <p:extLst>
      <p:ext uri="{BB962C8B-B14F-4D97-AF65-F5344CB8AC3E}">
        <p14:creationId xmlns:p14="http://schemas.microsoft.com/office/powerpoint/2010/main" val="112505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F2AFB-0EE3-66EF-8070-F5126E03EF51}"/>
            </a:ext>
          </a:extLst>
        </p:cNvPr>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9DB4AC0A-473F-19CE-0264-792D63665441}"/>
              </a:ext>
            </a:extLst>
          </p:cNvPr>
          <p:cNvSpPr/>
          <p:nvPr/>
        </p:nvSpPr>
        <p:spPr>
          <a:xfrm>
            <a:off x="3128476" y="184260"/>
            <a:ext cx="5935048" cy="4061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Normalized Stock Values Visualization 10-Years</a:t>
            </a:r>
            <a:endParaRPr lang="en-IN" b="1" dirty="0"/>
          </a:p>
        </p:txBody>
      </p:sp>
      <p:pic>
        <p:nvPicPr>
          <p:cNvPr id="3" name="Picture 2">
            <a:extLst>
              <a:ext uri="{FF2B5EF4-FFF2-40B4-BE49-F238E27FC236}">
                <a16:creationId xmlns:a16="http://schemas.microsoft.com/office/drawing/2014/main" id="{107C8B4B-3914-6EF0-0415-233226021B5F}"/>
              </a:ext>
            </a:extLst>
          </p:cNvPr>
          <p:cNvPicPr>
            <a:picLocks noChangeAspect="1"/>
          </p:cNvPicPr>
          <p:nvPr/>
        </p:nvPicPr>
        <p:blipFill>
          <a:blip r:embed="rId2"/>
          <a:stretch>
            <a:fillRect/>
          </a:stretch>
        </p:blipFill>
        <p:spPr>
          <a:xfrm>
            <a:off x="4406900" y="1092883"/>
            <a:ext cx="7514338" cy="5282517"/>
          </a:xfrm>
          <a:prstGeom prst="rect">
            <a:avLst/>
          </a:prstGeom>
        </p:spPr>
      </p:pic>
      <p:sp>
        <p:nvSpPr>
          <p:cNvPr id="4" name="Text Placeholder 5">
            <a:extLst>
              <a:ext uri="{FF2B5EF4-FFF2-40B4-BE49-F238E27FC236}">
                <a16:creationId xmlns:a16="http://schemas.microsoft.com/office/drawing/2014/main" id="{6B4D05CA-97D8-57D0-C501-8D570CAA27FC}"/>
              </a:ext>
            </a:extLst>
          </p:cNvPr>
          <p:cNvSpPr txBox="1">
            <a:spLocks/>
          </p:cNvSpPr>
          <p:nvPr/>
        </p:nvSpPr>
        <p:spPr>
          <a:xfrm>
            <a:off x="372362" y="1092883"/>
            <a:ext cx="3915747" cy="5282517"/>
          </a:xfrm>
          <a:prstGeom prst="rect">
            <a:avLst/>
          </a:prstGeom>
          <a:ln w="19050">
            <a:solidFill>
              <a:schemeClr val="accent1"/>
            </a:solidFill>
          </a:ln>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Wingdings" panose="05000000000000000000" pitchFamily="2" charset="2"/>
              <a:buChar char="ü"/>
            </a:pPr>
            <a:r>
              <a:rPr lang="en-US" sz="1800" b="0" i="0" dirty="0">
                <a:solidFill>
                  <a:srgbClr val="242424"/>
                </a:solidFill>
                <a:effectLst/>
                <a:latin typeface="Segoe UI" panose="020B0502040204020203" pitchFamily="34" charset="0"/>
              </a:rPr>
              <a:t>The graph shows the performance of each stock compared to the S&amp;P 500 index over the past 10 years.</a:t>
            </a:r>
          </a:p>
          <a:p>
            <a:pPr algn="l">
              <a:buFont typeface="Wingdings" panose="05000000000000000000" pitchFamily="2" charset="2"/>
              <a:buChar char="ü"/>
            </a:pPr>
            <a:r>
              <a:rPr lang="en-US" sz="1800" b="0" i="0" dirty="0">
                <a:solidFill>
                  <a:srgbClr val="242424"/>
                </a:solidFill>
                <a:effectLst/>
                <a:latin typeface="Segoe UI" panose="020B0502040204020203" pitchFamily="34" charset="0"/>
              </a:rPr>
              <a:t>We noted that Facebook entered the market on May 18, 2012.</a:t>
            </a:r>
          </a:p>
          <a:p>
            <a:pPr algn="l">
              <a:buFont typeface="Wingdings" panose="05000000000000000000" pitchFamily="2" charset="2"/>
              <a:buChar char="ü"/>
            </a:pPr>
            <a:r>
              <a:rPr lang="en-US" sz="1800" b="0" i="0" dirty="0">
                <a:solidFill>
                  <a:srgbClr val="242424"/>
                </a:solidFill>
                <a:effectLst/>
                <a:latin typeface="Segoe UI" panose="020B0502040204020203" pitchFamily="34" charset="0"/>
              </a:rPr>
              <a:t>Additionally, we included buttons on our dashboard for sector-specific analysis.</a:t>
            </a:r>
          </a:p>
          <a:p>
            <a:pPr algn="l">
              <a:buFont typeface="Wingdings" panose="05000000000000000000" pitchFamily="2" charset="2"/>
              <a:buChar char="ü"/>
            </a:pPr>
            <a:r>
              <a:rPr lang="en-US" sz="1800" dirty="0">
                <a:solidFill>
                  <a:srgbClr val="242424"/>
                </a:solidFill>
                <a:latin typeface="Segoe UI" panose="020B0502040204020203" pitchFamily="34" charset="0"/>
              </a:rPr>
              <a:t>Buttons on the dashboard added for sector-specific analysis.</a:t>
            </a:r>
            <a:endParaRPr lang="en-US" sz="1800" b="0" i="0" dirty="0">
              <a:solidFill>
                <a:srgbClr val="242424"/>
              </a:solidFill>
              <a:effectLst/>
              <a:latin typeface="Segoe UI" panose="020B0502040204020203" pitchFamily="34" charset="0"/>
            </a:endParaRPr>
          </a:p>
        </p:txBody>
      </p:sp>
    </p:spTree>
    <p:extLst>
      <p:ext uri="{BB962C8B-B14F-4D97-AF65-F5344CB8AC3E}">
        <p14:creationId xmlns:p14="http://schemas.microsoft.com/office/powerpoint/2010/main" val="2999618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2EC01-B5B8-AFA6-792B-7865FA468921}"/>
            </a:ext>
          </a:extLst>
        </p:cNvPr>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71C726D7-FFBA-2538-B33B-26B4341111E1}"/>
              </a:ext>
            </a:extLst>
          </p:cNvPr>
          <p:cNvSpPr/>
          <p:nvPr/>
        </p:nvSpPr>
        <p:spPr>
          <a:xfrm>
            <a:off x="3128476" y="209660"/>
            <a:ext cx="5935048" cy="4061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Sector Wise Analysis - Finance</a:t>
            </a:r>
            <a:endParaRPr lang="en-IN" b="1" dirty="0"/>
          </a:p>
        </p:txBody>
      </p:sp>
      <p:sp>
        <p:nvSpPr>
          <p:cNvPr id="4" name="Text Placeholder 5">
            <a:extLst>
              <a:ext uri="{FF2B5EF4-FFF2-40B4-BE49-F238E27FC236}">
                <a16:creationId xmlns:a16="http://schemas.microsoft.com/office/drawing/2014/main" id="{52F44B30-69FD-D32A-8663-48E069E6F182}"/>
              </a:ext>
            </a:extLst>
          </p:cNvPr>
          <p:cNvSpPr txBox="1">
            <a:spLocks/>
          </p:cNvSpPr>
          <p:nvPr/>
        </p:nvSpPr>
        <p:spPr>
          <a:xfrm>
            <a:off x="372362" y="1092883"/>
            <a:ext cx="3915747" cy="5447617"/>
          </a:xfrm>
          <a:prstGeom prst="rect">
            <a:avLst/>
          </a:prstGeom>
          <a:ln w="19050">
            <a:solidFill>
              <a:schemeClr val="accent1"/>
            </a:solidFill>
          </a:ln>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mj-lt"/>
              <a:buAutoNum type="arabicPeriod"/>
            </a:pPr>
            <a:r>
              <a:rPr lang="en-US" sz="1800" b="0" i="0" dirty="0">
                <a:solidFill>
                  <a:srgbClr val="242424"/>
                </a:solidFill>
                <a:effectLst/>
                <a:latin typeface="Segoe UI" panose="020B0502040204020203" pitchFamily="34" charset="0"/>
              </a:rPr>
              <a:t>The S&amp;P 500 is positively correlated with the Finance sector.</a:t>
            </a:r>
          </a:p>
          <a:p>
            <a:pPr algn="just">
              <a:buFont typeface="+mj-lt"/>
              <a:buAutoNum type="arabicPeriod"/>
            </a:pPr>
            <a:r>
              <a:rPr lang="en-US" sz="1800" b="0" i="0" dirty="0">
                <a:solidFill>
                  <a:srgbClr val="242424"/>
                </a:solidFill>
                <a:effectLst/>
                <a:latin typeface="Segoe UI" panose="020B0502040204020203" pitchFamily="34" charset="0"/>
              </a:rPr>
              <a:t>Despite the significant market downturn in 2020 due to the COVID-19 pandemic, Morgan Stanley and Goldman Sachs managed to recover and outperform the sector, although most stocks were affected.</a:t>
            </a:r>
          </a:p>
          <a:p>
            <a:pPr algn="just">
              <a:buFont typeface="+mj-lt"/>
              <a:buAutoNum type="arabicPeriod"/>
            </a:pPr>
            <a:r>
              <a:rPr lang="en-US" sz="1800" b="0" i="0" dirty="0">
                <a:solidFill>
                  <a:srgbClr val="242424"/>
                </a:solidFill>
                <a:effectLst/>
                <a:latin typeface="Segoe UI" panose="020B0502040204020203" pitchFamily="34" charset="0"/>
              </a:rPr>
              <a:t>Goldman Sachs and Morgan Stanley show a high correlation compared to other stocks.</a:t>
            </a:r>
          </a:p>
        </p:txBody>
      </p:sp>
      <p:pic>
        <p:nvPicPr>
          <p:cNvPr id="5" name="Picture 4">
            <a:extLst>
              <a:ext uri="{FF2B5EF4-FFF2-40B4-BE49-F238E27FC236}">
                <a16:creationId xmlns:a16="http://schemas.microsoft.com/office/drawing/2014/main" id="{3F17701B-D01D-47D8-497B-FCC952C6C34E}"/>
              </a:ext>
            </a:extLst>
          </p:cNvPr>
          <p:cNvPicPr>
            <a:picLocks noChangeAspect="1"/>
          </p:cNvPicPr>
          <p:nvPr/>
        </p:nvPicPr>
        <p:blipFill>
          <a:blip r:embed="rId2"/>
          <a:stretch>
            <a:fillRect/>
          </a:stretch>
        </p:blipFill>
        <p:spPr>
          <a:xfrm>
            <a:off x="4425165" y="1092883"/>
            <a:ext cx="7639835" cy="5447617"/>
          </a:xfrm>
          <a:prstGeom prst="rect">
            <a:avLst/>
          </a:prstGeom>
        </p:spPr>
      </p:pic>
    </p:spTree>
    <p:extLst>
      <p:ext uri="{BB962C8B-B14F-4D97-AF65-F5344CB8AC3E}">
        <p14:creationId xmlns:p14="http://schemas.microsoft.com/office/powerpoint/2010/main" val="2190250049"/>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83CE7D-BFC6-4030-A335-E7F88DB66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1F98F7-6576-47F1-AD63-56E26C33974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5B4CAA5-BE7A-46AB-97ED-63B24C46A3A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1551</Words>
  <Application>Microsoft Office PowerPoint</Application>
  <PresentationFormat>Widescreen</PresentationFormat>
  <Paragraphs>362</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Segoe UI</vt:lpstr>
      <vt:lpstr>Wingdings</vt:lpstr>
      <vt:lpstr>Office Theme</vt:lpstr>
      <vt:lpstr>Finance  and  Risk analytics</vt:lpstr>
      <vt:lpstr>Content SUMMARY</vt:lpstr>
      <vt:lpstr>Objective </vt:lpstr>
      <vt:lpstr>Methodology</vt:lpstr>
      <vt:lpstr>PowerPoint Presentation</vt:lpstr>
      <vt:lpstr>Insights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Portfolio analysis</vt:lpstr>
      <vt:lpstr>PowerPoint Presentation</vt:lpstr>
      <vt:lpstr>PowerPoint Presentation</vt:lpstr>
      <vt:lpstr>Tools and TECHNOLOGY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2022-06-28T06:29:45Z</dcterms:created>
  <dcterms:modified xsi:type="dcterms:W3CDTF">2025-02-15T08:38:40Z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