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3" r:id="rId1"/>
  </p:sldMasterIdLst>
  <p:notesMasterIdLst>
    <p:notesMasterId r:id="rId166"/>
  </p:notesMasterIdLst>
  <p:sldIdLst>
    <p:sldId id="256" r:id="rId2"/>
    <p:sldId id="257" r:id="rId3"/>
    <p:sldId id="267" r:id="rId4"/>
    <p:sldId id="258" r:id="rId5"/>
    <p:sldId id="259" r:id="rId6"/>
    <p:sldId id="268" r:id="rId7"/>
    <p:sldId id="260" r:id="rId8"/>
    <p:sldId id="270" r:id="rId9"/>
    <p:sldId id="269" r:id="rId10"/>
    <p:sldId id="271" r:id="rId11"/>
    <p:sldId id="261" r:id="rId12"/>
    <p:sldId id="272" r:id="rId13"/>
    <p:sldId id="273" r:id="rId14"/>
    <p:sldId id="262" r:id="rId15"/>
    <p:sldId id="274" r:id="rId16"/>
    <p:sldId id="264" r:id="rId17"/>
    <p:sldId id="265" r:id="rId18"/>
    <p:sldId id="266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1" r:id="rId45"/>
    <p:sldId id="302" r:id="rId46"/>
    <p:sldId id="305" r:id="rId47"/>
    <p:sldId id="304" r:id="rId48"/>
    <p:sldId id="306" r:id="rId49"/>
    <p:sldId id="307" r:id="rId50"/>
    <p:sldId id="320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7" r:id="rId60"/>
    <p:sldId id="318" r:id="rId61"/>
    <p:sldId id="319" r:id="rId62"/>
    <p:sldId id="321" r:id="rId63"/>
    <p:sldId id="322" r:id="rId64"/>
    <p:sldId id="323" r:id="rId65"/>
    <p:sldId id="324" r:id="rId66"/>
    <p:sldId id="325" r:id="rId67"/>
    <p:sldId id="326" r:id="rId68"/>
    <p:sldId id="327" r:id="rId69"/>
    <p:sldId id="328" r:id="rId70"/>
    <p:sldId id="329" r:id="rId71"/>
    <p:sldId id="330" r:id="rId72"/>
    <p:sldId id="331" r:id="rId73"/>
    <p:sldId id="332" r:id="rId74"/>
    <p:sldId id="333" r:id="rId75"/>
    <p:sldId id="334" r:id="rId76"/>
    <p:sldId id="335" r:id="rId77"/>
    <p:sldId id="336" r:id="rId78"/>
    <p:sldId id="337" r:id="rId79"/>
    <p:sldId id="338" r:id="rId80"/>
    <p:sldId id="339" r:id="rId81"/>
    <p:sldId id="340" r:id="rId82"/>
    <p:sldId id="341" r:id="rId83"/>
    <p:sldId id="342" r:id="rId84"/>
    <p:sldId id="343" r:id="rId85"/>
    <p:sldId id="344" r:id="rId86"/>
    <p:sldId id="345" r:id="rId87"/>
    <p:sldId id="346" r:id="rId88"/>
    <p:sldId id="347" r:id="rId89"/>
    <p:sldId id="348" r:id="rId90"/>
    <p:sldId id="349" r:id="rId91"/>
    <p:sldId id="350" r:id="rId92"/>
    <p:sldId id="351" r:id="rId93"/>
    <p:sldId id="352" r:id="rId94"/>
    <p:sldId id="353" r:id="rId95"/>
    <p:sldId id="354" r:id="rId96"/>
    <p:sldId id="355" r:id="rId97"/>
    <p:sldId id="356" r:id="rId98"/>
    <p:sldId id="357" r:id="rId99"/>
    <p:sldId id="358" r:id="rId100"/>
    <p:sldId id="362" r:id="rId101"/>
    <p:sldId id="360" r:id="rId102"/>
    <p:sldId id="363" r:id="rId103"/>
    <p:sldId id="364" r:id="rId104"/>
    <p:sldId id="365" r:id="rId105"/>
    <p:sldId id="366" r:id="rId106"/>
    <p:sldId id="367" r:id="rId107"/>
    <p:sldId id="368" r:id="rId108"/>
    <p:sldId id="369" r:id="rId109"/>
    <p:sldId id="370" r:id="rId110"/>
    <p:sldId id="371" r:id="rId111"/>
    <p:sldId id="372" r:id="rId112"/>
    <p:sldId id="373" r:id="rId113"/>
    <p:sldId id="374" r:id="rId114"/>
    <p:sldId id="375" r:id="rId115"/>
    <p:sldId id="376" r:id="rId116"/>
    <p:sldId id="377" r:id="rId117"/>
    <p:sldId id="378" r:id="rId118"/>
    <p:sldId id="379" r:id="rId119"/>
    <p:sldId id="380" r:id="rId120"/>
    <p:sldId id="381" r:id="rId121"/>
    <p:sldId id="382" r:id="rId122"/>
    <p:sldId id="383" r:id="rId123"/>
    <p:sldId id="384" r:id="rId124"/>
    <p:sldId id="385" r:id="rId125"/>
    <p:sldId id="386" r:id="rId126"/>
    <p:sldId id="387" r:id="rId127"/>
    <p:sldId id="388" r:id="rId128"/>
    <p:sldId id="389" r:id="rId129"/>
    <p:sldId id="390" r:id="rId130"/>
    <p:sldId id="392" r:id="rId131"/>
    <p:sldId id="391" r:id="rId132"/>
    <p:sldId id="393" r:id="rId133"/>
    <p:sldId id="394" r:id="rId134"/>
    <p:sldId id="395" r:id="rId135"/>
    <p:sldId id="396" r:id="rId136"/>
    <p:sldId id="397" r:id="rId137"/>
    <p:sldId id="398" r:id="rId138"/>
    <p:sldId id="399" r:id="rId139"/>
    <p:sldId id="400" r:id="rId140"/>
    <p:sldId id="401" r:id="rId141"/>
    <p:sldId id="402" r:id="rId142"/>
    <p:sldId id="403" r:id="rId143"/>
    <p:sldId id="404" r:id="rId144"/>
    <p:sldId id="405" r:id="rId145"/>
    <p:sldId id="406" r:id="rId146"/>
    <p:sldId id="407" r:id="rId147"/>
    <p:sldId id="408" r:id="rId148"/>
    <p:sldId id="409" r:id="rId149"/>
    <p:sldId id="410" r:id="rId150"/>
    <p:sldId id="413" r:id="rId151"/>
    <p:sldId id="412" r:id="rId152"/>
    <p:sldId id="414" r:id="rId153"/>
    <p:sldId id="415" r:id="rId154"/>
    <p:sldId id="416" r:id="rId155"/>
    <p:sldId id="417" r:id="rId156"/>
    <p:sldId id="418" r:id="rId157"/>
    <p:sldId id="419" r:id="rId158"/>
    <p:sldId id="420" r:id="rId159"/>
    <p:sldId id="423" r:id="rId160"/>
    <p:sldId id="421" r:id="rId161"/>
    <p:sldId id="422" r:id="rId162"/>
    <p:sldId id="424" r:id="rId163"/>
    <p:sldId id="425" r:id="rId164"/>
    <p:sldId id="426" r:id="rId16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7020" autoAdjust="0"/>
  </p:normalViewPr>
  <p:slideViewPr>
    <p:cSldViewPr snapToGrid="0">
      <p:cViewPr varScale="1">
        <p:scale>
          <a:sx n="56" d="100"/>
          <a:sy n="56" d="100"/>
        </p:scale>
        <p:origin x="12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0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microsoft.com/office/2015/10/relationships/revisionInfo" Target="revisionInfo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slide" Target="slides/slide163.xml"/><Relationship Id="rId16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E0351-BD3F-4A55-9121-66E36D40FC43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C853D-628A-46C1-B072-50BF60C88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445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C853D-628A-46C1-B072-50BF60C88E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990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convert a string containing a number into the number, use </a:t>
            </a:r>
            <a:r>
              <a:rPr lang="en-US" dirty="0" err="1"/>
              <a:t>toInt</a:t>
            </a:r>
            <a:r>
              <a:rPr lang="en-US" dirty="0"/>
              <a:t> or </a:t>
            </a:r>
            <a:r>
              <a:rPr lang="en-US" dirty="0" err="1"/>
              <a:t>toDouble</a:t>
            </a:r>
            <a:r>
              <a:rPr lang="en-US" dirty="0"/>
              <a:t>. For example, "99.44".toDouble is 99.44.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C853D-628A-46C1-B072-50BF60C88ED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81368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NOTE: </a:t>
            </a:r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is no enforced relationship between the directory of the source</a:t>
            </a:r>
          </a:p>
          <a:p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 and the </a:t>
            </a:r>
            <a:r>
              <a:rPr lang="en-I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package.You</a:t>
            </a:r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don’t have to put </a:t>
            </a:r>
            <a:r>
              <a:rPr lang="en-I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Employee.scala</a:t>
            </a:r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I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Manager.scala</a:t>
            </a:r>
            <a:endParaRPr lang="en-I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into a com/</a:t>
            </a:r>
            <a:r>
              <a:rPr lang="en-I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horstmann</a:t>
            </a:r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/impatient directory.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C853D-628A-46C1-B072-50BF60C88ED3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583761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C853D-628A-46C1-B072-50BF60C88ED3}" type="slidenum">
              <a:rPr lang="en-US" smtClean="0"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70023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C853D-628A-46C1-B072-50BF60C88ED3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93584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/>
              <a:t>Demo 1</a:t>
            </a:r>
          </a:p>
          <a:p>
            <a:pPr marL="228600" indent="-228600">
              <a:buAutoNum type="arabicParenR"/>
            </a:pPr>
            <a:r>
              <a:rPr lang="en-US" dirty="0"/>
              <a:t>$ cd demos/</a:t>
            </a:r>
            <a:r>
              <a:rPr lang="en-US" dirty="0" err="1"/>
              <a:t>PackagesAndImports</a:t>
            </a:r>
            <a:r>
              <a:rPr lang="en-US" dirty="0"/>
              <a:t>/sec01/</a:t>
            </a:r>
            <a:r>
              <a:rPr lang="en-US" dirty="0" err="1"/>
              <a:t>src</a:t>
            </a:r>
            <a:endParaRPr lang="en-US" dirty="0"/>
          </a:p>
          <a:p>
            <a:pPr marL="228600" indent="-228600">
              <a:buAutoNum type="arabicParenR"/>
            </a:pPr>
            <a:r>
              <a:rPr lang="en-US" dirty="0"/>
              <a:t>$ </a:t>
            </a:r>
            <a:r>
              <a:rPr lang="en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scalac</a:t>
            </a:r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-d ../bin *.scala</a:t>
            </a:r>
          </a:p>
          <a:p>
            <a:pPr marL="228600" indent="-228600">
              <a:buAutoNum type="arabicParenR"/>
            </a:pPr>
            <a:r>
              <a:rPr lang="en-US" dirty="0"/>
              <a:t>$ </a:t>
            </a:r>
            <a:r>
              <a:rPr lang="en-US" dirty="0" err="1"/>
              <a:t>scala</a:t>
            </a:r>
            <a:r>
              <a:rPr lang="en-US" dirty="0"/>
              <a:t> –</a:t>
            </a:r>
            <a:r>
              <a:rPr lang="en-US" dirty="0" err="1"/>
              <a:t>classpath</a:t>
            </a:r>
            <a:r>
              <a:rPr lang="en-US" dirty="0"/>
              <a:t> ../bin  Main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C853D-628A-46C1-B072-50BF60C88ED3}" type="slidenum">
              <a:rPr lang="en-US" smtClean="0">
                <a:solidFill>
                  <a:prstClr val="black"/>
                </a:solidFill>
              </a:rPr>
              <a:pPr/>
              <a:t>130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173324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Demo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C853D-628A-46C1-B072-50BF60C88ED3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259513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Demo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C853D-628A-46C1-B072-50BF60C88ED3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648922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is a fly in the ointment, however. Consider</a:t>
            </a:r>
          </a:p>
          <a:p>
            <a:r>
              <a:rPr lang="en-IN" dirty="0"/>
              <a:t>package com {</a:t>
            </a:r>
          </a:p>
          <a:p>
            <a:r>
              <a:rPr lang="en-IN" dirty="0"/>
              <a:t>  package </a:t>
            </a:r>
            <a:r>
              <a:rPr lang="en-IN" dirty="0" err="1"/>
              <a:t>horstmann</a:t>
            </a:r>
            <a:r>
              <a:rPr lang="en-IN" dirty="0"/>
              <a:t> {</a:t>
            </a:r>
          </a:p>
          <a:p>
            <a:r>
              <a:rPr lang="en-IN" dirty="0"/>
              <a:t>    package impatient {</a:t>
            </a:r>
          </a:p>
          <a:p>
            <a:r>
              <a:rPr lang="en-IN" dirty="0"/>
              <a:t>      class Manager {</a:t>
            </a:r>
          </a:p>
          <a:p>
            <a:r>
              <a:rPr lang="en-IN" dirty="0"/>
              <a:t>        </a:t>
            </a:r>
            <a:r>
              <a:rPr lang="en-IN" dirty="0" err="1"/>
              <a:t>val</a:t>
            </a:r>
            <a:r>
              <a:rPr lang="en-IN" dirty="0"/>
              <a:t> subordinates = new </a:t>
            </a:r>
            <a:r>
              <a:rPr lang="en-IN" dirty="0" err="1"/>
              <a:t>collection.mutable.ArrayBuffer</a:t>
            </a:r>
            <a:r>
              <a:rPr lang="en-IN" dirty="0"/>
              <a:t>[Employee]</a:t>
            </a:r>
          </a:p>
          <a:p>
            <a:r>
              <a:rPr lang="en-IN" dirty="0"/>
              <a:t>        ...</a:t>
            </a:r>
          </a:p>
          <a:p>
            <a:r>
              <a:rPr lang="en-IN" dirty="0"/>
              <a:t>      }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code takes advantage of the fact that the scala package is always imported. Therefore, the collection package is actually </a:t>
            </a:r>
            <a:r>
              <a:rPr lang="en-I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scala.collection</a:t>
            </a:r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I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now suppose someone introduces the following package, perhaps in a different file:</a:t>
            </a:r>
          </a:p>
          <a:p>
            <a:r>
              <a:rPr lang="en-IN" dirty="0"/>
              <a:t>package com {</a:t>
            </a:r>
          </a:p>
          <a:p>
            <a:r>
              <a:rPr lang="en-IN" dirty="0"/>
              <a:t>  package </a:t>
            </a:r>
            <a:r>
              <a:rPr lang="en-IN" dirty="0" err="1"/>
              <a:t>horstmann</a:t>
            </a:r>
            <a:r>
              <a:rPr lang="en-IN" dirty="0"/>
              <a:t> {</a:t>
            </a:r>
          </a:p>
          <a:p>
            <a:r>
              <a:rPr lang="en-IN" dirty="0"/>
              <a:t>    package collection {</a:t>
            </a:r>
          </a:p>
          <a:p>
            <a:r>
              <a:rPr lang="en-IN" dirty="0"/>
              <a:t>      ...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 the Manager class no longer compiles. It looks for a mutable member inside the </a:t>
            </a:r>
            <a:r>
              <a:rPr lang="en-I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com.horstmann.collection</a:t>
            </a:r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package and doesn’t find it. </a:t>
            </a:r>
          </a:p>
          <a:p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intent in the Manager class was the collection package in the top-level scala package, not whatever collection </a:t>
            </a:r>
            <a:r>
              <a:rPr lang="en-I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subpackage</a:t>
            </a:r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happened to </a:t>
            </a:r>
          </a:p>
          <a:p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in some accessible scope.</a:t>
            </a:r>
          </a:p>
          <a:p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Java, this problem can’t occur because package names are always </a:t>
            </a:r>
            <a:r>
              <a:rPr lang="en-IN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absolute</a:t>
            </a:r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starting at the root of the package hierarchy. But in Scala, </a:t>
            </a:r>
          </a:p>
          <a:p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package names are relative.</a:t>
            </a:r>
          </a:p>
          <a:p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solution is to use absolute package names, starting with _root_, for example:</a:t>
            </a:r>
          </a:p>
          <a:p>
            <a:r>
              <a:rPr lang="en-I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</a:t>
            </a:r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subordinates = new </a:t>
            </a:r>
            <a:r>
              <a:rPr lang="en-IN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_root_.</a:t>
            </a:r>
            <a:r>
              <a:rPr lang="en-IN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scala.collection.mutable.ArrayBuffer</a:t>
            </a:r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[Employee]</a:t>
            </a:r>
          </a:p>
          <a:p>
            <a:endParaRPr lang="en-I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Another approach is to use “chained” package clauses.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C853D-628A-46C1-B072-50BF60C88ED3}" type="slidenum">
              <a:rPr lang="en-US" smtClean="0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405824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Demo 2</a:t>
            </a:r>
          </a:p>
          <a:p>
            <a:pPr marL="228600" indent="-228600">
              <a:buAutoNum type="arabicParenR"/>
            </a:pPr>
            <a:r>
              <a:rPr lang="en-US" dirty="0"/>
              <a:t>$ cd demos/</a:t>
            </a:r>
            <a:r>
              <a:rPr lang="en-US" dirty="0" err="1"/>
              <a:t>PackagesAndImports</a:t>
            </a:r>
            <a:r>
              <a:rPr lang="en-US" dirty="0"/>
              <a:t>/sec02/</a:t>
            </a:r>
            <a:r>
              <a:rPr lang="en-US" dirty="0" err="1"/>
              <a:t>src</a:t>
            </a:r>
            <a:endParaRPr lang="en-US" dirty="0"/>
          </a:p>
          <a:p>
            <a:pPr marL="228600" indent="-228600">
              <a:buAutoNum type="arabicParenR"/>
            </a:pPr>
            <a:r>
              <a:rPr lang="en-US" dirty="0"/>
              <a:t>$ </a:t>
            </a:r>
            <a:r>
              <a:rPr lang="en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scalac</a:t>
            </a:r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-d ../bin *.scala</a:t>
            </a:r>
          </a:p>
          <a:p>
            <a:pPr marL="228600" indent="-228600">
              <a:buAutoNum type="arabicParenR"/>
            </a:pPr>
            <a:r>
              <a:rPr lang="en-US" dirty="0"/>
              <a:t>$ </a:t>
            </a:r>
            <a:r>
              <a:rPr lang="en-US" dirty="0" err="1"/>
              <a:t>scala</a:t>
            </a:r>
            <a:r>
              <a:rPr lang="en-US" dirty="0"/>
              <a:t> –</a:t>
            </a:r>
            <a:r>
              <a:rPr lang="en-US" dirty="0" err="1"/>
              <a:t>classpath</a:t>
            </a:r>
            <a:r>
              <a:rPr lang="en-US" dirty="0"/>
              <a:t> ../bin  Main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C853D-628A-46C1-B072-50BF60C88ED3}" type="slidenum">
              <a:rPr lang="en-US" smtClean="0">
                <a:solidFill>
                  <a:prstClr val="black"/>
                </a:solidFill>
              </a:rPr>
              <a:pPr/>
              <a:t>134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789955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C853D-628A-46C1-B072-50BF60C88ED3}" type="slidenum">
              <a:rPr lang="en-US" smtClean="0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086434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C853D-628A-46C1-B072-50BF60C88ED3}" type="slidenum">
              <a:rPr lang="en-US" smtClean="0"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0779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+ b is a shorthand for a.+(b). Here, + is the name of the method.</a:t>
            </a:r>
          </a:p>
          <a:p>
            <a:r>
              <a:rPr lang="en-US" dirty="0"/>
              <a:t>Scala has no prejudice against non-alphanumeric characters in method names. You can define methods with just about any symbols for names.</a:t>
            </a:r>
          </a:p>
          <a:p>
            <a:r>
              <a:rPr lang="en-US" dirty="0"/>
              <a:t>For example, the </a:t>
            </a:r>
            <a:r>
              <a:rPr lang="en-US" b="1" i="1" dirty="0"/>
              <a:t>BigInt</a:t>
            </a:r>
            <a:r>
              <a:rPr lang="en-US" dirty="0"/>
              <a:t> class defines a method called /% that returns a pair containing the quotient and remainder of a division.</a:t>
            </a:r>
          </a:p>
          <a:p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scala&gt; val x = BigInt(5)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x: scala.math.BigInt = 5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scala&gt; val y = BigInt(3)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y: scala.math.BigInt = 3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scala&gt; x /% y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res14: (scala.math.BigInt, scala.math.BigInt) = (1,2)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C853D-628A-46C1-B072-50BF60C88ED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68702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C853D-628A-46C1-B072-50BF60C88ED3}" type="slidenum">
              <a:rPr lang="en-US" smtClean="0"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489089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Demo 2</a:t>
            </a:r>
          </a:p>
          <a:p>
            <a:pPr marL="228600" indent="-228600">
              <a:buAutoNum type="arabicParenR"/>
            </a:pPr>
            <a:r>
              <a:rPr lang="en-US" dirty="0"/>
              <a:t>$ cd demos/</a:t>
            </a:r>
            <a:r>
              <a:rPr lang="en-US" dirty="0" err="1"/>
              <a:t>PackagesAndImports</a:t>
            </a:r>
            <a:r>
              <a:rPr lang="en-US" dirty="0"/>
              <a:t>/sec03/</a:t>
            </a:r>
            <a:r>
              <a:rPr lang="en-US" dirty="0" err="1"/>
              <a:t>src</a:t>
            </a:r>
            <a:endParaRPr lang="en-US" dirty="0"/>
          </a:p>
          <a:p>
            <a:pPr marL="228600" indent="-228600">
              <a:buAutoNum type="arabicParenR"/>
            </a:pPr>
            <a:r>
              <a:rPr lang="en-US" dirty="0"/>
              <a:t>$ </a:t>
            </a:r>
            <a:r>
              <a:rPr lang="en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scalac</a:t>
            </a:r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-d ../bin *.scala</a:t>
            </a:r>
          </a:p>
          <a:p>
            <a:pPr marL="228600" indent="-228600">
              <a:buAutoNum type="arabicParenR"/>
            </a:pPr>
            <a:r>
              <a:rPr lang="en-US" dirty="0"/>
              <a:t>$ </a:t>
            </a:r>
            <a:r>
              <a:rPr lang="en-US" dirty="0" err="1"/>
              <a:t>scala</a:t>
            </a:r>
            <a:r>
              <a:rPr lang="en-US" dirty="0"/>
              <a:t> –</a:t>
            </a:r>
            <a:r>
              <a:rPr lang="en-US" dirty="0" err="1"/>
              <a:t>classpath</a:t>
            </a:r>
            <a:r>
              <a:rPr lang="en-US" dirty="0"/>
              <a:t> ../bin  </a:t>
            </a:r>
            <a:r>
              <a:rPr lang="en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com.horstmann.collection.Main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C853D-628A-46C1-B072-50BF60C88ED3}" type="slidenum">
              <a:rPr lang="en-US" smtClean="0">
                <a:solidFill>
                  <a:prstClr val="black"/>
                </a:solidFill>
              </a:rPr>
              <a:pPr/>
              <a:t>138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037388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C853D-628A-46C1-B072-50BF60C88ED3}" type="slidenum">
              <a:rPr lang="en-US" smtClean="0"/>
              <a:t>139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64991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C853D-628A-46C1-B072-50BF60C88ED3}" type="slidenum">
              <a:rPr lang="en-US" smtClean="0"/>
              <a:t>140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415601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C853D-628A-46C1-B072-50BF60C88ED3}" type="slidenum">
              <a:rPr lang="en-US" smtClean="0"/>
              <a:t>141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579930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C853D-628A-46C1-B072-50BF60C88ED3}" type="slidenum">
              <a:rPr lang="en-US" smtClean="0"/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47464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C853D-628A-46C1-B072-50BF60C88ED3}" type="slidenum">
              <a:rPr lang="en-US" smtClean="0"/>
              <a:t>143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70416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Demo 2</a:t>
            </a:r>
          </a:p>
          <a:p>
            <a:pPr marL="228600" indent="-228600">
              <a:buAutoNum type="arabicParenR"/>
            </a:pPr>
            <a:r>
              <a:rPr lang="en-US" dirty="0"/>
              <a:t>$ cd demos/</a:t>
            </a:r>
            <a:r>
              <a:rPr lang="en-US" dirty="0" err="1"/>
              <a:t>PackagesAndImports</a:t>
            </a:r>
            <a:r>
              <a:rPr lang="en-US" dirty="0"/>
              <a:t>/sec04/</a:t>
            </a:r>
            <a:r>
              <a:rPr lang="en-US" dirty="0" err="1"/>
              <a:t>src</a:t>
            </a:r>
            <a:endParaRPr lang="en-US" dirty="0"/>
          </a:p>
          <a:p>
            <a:pPr marL="228600" indent="-228600">
              <a:buAutoNum type="arabicParenR"/>
            </a:pPr>
            <a:r>
              <a:rPr lang="en-US" dirty="0"/>
              <a:t>$ </a:t>
            </a:r>
            <a:r>
              <a:rPr lang="en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scalac</a:t>
            </a:r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-d ../bin *.scala</a:t>
            </a:r>
          </a:p>
          <a:p>
            <a:pPr marL="228600" indent="-228600">
              <a:buAutoNum type="arabicParenR"/>
            </a:pPr>
            <a:r>
              <a:rPr lang="en-US" dirty="0"/>
              <a:t>$ </a:t>
            </a:r>
            <a:r>
              <a:rPr lang="en-US" dirty="0" err="1"/>
              <a:t>scala</a:t>
            </a:r>
            <a:r>
              <a:rPr lang="en-US" dirty="0"/>
              <a:t> –</a:t>
            </a:r>
            <a:r>
              <a:rPr lang="en-US" dirty="0" err="1"/>
              <a:t>classpath</a:t>
            </a:r>
            <a:r>
              <a:rPr lang="en-US" dirty="0"/>
              <a:t> ../bin  </a:t>
            </a:r>
            <a:r>
              <a:rPr lang="en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com.horstmann.impatient.people.Main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C853D-628A-46C1-B072-50BF60C88ED3}" type="slidenum">
              <a:rPr lang="en-US" smtClean="0">
                <a:solidFill>
                  <a:prstClr val="black"/>
                </a:solidFill>
              </a:rPr>
              <a:pPr/>
              <a:t>144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769474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package can contain classes, objects, and traits, but not the definitions of functions or variables. That’s an unfortunate limitation of the Java virtual machine.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C853D-628A-46C1-B072-50BF60C88ED3}" type="slidenum">
              <a:rPr lang="en-US" smtClean="0"/>
              <a:t>145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972379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package can contain classes, objects, and traits, but not the definitions of functions or variables. That’s an unfortunate limitation of the Java virtual machine.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C853D-628A-46C1-B072-50BF60C88ED3}" type="slidenum">
              <a:rPr lang="en-US" smtClean="0"/>
              <a:t>146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2254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is one notable difference between Scala and Java or C++. Scala does not have ++ or -- operators. Instead, simply use +=1 or -=1: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counter+=1 // Increments counter—Scala has no ++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is reason for Scala’s refusal to provide a ++ operator.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Note that you can’t simply implement a method called ++. Since the Int class is immutable, such a method cannot change an integer value.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The Scala designers decided it wasn’t worth having yet another special rule just to save one keystroke.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C853D-628A-46C1-B072-50BF60C88ED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33809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package can contain classes, objects, and traits, but not the definitions of functions or variables. That’s an unfortunate limitation of the Java virtual machine.</a:t>
            </a:r>
          </a:p>
          <a:p>
            <a:endParaRPr lang="en-I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a good idea to use the same naming scheme for source files. Put the package object into a file com/</a:t>
            </a:r>
            <a:r>
              <a:rPr lang="en-I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horstmann</a:t>
            </a:r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/impatient/people/</a:t>
            </a:r>
            <a:r>
              <a:rPr lang="en-I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package.scala</a:t>
            </a:r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way, anyone who wants to add functions or variables to a package can find the package object easily.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C853D-628A-46C1-B072-50BF60C88ED3}" type="slidenum">
              <a:rPr lang="en-US" smtClean="0"/>
              <a:t>147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802851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Demo </a:t>
            </a:r>
          </a:p>
          <a:p>
            <a:pPr marL="228600" indent="-228600">
              <a:buAutoNum type="arabicParenR"/>
            </a:pPr>
            <a:r>
              <a:rPr lang="en-US" dirty="0"/>
              <a:t>$ cd demos/</a:t>
            </a:r>
            <a:r>
              <a:rPr lang="en-US" dirty="0" err="1"/>
              <a:t>PackagesAndImports</a:t>
            </a:r>
            <a:r>
              <a:rPr lang="en-US" dirty="0"/>
              <a:t>/sec05/</a:t>
            </a:r>
            <a:r>
              <a:rPr lang="en-US" dirty="0" err="1"/>
              <a:t>src</a:t>
            </a:r>
            <a:endParaRPr lang="en-US" dirty="0"/>
          </a:p>
          <a:p>
            <a:pPr marL="228600" indent="-228600">
              <a:buAutoNum type="arabicParenR"/>
            </a:pPr>
            <a:r>
              <a:rPr lang="en-US" dirty="0"/>
              <a:t>$ </a:t>
            </a:r>
            <a:r>
              <a:rPr lang="en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scalac</a:t>
            </a:r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-d ../bin com/</a:t>
            </a:r>
            <a:r>
              <a:rPr lang="en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horstmann</a:t>
            </a:r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/impatient/people/*.scala</a:t>
            </a:r>
          </a:p>
          <a:p>
            <a:pPr marL="228600" indent="-228600">
              <a:buAutoNum type="arabicParenR"/>
            </a:pPr>
            <a:r>
              <a:rPr lang="en-US" dirty="0"/>
              <a:t>$ </a:t>
            </a:r>
            <a:r>
              <a:rPr lang="en-US" dirty="0" err="1"/>
              <a:t>scala</a:t>
            </a:r>
            <a:r>
              <a:rPr lang="en-US" dirty="0"/>
              <a:t> –</a:t>
            </a:r>
            <a:r>
              <a:rPr lang="en-US" dirty="0" err="1"/>
              <a:t>classpath</a:t>
            </a:r>
            <a:r>
              <a:rPr lang="en-US" dirty="0"/>
              <a:t> ../bin  </a:t>
            </a:r>
            <a:r>
              <a:rPr lang="en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com.horstmann.impatient.Main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C853D-628A-46C1-B072-50BF60C88ED3}" type="slidenum">
              <a:rPr lang="en-US" smtClean="0">
                <a:solidFill>
                  <a:prstClr val="black"/>
                </a:solidFill>
              </a:rPr>
              <a:pPr/>
              <a:t>148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789068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C853D-628A-46C1-B072-50BF60C88ED3}" type="slidenum">
              <a:rPr lang="en-US" smtClean="0"/>
              <a:t>149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440222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C853D-628A-46C1-B072-50BF60C88ED3}" type="slidenum">
              <a:rPr lang="en-US" smtClean="0"/>
              <a:t>150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883635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Demo </a:t>
            </a:r>
          </a:p>
          <a:p>
            <a:pPr marL="228600" indent="-228600">
              <a:buAutoNum type="arabicParenR"/>
            </a:pPr>
            <a:r>
              <a:rPr lang="en-US" dirty="0"/>
              <a:t>$ cd demos/</a:t>
            </a:r>
            <a:r>
              <a:rPr lang="en-US" dirty="0" err="1"/>
              <a:t>PackagesAndImports</a:t>
            </a:r>
            <a:r>
              <a:rPr lang="en-US" dirty="0"/>
              <a:t>/sec06/</a:t>
            </a:r>
            <a:r>
              <a:rPr lang="en-US" dirty="0" err="1"/>
              <a:t>src</a:t>
            </a:r>
            <a:endParaRPr lang="en-US" dirty="0"/>
          </a:p>
          <a:p>
            <a:pPr marL="228600" indent="-228600">
              <a:buAutoNum type="arabicParenR"/>
            </a:pPr>
            <a:r>
              <a:rPr lang="en-US" dirty="0"/>
              <a:t>$ </a:t>
            </a:r>
            <a:r>
              <a:rPr lang="en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scalac</a:t>
            </a:r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-d ../bin *.scala</a:t>
            </a:r>
          </a:p>
          <a:p>
            <a:pPr marL="228600" indent="-228600">
              <a:buAutoNum type="arabicParenR"/>
            </a:pPr>
            <a:r>
              <a:rPr lang="en-US" dirty="0"/>
              <a:t>$ </a:t>
            </a:r>
            <a:r>
              <a:rPr lang="en-US" dirty="0" err="1"/>
              <a:t>scala</a:t>
            </a:r>
            <a:r>
              <a:rPr lang="en-US" dirty="0"/>
              <a:t> –</a:t>
            </a:r>
            <a:r>
              <a:rPr lang="en-US" dirty="0" err="1"/>
              <a:t>classpath</a:t>
            </a:r>
            <a:r>
              <a:rPr lang="en-US" dirty="0"/>
              <a:t> ../bin  </a:t>
            </a:r>
            <a:r>
              <a:rPr lang="en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com.horstmann.impatient.Main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C853D-628A-46C1-B072-50BF60C88ED3}" type="slidenum">
              <a:rPr lang="en-US" smtClean="0">
                <a:solidFill>
                  <a:prstClr val="black"/>
                </a:solidFill>
              </a:rPr>
              <a:pPr/>
              <a:t>151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954355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C853D-628A-46C1-B072-50BF60C88ED3}" type="slidenum">
              <a:rPr lang="en-US" smtClean="0"/>
              <a:t>152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19405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is like import static in Java. Java programmers seem to live in fear of this variant, but in Scala it is commonly used.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C853D-628A-46C1-B072-50BF60C88ED3}" type="slidenum">
              <a:rPr lang="en-US" smtClean="0"/>
              <a:t>153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22077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Demo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1) $ cd demos/</a:t>
            </a:r>
            <a:r>
              <a:rPr lang="en-US" dirty="0" err="1"/>
              <a:t>PackagesAndImports</a:t>
            </a:r>
            <a:r>
              <a:rPr lang="en-US" dirty="0"/>
              <a:t>/sec07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C853D-628A-46C1-B072-50BF60C88ED3}" type="slidenum">
              <a:rPr lang="en-US" smtClean="0"/>
              <a:t>154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817125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putting the imports where they are needed, you can greatly reduce the potential for conflicts.</a:t>
            </a: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C853D-628A-46C1-B072-50BF60C88ED3}" type="slidenum">
              <a:rPr lang="en-US" smtClean="0"/>
              <a:t>155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45104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Demo </a:t>
            </a:r>
          </a:p>
          <a:p>
            <a:pPr marL="228600" indent="-228600">
              <a:buAutoNum type="arabicParenR"/>
            </a:pPr>
            <a:r>
              <a:rPr lang="en-US" dirty="0"/>
              <a:t>$ cd demos/</a:t>
            </a:r>
            <a:r>
              <a:rPr lang="en-US" dirty="0" err="1"/>
              <a:t>PackagesAndImports</a:t>
            </a:r>
            <a:r>
              <a:rPr lang="en-US" dirty="0"/>
              <a:t>/sec08/</a:t>
            </a:r>
            <a:r>
              <a:rPr lang="en-US" dirty="0" err="1"/>
              <a:t>src</a:t>
            </a:r>
            <a:endParaRPr lang="en-US" dirty="0"/>
          </a:p>
          <a:p>
            <a:pPr marL="228600" indent="-228600">
              <a:buAutoNum type="arabicParenR"/>
            </a:pPr>
            <a:r>
              <a:rPr lang="en-US" dirty="0"/>
              <a:t>$ </a:t>
            </a:r>
            <a:r>
              <a:rPr lang="en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scalac</a:t>
            </a:r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-d ../bin *.scala</a:t>
            </a:r>
          </a:p>
          <a:p>
            <a:pPr marL="228600" indent="-228600">
              <a:buAutoNum type="arabicParenR"/>
            </a:pPr>
            <a:r>
              <a:rPr lang="en-US" dirty="0"/>
              <a:t>$ </a:t>
            </a:r>
            <a:r>
              <a:rPr lang="en-US" dirty="0" err="1"/>
              <a:t>scala</a:t>
            </a:r>
            <a:r>
              <a:rPr lang="en-US" dirty="0"/>
              <a:t> –</a:t>
            </a:r>
            <a:r>
              <a:rPr lang="en-US" dirty="0" err="1"/>
              <a:t>classpath</a:t>
            </a:r>
            <a:r>
              <a:rPr lang="en-US" dirty="0"/>
              <a:t> ../bin  </a:t>
            </a:r>
            <a:r>
              <a:rPr lang="en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com.horstmann.impatient.Main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C853D-628A-46C1-B072-50BF60C88ED3}" type="slidenum">
              <a:rPr lang="en-US" smtClean="0">
                <a:solidFill>
                  <a:prstClr val="black"/>
                </a:solidFill>
              </a:rPr>
              <a:pPr/>
              <a:t>156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6906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This’s much better than Java, where you would have had to call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x.multiply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(x).multiply(x).</a:t>
            </a:r>
          </a:p>
          <a:p>
            <a:endParaRPr lang="en-US" u="none" dirty="0"/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Java, you cannot overload operators</a:t>
            </a:r>
            <a:endParaRPr lang="en-US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C853D-628A-46C1-B072-50BF60C88ED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429711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 </a:t>
            </a:r>
            <a:r>
              <a:rPr lang="en-I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JavaHashMap</a:t>
            </a:r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a </a:t>
            </a:r>
            <a:r>
              <a:rPr lang="en-I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java.util.HashMap</a:t>
            </a:r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plain </a:t>
            </a:r>
            <a:r>
              <a:rPr lang="en-I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HashMap</a:t>
            </a:r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a </a:t>
            </a:r>
            <a:r>
              <a:rPr lang="en-I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scala.collection.mutable.HashMap</a:t>
            </a:r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C853D-628A-46C1-B072-50BF60C88ED3}" type="slidenum">
              <a:rPr lang="en-US" smtClean="0"/>
              <a:t>157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449113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C853D-628A-46C1-B072-50BF60C88ED3}" type="slidenum">
              <a:rPr lang="en-US" smtClean="0"/>
              <a:t>158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47239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C853D-628A-46C1-B072-50BF60C88ED3}" type="slidenum">
              <a:rPr lang="en-US" smtClean="0">
                <a:solidFill>
                  <a:prstClr val="black"/>
                </a:solidFill>
              </a:rPr>
              <a:pPr/>
              <a:t>159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383177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with Java programs, </a:t>
            </a:r>
            <a:r>
              <a:rPr lang="en-I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java.lang</a:t>
            </a:r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always imported. Next, the scala package is imported, but in a special way. Unlike all other imports, this one is allowed</a:t>
            </a:r>
          </a:p>
          <a:p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override the preceding import. For example, </a:t>
            </a:r>
            <a:r>
              <a:rPr lang="en-I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scala.StringBuilder</a:t>
            </a:r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overrides </a:t>
            </a:r>
            <a:r>
              <a:rPr lang="en-I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java.lang.StringBuilder</a:t>
            </a:r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instead of conflicting with it.</a:t>
            </a:r>
          </a:p>
          <a:p>
            <a:endParaRPr lang="en-I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methods could equally well have been placed into the scala package object, but </a:t>
            </a:r>
            <a:r>
              <a:rPr lang="en-I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Predef</a:t>
            </a:r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was introduced before Scala had package objects.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C853D-628A-46C1-B072-50BF60C88ED3}" type="slidenum">
              <a:rPr lang="en-US" smtClean="0"/>
              <a:t>160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986544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C853D-628A-46C1-B072-50BF60C88ED3}" type="slidenum">
              <a:rPr lang="en-US" smtClean="0"/>
              <a:t>161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74948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C853D-628A-46C1-B072-50BF60C88ED3}" type="slidenum">
              <a:rPr lang="en-US" smtClean="0">
                <a:solidFill>
                  <a:prstClr val="black"/>
                </a:solidFill>
              </a:rPr>
              <a:pPr/>
              <a:t>162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526404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C853D-628A-46C1-B072-50BF60C88ED3}" type="slidenum">
              <a:rPr lang="en-US" smtClean="0">
                <a:solidFill>
                  <a:prstClr val="black"/>
                </a:solidFill>
              </a:rPr>
              <a:pPr/>
              <a:t>164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0899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Java, mathematical methods such as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sqrt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are defined as static methods of the Math class. In Scala, you define such methods in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singleton objects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package can have a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package object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In that case, you can import the package and use the methods of the package object without any prefix: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scala.math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._ // In Scala, the _ character is a “wildcard,” like * in Java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sqrt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(2) // Yields 1.4142135623730951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pow(2, 4) // Yields 16.0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min(3, Pi) // Yields 3.0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you don’t import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scala.math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package, add the package name: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scala.math.sqrt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(2)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NOTE: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a package that starts with scala., you can omit the scala prefix. For example, import math._ is equivalent to import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scala.math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._, and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math.sqrt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(2)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the same as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scala.math.sqrt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(2).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C853D-628A-46C1-B072-50BF60C88ED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212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Here, Random is a singleton random number generator object, defined in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scala.util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package.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C853D-628A-46C1-B072-50BF60C88ED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5121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C853D-628A-46C1-B072-50BF60C88ED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1784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example, in the documentation of the </a:t>
            </a:r>
            <a:r>
              <a:rPr lang="en-US" sz="1200" b="1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StringOps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class, you will find a method</a:t>
            </a:r>
          </a:p>
          <a:p>
            <a:r>
              <a:rPr lang="en-US" sz="1200" b="1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</a:t>
            </a:r>
            <a:r>
              <a:rPr lang="en-US" sz="1200" b="1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apply(n: Int): Char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is, s(4) is a shortcut for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s.apply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(4)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/>
              <a:t>Why not use the [] operator? </a:t>
            </a:r>
          </a:p>
          <a:p>
            <a:r>
              <a:rPr lang="en-US" dirty="0"/>
              <a:t>You can think of a sequence </a:t>
            </a:r>
            <a:r>
              <a:rPr lang="en-US" i="1" dirty="0"/>
              <a:t>s </a:t>
            </a:r>
            <a:r>
              <a:rPr lang="en-US" dirty="0"/>
              <a:t>of element type T as a function from { 0, 1, . . . , </a:t>
            </a:r>
            <a:r>
              <a:rPr lang="en-US" i="1" dirty="0"/>
              <a:t>n </a:t>
            </a:r>
            <a:r>
              <a:rPr lang="en-US" dirty="0"/>
              <a:t>– 1 } to T that maps </a:t>
            </a:r>
            <a:r>
              <a:rPr lang="en-US" i="1" dirty="0"/>
              <a:t>i </a:t>
            </a:r>
            <a:r>
              <a:rPr lang="en-US" dirty="0"/>
              <a:t>to </a:t>
            </a:r>
            <a:r>
              <a:rPr lang="en-US" i="1" dirty="0"/>
              <a:t>s</a:t>
            </a:r>
            <a:r>
              <a:rPr lang="en-US" dirty="0"/>
              <a:t>(</a:t>
            </a:r>
            <a:r>
              <a:rPr lang="en-US" i="1" dirty="0"/>
              <a:t>i</a:t>
            </a:r>
            <a:r>
              <a:rPr lang="en-US" dirty="0"/>
              <a:t>), the </a:t>
            </a:r>
            <a:r>
              <a:rPr lang="en-US" i="1" dirty="0"/>
              <a:t>i</a:t>
            </a:r>
            <a:r>
              <a:rPr lang="en-US" dirty="0"/>
              <a:t>th element of the</a:t>
            </a:r>
          </a:p>
          <a:p>
            <a:r>
              <a:rPr lang="en-US" dirty="0"/>
              <a:t>sequence.</a:t>
            </a:r>
          </a:p>
          <a:p>
            <a:r>
              <a:rPr lang="en-US" dirty="0"/>
              <a:t>This argument is even more convincing for maps. As you look up a map value for a given key as map(key). Conceptually, a map is a</a:t>
            </a:r>
          </a:p>
          <a:p>
            <a:r>
              <a:rPr lang="en-US" dirty="0"/>
              <a:t>function from keys to values, and it makes sense to use the function notation.</a:t>
            </a:r>
          </a:p>
          <a:p>
            <a:endParaRPr lang="en-US" dirty="0"/>
          </a:p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CAUTION: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Occasionally, the () notation conflicts with another Scala feature: implicit parameters.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example, the expression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Martin".sorted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(3)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yields an error because the sorted method can optionally be called with an ordering, but 3 is not a valid ordering.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can use parentheses: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(“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Martin".sorted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)(3)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call apply explicitly: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“Martin".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sorted.apply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(3)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BigInt.apply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("1234567890")  yields a new BigInt object,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without having to use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the apply method of a companion object is a common Scala idiom for constructing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objects.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Array(1, 4, 9, 16) returns an array, because of the the </a:t>
            </a:r>
            <a:r>
              <a:rPr lang="en-US" sz="1200" b="1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apply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method of the Array companion object.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NOTE: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have assumed that Scala code is executed on the Java virtual machine. That is in fact true for the standard Scala distribution.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However, the Scala.js project (www.scala-js.org) provides tools to translate Scala to JavaScript. If you take advantage of that project, you can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 both the client-side and the server-side code of web applications in Scala.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C853D-628A-46C1-B072-50BF60C88ED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339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entry page for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Scaladoc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AutoNum type="arabicParenR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search bar in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Scaladoc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AutoNum type="arabicParenR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Class documentation in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Scaladoc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AutoNum type="arabicParenR"/>
            </a:pP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Keep these tips in mind: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Remember to look into RichInt,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RichDouble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so on, if you want to know how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work with numeric types. Similarly, to work with strings, look into StringOps.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The mathematical functions are in the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package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scala.math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not in any class.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Sometimes, you’ll see functions with funny names. For example, BigInt has a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method unary_-., this is how you define the prefix negation operator -x.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Methods can have functions as parameters. For example, the count method in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StringOps requires a function that returns true or false for a Char, specifying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characters should be counted: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count(p: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(Char) =&gt; Boolean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: Int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supply a function, often in a very compact notation, when you call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method. As an example, the call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s.count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(_.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isUpper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counts the number of uppercase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characters.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You’ll occasionally run into classes such as Range or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Seq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[Char]. They mean what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your intuition tells you—a range of numbers, a sequence of characters. You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will learn all about these classes as you delve more deeply into Scala.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In Scala, you use square brackets for type parameters.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ASeq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[Char] is a sequence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elements of type Char, and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Seq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[A] is a sequence of elements of some type A.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There are many slightly different types for sequences such as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GenSeq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GenIterable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GenTraversableOnce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so on. The differences between them are rarely important.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you see such a construct, just think “sequence.” For example,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StringOps class defines a method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containsSlice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[B](that: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GenSeq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[B]): Boolean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method tests whether the string contains with a given sequence. If you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like, you can pass a Range: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Bierstube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".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containsSlice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</a:t>
            </a:r>
            <a:r>
              <a:rPr lang="en-US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r'.to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('u')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Yields true since the string contains Range('r', 's', 't', 'u')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Don’t get discouraged that there are so many methods. It’s the Scala way to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provide lots of methods for every conceivable use case. When you need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solve a particular problem, just look for a method that is useful. More often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than not, there is one that addresses your task, which means you don’t have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write so much code yourself.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Some methods have an “implicit” parameter. For example, the sorted method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StringOps is declared as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sorted[B &gt;: Char](implicit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math.Ordering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[B]): String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means that an ordering is supplied “implicitly,”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Whenever you are confused what a method does, just try it out in the REPL: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Scala".sorted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// Yields "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Saacl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 you can clearly see that the method returns a new string that consists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characters in sorted order.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C853D-628A-46C1-B072-50BF60C88ED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188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C853D-628A-46C1-B072-50BF60C88ED3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557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The interpreter also displays the type of the result—in our examples, </a:t>
            </a:r>
            <a:r>
              <a:rPr lang="en-US" b="1" i="1" dirty="0"/>
              <a:t>Int</a:t>
            </a:r>
            <a:r>
              <a:rPr lang="en-US" b="0" dirty="0"/>
              <a:t>, </a:t>
            </a:r>
            <a:r>
              <a:rPr lang="en-US" b="1" i="1" dirty="0"/>
              <a:t>Double</a:t>
            </a:r>
            <a:r>
              <a:rPr lang="en-US" b="0" dirty="0"/>
              <a:t>, and </a:t>
            </a:r>
            <a:r>
              <a:rPr lang="en-US" b="1" i="1" dirty="0"/>
              <a:t>java.lang.String</a:t>
            </a:r>
            <a:r>
              <a:rPr lang="en-US" b="0" dirty="0"/>
              <a:t>. You can call methods.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Depending on how you launched the interpreter, you may be able to use tab completion for method names. Try typing res2.to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and then hit the </a:t>
            </a:r>
            <a:r>
              <a:rPr lang="en-US" b="1" i="1" dirty="0"/>
              <a:t>Tab key</a:t>
            </a:r>
            <a:r>
              <a:rPr lang="en-US" b="0" dirty="0"/>
              <a:t>. If the interpreter offers choices such as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1" dirty="0" err="1"/>
              <a:t>toCharArray</a:t>
            </a:r>
            <a:r>
              <a:rPr lang="en-US" b="1" i="1" dirty="0"/>
              <a:t>   </a:t>
            </a:r>
            <a:r>
              <a:rPr lang="en-US" b="1" i="1" dirty="0" err="1"/>
              <a:t>toLowerCase</a:t>
            </a:r>
            <a:r>
              <a:rPr lang="en-US" b="1" i="1" dirty="0"/>
              <a:t>   </a:t>
            </a:r>
            <a:r>
              <a:rPr lang="en-US" b="1" i="1" dirty="0" err="1"/>
              <a:t>toString</a:t>
            </a:r>
            <a:r>
              <a:rPr lang="en-US" b="1" i="1" dirty="0"/>
              <a:t>   </a:t>
            </a:r>
            <a:r>
              <a:rPr lang="en-US" b="1" i="1" dirty="0" err="1"/>
              <a:t>toUpperCase</a:t>
            </a:r>
            <a:r>
              <a:rPr lang="en-US" b="1" i="1" dirty="0"/>
              <a:t> ……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/>
              <a:t>this means tab completion works. Type a </a:t>
            </a:r>
            <a:r>
              <a:rPr lang="en-US" b="1" i="1" dirty="0"/>
              <a:t>U</a:t>
            </a:r>
            <a:r>
              <a:rPr lang="en-US" b="0" i="0" dirty="0"/>
              <a:t> and hit the </a:t>
            </a:r>
            <a:r>
              <a:rPr lang="en-US" b="1" i="1" dirty="0"/>
              <a:t>Tab key </a:t>
            </a:r>
            <a:r>
              <a:rPr lang="en-US" b="0" i="0" dirty="0"/>
              <a:t>again. You now get a single completion: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1" dirty="0"/>
              <a:t>res2.toUpperCase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i="1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/>
              <a:t>Also try hitting the ↑ and ↓ arrow keys. In most implementations, you will see the previously issued commands, and you can edit them.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/>
              <a:t>Use the ←, →, and Del keys to change the last command to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1" dirty="0"/>
              <a:t>res2.toLowerCase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i="1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C853D-628A-46C1-B072-50BF60C88E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8105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C853D-628A-46C1-B072-50BF60C88ED3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9911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from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C853D-628A-46C1-B072-50BF60C88ED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593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type of a mixed-type expression, such as</a:t>
            </a:r>
          </a:p>
          <a:p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(x &gt; 0) "positive" else -1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the common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supertype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both branches. In this example, one branch is a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java.lang.String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 other an Int. Their common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supertype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called Any.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the else part is omitted, for example in</a:t>
            </a:r>
          </a:p>
          <a:p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(x &gt; 0) 1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 it is possible that the if statement yields no value. However, in Scala, every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expression is supposed to have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value. This is finessed by introducing a class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Unit that has one value, written as (). The if statement without an else is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equivalent to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(x &gt; 0) 1 else ()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Think of () as a placeholder for “no useful value,” and of Unit as an analog of void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Java or C++.</a:t>
            </a:r>
          </a:p>
          <a:p>
            <a:endParaRPr lang="en-US" dirty="0"/>
          </a:p>
          <a:p>
            <a:r>
              <a:rPr lang="en-US" dirty="0"/>
              <a:t>Note1:-</a:t>
            </a:r>
          </a:p>
          <a:p>
            <a:r>
              <a:rPr lang="en-US" dirty="0"/>
              <a:t>---------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REPL is more nearsighted than the compiler—it only sees one line of code at a time. For example, when you type</a:t>
            </a:r>
          </a:p>
          <a:p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(x &gt; 0) 1</a:t>
            </a:r>
          </a:p>
          <a:p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 if (x == 0) 0 else -1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REPL executes if (x &gt; 0) 1 and shows the answer. Then it gets confused about the else keyword.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you want to break the line before the else, use braces:</a:t>
            </a:r>
          </a:p>
          <a:p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(x &gt; 0) { 1</a:t>
            </a:r>
          </a:p>
          <a:p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else if (x == 0) 0 else -1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is only a concern in the REPL. In a compiled program, the parser will find the else on the next line.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Note2: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---------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you want to paste a block of code into the REPL without worrying about its nearsightedness, use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paste mode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Type</a:t>
            </a:r>
          </a:p>
          <a:p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:paste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 paste in the code block and type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Ctrl+D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The REPL will then analyze the block in its entirety.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C853D-628A-46C1-B072-50BF60C88ED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567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semicolon is needed to separate r = r * n and n -= 1. Because of the }, no semicolon is needed after the second statement.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you want to continue a long statement over two lines, make sure that the first line ends in a symbol that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cannot be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end of a statement. An operator is often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good choice:</a:t>
            </a:r>
          </a:p>
          <a:p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 = s0 + (v - v0) * t + // The + tells the parser that this is not the end</a:t>
            </a:r>
          </a:p>
          <a:p>
            <a:r>
              <a:rPr lang="fr-FR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0.5 * (a - a0) * t * t</a:t>
            </a:r>
          </a:p>
          <a:p>
            <a:endParaRPr lang="fr-FR" sz="12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practice, long expressions usually involve function or method calls, and then you don’t need to worry much—after an opening (, the compiler won’t infer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 of a statement until it has seen the matching ).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same spirit, Scala programmers favor the Kernighan &amp; Ritchie brace style: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(n &gt; 0) {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 = r * 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-= 1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line ending with a { sends a clear signal that there is more to come.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C853D-628A-46C1-B072-50BF60C88ED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466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block that ends with an assignment, such as </a:t>
            </a:r>
          </a:p>
          <a:p>
            <a:r>
              <a:rPr lang="pt-BR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 r = r * n; n -= 1 }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 a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value.</a:t>
            </a:r>
          </a:p>
          <a:p>
            <a:endParaRPr lang="en-US" i="1" dirty="0"/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Since assignments have Unit value, don’t chain them together.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 = y = 1 // No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C853D-628A-46C1-B072-50BF60C88ED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582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C853D-628A-46C1-B072-50BF60C88ED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4988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Scala has no direct analog of the for (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initialize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update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loop. If you need such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loop, you have two choices. You can use a while loop. Or, a for statement as shown on the slide.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construct for (i &lt;-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makes the variable i traverse all values of the expression to the right of the &lt;-. Exactly how that traversal works depends on the type of the expression. For a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Scala collection, such as a Range, the loop makes i assume each value in turn. When traversing a string, you can loop over the index values: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 s = "Hello"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sum = 0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(i &lt;-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 to </a:t>
            </a:r>
            <a:r>
              <a:rPr lang="en-US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s.length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- 1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sum += s(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this example, there is actually no need to use indexes. You can directly loop over the characters: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sum = 0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&lt;- "Hello") sum +=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 1:-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----------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Scala, loops are not used as often as in other languages. As you will see later, you can often process the values in a sequence by applying a function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all of them, which can be done with a single method call.</a:t>
            </a:r>
          </a:p>
          <a:p>
            <a:endParaRPr lang="en-US" dirty="0"/>
          </a:p>
          <a:p>
            <a:r>
              <a:rPr lang="en-US" dirty="0"/>
              <a:t>Note 2:-</a:t>
            </a:r>
          </a:p>
          <a:p>
            <a:r>
              <a:rPr lang="en-US" dirty="0"/>
              <a:t>-----------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Scala has no break or continue statements to break out of a loop. What to do if you need a break? Here are a few options: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Use a Boolean control variable.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Use nested functions—you can return from the middle of a function.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Use the break method in the Breaks object: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scala.util.control.Breaks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._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breakable {</a:t>
            </a:r>
          </a:p>
          <a:p>
            <a:pPr lvl="1"/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(...) {</a:t>
            </a:r>
          </a:p>
          <a:p>
            <a:pPr lvl="2"/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(...) break; // Exits the breakable block</a:t>
            </a:r>
          </a:p>
          <a:p>
            <a:pPr lvl="2"/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...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Here, the control transfer is done by throwing and catching an exception, so you should avoid this mechanism when time is of essence.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NOTE: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Java, you cannot have two local variables with the same name and overlapping scope. In Scala, there is no such prohibition, and the normal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shadowing rule applies. For example, the following is perfectly legal: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 n = ...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(n &lt;- 1 to 10) {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Here n refers to the loop variable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C853D-628A-46C1-B072-50BF60C88ED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406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(i &lt;- 1 to 3; j &lt;- 1 to 3) print(f"${10 * i + j}%3d") please refer following URL for string interpolation starting with f</a:t>
            </a:r>
            <a:endParaRPr lang="en-US" dirty="0"/>
          </a:p>
          <a:p>
            <a:r>
              <a:rPr lang="en-US" dirty="0"/>
              <a:t>Ref:- http://docs.scala-lang.org/overviews/core/string-interpolation.html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C853D-628A-46C1-B072-50BF60C88ED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4769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generated collection is compatible with the first generator.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Scala&gt; for (c &lt;- "Hello"; i &lt;- 0 to 1) yield (c + i).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toChar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Scala&gt;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res21: String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HIeflmlmop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Scala&gt; for (i &lt;- 0 to 1; c &lt;- "Hello") yield (c + i).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toChar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Scala&gt;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res22: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scala.collection.immutable.IndexedSeq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[Char] = Vector(H, e, l, l, o, I, f, m, m, p)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Scala&gt; for (i &lt;- 0 to 1; c &lt;- "Hello") yield (c + i)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Scala&gt;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res23: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scala.collection.immutable.IndexedSeq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= Vector(72, 101, 108, 108, 111, 73, 102, 109, 109, 112)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NOTE: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you prefer, you can enclose the generators, guards, and definitions of a for loop in braces, and you can use newlines instead of semicolons to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separate them: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{ i &lt;- 1 to 3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= 4 - i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 &lt;- from to 3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C853D-628A-46C1-B072-50BF60C88ED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3254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must specify the types of all parameters. However, as long as the function is not recursive, you need not specify the return type. The Scala compiler determines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return type from the type of the expression to the right of the = symbol.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C853D-628A-46C1-B072-50BF60C88ED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79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Technically speaking, the scala program is not an interpreter. Behind the scenes, your input is quickly compiled into </a:t>
            </a:r>
            <a:r>
              <a:rPr lang="en-US" b="0" dirty="0" err="1"/>
              <a:t>bytecode</a:t>
            </a:r>
            <a:r>
              <a:rPr lang="en-US" b="0" dirty="0"/>
              <a:t>, and the </a:t>
            </a:r>
            <a:r>
              <a:rPr lang="en-US" b="0" dirty="0" err="1"/>
              <a:t>bytecode</a:t>
            </a:r>
            <a:r>
              <a:rPr lang="en-US" b="0" dirty="0"/>
              <a:t> is executed by the Java virtual machine. For that reason, most Scala programmers prefer to call it “the REPL”.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Advantage of REPL is that it provides Instant feedback,  which encourages experimenting, and you will feel good whenever something works.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REPL, type :help to see a list of useful commands. All commands start with a colon. For example, the :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javap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command gives more detailed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 about the most recent compiler warning.</a:t>
            </a:r>
            <a:endParaRPr lang="en-US" b="0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C853D-628A-46C1-B072-50BF60C88E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1058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is no need for the return keyword in this example. It is possible to use return as in Java or C++, to exit a function immediately, but that is not commonly done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Scala.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Note: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there is nothing wrong with using return in a named function (except the waste of seven keystrokes), it is a good idea to get used to life without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return. Pretty soon, you will be using lots of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anonymous functions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there, return doesn’t return a value to the caller but breaks out to the enclosing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named function.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C853D-628A-46C1-B072-50BF60C88ED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8527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Without the return type, the Scala compiler couldn’t verify that the type of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*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fac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(n - 1) is an Int.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 from here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C853D-628A-46C1-B072-50BF60C88ED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50910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you supply fewer arguments than there are parameters, the defaults are applied from the end. For example, decorate("Hello", "&gt;&gt;&gt;[") uses the default value of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right parameter, yielding "&gt;&gt;&gt;[Hello]".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C853D-628A-46C1-B072-50BF60C88ED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0711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Named arguments can make a function call more readable. They are also useful if a function has many default parameters.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can mix unnamed and named arguments, provided the unnamed ones come first: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decorate("Hello", right = "]&lt;&lt;&lt;") // Calls decorate("Hello", "[", "]&lt;&lt;&lt;")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C853D-628A-46C1-B072-50BF60C88ED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66921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function receives a single parameter of type </a:t>
            </a:r>
            <a:r>
              <a:rPr lang="en-US" sz="1200" b="1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Seq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you already have a sequence of values, you cannot pass it directly to such a function. For example, the following is not correct: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 s = sum(1 to 5) // Error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the sum function is called with one argument, that must be a single integer, not a range of integers. The remedy is to tell the compiler that you want the parameter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be considered an argument sequence. Append : _*, like this: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 s = sum(1 to 5: _*) // Consider 1 to 5 as an argument sequence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call syntax is needed in a recursive definition: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recursiveSum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*) :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{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args.length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== 0) 0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args.head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recursiveSum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args.tail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 _*)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Here, the head of a sequence is its initial element, and tail is a sequence of all other elements. That’s again a </a:t>
            </a:r>
            <a:r>
              <a:rPr lang="en-US" sz="1200" b="1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Seq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we have to use : _* to convert it to an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argument sequence.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C853D-628A-46C1-B072-50BF60C88ED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8295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procedure returns no value, and you only call it for its side effect. For example, the following procedure prints a string inside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box, like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-------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|Hello|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-------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Since the procedure doesn’t return any value, we omit the = symbol.</a:t>
            </a:r>
          </a:p>
          <a:p>
            <a:endParaRPr lang="en-US" dirty="0"/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 box(s : String) { // Look carefully: no =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 border = "-" * (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s.length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+ 2)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print(f"$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border%n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|$s|%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n$border%n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people (not me) dislike this concise syntax for procedures and suggest that you always use an explicit return type of Unit: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box(s : String)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Unit =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...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C853D-628A-46C1-B072-50BF60C88ED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9476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Lazy values are useful to delay costly initialization statements. They can also deal with other initialization issues, such as circular dependencies. Moreover,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they are essential for developing lazy data structures.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can think of lazy values as halfway between val and def. Compare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 words =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scala.io.Source.fromFile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("/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/share/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dict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/words").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mkString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Evaluated as soon as words is defined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lazy val words =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scala.io.Source.fromFile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("/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/share/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dict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/words").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mkString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Evaluated the first time words is used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words =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scala.io.Source.fromFile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("/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/share/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dict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/words").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mkString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Evaluated every time words is used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NOTE: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Laziness is not cost-free. Every time a lazy value is accessed, a method is called that checks, in a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threadsafe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manner, whether the value has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already been initialized.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C853D-628A-46C1-B072-50BF60C88ED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54875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in Java, the objects that you throw need to belong to a subclass of java.lang.Throwable. However, unlike Java, Scala has no “checked” exceptions—you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never have to declare that a function or method might throw an exception.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throw expression has the special type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Nothing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That is useful in if/else expressions. If one branch has type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Nothing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the type of the if/else expression is the type of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 branch. For example, consider</a:t>
            </a:r>
          </a:p>
          <a:p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(x &gt;= 0) {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sqrt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(x)</a:t>
            </a:r>
          </a:p>
          <a:p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else throw new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IllegalArgumentException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("x should not be negative")</a:t>
            </a:r>
          </a:p>
          <a:p>
            <a:endParaRPr lang="en-US" sz="12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first branch has type Double, the second has type Nothing. Therefore, the if/else expression also has type Double.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C853D-628A-46C1-B072-50BF60C88ED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18283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in Java, the objects that you throw need to belong to a subclass of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java.lang.Throwable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However, unlike Java, Scala has no “checked” exceptions—you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never have to declare that a function or method might throw an exception.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throw expression has the special type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Nothing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That is useful in if/else expressions. If one branch has type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Nothing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the type of the if/else expression is the type of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 branch. For example, consider</a:t>
            </a:r>
          </a:p>
          <a:p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(x &gt;= 0) {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sqrt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(x)</a:t>
            </a:r>
          </a:p>
          <a:p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else throw new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IllegalArgumentException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("x should not be negative")</a:t>
            </a:r>
          </a:p>
          <a:p>
            <a:endParaRPr lang="en-US" sz="12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first branch has type Double, the second has type Nothing. Therefore, the if/else expression also has type Double.</a:t>
            </a:r>
          </a:p>
          <a:p>
            <a:endParaRPr lang="en-US" sz="12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in Java or C++, the more general exception types should come after the more specific ones.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 that you can use _ for the variable name if you don’t need it.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try/finally statement lets you dispose of a resource whether or not an exception has occurred. For example:</a:t>
            </a:r>
          </a:p>
          <a:p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 in = new URL("http://horstmann.com/fred.gif").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openStream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try {</a:t>
            </a:r>
          </a:p>
          <a:p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process(in)</a:t>
            </a:r>
          </a:p>
          <a:p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finally {</a:t>
            </a:r>
          </a:p>
          <a:p>
            <a:r>
              <a:rPr lang="en-US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in.close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sz="12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 that try/catch and try/finally have complementary goals. The try/catch statement handles exceptions, and the try/finally statement takes some action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(usually cleanup) when an exception is not handled. You can combine them into a single try/catch/finally statement:</a:t>
            </a:r>
          </a:p>
          <a:p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try { ... } catch { ... } finally { ... }</a:t>
            </a:r>
          </a:p>
          <a:p>
            <a:endParaRPr lang="en-US" sz="12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C853D-628A-46C1-B072-50BF60C88ED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67256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C853D-628A-46C1-B072-50BF60C88ED3}" type="slidenum">
              <a:rPr lang="en-US" smtClean="0">
                <a:solidFill>
                  <a:prstClr val="black"/>
                </a:solidFill>
              </a:rPr>
              <a:pPr/>
              <a:t>46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500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value declared with val is actually a constant—you can’t change its contents:</a:t>
            </a:r>
          </a:p>
          <a:p>
            <a:r>
              <a:rPr lang="en-US" dirty="0"/>
              <a:t>scala&gt; answer = 0</a:t>
            </a:r>
          </a:p>
          <a:p>
            <a:r>
              <a:rPr lang="en-US" dirty="0"/>
              <a:t>&lt;console&gt;:6: error: reassignment to val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C853D-628A-46C1-B072-50BF60C88E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9161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C853D-628A-46C1-B072-50BF60C88ED3}" type="slidenum">
              <a:rPr lang="en-US" smtClean="0">
                <a:solidFill>
                  <a:prstClr val="black"/>
                </a:solidFill>
              </a:rPr>
              <a:pPr/>
              <a:t>48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016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Inside the JVM, a Scala Array is implemented as a Java array. The arrays in the preceding example have the type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java.lang.String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[] inside the JVM. An array of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Double, or another equivalent of the Java primitive types is a primitive type array. For example, Array(2,3,5,7,11) is an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[] in the JVM.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C853D-628A-46C1-B072-50BF60C88ED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38202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 has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ArrayList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C++ has vector for arrays that grow and shrink on demand. The equivalent in Scala is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ArrayBuffer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Add an element at the end with +=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 += 1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ArrayBuffer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(1)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Add multiple elements at the end by enclosing them in parentheses</a:t>
            </a:r>
          </a:p>
          <a:p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 += (1, 2, 3, 5)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ArrayBuffer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(1,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1, 2, 3, 5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You can append any collection with the ++= operator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 ++= Array(8, 13, 21)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ArrayBuffer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(1, 1, 2, 3, 5,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8, 13, 21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Removes the last five elements</a:t>
            </a:r>
            <a:endParaRPr lang="en-US" dirty="0"/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b.trimEnd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(5)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ArrayBuffer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(1, 1, 2)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Adding or removing elements at the end of an array buffer is an efficient operation.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can also insert and remove elements at an arbitrary location, but those operations are not as efficient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example: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Insert before index 2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b.insert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(2,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ArrayBuffer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(1, 1,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2)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You can insert as many elements as you like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b.insert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(2,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7, 8, 9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ArrayBuffer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(1, 1,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7, 8, 9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6, 2)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b.remove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(2)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ArrayBuffer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(1, 1, 8, 9, 6, 2)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The second parameter tells how many elements to remove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b.remove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(2, 3)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ArrayBuffer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(1, 1, 2)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C853D-628A-46C1-B072-50BF60C88ED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97784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until method is similar to the to method, except that it excludes the last value. Therefore, the variable i goes from 0 to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a.length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- 1.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visit every second element, let i traverse </a:t>
            </a:r>
          </a:p>
          <a:p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 until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a.length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by 2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Range(0, 2, 4, ...)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visit the elements starting from the end of the array, traverse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 until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a.length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by -1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Range(..., 2, 1, 0)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Reference:- </a:t>
            </a:r>
          </a:p>
          <a:p>
            <a:pPr marL="228600" indent="-228600">
              <a:buAutoNum type="arabicParenR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Please see the API documentation of by method of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scala.collection.immutable.Range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AutoNum type="arabicParenR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Please see the API documentation of until method of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scala.runtime.RichInt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C853D-628A-46C1-B072-50BF60C88ED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3910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is similar to the “enhanced” for loop in Java or the “range-based” for loop in C++.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C853D-628A-46C1-B072-50BF60C88ED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63135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for/yield loop creates a new collection of the same type as the original collection. If you started with an array, you get another array. If you started with an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array buffer, that’s what you get from for/yield.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result contains the expressions after the yield, one for each iteration of the loop.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C853D-628A-46C1-B072-50BF60C88ED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1688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NOTE: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Alternatively, you could write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a.filter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(_ % 2 == 0).map(2 * _)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even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filter { _ % 2 == 0 } map { 2 * _ }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programmers with experience in functional programming prefer filter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map to guards and yield. That’s just a matter of style—the for/yield loop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does exactly the same work. Use whichever you find easier.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Reference:- </a:t>
            </a:r>
          </a:p>
          <a:p>
            <a:pPr marL="228600" indent="-228600">
              <a:buAutoNum type="arabicParenR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Please see the API documentation of filter method of scala.Array</a:t>
            </a:r>
          </a:p>
          <a:p>
            <a:pPr marL="228600" indent="-228600">
              <a:buAutoNum type="arabicParenR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Please see the API documentation of map method of scala.Array</a:t>
            </a:r>
          </a:p>
          <a:p>
            <a:pPr marL="228600" indent="-228600">
              <a:buAutoNum type="arabicParenR"/>
            </a:pP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Suppose we want to remove all negative elements from an array buffer of integers. A traditional sequential solution might traverse the array buffer and remove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unwanted elements as they are encountered.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 =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a.length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 = 0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(i &lt; n) {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(a(i) &gt;= 0) i += 1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 {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a.remove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(i); n -= 1 }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That’s a bit fussy—you have to remember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increment i when you remove the element, and to decrement n instead. It is also not efficient to remove elements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the middle of the array buffer. This loop unnecessarily moves elements that will later be removed.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Scala, the obvious solution is to use a for/yield loop and keep all non-negative elements: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 result = for (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elem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&lt;- a if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elem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&gt;= 0) yield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elem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result is a new array buffer.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Suppose that we want to modify the original array buffer instead, removing the unwanted elements. Then we can collect their positions:</a:t>
            </a:r>
          </a:p>
          <a:p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positionsToRemove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for (i &lt;-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a.indices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if a(i) &lt; 0) yield i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 remove the elements at those positions, starting from the back:</a:t>
            </a:r>
          </a:p>
          <a:p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(i &lt;-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positionsToRemove.reverse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a.remove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(i)</a:t>
            </a:r>
          </a:p>
          <a:p>
            <a:endParaRPr lang="en-US" sz="12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Reference:- </a:t>
            </a:r>
          </a:p>
          <a:p>
            <a:pPr marL="228600" indent="-228600">
              <a:buAutoNum type="arabicParenR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Please see the API documentation of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indices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method of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scala.Array</a:t>
            </a:r>
          </a:p>
          <a:p>
            <a:endParaRPr lang="en-US" sz="12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C853D-628A-46C1-B072-50BF60C88ED3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3691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Array(1, 7, 2, 9).sum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19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Works for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ArrayBuffer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too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ArrayBuffer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("Mary", "had", "a", "little", "lamb").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"little“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Works for Array too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nn-NO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 b = ArrayBuffer(1, 7, 2, 9)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bSorted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b.sorted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b is unchanged;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bSorted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ArrayBuffer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(1, 2, 7, 9)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Works for Array too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bDescending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b.sortWith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(_ &gt; _) //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ArrayBuffer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(9, 7, 2, 1)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bDescending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b.sortWith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(a, b) =&gt; a &gt; 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//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ArrayBuffer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(9, 7, 2, 1)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Works for Array too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//Each underscore denotes a separate parameter.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can sort an array, but not an array buffer, in place: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 a = Array(1, 7, 2, 9)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scala.util.Sorting.quickSort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(a)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a is now Array(1, 2, 7, 9)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the min, max, and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quickSort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methods, the element type must have a comparison operation. This is the case for numbers, strings, and other types with the Ordered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trait.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a.mkString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 and ")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"1 and 2 and 7 and 9"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a.mkString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("&lt;", ",", "&gt;")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"&lt;1,2,7,9&gt;“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Contrast with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toString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a.toString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"[I@b73e5"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This is the useless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toString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method from Java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b.toString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"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ArrayBuffer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(1, 7, 2, 9)"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toString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method reports the type, which is useful for debugging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more methods to look for are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count(p: (A) =&gt; Boolean):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append(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elems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A*): Unit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appendAll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TraversableOnce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[A]): Unit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containsSlice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[B](that: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GenSeq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[B]): Boolean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+= (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elem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A):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ArrayBuffer.this.type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copyToArray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[B &gt;: A] (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Array[B]): Unit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sorted[B &gt;: A] (implicit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cmp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Ordering[B]):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ArrayBuffer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[A]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++:[B &gt;: A, That](that: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collection.Traversable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[B])(implicit bf: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CanBuildFrom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ArrayBuffer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[A], B, That]): That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C853D-628A-46C1-B072-50BF60C88ED3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9528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can make ragged arrays, with varying row lengths: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 triangle = new Array[Array[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]](10)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(i &lt;-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triangle.indices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triangle(i) = new Array[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](i + 1)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Interoperating with Java (Optional/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SelfStudy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-----------------------------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Since Scala arrays are implemented as Java arrays, you can pass them back and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forth between Java and Scala.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works in almost all cases, except if the array element type isn’t an exact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match. In Java, an array of a given type is automatically converted to an array of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supertype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For example, a Java String[] array can be passed to a method that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expects a Java Object[] array. Scala does not permit this automatic conversion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it is unsafe.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Suppose you want to invoke a Java method with an Object[] parameter, such as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java.util.Arrays.binarySearch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(Object[] a, Object key):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 a = Array("Mary", "a", "had", "lamb", "little")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java.util.Arrays.binarySearch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(a, "beef") // Does not work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does not work because Scala will not convert an Array[String] into an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Array[Object]. You can force the conversion like this: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java.util.Arrays.binarySearch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a.asInstanceOf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[Array[Object]], "beef")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you call a Java method that receives or returns a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java.util.List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you could, of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course, use a Java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ArrayList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your Scala code—but that is unattractive. Instead,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 the implicit conversion methods in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scala.collection.JavaConversions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Then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can use Scala buffers in your code, and they automatically get wrapped into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 lists when calling a Java method.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example,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java.lang.ProcessBuilder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class has a constructor with a List&lt;String&gt;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parameter. Here is how you can call it from Scala: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scala.collection.JavaConversions.bufferAsJavaList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scala.collection.mutable.ArrayBuffer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 command =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ArrayBuffer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"-al", "/home/cay")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new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ProcessBuilder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(command) // Scala to Java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Scala buffer is wrapped into an object of a Java class that implements the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java.util.List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interface.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Conversely, when a Java method returns a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java.util.List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you can have it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automatically converted into a Buffer: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scala.collection.JavaConversions.asScalaBuffer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scala.collection.mutable.Buffer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cmd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 Buffer[String] =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pb.command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// Java to Scala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You can’t use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ArrayBuffer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—the wrapped object is only guaranteed to be a Buffer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the Java method returns a wrapped Scala buffer, then the implicit conversion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unwraps the original object. In our example,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cmd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== command.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C853D-628A-46C1-B072-50BF60C88ED3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4825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C853D-628A-46C1-B072-50BF60C88ED3}" type="slidenum">
              <a:rPr lang="en-US" smtClean="0">
                <a:solidFill>
                  <a:prstClr val="black"/>
                </a:solidFill>
              </a:rPr>
              <a:pPr/>
              <a:t>59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099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Scala, you are encouraged to use a </a:t>
            </a:r>
            <a:r>
              <a:rPr lang="en-US" b="1" i="1" dirty="0"/>
              <a:t>val</a:t>
            </a:r>
            <a:r>
              <a:rPr lang="en-US" dirty="0"/>
              <a:t> unless you really need to change the contents. Perhaps surprisingly for Java or C++ programmers, most programs don’t need many </a:t>
            </a:r>
            <a:r>
              <a:rPr lang="en-US" b="1" i="1" dirty="0"/>
              <a:t>var</a:t>
            </a:r>
            <a:r>
              <a:rPr lang="en-US" dirty="0"/>
              <a:t> variables.</a:t>
            </a:r>
          </a:p>
          <a:p>
            <a:r>
              <a:rPr lang="en-US" dirty="0"/>
              <a:t>It is an error to declare a value or variable without initializing it.</a:t>
            </a:r>
            <a:r>
              <a:rPr lang="en-US" baseline="0" dirty="0"/>
              <a:t>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C853D-628A-46C1-B072-50BF60C88E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91020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C853D-628A-46C1-B072-50BF60C88ED3}" type="slidenum">
              <a:rPr lang="en-US" smtClean="0">
                <a:solidFill>
                  <a:prstClr val="black"/>
                </a:solidFill>
              </a:rPr>
              <a:pPr/>
              <a:t>61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51509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you want to start out with a blank map, you have to supply type parameters: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 scores =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scala.collection.mutable.Map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[String,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]()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Scala, a map is a collection of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pairs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A pair is simply a grouping of two values,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 necessarily of the same type, such as ("Alice", 10).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-&gt; operator makes a pair. The value of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"Alice" -&gt; 10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("Alice", 10)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C853D-628A-46C1-B072-50BF60C88ED3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73311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-&gt; operator is just a little easier on the eyes than the parentheses. It also supports the intuition that a map data structure is a kind of function that maps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keys to values. The difference is that a function computes values, and a map just looks them up.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C853D-628A-46C1-B072-50BF60C88ED3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2682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the map contains the key "Bob", return the value; otherwise, return 0.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Finally, the call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.get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returns an Option object that is either Some(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 for key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None.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Given an immutable map, you can turn it into a map with a fixed default value for keys that are not present, or a function to compute such values.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 scores1 =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scores.withDefaultValue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(0)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 zeldasScore1 = scores1.get("Zelda")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Yields 0 since "Zelda" is not present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 scores2 =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scores.withDefault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(_.length)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 zeldasScore2 = scores2.get("Zelda")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Yields 5, applying the length function to the key that is not present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C853D-628A-46C1-B072-50BF60C88ED3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15818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Alternatively, you can use the += operation to add multiple associations:</a:t>
            </a:r>
          </a:p>
          <a:p>
            <a:r>
              <a:rPr lang="da-DK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scores += ("Bob" -&gt; 10, "Fred" -&gt; 7)</a:t>
            </a:r>
          </a:p>
          <a:p>
            <a:endParaRPr lang="da-DK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can’t update an immutable map, but you can do something that’s just as useful—obtain a new map that has the desired update: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newScores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scores + ("Bob" -&gt; 10, "Fred" -&gt; 7) // New map with update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Instead of saving the result as a new value, you can update a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scores = ...</a:t>
            </a:r>
          </a:p>
          <a:p>
            <a:r>
              <a:rPr lang="da-DK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scores = scores + ("Bob" -&gt; 10, "Fred" -&gt; 7)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can even use the += operator:</a:t>
            </a:r>
          </a:p>
          <a:p>
            <a:r>
              <a:rPr lang="da-DK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scores += ("Bob" -&gt; 10, "Fred" -&gt; 7)</a:t>
            </a:r>
          </a:p>
          <a:p>
            <a:endParaRPr lang="da-DK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C853D-628A-46C1-B072-50BF60C88ED3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73527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Similarly, to remove a key from an immutable map, use the - operator to obtain a new map without the key: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scores = scores - "Alice“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scores -= "Alice“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C853D-628A-46C1-B072-50BF60C88ED3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96967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reverse a map—that is, switch keys and values—use</a:t>
            </a:r>
          </a:p>
          <a:p>
            <a:r>
              <a:rPr lang="nn-NO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((k, v) &lt;- </a:t>
            </a:r>
            <a:r>
              <a:rPr lang="nn-NO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</a:t>
            </a:r>
            <a:r>
              <a:rPr lang="nn-NO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yield (v, k)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C853D-628A-46C1-B072-50BF60C88ED3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75625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are two common implementation strategies for maps: hash tables and balanced trees. Hash tables use the hash codes of the keys to scramble entries,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 iterating over the elements yields them in unpredictable order. By default, Scala gives you a map based on a hash table because it is usually more efficient.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you want to visit the keys in insertion order, use a LinkedHashMap. For example: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 months =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scala.collection.mutable.LinkedHashMap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("January" -&gt; 1, "February" -&gt; 2, "March" -&gt; 3, "April" -&gt; 4, "May" -&gt; 5, ...)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Interoperating with Java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---------------------------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you get a Java map from calling a Java method, you may want to convert it to a Scala map so that you can use the pleasant Scala map API. This is also useful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you want to work with a mutable tree map, which Scala doesn’t provide.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Simply add an import statement: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scala.collection.JavaConversions.mapAsScalaMap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 trigger the conversion by specifying the Scala map type: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 scores: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scala.collection.mutable.Map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[String,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= new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java.util.TreeMap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[String,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addition, you can get a conversion from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java.util.Properties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a Map[String, String]: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scala.collection.JavaConversions.propertiesAsScalaMap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 props: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scala.collection.Map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[String, String] =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System.getProperties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Conversely, to pass a Scala map to a method that expects a Java map, provide the opposite implicit conversion. For example: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scala.collection.JavaConversions.mapAsJavaMap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java.awt.font.TextAttribute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._ // Import keys for map below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attrs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Map(FAMILY -&gt; "Serif", SIZE -&gt; 12) // A Scala map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 font = new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java.awt.Font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attrs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// Expects a Java map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C853D-628A-46C1-B072-50BF60C88ED3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37980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Maps are collections of key/value pairs. Pairs are the simplest case of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tuples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— aggregates of values of different types.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(1, 3.14, "Fred") is a tuple of type</a:t>
            </a:r>
          </a:p>
          <a:p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Tuple3[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Double,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java.lang.String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is also written as</a:t>
            </a:r>
          </a:p>
          <a:p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Double,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java.lang.String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C853D-628A-46C1-B072-50BF60C88ED3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51006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Unlike array or string positions, the component positions of a tuple start with 1, not 0.</a:t>
            </a:r>
          </a:p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NOTE: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can write t._2 as t _2 (with a space instead of a period), but not t_2.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C853D-628A-46C1-B072-50BF60C88ED3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34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Scala, the type of a variable or function is always written after the name of the variable or function.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C853D-628A-46C1-B072-50BF60C88ED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9653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Tuples are useful for functions that return more than one value. For example, the partition method of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StringOps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class returns a pair of strings, containing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characters that fulfill a condition and those that don’t: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"New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York".partition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(_.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isUpper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// Yields the pair ("NY", "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ork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C853D-628A-46C1-B072-50BF60C88ED3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96449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 :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toMap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method turns a collection of pairs into a map. If you have a collection of keys and a parallel collection of values, zip them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 and turn them into a map like this: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keys.zip(values).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C853D-628A-46C1-B072-50BF60C88ED3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08701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C853D-628A-46C1-B072-50BF60C88ED3}" type="slidenum">
              <a:rPr lang="en-US" smtClean="0">
                <a:solidFill>
                  <a:prstClr val="black"/>
                </a:solidFill>
              </a:rPr>
              <a:pPr/>
              <a:t>77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15227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C853D-628A-46C1-B072-50BF60C88ED3}" type="slidenum">
              <a:rPr lang="en-US" smtClean="0">
                <a:solidFill>
                  <a:prstClr val="black"/>
                </a:solidFill>
              </a:rPr>
              <a:pPr/>
              <a:t>79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81656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form should you use? It is considered good style to use () for a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mutator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method (a method that changes the object state), and to drop the () for an</a:t>
            </a:r>
          </a:p>
          <a:p>
            <a:r>
              <a:rPr lang="en-US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accessor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method (a method that does not change the object state). That’s what we did in our example: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myCounter.</a:t>
            </a:r>
            <a:r>
              <a:rPr lang="en-US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increment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Use () with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mutator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println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myCounter.</a:t>
            </a:r>
            <a:r>
              <a:rPr lang="en-US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current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// Don’t use () with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accessor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can enforce this style by declaring current without ():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Counter {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...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current = value // No () in definition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 class users must use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myCounter.current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without parentheses.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C853D-628A-46C1-B072-50BF60C88ED3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0364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Scala, the getter and setter methods are called age and age_=.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Scala, the getters and setters are not named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Xxx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Xxx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but they fulfill the same purpose.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Note:-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you can see, the compiler created methods age and age_$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eq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(The = symbol is translated to $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eq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because the JVM does not allow an = in a method name.)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any time, you can redefine the getter and setter methods yourself. For example,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Person {</a:t>
            </a:r>
          </a:p>
          <a:p>
            <a:r>
              <a:rPr lang="nb-NO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 var privateAge = 0 // Make private and rename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age =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privateAge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age_=(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newValue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newValue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&gt;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privateAge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privateAge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newValue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// Can’t get younger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user of your class still accesses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fred.age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but now Fred can’t get younger: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fred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new Person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fred.age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30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fred.age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21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println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fred.age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// 30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NOTE: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Bertrand Meyer, the inventor of the influential Eiffel language,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formulated the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Uniform Access Principle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states: “All services offered by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module should be available through a uniform notation, which does not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betray whether they are implemented through storage or through computation.”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Scala, the caller of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fred.age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doesn’t know whether age is implemented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through a field or a method. (Of course, in the JVM, the service is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always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implemented through a method, either synthesized or programmer-supplied.)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Note: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may sound scary that Scala generates getter and setter methods for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every field. But you have some control over this process.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If the field is private, the getter and setter are private.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If the field is a val, only a getter is generated.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If you don’t want any getter or setter, declare the field as private[this]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C853D-628A-46C1-B072-50BF60C88ED3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4794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Scala compiler produces a Java class with a private final field and a public getter method, but no setter.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C853D-628A-46C1-B072-50BF60C88ED3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639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summarize, you have four choices for implementing properties: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foo: Scala synthesizes a getter and a setter.</a:t>
            </a:r>
          </a:p>
          <a:p>
            <a:r>
              <a:rPr lang="it-I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val foo: Scala synthesizes a getter.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You define methods foo and foo_=.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You define a method foo.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NOTE: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Scala, you cannot have a write-only property (that is, a property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a setter and no getter).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Note: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you see a field in a Scala class, remember that it is not the same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a field in Java or C++. It is a private field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together with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getter (for a val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field) or a getter and a setter (for a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field).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C853D-628A-46C1-B072-50BF60C88ED3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4639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Now, the methods of the Counter class can only access the value field of the current object, not of other objects of type Counter.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access is sometimes called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object-private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it is common in some OO languages such as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SmallTalk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a class-private field, Scala generates private getter and setter methods. However, for an object-private field, no getters and setters are generated at all.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Scala allows you to grant access rights to specific classes. The private[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ClassName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qualifier states that only methods of the given class can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 the given field. Here, the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ClassName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must be the name of the class being defined or an enclosing class.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/>
              <a:t>class Counter1 {</a:t>
            </a:r>
          </a:p>
          <a:p>
            <a:r>
              <a:rPr lang="en-US" dirty="0"/>
              <a:t>	class Counter2 {</a:t>
            </a:r>
          </a:p>
          <a:p>
            <a:r>
              <a:rPr lang="en-US" dirty="0"/>
              <a:t>		</a:t>
            </a:r>
            <a:r>
              <a:rPr lang="en-US" dirty="0" err="1"/>
              <a:t>var</a:t>
            </a:r>
            <a:r>
              <a:rPr lang="en-US" dirty="0"/>
              <a:t> value = 0</a:t>
            </a:r>
          </a:p>
          <a:p>
            <a:r>
              <a:rPr lang="en-US" dirty="0"/>
              <a:t>		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isLess</a:t>
            </a:r>
            <a:r>
              <a:rPr lang="en-US" dirty="0"/>
              <a:t>(other : Counter1) = value &lt; other.value</a:t>
            </a:r>
          </a:p>
          <a:p>
            <a:r>
              <a:rPr lang="en-US" dirty="0"/>
              <a:t>		// Cannot access private field of other object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private[Counter1] </a:t>
            </a:r>
            <a:r>
              <a:rPr lang="en-US" dirty="0" err="1"/>
              <a:t>var</a:t>
            </a:r>
            <a:r>
              <a:rPr lang="en-US" dirty="0"/>
              <a:t> value = 0 //Accessing </a:t>
            </a:r>
            <a:r>
              <a:rPr lang="en-US" dirty="0" err="1"/>
              <a:t>someObject.value</a:t>
            </a:r>
            <a:r>
              <a:rPr lang="en-US" dirty="0"/>
              <a:t> is not allowed</a:t>
            </a:r>
          </a:p>
          <a:p>
            <a:r>
              <a:rPr lang="en-US" dirty="0"/>
              <a:t>	</a:t>
            </a:r>
            <a:r>
              <a:rPr lang="en-US" dirty="0" err="1"/>
              <a:t>def</a:t>
            </a:r>
            <a:r>
              <a:rPr lang="en-US" dirty="0"/>
              <a:t> increment() { value += 1 }</a:t>
            </a:r>
          </a:p>
          <a:p>
            <a:endParaRPr lang="en-US" dirty="0"/>
          </a:p>
          <a:p>
            <a:r>
              <a:rPr lang="en-US" dirty="0"/>
              <a:t>	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C853D-628A-46C1-B072-50BF60C88ED3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2913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generates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four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methods are: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name: String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name_=(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newValue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String): Unit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getName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(): String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setName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newValue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String): Unit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b="1" dirty="0"/>
              <a:t>Note: </a:t>
            </a:r>
          </a:p>
          <a:p>
            <a:r>
              <a:rPr lang="en-US" dirty="0"/>
              <a:t>Here </a:t>
            </a:r>
            <a:r>
              <a:rPr lang="en-US" dirty="0" err="1"/>
              <a:t>var</a:t>
            </a:r>
            <a:r>
              <a:rPr lang="en-US" dirty="0"/>
              <a:t> name: String = _ does initialization to default value</a:t>
            </a:r>
          </a:p>
          <a:p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scala&gt;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name: String = _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name: String = null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C853D-628A-46C1-B072-50BF60C88ED3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8038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C853D-628A-46C1-B072-50BF60C88ED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2559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Courtesy – Scala for the impatient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C853D-628A-46C1-B072-50BF60C88ED3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34105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Note:-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class for which you don’t define a primary constructor has a primary constructor with no arguments.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C853D-628A-46C1-B072-50BF60C88ED3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2350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Note:-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class for which you don’t define a primary constructor 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 a primary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constructor with no arguments.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C853D-628A-46C1-B072-50BF60C88ED3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0830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Parameters of the primary constructor turn into fields that are initialized with the construction parameters.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our example, name and age become fields of the Person class. A constructor call such as new Person("Fred", 42) sets the name and age fields.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C853D-628A-46C1-B072-50BF60C88ED3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98151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 1: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there are no parameters after the class name, then the class has a primary constructor with no parameters. That constructor simply executes all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statements in the body of the class.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 2: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can often eliminate auxiliary constructors by using default arguments in the primary constructor. For example: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Person(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name: String = "",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age: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C853D-628A-46C1-B072-50BF60C88ED3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23407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 1: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you think of the primary constructor’s parameters as class parameters, parameters without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become easier to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understand.The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scope of such a parameter is the entire class. Therefore, you can use the parameter in methods. If you do, it is the compiler’s job to save it in a field.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 2: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make the primary constructor private, place the keyword private like this: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Person private(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id: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 ... }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class user must then use an auxiliary constructor to construct a Person object.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C853D-628A-46C1-B072-50BF60C88ED3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8276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NOTE: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is different from Java, where an inner class belongs to the outer class.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Scala approach is more regular. For example, to make a new inner object, you simply use new with the type name: new chatter.Member. In Java, you need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use a special syntax,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chatter.new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Member().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our network example, you can add a member within its own network, but not across networks.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fred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chatter.join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("Fred") //of type chatter.Member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wilma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chatter.join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("Wilma") //of type chatter.Member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fred.contacts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+=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wilma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// OK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barney =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myFace.join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("Barney") // Has type myFace.Member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fred.contacts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+= barney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No—can’t add a myFace.Member to a buffer of chatter.Member elements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you don’t want it, there are two solutions.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AutoNum type="arabicParenR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can move the Member type somewhere else. A good place would be the Network companion object.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 Network {</a:t>
            </a:r>
          </a:p>
          <a:p>
            <a:pPr lvl="1"/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Member(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name: String) {</a:t>
            </a:r>
          </a:p>
          <a:p>
            <a:pPr lvl="1"/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contacts = new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ArrayBuffer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[Member]</a:t>
            </a:r>
          </a:p>
          <a:p>
            <a:pPr lvl="1"/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Network {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members = new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ArrayBuffer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Network.Member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...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2) you can use a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 projection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Network#Member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which means “a Member of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Network.” For example,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Network {</a:t>
            </a:r>
          </a:p>
          <a:p>
            <a:pPr lvl="1"/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Member(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name: String) {</a:t>
            </a:r>
          </a:p>
          <a:p>
            <a:pPr lvl="1"/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contacts = new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ArrayBuffer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Network#Member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</a:p>
          <a:p>
            <a:pPr lvl="1"/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...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dirty="0"/>
          </a:p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NOTE: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 nested class, you can access the this reference of the enclosing class as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EnclosingClass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.this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like in Java.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you like, you can establish an alias for that reference with the following syntax: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Network(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name: String) {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outer =&gt;</a:t>
            </a:r>
          </a:p>
          <a:p>
            <a:pPr lvl="1"/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Member(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name: String) {</a:t>
            </a:r>
          </a:p>
          <a:p>
            <a:pPr lvl="1"/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...</a:t>
            </a:r>
          </a:p>
          <a:p>
            <a:pPr lvl="1"/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description =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s"$name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inside ${outer.name}"</a:t>
            </a:r>
          </a:p>
          <a:p>
            <a:pPr lvl="1"/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class Network { outer =&gt; syntax makes the variable outer refer to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Network.this.You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can choose any name for this variable. The name self is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common, but perhaps confusing when used with nested classes.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C853D-628A-46C1-B072-50BF60C88ED3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9219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C853D-628A-46C1-B072-50BF60C88ED3}" type="slidenum">
              <a:rPr lang="en-US" smtClean="0">
                <a:solidFill>
                  <a:prstClr val="black"/>
                </a:solidFill>
              </a:rPr>
              <a:pPr/>
              <a:t>100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76744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C853D-628A-46C1-B072-50BF60C88ED3}" type="slidenum">
              <a:rPr lang="en-US" smtClean="0">
                <a:solidFill>
                  <a:prstClr val="black"/>
                </a:solidFill>
              </a:rPr>
              <a:pPr/>
              <a:t>102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62160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C853D-628A-46C1-B072-50BF60C88ED3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635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interestingly,</a:t>
            </a:r>
          </a:p>
          <a:p>
            <a:r>
              <a:rPr lang="en-US" dirty="0"/>
              <a:t>1.to(10) // Yields Range(1, 2, 3, 4, 5, 6, 7, 8, 9, 10)</a:t>
            </a:r>
          </a:p>
          <a:p>
            <a:endParaRPr lang="en-US" dirty="0"/>
          </a:p>
          <a:p>
            <a:r>
              <a:rPr lang="en-US" dirty="0"/>
              <a:t>In Scala, there is no need for wrapper types. It is the job of the Scala compiler to convert between primitive types and wrappers. For example, if you make an array of </a:t>
            </a:r>
            <a:r>
              <a:rPr lang="en-US" b="1" i="1" dirty="0"/>
              <a:t>Int</a:t>
            </a:r>
            <a:r>
              <a:rPr lang="en-US" dirty="0"/>
              <a:t>, you get an </a:t>
            </a:r>
            <a:r>
              <a:rPr lang="en-US" b="1" i="1" dirty="0" err="1"/>
              <a:t>int</a:t>
            </a:r>
            <a:r>
              <a:rPr lang="en-US" b="1" i="1" dirty="0"/>
              <a:t>[] </a:t>
            </a:r>
            <a:r>
              <a:rPr lang="en-US" dirty="0"/>
              <a:t>array in the virtual machine.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C853D-628A-46C1-B072-50BF60C88ED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08384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an object in Scala whenever you would have used a singleton object in Java</a:t>
            </a:r>
          </a:p>
          <a:p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C++:</a:t>
            </a:r>
          </a:p>
          <a:p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As a home for utility functions or constants</a:t>
            </a:r>
          </a:p>
          <a:p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When a single immutable instance can be shared efficiently</a:t>
            </a:r>
          </a:p>
          <a:p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When a single instance is required to coordinate some service (the singleton</a:t>
            </a:r>
          </a:p>
          <a:p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design pattern)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C853D-628A-46C1-B072-50BF60C88ED3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59379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C853D-628A-46C1-B072-50BF60C88ED3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68867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C853D-628A-46C1-B072-50BF60C88ED3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726845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 that the companion object’s features are not in the scope of the class. For example, the Account class has to use </a:t>
            </a:r>
            <a:r>
              <a:rPr lang="en-I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Account.newUniqueNumber</a:t>
            </a:r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and not just</a:t>
            </a:r>
          </a:p>
          <a:p>
            <a:r>
              <a:rPr lang="en-I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newUniqueNumber</a:t>
            </a:r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to invoke the method of the companion object.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C853D-628A-46C1-B072-50BF60C88ED3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59071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C853D-628A-46C1-B072-50BF60C88ED3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73546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C853D-628A-46C1-B072-50BF60C88ED3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23540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C853D-628A-46C1-B072-50BF60C88ED3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247670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C853D-628A-46C1-B072-50BF60C88ED3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26681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Why doesn’t one just use a constructor? Not having the new keyword is handy for nested expressions, such as</a:t>
            </a:r>
          </a:p>
          <a:p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Array(Array(1, 7), Array(2, 9))</a:t>
            </a:r>
          </a:p>
          <a:p>
            <a:endParaRPr lang="en-I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Note:</a:t>
            </a:r>
          </a:p>
          <a:p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-------</a:t>
            </a:r>
          </a:p>
          <a:p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easy to confuse Array(100) and new Array(100). The first expression calls apply(100), yielding an Array[</a:t>
            </a:r>
            <a:r>
              <a:rPr lang="en-I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with a single element, the</a:t>
            </a:r>
          </a:p>
          <a:p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integer 100. The second expression invokes the constructor this(100). The result is an Array[Nothing] with 100 null elements.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C853D-628A-46C1-B072-50BF60C88ED3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58267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C853D-628A-46C1-B072-50BF60C88ED3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242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Similar to </a:t>
            </a:r>
            <a:r>
              <a:rPr lang="en-US" b="1" i="1" dirty="0"/>
              <a:t>StringOps</a:t>
            </a:r>
            <a:r>
              <a:rPr lang="en-US" dirty="0"/>
              <a:t>, there are classes </a:t>
            </a:r>
            <a:r>
              <a:rPr lang="en-US" b="1" i="1" dirty="0"/>
              <a:t>RichInt, </a:t>
            </a:r>
            <a:r>
              <a:rPr lang="en-US" b="1" i="1" dirty="0" err="1"/>
              <a:t>RichDouble</a:t>
            </a:r>
            <a:r>
              <a:rPr lang="en-US" b="1" i="1" dirty="0"/>
              <a:t>, </a:t>
            </a:r>
            <a:r>
              <a:rPr lang="en-US" b="1" i="1" dirty="0" err="1"/>
              <a:t>RichChar</a:t>
            </a:r>
            <a:r>
              <a:rPr lang="en-US" dirty="0"/>
              <a:t>, and so on. Each of them has a small set of convenience methods for acting on </a:t>
            </a:r>
            <a:r>
              <a:rPr lang="en-US" b="1" i="1" dirty="0"/>
              <a:t>Int, Double, or Char </a:t>
            </a:r>
            <a:r>
              <a:rPr lang="en-US" b="0" i="0" dirty="0"/>
              <a:t>respectively</a:t>
            </a:r>
            <a:r>
              <a:rPr lang="en-US" dirty="0"/>
              <a:t>.</a:t>
            </a:r>
          </a:p>
          <a:p>
            <a:r>
              <a:rPr lang="en-US" b="1" i="1" dirty="0"/>
              <a:t>to</a:t>
            </a:r>
            <a:r>
              <a:rPr lang="en-US" dirty="0"/>
              <a:t> method that we have seen previously is actually a method of the </a:t>
            </a:r>
            <a:r>
              <a:rPr lang="en-US" b="1" i="1" dirty="0"/>
              <a:t>RichInt</a:t>
            </a:r>
            <a:r>
              <a:rPr lang="en-US" dirty="0"/>
              <a:t> class. In the expression 1.to(10).</a:t>
            </a:r>
          </a:p>
          <a:p>
            <a:r>
              <a:rPr lang="en-US" dirty="0"/>
              <a:t>the </a:t>
            </a:r>
            <a:r>
              <a:rPr lang="en-US" b="1" i="1" dirty="0"/>
              <a:t>Int</a:t>
            </a:r>
            <a:r>
              <a:rPr lang="en-US" dirty="0"/>
              <a:t> value 1 is first converted to a RichInt, and the </a:t>
            </a:r>
            <a:r>
              <a:rPr lang="en-US" b="1" i="1" dirty="0"/>
              <a:t>to</a:t>
            </a:r>
            <a:r>
              <a:rPr lang="en-US" dirty="0"/>
              <a:t> method is applied to that value.</a:t>
            </a:r>
          </a:p>
          <a:p>
            <a:r>
              <a:rPr lang="en-US" dirty="0"/>
              <a:t>There are classes </a:t>
            </a:r>
            <a:r>
              <a:rPr lang="en-US" b="1" i="1" dirty="0"/>
              <a:t>BigInt</a:t>
            </a:r>
            <a:r>
              <a:rPr lang="en-US" dirty="0"/>
              <a:t> and </a:t>
            </a:r>
            <a:r>
              <a:rPr lang="en-US" b="1" i="1" dirty="0"/>
              <a:t>BigDecimal</a:t>
            </a:r>
            <a:r>
              <a:rPr lang="en-US" dirty="0"/>
              <a:t> for computations with an arbitrary (but finite) number of digits. These are backed by the </a:t>
            </a:r>
            <a:r>
              <a:rPr lang="en-US" b="1" i="1" dirty="0" err="1"/>
              <a:t>java.math.BigInteger</a:t>
            </a:r>
            <a:r>
              <a:rPr lang="en-US" dirty="0"/>
              <a:t> and </a:t>
            </a:r>
            <a:r>
              <a:rPr lang="en-US" b="1" i="1" dirty="0" err="1"/>
              <a:t>java.math.BigDecimal</a:t>
            </a:r>
            <a:r>
              <a:rPr lang="en-US" dirty="0"/>
              <a:t> classes, but, they are much more convenient because you can use them with the usual mathematical operators.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C853D-628A-46C1-B072-50BF60C88ED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61836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C853D-628A-46C1-B072-50BF60C88ED3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19502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C853D-628A-46C1-B072-50BF60C88ED3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670784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C853D-628A-46C1-B072-50BF60C88ED3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184298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you invoke the application with the </a:t>
            </a:r>
            <a:r>
              <a:rPr lang="en-I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scala.time</a:t>
            </a:r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option set, then the elapsed time is displayed when the program exits.</a:t>
            </a:r>
          </a:p>
          <a:p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 </a:t>
            </a:r>
            <a:r>
              <a:rPr lang="en-I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scalac</a:t>
            </a:r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I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Hello.scala</a:t>
            </a:r>
            <a:endParaRPr lang="en-I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it-I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 scala </a:t>
            </a:r>
            <a:r>
              <a:rPr lang="it-IT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-Dscala.time </a:t>
            </a:r>
            <a:r>
              <a:rPr lang="it-I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Hello Fred</a:t>
            </a:r>
          </a:p>
          <a:p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Hello, Fred</a:t>
            </a:r>
          </a:p>
          <a:p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[total 4ms]</a:t>
            </a:r>
          </a:p>
          <a:p>
            <a:endParaRPr lang="en-I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App trait extends another trait, </a:t>
            </a:r>
            <a:r>
              <a:rPr lang="en-I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DelayedInit</a:t>
            </a:r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that gets special handling from the compiler. All initialization code of a class with</a:t>
            </a:r>
          </a:p>
          <a:p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trait is moved into a </a:t>
            </a:r>
            <a:r>
              <a:rPr lang="en-I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delayedInit</a:t>
            </a:r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method. The main of the App trait method captures the command-line arguments, calls the </a:t>
            </a:r>
            <a:r>
              <a:rPr lang="en-I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delayedInit</a:t>
            </a:r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method, and optionally</a:t>
            </a:r>
          </a:p>
          <a:p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prints the elapsed time.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C853D-628A-46C1-B072-50BF60C88ED3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09667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C853D-628A-46C1-B072-50BF60C88ED3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908388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Here we define three fields, Red, Yellow, and Green, and initialize each of them with</a:t>
            </a:r>
          </a:p>
          <a:p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call to Value.</a:t>
            </a:r>
          </a:p>
          <a:p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is a shortcut for</a:t>
            </a:r>
          </a:p>
          <a:p>
            <a:r>
              <a:rPr lang="en-I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</a:t>
            </a:r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Red = Value</a:t>
            </a:r>
          </a:p>
          <a:p>
            <a:r>
              <a:rPr lang="en-I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</a:t>
            </a:r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Yellow = Value</a:t>
            </a:r>
          </a:p>
          <a:p>
            <a:r>
              <a:rPr lang="en-I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</a:t>
            </a:r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Green = Value</a:t>
            </a:r>
          </a:p>
          <a:p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call to the Value method returns a new instance of an inner class, also called Value.</a:t>
            </a:r>
          </a:p>
          <a:p>
            <a:endParaRPr lang="en-I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Alternatively, you can pass IDs, names, or both to the Value method:</a:t>
            </a:r>
          </a:p>
          <a:p>
            <a:r>
              <a:rPr lang="en-I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</a:t>
            </a:r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Red = Value(0, "Stop")</a:t>
            </a:r>
          </a:p>
          <a:p>
            <a:r>
              <a:rPr lang="en-I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</a:t>
            </a:r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Yellow = Value(10) // Name "Yellow"</a:t>
            </a:r>
          </a:p>
          <a:p>
            <a:r>
              <a:rPr lang="en-I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</a:t>
            </a:r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Green = Value("Go") // ID 11</a:t>
            </a:r>
          </a:p>
          <a:p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not specified, the ID is one more than the previously assigned one, starting with zero. The default name is the field name.</a:t>
            </a:r>
          </a:p>
          <a:p>
            <a:endParaRPr lang="en-I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can now refer to the enumeration values as </a:t>
            </a:r>
            <a:r>
              <a:rPr lang="en-I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TrafficLightColor.Red</a:t>
            </a:r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I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TrafficLightColor.Yellow</a:t>
            </a:r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so on. If that gets too tedious, use</a:t>
            </a:r>
          </a:p>
          <a:p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 </a:t>
            </a:r>
            <a:r>
              <a:rPr lang="en-I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TrafficLightColor</a:t>
            </a:r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._</a:t>
            </a:r>
          </a:p>
          <a:p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Remember that the type of the enumeration is </a:t>
            </a:r>
            <a:r>
              <a:rPr lang="en-I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TrafficLightColor.Value</a:t>
            </a:r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IN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 </a:t>
            </a:r>
            <a:r>
              <a:rPr lang="en-I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TrafficLightColor</a:t>
            </a:r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—that’s the type of the object holding the values. Some people</a:t>
            </a:r>
          </a:p>
          <a:p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recommend that you add a type alias</a:t>
            </a:r>
          </a:p>
          <a:p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 </a:t>
            </a:r>
            <a:r>
              <a:rPr lang="en-I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TrafficLightColor</a:t>
            </a:r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extends Enumeration {</a:t>
            </a:r>
          </a:p>
          <a:p>
            <a:r>
              <a:rPr lang="en-IN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 </a:t>
            </a:r>
            <a:r>
              <a:rPr lang="en-IN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TrafficLightColor</a:t>
            </a:r>
            <a:r>
              <a:rPr lang="en-IN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Value</a:t>
            </a:r>
          </a:p>
          <a:p>
            <a:r>
              <a:rPr lang="en-I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</a:t>
            </a:r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Red, Yellow, Green = Value</a:t>
            </a:r>
          </a:p>
          <a:p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I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 the type of the enumeration is </a:t>
            </a:r>
            <a:r>
              <a:rPr lang="en-I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TrafficLightColor.TrafficLightColor</a:t>
            </a:r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which is</a:t>
            </a:r>
          </a:p>
          <a:p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only an improvement if you use an import statement. For example,</a:t>
            </a:r>
          </a:p>
          <a:p>
            <a:endParaRPr lang="en-I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 </a:t>
            </a:r>
            <a:r>
              <a:rPr lang="en-I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TrafficLightColor</a:t>
            </a:r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._</a:t>
            </a:r>
          </a:p>
          <a:p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 </a:t>
            </a:r>
            <a:r>
              <a:rPr lang="en-I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doWhat</a:t>
            </a:r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I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I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TrafficLightColor</a:t>
            </a:r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= {</a:t>
            </a:r>
          </a:p>
          <a:p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</a:t>
            </a:r>
            <a:r>
              <a:rPr lang="en-I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== Red) "stop"</a:t>
            </a:r>
          </a:p>
          <a:p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 if (</a:t>
            </a:r>
            <a:r>
              <a:rPr lang="en-I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== Yellow) "hurry up"</a:t>
            </a:r>
          </a:p>
          <a:p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 "go"</a:t>
            </a:r>
          </a:p>
          <a:p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I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ID of an enumeration value is returned by the id method, and its name by the</a:t>
            </a:r>
          </a:p>
          <a:p>
            <a:r>
              <a:rPr lang="en-I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toString</a:t>
            </a:r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method.</a:t>
            </a:r>
          </a:p>
          <a:p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call </a:t>
            </a:r>
            <a:r>
              <a:rPr lang="en-I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TrafficLightColor.values</a:t>
            </a:r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yields a set of all values:</a:t>
            </a:r>
          </a:p>
          <a:p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(c &lt;- </a:t>
            </a:r>
            <a:r>
              <a:rPr lang="en-I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TrafficLightColor.values</a:t>
            </a:r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en-I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println</a:t>
            </a:r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(s"${c.id}: $c")</a:t>
            </a:r>
          </a:p>
          <a:p>
            <a:endParaRPr lang="en-I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Finally, you can look up an enumeration value by its ID or name. Both of the</a:t>
            </a:r>
          </a:p>
          <a:p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following yield the object </a:t>
            </a:r>
            <a:r>
              <a:rPr lang="en-I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TrafficLightColor.Red</a:t>
            </a:r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I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TrafficLightColor</a:t>
            </a:r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(0) // Calls </a:t>
            </a:r>
            <a:r>
              <a:rPr lang="en-I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Enumeration.apply</a:t>
            </a:r>
            <a:endParaRPr lang="en-I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TrafficLightColor.withName</a:t>
            </a:r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("Red")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C853D-628A-46C1-B072-50BF60C88ED3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857640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C853D-628A-46C1-B072-50BF60C88ED3}" type="slidenum">
              <a:rPr lang="en-US" smtClean="0">
                <a:solidFill>
                  <a:prstClr val="black"/>
                </a:solidFill>
              </a:rPr>
              <a:pPr/>
              <a:t>122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42676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C853D-628A-46C1-B072-50BF60C88ED3}" type="slidenum">
              <a:rPr lang="en-US" smtClean="0">
                <a:solidFill>
                  <a:prstClr val="black"/>
                </a:solidFill>
              </a:rPr>
              <a:pPr/>
              <a:t>124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471510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example, the name Map can occur in the packages </a:t>
            </a:r>
            <a:r>
              <a:rPr lang="en-I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scala.collection.immutable</a:t>
            </a:r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I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scala.collection.mutable</a:t>
            </a:r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without conflict.</a:t>
            </a:r>
          </a:p>
          <a:p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access either name, you can use the fully qualified </a:t>
            </a:r>
            <a:r>
              <a:rPr lang="en-I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scala.collection.immutable.Map</a:t>
            </a:r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 </a:t>
            </a:r>
            <a:r>
              <a:rPr lang="en-I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scala.collection.mutable.Map</a:t>
            </a:r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Alternatively, use an import statement to provide a shorter alias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C853D-628A-46C1-B072-50BF60C88ED3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831658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C853D-628A-46C1-B072-50BF60C88ED3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3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654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11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5616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008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32561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854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295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758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670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156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988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198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951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447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993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3.png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8.png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4.png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file:///D:\scala\api\scala-library\scala\math\Ordering.html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5" Type="http://schemas.openxmlformats.org/officeDocument/2006/relationships/hyperlink" Target="file:///D:\scala\api\scala-library\scala\Predef$.html" TargetMode="External"/><Relationship Id="rId4" Type="http://schemas.openxmlformats.org/officeDocument/2006/relationships/hyperlink" Target="file:///D:\scala\api\scala-library\scala\Boolean.html" TargetMode="Externa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Scala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Au:- Amit S Khedkar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827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values and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32014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In Scala, semicolons are only required if you have multiple statements on the same line.</a:t>
            </a:r>
          </a:p>
          <a:p>
            <a:r>
              <a:rPr lang="en-US" dirty="0"/>
              <a:t>You can declare multiple values or variables together: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225" y="3614737"/>
            <a:ext cx="5252508" cy="166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80274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Lab5</a:t>
            </a: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Classes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100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63756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101</a:t>
            </a:fld>
            <a:endParaRPr lang="en-US" dirty="0">
              <a:solidFill>
                <a:srgbClr val="90C226"/>
              </a:solidFill>
            </a:endParaRPr>
          </a:p>
        </p:txBody>
      </p:sp>
      <p:pic>
        <p:nvPicPr>
          <p:cNvPr id="1026" name="Picture 2" descr="Image result for Scala Programming Language Imag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068" y="1930400"/>
            <a:ext cx="4470400" cy="3488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806581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objects for singletons and utility methods</a:t>
            </a:r>
          </a:p>
          <a:p>
            <a:r>
              <a:rPr lang="en-US" dirty="0"/>
              <a:t>class and a companion object with the same name</a:t>
            </a:r>
          </a:p>
          <a:p>
            <a:r>
              <a:rPr lang="en-US" dirty="0"/>
              <a:t>Objects can extend classes or traits</a:t>
            </a:r>
          </a:p>
          <a:p>
            <a:r>
              <a:rPr lang="en-US" dirty="0"/>
              <a:t>apply method of an object for constructing new instances of the companion class</a:t>
            </a:r>
          </a:p>
          <a:p>
            <a:r>
              <a:rPr lang="en-US" dirty="0"/>
              <a:t>object that extends the App trait</a:t>
            </a:r>
          </a:p>
          <a:p>
            <a:r>
              <a:rPr lang="en-US" dirty="0"/>
              <a:t>Enumeration object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102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14400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 has no static methods or fields. Instead, you use the object construct. </a:t>
            </a:r>
          </a:p>
          <a:p>
            <a:r>
              <a:rPr lang="en-US" dirty="0"/>
              <a:t>An object defines a single instance of a class with the features that you want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30541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18DF3C5-E6BF-4BAF-8A9B-C92143B8A6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0090" y="1478427"/>
            <a:ext cx="6140604" cy="3110826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25566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45898"/>
          </a:xfrm>
        </p:spPr>
        <p:txBody>
          <a:bodyPr>
            <a:normAutofit/>
          </a:bodyPr>
          <a:lstStyle/>
          <a:p>
            <a:r>
              <a:rPr lang="en-IN" dirty="0"/>
              <a:t>When you need a new unique account number in your application, call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The constructor of an object is executed when the object is first used. </a:t>
            </a:r>
          </a:p>
          <a:p>
            <a:r>
              <a:rPr lang="en-IN" dirty="0"/>
              <a:t>In our example, the Accounts constructor is executed with the first call to </a:t>
            </a:r>
            <a:r>
              <a:rPr lang="en-IN" dirty="0" err="1"/>
              <a:t>Accounts.newUniqueNumber</a:t>
            </a:r>
            <a:r>
              <a:rPr lang="en-IN" dirty="0"/>
              <a:t>(). </a:t>
            </a:r>
          </a:p>
          <a:p>
            <a:r>
              <a:rPr lang="en-IN" dirty="0"/>
              <a:t>If an object is never used, its constructor is not executed.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599AD7-2F2F-4476-86ED-E63720D1B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771" y="3031466"/>
            <a:ext cx="4880214" cy="79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82718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45898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An object can have essentially all the features of a class—it can even extend other classes or traits.</a:t>
            </a:r>
          </a:p>
          <a:p>
            <a:r>
              <a:rPr lang="en-IN" dirty="0">
                <a:solidFill>
                  <a:schemeClr val="tx1"/>
                </a:solidFill>
              </a:rPr>
              <a:t>There is just one exception: You cannot provide constructor parameters.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29685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Companion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45898"/>
          </a:xfrm>
        </p:spPr>
        <p:txBody>
          <a:bodyPr>
            <a:normAutofit/>
          </a:bodyPr>
          <a:lstStyle/>
          <a:p>
            <a:r>
              <a:rPr lang="en-IN" dirty="0"/>
              <a:t>In Java or C++, you often have a class with both instance methods and static methods. </a:t>
            </a:r>
          </a:p>
          <a:p>
            <a:r>
              <a:rPr lang="en-IN" dirty="0"/>
              <a:t>In Scala, you can achieve this by having a class and a “companion” object of the same name. For example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43489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Companion Objects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8ED6681-6B48-483C-99B7-35D58822B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78252" y="1679678"/>
            <a:ext cx="7486186" cy="4065513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84289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Companion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45898"/>
          </a:xfrm>
        </p:spPr>
        <p:txBody>
          <a:bodyPr>
            <a:normAutofit/>
          </a:bodyPr>
          <a:lstStyle/>
          <a:p>
            <a:r>
              <a:rPr lang="en-IN" dirty="0"/>
              <a:t>The class and its companion object can access each other’s private features. </a:t>
            </a:r>
          </a:p>
          <a:p>
            <a:r>
              <a:rPr lang="en-IN" dirty="0"/>
              <a:t>They must be located in the </a:t>
            </a:r>
            <a:r>
              <a:rPr lang="en-IN" i="1" dirty="0"/>
              <a:t>same source file</a:t>
            </a:r>
            <a:r>
              <a:rPr lang="en-IN" dirty="0"/>
              <a:t>.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695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Commonly Used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32014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Like Java, Scala has seven numeric types: Byte, Char, Short, Int, Long, Float, Double, and a Boolean type</a:t>
            </a:r>
          </a:p>
          <a:p>
            <a:r>
              <a:rPr lang="en-US" dirty="0"/>
              <a:t>However, unlike Java, these types are classes. There is no distinction between primitive types and class types in Scala </a:t>
            </a:r>
          </a:p>
          <a:p>
            <a:r>
              <a:rPr lang="en-US" dirty="0"/>
              <a:t>You can invoke methods on numbers, for example: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799" y="4787371"/>
            <a:ext cx="2887133" cy="85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85509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Objects Extending a Class or Trait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45898"/>
          </a:xfrm>
        </p:spPr>
        <p:txBody>
          <a:bodyPr>
            <a:normAutofit/>
          </a:bodyPr>
          <a:lstStyle/>
          <a:p>
            <a:r>
              <a:rPr lang="en-IN" dirty="0"/>
              <a:t>An object can extend a class and/or one or more traits. </a:t>
            </a:r>
          </a:p>
          <a:p>
            <a:r>
              <a:rPr lang="en-IN" dirty="0"/>
              <a:t>The result is an object of a class that extends the given class and/or traits, and in addition has all of the features specified in the object definition.</a:t>
            </a:r>
          </a:p>
          <a:p>
            <a:r>
              <a:rPr lang="en-IN" dirty="0"/>
              <a:t>One useful application is to specify default objects that can be shared. For example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83512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Objects Extending a Class or Trait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5951005-A718-4C27-BE85-2775024EF7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11216" y="1699881"/>
            <a:ext cx="7763774" cy="3803772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86237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Objects Extending a Class or Trait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45898"/>
          </a:xfrm>
        </p:spPr>
        <p:txBody>
          <a:bodyPr>
            <a:normAutofit/>
          </a:bodyPr>
          <a:lstStyle/>
          <a:p>
            <a:r>
              <a:rPr lang="en-IN" dirty="0"/>
              <a:t>The </a:t>
            </a:r>
            <a:r>
              <a:rPr lang="en-IN" dirty="0" err="1"/>
              <a:t>DoNothingAction</a:t>
            </a:r>
            <a:r>
              <a:rPr lang="en-IN" dirty="0"/>
              <a:t> object can be shared across all places that need this default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127731-26F1-4876-84A9-FD2863F7F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763" y="3172287"/>
            <a:ext cx="7824686" cy="162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63730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apply()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45898"/>
          </a:xfrm>
        </p:spPr>
        <p:txBody>
          <a:bodyPr>
            <a:normAutofit/>
          </a:bodyPr>
          <a:lstStyle/>
          <a:p>
            <a:r>
              <a:rPr lang="en-IN" dirty="0"/>
              <a:t>It is common to have objects with an </a:t>
            </a:r>
            <a:r>
              <a:rPr lang="en-IN" i="1" dirty="0"/>
              <a:t>apply</a:t>
            </a:r>
            <a:r>
              <a:rPr lang="en-IN" dirty="0"/>
              <a:t> method. </a:t>
            </a:r>
          </a:p>
          <a:p>
            <a:r>
              <a:rPr lang="en-IN" dirty="0"/>
              <a:t>The </a:t>
            </a:r>
            <a:r>
              <a:rPr lang="en-IN" i="1" dirty="0"/>
              <a:t>apply</a:t>
            </a:r>
            <a:r>
              <a:rPr lang="en-IN" dirty="0"/>
              <a:t> method is called for expressions of the form</a:t>
            </a:r>
          </a:p>
          <a:p>
            <a:pPr marL="0" indent="0">
              <a:buNone/>
            </a:pPr>
            <a:r>
              <a:rPr lang="en-IN" i="1" dirty="0"/>
              <a:t>	Object</a:t>
            </a:r>
            <a:r>
              <a:rPr lang="en-IN" dirty="0"/>
              <a:t>(</a:t>
            </a:r>
            <a:r>
              <a:rPr lang="en-IN" i="1" dirty="0"/>
              <a:t>arg1</a:t>
            </a:r>
            <a:r>
              <a:rPr lang="en-IN" dirty="0"/>
              <a:t>, ..., </a:t>
            </a:r>
            <a:r>
              <a:rPr lang="en-IN" i="1" dirty="0" err="1"/>
              <a:t>argN</a:t>
            </a:r>
            <a:r>
              <a:rPr lang="en-IN" dirty="0"/>
              <a:t>)</a:t>
            </a:r>
          </a:p>
          <a:p>
            <a:r>
              <a:rPr lang="en-IN" dirty="0"/>
              <a:t> Typically, such an apply method returns an object of the companion class.</a:t>
            </a: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62388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apply()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45898"/>
          </a:xfrm>
        </p:spPr>
        <p:txBody>
          <a:bodyPr>
            <a:normAutofit/>
          </a:bodyPr>
          <a:lstStyle/>
          <a:p>
            <a:r>
              <a:rPr lang="en-IN" dirty="0"/>
              <a:t>For example, the Array object defines apply methods that allow array creation with expressions such as</a:t>
            </a:r>
          </a:p>
          <a:p>
            <a:pPr marL="457200" lvl="1" indent="0">
              <a:buNone/>
            </a:pPr>
            <a:r>
              <a:rPr lang="en-IN" i="1" dirty="0"/>
              <a:t>Array("Mary", "had", "a", "little", "lamb")</a:t>
            </a:r>
            <a:endParaRPr lang="en-IN" i="1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772514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apply()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45898"/>
          </a:xfrm>
        </p:spPr>
        <p:txBody>
          <a:bodyPr>
            <a:normAutofit/>
          </a:bodyPr>
          <a:lstStyle/>
          <a:p>
            <a:r>
              <a:rPr lang="en-IN" dirty="0"/>
              <a:t>Here is an example of defining an apply method:</a:t>
            </a:r>
            <a:endParaRPr lang="en-IN" i="1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60412C-797D-4E17-9394-2BE8E6982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573" y="2633392"/>
            <a:ext cx="7089027" cy="359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49127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apply()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45898"/>
          </a:xfrm>
        </p:spPr>
        <p:txBody>
          <a:bodyPr>
            <a:normAutofit/>
          </a:bodyPr>
          <a:lstStyle/>
          <a:p>
            <a:r>
              <a:rPr lang="en-IN" dirty="0"/>
              <a:t>Now you can construct an account as</a:t>
            </a:r>
          </a:p>
          <a:p>
            <a:endParaRPr lang="en-IN" i="1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3B702B-79D2-44E0-87B5-58B2132CE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413" y="2870798"/>
            <a:ext cx="5130112" cy="87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606211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45898"/>
          </a:xfrm>
        </p:spPr>
        <p:txBody>
          <a:bodyPr>
            <a:normAutofit/>
          </a:bodyPr>
          <a:lstStyle/>
          <a:p>
            <a:r>
              <a:rPr lang="en-IN" dirty="0"/>
              <a:t>Each Scala program must start with an object’s main method of type </a:t>
            </a:r>
            <a:r>
              <a:rPr lang="en-IN" i="1" dirty="0"/>
              <a:t>Array[String] =&gt; Unit</a:t>
            </a:r>
          </a:p>
          <a:p>
            <a:endParaRPr lang="en-IN" i="1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E7108D-B4C9-45D2-B108-1214E2715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968" y="3062750"/>
            <a:ext cx="5948968" cy="197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28853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45898"/>
          </a:xfrm>
        </p:spPr>
        <p:txBody>
          <a:bodyPr>
            <a:normAutofit/>
          </a:bodyPr>
          <a:lstStyle/>
          <a:p>
            <a:r>
              <a:rPr lang="en-IN" dirty="0"/>
              <a:t>Instead of providing a main method for your application, you can extend the </a:t>
            </a:r>
            <a:r>
              <a:rPr lang="en-IN" i="1" dirty="0"/>
              <a:t>App</a:t>
            </a:r>
            <a:r>
              <a:rPr lang="en-IN" dirty="0"/>
              <a:t> trait and place the program code into the constructor body:</a:t>
            </a:r>
          </a:p>
          <a:p>
            <a:endParaRPr lang="en-IN" i="1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4ECADE-623B-439C-9EAB-FB4FB2928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593" y="3550113"/>
            <a:ext cx="5318724" cy="1315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63716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45898"/>
          </a:xfrm>
        </p:spPr>
        <p:txBody>
          <a:bodyPr>
            <a:normAutofit/>
          </a:bodyPr>
          <a:lstStyle/>
          <a:p>
            <a:r>
              <a:rPr lang="en-IN" dirty="0"/>
              <a:t>If you need the command-line arguments, you can get them from the </a:t>
            </a:r>
            <a:r>
              <a:rPr lang="en-IN" dirty="0" err="1"/>
              <a:t>args</a:t>
            </a:r>
            <a:r>
              <a:rPr lang="en-IN" dirty="0"/>
              <a:t> property:</a:t>
            </a:r>
            <a:endParaRPr lang="en-IN" i="1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23E29F-2841-41F1-99BB-BE5B87A6B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711" y="3092913"/>
            <a:ext cx="6181995" cy="201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008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Commonly Used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32014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Scala relies on the underlying </a:t>
            </a:r>
            <a:r>
              <a:rPr lang="en-US" b="1" i="1" dirty="0"/>
              <a:t>java.lang.String</a:t>
            </a:r>
            <a:r>
              <a:rPr lang="en-US" dirty="0"/>
              <a:t> class for strings. However, it augments that class with well over a hundred operations in the </a:t>
            </a:r>
            <a:r>
              <a:rPr lang="en-US" b="1" i="1" dirty="0"/>
              <a:t>StringOps</a:t>
            </a:r>
            <a:r>
              <a:rPr lang="en-US" dirty="0"/>
              <a:t> class.</a:t>
            </a:r>
          </a:p>
          <a:p>
            <a:r>
              <a:rPr lang="en-US" dirty="0"/>
              <a:t>For example, the intersect method yields the characters that are common to two strings: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241" y="4301067"/>
            <a:ext cx="4323292" cy="84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166752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Enumerations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45898"/>
          </a:xfrm>
        </p:spPr>
        <p:txBody>
          <a:bodyPr>
            <a:normAutofit/>
          </a:bodyPr>
          <a:lstStyle/>
          <a:p>
            <a:r>
              <a:rPr lang="en-IN" dirty="0"/>
              <a:t>Unlike Java or C++, Scala does not have enumerated types. </a:t>
            </a:r>
          </a:p>
          <a:p>
            <a:r>
              <a:rPr lang="en-IN" dirty="0"/>
              <a:t>However, the standard library provides an Enumeration helper class that you can use to produce enumerations.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5214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Enumerations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45898"/>
          </a:xfrm>
        </p:spPr>
        <p:txBody>
          <a:bodyPr>
            <a:normAutofit/>
          </a:bodyPr>
          <a:lstStyle/>
          <a:p>
            <a:r>
              <a:rPr lang="en-IN" dirty="0"/>
              <a:t>Define an object that extends the Enumeration class and initialize each value in your enumeration with a call to the </a:t>
            </a:r>
            <a:r>
              <a:rPr lang="en-IN" i="1" dirty="0"/>
              <a:t>Value</a:t>
            </a:r>
            <a:r>
              <a:rPr lang="en-IN" dirty="0"/>
              <a:t> method. For example,</a:t>
            </a:r>
            <a:endParaRPr lang="en-IN" i="1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C6329E-6ED3-4C7A-BCF5-6F567AE15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052" y="3381555"/>
            <a:ext cx="6991295" cy="160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556940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45898"/>
          </a:xfrm>
          <a:solidFill>
            <a:srgbClr val="92D050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Lab6</a:t>
            </a: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Objects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122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309328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 </a:t>
            </a:r>
            <a:r>
              <a:rPr lang="en-US"/>
              <a:t>and Imports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123</a:t>
            </a:fld>
            <a:endParaRPr lang="en-US" dirty="0">
              <a:solidFill>
                <a:srgbClr val="90C226"/>
              </a:solidFill>
            </a:endParaRPr>
          </a:p>
        </p:txBody>
      </p:sp>
      <p:pic>
        <p:nvPicPr>
          <p:cNvPr id="1026" name="Picture 2" descr="Image result for Scala Programming Language Imag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068" y="1930400"/>
            <a:ext cx="4470400" cy="3488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984601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Packages nest just like inner classes</a:t>
            </a:r>
          </a:p>
          <a:p>
            <a:r>
              <a:rPr lang="en-IN" dirty="0"/>
              <a:t>A package object can hold functions and variables</a:t>
            </a:r>
          </a:p>
          <a:p>
            <a:r>
              <a:rPr lang="en-IN" dirty="0"/>
              <a:t>Import statements can import packages, classes, and objects</a:t>
            </a:r>
          </a:p>
          <a:p>
            <a:r>
              <a:rPr lang="en-IN" dirty="0"/>
              <a:t>Import statements can rename and hide members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124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4155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45898"/>
          </a:xfrm>
        </p:spPr>
        <p:txBody>
          <a:bodyPr>
            <a:normAutofit/>
          </a:bodyPr>
          <a:lstStyle/>
          <a:p>
            <a:r>
              <a:rPr lang="en-IN" dirty="0"/>
              <a:t>Packages in Scala </a:t>
            </a:r>
            <a:r>
              <a:rPr lang="en-IN" dirty="0" err="1"/>
              <a:t>fulfill</a:t>
            </a:r>
            <a:r>
              <a:rPr lang="en-IN" dirty="0"/>
              <a:t> the same purpose as packages in Java or namespaces in C++: to manage names in a large program.</a:t>
            </a:r>
          </a:p>
          <a:p>
            <a:r>
              <a:rPr lang="en-IN" dirty="0"/>
              <a:t>To add items to a package, you can include them in package statements, such as:</a:t>
            </a:r>
          </a:p>
          <a:p>
            <a:endParaRPr lang="en-IN" i="1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831526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45898"/>
          </a:xfrm>
        </p:spPr>
        <p:txBody>
          <a:bodyPr>
            <a:norm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Then the class name Employee can be accessed anywhere as </a:t>
            </a:r>
            <a:r>
              <a:rPr lang="en-IN" i="1" dirty="0" err="1"/>
              <a:t>com.horstmann.impatient.Employee</a:t>
            </a:r>
            <a:endParaRPr lang="en-IN" i="1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E4A05B-F69A-4099-A92D-7F0535CB4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521" y="1690777"/>
            <a:ext cx="6872068" cy="324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329761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45898"/>
          </a:xfrm>
        </p:spPr>
        <p:txBody>
          <a:bodyPr>
            <a:normAutofit/>
          </a:bodyPr>
          <a:lstStyle/>
          <a:p>
            <a:r>
              <a:rPr lang="en-IN" dirty="0"/>
              <a:t>Unlike an object or a class, a package can be defined in multiple files. </a:t>
            </a:r>
          </a:p>
          <a:p>
            <a:r>
              <a:rPr lang="en-IN" dirty="0"/>
              <a:t>The preceding code might be in a file </a:t>
            </a:r>
            <a:r>
              <a:rPr lang="en-IN" i="1" dirty="0" err="1"/>
              <a:t>Employee.scala</a:t>
            </a:r>
            <a:r>
              <a:rPr lang="en-IN" dirty="0"/>
              <a:t>, and a file </a:t>
            </a:r>
            <a:r>
              <a:rPr lang="en-IN" i="1" dirty="0" err="1"/>
              <a:t>Manager.scala</a:t>
            </a:r>
            <a:r>
              <a:rPr lang="en-IN" i="1" dirty="0"/>
              <a:t> </a:t>
            </a:r>
            <a:r>
              <a:rPr lang="en-IN" dirty="0"/>
              <a:t>might contain</a:t>
            </a:r>
            <a:endParaRPr lang="en-IN" i="1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C3310E-242D-4627-9E98-F771D1675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898" y="3850611"/>
            <a:ext cx="5895975" cy="255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076170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45898"/>
          </a:xfrm>
        </p:spPr>
        <p:txBody>
          <a:bodyPr>
            <a:normAutofit/>
          </a:bodyPr>
          <a:lstStyle/>
          <a:p>
            <a:r>
              <a:rPr lang="en-IN" dirty="0"/>
              <a:t>Conversely, you can contribute to more than one package in a single file. </a:t>
            </a:r>
          </a:p>
          <a:p>
            <a:r>
              <a:rPr lang="en-IN" dirty="0"/>
              <a:t>The file </a:t>
            </a:r>
            <a:r>
              <a:rPr lang="en-IN" i="1" dirty="0" err="1"/>
              <a:t>Employee.scala</a:t>
            </a:r>
            <a:r>
              <a:rPr lang="en-IN" i="1" dirty="0"/>
              <a:t> </a:t>
            </a:r>
            <a:r>
              <a:rPr lang="en-IN" dirty="0"/>
              <a:t>may contain</a:t>
            </a:r>
            <a:endParaRPr lang="en-IN" i="1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038020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45898"/>
          </a:xfrm>
        </p:spPr>
        <p:txBody>
          <a:bodyPr>
            <a:normAutofit/>
          </a:bodyPr>
          <a:lstStyle/>
          <a:p>
            <a:endParaRPr lang="en-IN" i="1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7B924B-876F-4989-B9A7-D56E17A0A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964" y="1930400"/>
            <a:ext cx="6361477" cy="447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455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Commonly Used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32014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In Scala, you use methods, not casts, to convert between numeric types. For example: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929" y="3167525"/>
            <a:ext cx="3674004" cy="126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597179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45898"/>
          </a:xfrm>
          <a:solidFill>
            <a:srgbClr val="92D050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 1</a:t>
            </a: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Packages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130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226941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Scope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45898"/>
          </a:xfrm>
        </p:spPr>
        <p:txBody>
          <a:bodyPr>
            <a:normAutofit/>
          </a:bodyPr>
          <a:lstStyle/>
          <a:p>
            <a:r>
              <a:rPr lang="en-IN" dirty="0"/>
              <a:t>Scala packages nest just like all other scopes. </a:t>
            </a:r>
          </a:p>
          <a:p>
            <a:r>
              <a:rPr lang="en-IN" dirty="0"/>
              <a:t>You can access names from the enclosing scope. For example</a:t>
            </a:r>
            <a:endParaRPr lang="en-IN" i="1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90291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Scope Rules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C23DEE-CD6B-4570-9EA6-10C12807D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472151"/>
            <a:ext cx="7517760" cy="493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452090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Scope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45898"/>
          </a:xfrm>
        </p:spPr>
        <p:txBody>
          <a:bodyPr>
            <a:normAutofit/>
          </a:bodyPr>
          <a:lstStyle/>
          <a:p>
            <a:r>
              <a:rPr lang="en-IN" dirty="0"/>
              <a:t>Note the </a:t>
            </a:r>
            <a:r>
              <a:rPr lang="en-IN" i="1" dirty="0" err="1"/>
              <a:t>Utils.percentOf</a:t>
            </a:r>
            <a:r>
              <a:rPr lang="en-IN" i="1" dirty="0"/>
              <a:t> </a:t>
            </a:r>
            <a:r>
              <a:rPr lang="en-IN" dirty="0"/>
              <a:t>qualifier. </a:t>
            </a:r>
          </a:p>
          <a:p>
            <a:r>
              <a:rPr lang="en-IN" dirty="0"/>
              <a:t>The </a:t>
            </a:r>
            <a:r>
              <a:rPr lang="en-IN" dirty="0" err="1"/>
              <a:t>Utils</a:t>
            </a:r>
            <a:r>
              <a:rPr lang="en-IN" dirty="0"/>
              <a:t> class was defined in the </a:t>
            </a:r>
            <a:r>
              <a:rPr lang="en-IN" i="1" dirty="0"/>
              <a:t>parent </a:t>
            </a:r>
            <a:r>
              <a:rPr lang="en-IN" dirty="0"/>
              <a:t>package.</a:t>
            </a:r>
          </a:p>
          <a:p>
            <a:r>
              <a:rPr lang="en-IN" dirty="0"/>
              <a:t> Everything in the parent package is in scope, and it is not necessary to use </a:t>
            </a:r>
            <a:r>
              <a:rPr lang="en-IN" i="1" dirty="0" err="1"/>
              <a:t>com.horstmann.Utils.percentOf</a:t>
            </a:r>
            <a:r>
              <a:rPr lang="en-IN" dirty="0"/>
              <a:t> (You could, though, if you prefer—after all, com is also in scope.)</a:t>
            </a:r>
            <a:endParaRPr lang="en-IN" i="1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964662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45898"/>
          </a:xfrm>
          <a:solidFill>
            <a:srgbClr val="92D050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 2</a:t>
            </a: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Scope Rules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134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059662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Chained Package Clauses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45898"/>
          </a:xfrm>
        </p:spPr>
        <p:txBody>
          <a:bodyPr>
            <a:normAutofit/>
          </a:bodyPr>
          <a:lstStyle/>
          <a:p>
            <a:r>
              <a:rPr lang="en-IN" dirty="0"/>
              <a:t>A package clause can contain a “chain,” or path segment, for example:</a:t>
            </a:r>
            <a:endParaRPr lang="en-IN" i="1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CB8084-3973-4545-97C0-CDEED55C8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552" y="3069100"/>
            <a:ext cx="6810375" cy="333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132082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Chained Package Clauses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45898"/>
          </a:xfrm>
        </p:spPr>
        <p:txBody>
          <a:bodyPr>
            <a:normAutofit/>
          </a:bodyPr>
          <a:lstStyle/>
          <a:p>
            <a:r>
              <a:rPr lang="en-IN" dirty="0"/>
              <a:t>Such a clause limits the visible members. </a:t>
            </a:r>
          </a:p>
          <a:p>
            <a:r>
              <a:rPr lang="en-IN" dirty="0"/>
              <a:t>Now a </a:t>
            </a:r>
            <a:r>
              <a:rPr lang="en-IN" i="1" dirty="0"/>
              <a:t>com.horstmann.collection </a:t>
            </a:r>
            <a:r>
              <a:rPr lang="en-IN" dirty="0"/>
              <a:t>package would no longer be accessible as collection:</a:t>
            </a:r>
            <a:endParaRPr lang="en-IN" i="1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161439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Chained Package Clauses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C9C4E2-5399-4387-B48C-B461A4879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829" y="1270000"/>
            <a:ext cx="7038975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648430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45898"/>
          </a:xfrm>
          <a:solidFill>
            <a:srgbClr val="92D050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 3</a:t>
            </a: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chained package clause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138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42593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Top-of-File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45898"/>
          </a:xfrm>
        </p:spPr>
        <p:txBody>
          <a:bodyPr>
            <a:normAutofit/>
          </a:bodyPr>
          <a:lstStyle/>
          <a:p>
            <a:r>
              <a:rPr lang="en-IN" dirty="0"/>
              <a:t>Instead of the nested notation that we have used up to now, you can have package clauses at the top of the file, without braces. For example:</a:t>
            </a:r>
            <a:endParaRPr lang="en-IN" i="1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375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and Operator 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Arithmetic operators in Scala work just as you would expect in Java or C++: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 is just one surprising aspect: These operators are actually methods. For example,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225" y="3068306"/>
            <a:ext cx="3457575" cy="7755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0430" y="4768516"/>
            <a:ext cx="2334770" cy="198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187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Top-of-File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45898"/>
          </a:xfrm>
        </p:spPr>
        <p:txBody>
          <a:bodyPr>
            <a:normAutofit/>
          </a:bodyPr>
          <a:lstStyle/>
          <a:p>
            <a:endParaRPr lang="en-IN" i="1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60F5CE-8F1C-4E82-AE92-764C180D8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137" y="1972598"/>
            <a:ext cx="8591865" cy="443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975886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Top-of-File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45898"/>
          </a:xfrm>
        </p:spPr>
        <p:txBody>
          <a:bodyPr>
            <a:normAutofit/>
          </a:bodyPr>
          <a:lstStyle/>
          <a:p>
            <a:r>
              <a:rPr lang="en-IN" dirty="0"/>
              <a:t>This is equivalent to</a:t>
            </a:r>
            <a:endParaRPr lang="en-IN" i="1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D668BC-C93C-4A73-A095-B7D4D6ECD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392" y="2759538"/>
            <a:ext cx="5374706" cy="248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402694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Top-of-File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45898"/>
          </a:xfrm>
        </p:spPr>
        <p:txBody>
          <a:bodyPr>
            <a:normAutofit/>
          </a:bodyPr>
          <a:lstStyle/>
          <a:p>
            <a:r>
              <a:rPr lang="en-IN" dirty="0"/>
              <a:t>This is the preferred notation if all the code in the file belongs to the same package (which is the usual case).</a:t>
            </a:r>
          </a:p>
          <a:p>
            <a:r>
              <a:rPr lang="en-IN" dirty="0"/>
              <a:t>Note that in the example above, everything in the file belongs to the package </a:t>
            </a:r>
            <a:r>
              <a:rPr lang="en-IN" dirty="0" err="1"/>
              <a:t>com.horstmann.impatient.people</a:t>
            </a:r>
            <a:r>
              <a:rPr lang="en-IN" dirty="0"/>
              <a:t>, but the package </a:t>
            </a:r>
            <a:r>
              <a:rPr lang="en-IN" dirty="0" err="1"/>
              <a:t>com.horstmann.impatient</a:t>
            </a:r>
            <a:r>
              <a:rPr lang="en-IN" dirty="0"/>
              <a:t> has also been opened up so you can refer to its contents</a:t>
            </a:r>
            <a:endParaRPr lang="en-IN" i="1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021005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Top-of-File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45898"/>
          </a:xfrm>
        </p:spPr>
        <p:txBody>
          <a:bodyPr>
            <a:normAutofit/>
          </a:bodyPr>
          <a:lstStyle/>
          <a:p>
            <a:endParaRPr lang="en-IN" i="1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60F5CE-8F1C-4E82-AE92-764C180D8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138" y="1972598"/>
            <a:ext cx="5942950" cy="44338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599FA5-74BA-4904-8B98-0A5723553C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4440" y="2160588"/>
            <a:ext cx="3562350" cy="154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073833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45898"/>
          </a:xfrm>
          <a:solidFill>
            <a:srgbClr val="92D050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 4</a:t>
            </a: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Top-of-file notation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144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48087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Package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45898"/>
          </a:xfrm>
        </p:spPr>
        <p:txBody>
          <a:bodyPr>
            <a:normAutofit/>
          </a:bodyPr>
          <a:lstStyle/>
          <a:p>
            <a:r>
              <a:rPr lang="en-IN" dirty="0"/>
              <a:t>A package can contain classes, objects, and traits, but not the definitions of functions or variables</a:t>
            </a:r>
          </a:p>
          <a:p>
            <a:r>
              <a:rPr lang="en-IN" dirty="0"/>
              <a:t>It would make more sense to add utility functions or constants to a package</a:t>
            </a:r>
          </a:p>
          <a:p>
            <a:r>
              <a:rPr lang="en-IN" dirty="0"/>
              <a:t>Every package can have one package object. You define it in the </a:t>
            </a:r>
            <a:r>
              <a:rPr lang="en-IN" i="1" dirty="0"/>
              <a:t>parent </a:t>
            </a:r>
            <a:r>
              <a:rPr lang="en-IN" dirty="0"/>
              <a:t>package, and it has the same name as the child package. For example</a:t>
            </a:r>
          </a:p>
          <a:p>
            <a:endParaRPr lang="en-IN" i="1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995403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Package Objects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146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141D0ED-FE40-453E-8746-0A07D2B95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610" y="1270000"/>
            <a:ext cx="734377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323980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Package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45898"/>
          </a:xfrm>
        </p:spPr>
        <p:txBody>
          <a:bodyPr>
            <a:normAutofit/>
          </a:bodyPr>
          <a:lstStyle/>
          <a:p>
            <a:r>
              <a:rPr lang="en-IN" dirty="0"/>
              <a:t>Note that the </a:t>
            </a:r>
            <a:r>
              <a:rPr lang="en-IN" dirty="0" err="1"/>
              <a:t>defaultName</a:t>
            </a:r>
            <a:r>
              <a:rPr lang="en-IN" dirty="0"/>
              <a:t> value didn’t need to be qualified because it was in the same package</a:t>
            </a:r>
          </a:p>
          <a:p>
            <a:r>
              <a:rPr lang="en-IN" dirty="0"/>
              <a:t>Elsewhere, it is accessible as com.horstmann.impatient.people.defaultName</a:t>
            </a:r>
            <a:endParaRPr lang="en-IN" i="1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005647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45898"/>
          </a:xfrm>
          <a:solidFill>
            <a:srgbClr val="92D050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 5</a:t>
            </a: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Package Objects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148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478746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Package Visibility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45898"/>
          </a:xfrm>
        </p:spPr>
        <p:txBody>
          <a:bodyPr>
            <a:normAutofit/>
          </a:bodyPr>
          <a:lstStyle/>
          <a:p>
            <a:r>
              <a:rPr lang="en-IN" dirty="0"/>
              <a:t>In Java, a class member that isn’t declared as public, private, or protected is visible in the package containing the class. </a:t>
            </a:r>
          </a:p>
          <a:p>
            <a:r>
              <a:rPr lang="en-IN" dirty="0"/>
              <a:t>In Scala, you can achieve the same effect with qualifiers. </a:t>
            </a:r>
          </a:p>
          <a:p>
            <a:r>
              <a:rPr lang="en-IN" dirty="0"/>
              <a:t>The following method is visible in its own package:</a:t>
            </a:r>
            <a:endParaRPr lang="en-IN" i="1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D13E53-6411-4221-83C9-2E0434052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307" y="4466100"/>
            <a:ext cx="7210425" cy="175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335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and Operator 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general, you can write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i="1" dirty="0"/>
              <a:t>a method b</a:t>
            </a:r>
          </a:p>
          <a:p>
            <a:pPr marL="457200" lvl="1" indent="0">
              <a:buNone/>
            </a:pPr>
            <a:r>
              <a:rPr lang="en-US" dirty="0"/>
              <a:t>as a shorthand for</a:t>
            </a:r>
          </a:p>
          <a:p>
            <a:pPr marL="457200" lvl="1" indent="0">
              <a:buNone/>
            </a:pPr>
            <a:r>
              <a:rPr lang="en-US" i="1" dirty="0"/>
              <a:t>	</a:t>
            </a:r>
            <a:r>
              <a:rPr lang="en-US" i="1" dirty="0" err="1"/>
              <a:t>a.method</a:t>
            </a:r>
            <a:r>
              <a:rPr lang="en-US" i="1" dirty="0"/>
              <a:t>(b)</a:t>
            </a:r>
            <a:endParaRPr lang="en-US" dirty="0"/>
          </a:p>
          <a:p>
            <a:r>
              <a:rPr lang="en-US" dirty="0"/>
              <a:t>Here method is a method with two parameters (one implicit, one explicit). For example: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325" y="4880899"/>
            <a:ext cx="6381750" cy="116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44940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Package Visibility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4245898"/>
          </a:xfrm>
        </p:spPr>
        <p:txBody>
          <a:bodyPr>
            <a:normAutofit/>
          </a:bodyPr>
          <a:lstStyle/>
          <a:p>
            <a:r>
              <a:rPr lang="en-IN" dirty="0"/>
              <a:t>You can extend the visibility to an enclosing package:</a:t>
            </a:r>
            <a:endParaRPr lang="en-IN" i="1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F520B6-7978-4C49-9FE6-D957321DB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747837"/>
            <a:ext cx="8582025" cy="447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901403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45898"/>
          </a:xfrm>
          <a:solidFill>
            <a:srgbClr val="92D050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 6</a:t>
            </a: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Package Objects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151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486325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45898"/>
          </a:xfrm>
        </p:spPr>
        <p:txBody>
          <a:bodyPr>
            <a:normAutofit/>
          </a:bodyPr>
          <a:lstStyle/>
          <a:p>
            <a:r>
              <a:rPr lang="en-IN" dirty="0"/>
              <a:t>Imports let you use short names instead of long ones. With the clause</a:t>
            </a:r>
          </a:p>
          <a:p>
            <a:endParaRPr lang="en-IN" i="1" dirty="0">
              <a:solidFill>
                <a:schemeClr val="tx1"/>
              </a:solidFill>
            </a:endParaRPr>
          </a:p>
          <a:p>
            <a:r>
              <a:rPr lang="en-IN" dirty="0"/>
              <a:t>you can write </a:t>
            </a:r>
            <a:r>
              <a:rPr lang="en-IN" dirty="0" err="1"/>
              <a:t>Color</a:t>
            </a:r>
            <a:r>
              <a:rPr lang="en-IN" dirty="0"/>
              <a:t> in your code instead of </a:t>
            </a:r>
            <a:r>
              <a:rPr lang="en-IN" dirty="0" err="1"/>
              <a:t>java.awt.Color</a:t>
            </a:r>
            <a:r>
              <a:rPr lang="en-IN" dirty="0"/>
              <a:t>.</a:t>
            </a:r>
          </a:p>
          <a:p>
            <a:endParaRPr lang="en-IN" dirty="0"/>
          </a:p>
          <a:p>
            <a:r>
              <a:rPr lang="en-IN" dirty="0"/>
              <a:t>That is the sole purpose of imports. If you don’t mind long names, you’ll never need them.</a:t>
            </a:r>
          </a:p>
          <a:p>
            <a:endParaRPr lang="en-IN" i="1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C4F842-151E-4FBB-AB55-50476CFA5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054" y="2981504"/>
            <a:ext cx="2732327" cy="4345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6941D7-786C-48BF-97BC-E64C567C72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054" y="4504900"/>
            <a:ext cx="1386606" cy="42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35382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45898"/>
          </a:xfrm>
        </p:spPr>
        <p:txBody>
          <a:bodyPr>
            <a:normAutofit/>
          </a:bodyPr>
          <a:lstStyle/>
          <a:p>
            <a:r>
              <a:rPr lang="en-IN" dirty="0"/>
              <a:t>You can import all members of a package as</a:t>
            </a:r>
          </a:p>
          <a:p>
            <a:endParaRPr lang="en-IN" dirty="0"/>
          </a:p>
          <a:p>
            <a:r>
              <a:rPr lang="en-IN" dirty="0"/>
              <a:t>This is the same as the * wildcard in Java.</a:t>
            </a:r>
          </a:p>
          <a:p>
            <a:r>
              <a:rPr lang="en-IN" dirty="0"/>
              <a:t>You can also import all members of a class or object.</a:t>
            </a:r>
          </a:p>
          <a:p>
            <a:endParaRPr lang="en-IN" i="1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9C110B-115B-45D6-AD29-B9E0F00FB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378" y="2661427"/>
            <a:ext cx="2555486" cy="4958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0A1B4A-FD09-4B05-9CCC-2E6B87520B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8377" y="4283537"/>
            <a:ext cx="5195169" cy="113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975615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45898"/>
          </a:xfrm>
        </p:spPr>
        <p:txBody>
          <a:bodyPr>
            <a:normAutofit/>
          </a:bodyPr>
          <a:lstStyle/>
          <a:p>
            <a:r>
              <a:rPr lang="en-IN" dirty="0"/>
              <a:t>Once you import a package, you can access its </a:t>
            </a:r>
            <a:r>
              <a:rPr lang="en-IN" dirty="0" err="1"/>
              <a:t>subpackages</a:t>
            </a:r>
            <a:r>
              <a:rPr lang="en-IN" dirty="0"/>
              <a:t> with shorter names. For example:</a:t>
            </a:r>
          </a:p>
          <a:p>
            <a:endParaRPr lang="en-IN" i="1" dirty="0">
              <a:solidFill>
                <a:schemeClr val="tx1"/>
              </a:solidFill>
            </a:endParaRPr>
          </a:p>
          <a:p>
            <a:endParaRPr lang="en-IN" i="1" dirty="0">
              <a:solidFill>
                <a:schemeClr val="tx1"/>
              </a:solidFill>
            </a:endParaRPr>
          </a:p>
          <a:p>
            <a:endParaRPr lang="en-IN" i="1" dirty="0">
              <a:solidFill>
                <a:schemeClr val="tx1"/>
              </a:solidFill>
            </a:endParaRPr>
          </a:p>
          <a:p>
            <a:endParaRPr lang="en-IN" i="1" dirty="0">
              <a:solidFill>
                <a:schemeClr val="tx1"/>
              </a:solidFill>
            </a:endParaRPr>
          </a:p>
          <a:p>
            <a:endParaRPr lang="en-IN" i="1" dirty="0">
              <a:solidFill>
                <a:schemeClr val="tx1"/>
              </a:solidFill>
            </a:endParaRPr>
          </a:p>
          <a:p>
            <a:r>
              <a:rPr lang="en-IN" dirty="0"/>
              <a:t>The event package is a member of </a:t>
            </a:r>
            <a:r>
              <a:rPr lang="en-IN" dirty="0" err="1"/>
              <a:t>java.awt</a:t>
            </a:r>
            <a:r>
              <a:rPr lang="en-IN" dirty="0"/>
              <a:t>, and the import brings it into scope</a:t>
            </a:r>
            <a:endParaRPr lang="en-IN" i="1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CD2291-DE01-4763-9F38-E072D8DA7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732" y="3086998"/>
            <a:ext cx="7848600" cy="207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914371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Imports Can Be Anywhere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45898"/>
          </a:xfrm>
        </p:spPr>
        <p:txBody>
          <a:bodyPr>
            <a:normAutofit/>
          </a:bodyPr>
          <a:lstStyle/>
          <a:p>
            <a:r>
              <a:rPr lang="en-IN" dirty="0"/>
              <a:t>In Scala, an import statement can be anywhere, not just at the top of a file. </a:t>
            </a:r>
          </a:p>
          <a:p>
            <a:r>
              <a:rPr lang="en-IN" dirty="0"/>
              <a:t>The scope of the import statement extends until the end of the enclosing block. For example</a:t>
            </a:r>
            <a:endParaRPr lang="en-IN" i="1" dirty="0">
              <a:solidFill>
                <a:schemeClr val="tx1"/>
              </a:solidFill>
            </a:endParaRPr>
          </a:p>
          <a:p>
            <a:endParaRPr lang="en-IN" i="1" dirty="0">
              <a:solidFill>
                <a:schemeClr val="tx1"/>
              </a:solidFill>
            </a:endParaRPr>
          </a:p>
          <a:p>
            <a:endParaRPr lang="en-IN" i="1" dirty="0">
              <a:solidFill>
                <a:schemeClr val="tx1"/>
              </a:solidFill>
            </a:endParaRPr>
          </a:p>
          <a:p>
            <a:endParaRPr lang="en-IN" i="1" dirty="0">
              <a:solidFill>
                <a:schemeClr val="tx1"/>
              </a:solidFill>
            </a:endParaRPr>
          </a:p>
          <a:p>
            <a:endParaRPr lang="en-IN" i="1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76D82B-6E4D-4BA3-B5BF-F07CC3358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723" y="3906148"/>
            <a:ext cx="8896350" cy="228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003072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45898"/>
          </a:xfrm>
          <a:solidFill>
            <a:srgbClr val="92D050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 7</a:t>
            </a: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N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Imports Can Be Anywhere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156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709576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Renaming and Hiding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45898"/>
          </a:xfrm>
        </p:spPr>
        <p:txBody>
          <a:bodyPr>
            <a:normAutofit/>
          </a:bodyPr>
          <a:lstStyle/>
          <a:p>
            <a:r>
              <a:rPr lang="en-IN" dirty="0"/>
              <a:t>If you want to import more than one member from a package, use a </a:t>
            </a:r>
            <a:r>
              <a:rPr lang="en-IN" i="1" dirty="0"/>
              <a:t>selector </a:t>
            </a:r>
            <a:r>
              <a:rPr lang="en-IN" dirty="0"/>
              <a:t>like this:</a:t>
            </a:r>
            <a:endParaRPr lang="en-IN" i="1" dirty="0">
              <a:solidFill>
                <a:schemeClr val="tx1"/>
              </a:solidFill>
            </a:endParaRPr>
          </a:p>
          <a:p>
            <a:endParaRPr lang="en-IN" i="1" dirty="0">
              <a:solidFill>
                <a:schemeClr val="tx1"/>
              </a:solidFill>
            </a:endParaRPr>
          </a:p>
          <a:p>
            <a:r>
              <a:rPr lang="en-IN" dirty="0"/>
              <a:t>The selector syntax lets you rename members:</a:t>
            </a:r>
            <a:endParaRPr lang="en-IN" i="1" dirty="0">
              <a:solidFill>
                <a:schemeClr val="tx1"/>
              </a:solidFill>
            </a:endParaRPr>
          </a:p>
          <a:p>
            <a:endParaRPr lang="en-IN" i="1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A847CA-5ED2-4D9B-8F03-C49FF23B2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002" y="3014212"/>
            <a:ext cx="3764802" cy="5916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F0DE29-C231-4556-9BF4-466E00AC2E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002" y="3909201"/>
            <a:ext cx="5839944" cy="105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117022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Renaming and Hiding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45898"/>
          </a:xfrm>
        </p:spPr>
        <p:txBody>
          <a:bodyPr>
            <a:normAutofit/>
          </a:bodyPr>
          <a:lstStyle/>
          <a:p>
            <a:r>
              <a:rPr lang="en-IN" dirty="0"/>
              <a:t>The selector </a:t>
            </a:r>
            <a:r>
              <a:rPr lang="en-IN" i="1" dirty="0" err="1"/>
              <a:t>HashMap</a:t>
            </a:r>
            <a:r>
              <a:rPr lang="en-IN" i="1" dirty="0"/>
              <a:t> =&gt; _ </a:t>
            </a:r>
            <a:r>
              <a:rPr lang="en-IN" dirty="0"/>
              <a:t>hides a member instead of renaming it. This is only useful if you import others:</a:t>
            </a:r>
          </a:p>
          <a:p>
            <a:endParaRPr lang="en-IN" i="1" dirty="0">
              <a:solidFill>
                <a:schemeClr val="tx1"/>
              </a:solidFill>
            </a:endParaRPr>
          </a:p>
          <a:p>
            <a:endParaRPr lang="en-IN" i="1" dirty="0">
              <a:solidFill>
                <a:schemeClr val="tx1"/>
              </a:solidFill>
            </a:endParaRPr>
          </a:p>
          <a:p>
            <a:r>
              <a:rPr lang="en-IN" dirty="0"/>
              <a:t>Now </a:t>
            </a:r>
            <a:r>
              <a:rPr lang="en-IN" dirty="0" err="1"/>
              <a:t>HashMap</a:t>
            </a:r>
            <a:r>
              <a:rPr lang="en-IN" dirty="0"/>
              <a:t> unambiguously refers to </a:t>
            </a:r>
            <a:r>
              <a:rPr lang="en-IN" i="1" dirty="0" err="1"/>
              <a:t>scala.collection.mutable.HashMap</a:t>
            </a:r>
            <a:r>
              <a:rPr lang="en-IN" i="1" dirty="0"/>
              <a:t> </a:t>
            </a:r>
            <a:r>
              <a:rPr lang="en-IN" dirty="0"/>
              <a:t>since </a:t>
            </a:r>
            <a:r>
              <a:rPr lang="en-IN" i="1" dirty="0" err="1"/>
              <a:t>java.util.HashMap</a:t>
            </a:r>
            <a:r>
              <a:rPr lang="en-IN" i="1" dirty="0"/>
              <a:t> </a:t>
            </a:r>
            <a:r>
              <a:rPr lang="en-IN" dirty="0"/>
              <a:t>is hidden.</a:t>
            </a:r>
            <a:endParaRPr lang="en-IN" i="1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758623-072D-481D-8729-73CD8FC4D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793" y="3044495"/>
            <a:ext cx="4705147" cy="90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584125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45898"/>
          </a:xfrm>
          <a:solidFill>
            <a:srgbClr val="92D050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 8</a:t>
            </a: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N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Renaming and Hiding Members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159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250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and Operator Overloading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 the usual mathematical operators with </a:t>
            </a:r>
            <a:r>
              <a:rPr lang="en-US" i="1" dirty="0"/>
              <a:t>BigInt</a:t>
            </a:r>
            <a:r>
              <a:rPr lang="en-US" dirty="0"/>
              <a:t> and </a:t>
            </a:r>
            <a:r>
              <a:rPr lang="en-US" i="1" dirty="0"/>
              <a:t>BigDecimal</a:t>
            </a:r>
            <a:r>
              <a:rPr lang="en-US" dirty="0"/>
              <a:t> objects: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902" y="3215150"/>
            <a:ext cx="5811044" cy="127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78201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Implicit Imports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45898"/>
          </a:xfrm>
        </p:spPr>
        <p:txBody>
          <a:bodyPr>
            <a:normAutofit/>
          </a:bodyPr>
          <a:lstStyle/>
          <a:p>
            <a:r>
              <a:rPr lang="en-IN" dirty="0"/>
              <a:t>Every Scala program implicitly starts with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Finally, the </a:t>
            </a:r>
            <a:r>
              <a:rPr lang="en-IN" i="1" dirty="0" err="1"/>
              <a:t>Predef</a:t>
            </a:r>
            <a:r>
              <a:rPr lang="en-IN" dirty="0"/>
              <a:t> object is imported. It contains commonly used types, implicit conversions, and utility methods.</a:t>
            </a:r>
          </a:p>
          <a:p>
            <a:endParaRPr lang="en-IN" i="1" dirty="0">
              <a:solidFill>
                <a:schemeClr val="tx1"/>
              </a:solidFill>
            </a:endParaRPr>
          </a:p>
          <a:p>
            <a:endParaRPr lang="en-IN" i="1" dirty="0">
              <a:solidFill>
                <a:schemeClr val="tx1"/>
              </a:solidFill>
            </a:endParaRPr>
          </a:p>
          <a:p>
            <a:endParaRPr lang="en-IN" i="1" dirty="0">
              <a:solidFill>
                <a:schemeClr val="tx1"/>
              </a:solidFill>
            </a:endParaRPr>
          </a:p>
          <a:p>
            <a:endParaRPr lang="en-IN" i="1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B0462F-45E6-4B3B-B9EF-3908EAFC4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744" y="2644085"/>
            <a:ext cx="3487498" cy="139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448860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Implicit Imports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45898"/>
          </a:xfrm>
        </p:spPr>
        <p:txBody>
          <a:bodyPr>
            <a:normAutofit/>
          </a:bodyPr>
          <a:lstStyle/>
          <a:p>
            <a:r>
              <a:rPr lang="en-IN" dirty="0"/>
              <a:t>Since the </a:t>
            </a:r>
            <a:r>
              <a:rPr lang="en-IN" i="1" dirty="0"/>
              <a:t>scala</a:t>
            </a:r>
            <a:r>
              <a:rPr lang="en-IN" dirty="0"/>
              <a:t> package is imported by default, you never need to write package names that start with </a:t>
            </a:r>
            <a:r>
              <a:rPr lang="en-IN" i="1" dirty="0"/>
              <a:t>scala</a:t>
            </a:r>
            <a:r>
              <a:rPr lang="en-IN" dirty="0"/>
              <a:t>. For example,</a:t>
            </a:r>
          </a:p>
          <a:p>
            <a:r>
              <a:rPr lang="en-IN" i="1" dirty="0"/>
              <a:t>collection.mutable.HashMap</a:t>
            </a:r>
            <a:r>
              <a:rPr lang="en-IN" dirty="0"/>
              <a:t> is just as good as </a:t>
            </a:r>
            <a:r>
              <a:rPr lang="en-IN" i="1" dirty="0"/>
              <a:t>scala.collection.mutable.HashMap</a:t>
            </a:r>
            <a:endParaRPr lang="en-IN" i="1" dirty="0">
              <a:solidFill>
                <a:schemeClr val="tx1"/>
              </a:solidFill>
            </a:endParaRPr>
          </a:p>
          <a:p>
            <a:endParaRPr lang="en-IN" i="1" dirty="0">
              <a:solidFill>
                <a:schemeClr val="tx1"/>
              </a:solidFill>
            </a:endParaRPr>
          </a:p>
          <a:p>
            <a:endParaRPr lang="en-IN" i="1" dirty="0">
              <a:solidFill>
                <a:schemeClr val="tx1"/>
              </a:solidFill>
            </a:endParaRPr>
          </a:p>
          <a:p>
            <a:endParaRPr lang="en-IN" i="1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206490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45898"/>
          </a:xfrm>
          <a:solidFill>
            <a:srgbClr val="92D050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 9</a:t>
            </a: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N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Implicit Imports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162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212491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163</a:t>
            </a:fld>
            <a:endParaRPr lang="en-US" dirty="0">
              <a:solidFill>
                <a:srgbClr val="90C226"/>
              </a:solidFill>
            </a:endParaRPr>
          </a:p>
        </p:txBody>
      </p:sp>
      <p:pic>
        <p:nvPicPr>
          <p:cNvPr id="1026" name="Picture 2" descr="Image result for Scala Programming Language Imag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068" y="1930400"/>
            <a:ext cx="4470400" cy="3488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619351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extends and final keywords</a:t>
            </a:r>
          </a:p>
          <a:p>
            <a:r>
              <a:rPr lang="en-IN" dirty="0"/>
              <a:t>override keyword</a:t>
            </a:r>
          </a:p>
          <a:p>
            <a:r>
              <a:rPr lang="en-IN" dirty="0"/>
              <a:t>Constructor chaining</a:t>
            </a:r>
          </a:p>
          <a:p>
            <a:r>
              <a:rPr lang="en-IN"/>
              <a:t>Overriding fields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164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990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the method has no parameters, you don’t have to use parentheses. For example, the API of the </a:t>
            </a:r>
            <a:r>
              <a:rPr lang="en-US" b="1" i="1" dirty="0"/>
              <a:t>StringOps</a:t>
            </a:r>
            <a:r>
              <a:rPr lang="en-US" dirty="0"/>
              <a:t> class shows a method </a:t>
            </a:r>
            <a:r>
              <a:rPr lang="en-US" b="1" i="1" dirty="0"/>
              <a:t>sorted</a:t>
            </a:r>
            <a:r>
              <a:rPr lang="en-US" dirty="0"/>
              <a:t>, without (), which yields a new string with the letters in sorted order. Call it as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rule of thumb is that a parameterless method that doesn’t modify the object has no parentheses.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059" y="3810000"/>
            <a:ext cx="2606674" cy="81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612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Often, a class has a </a:t>
            </a:r>
            <a:r>
              <a:rPr lang="en-US" i="1" dirty="0"/>
              <a:t>companion object </a:t>
            </a:r>
            <a:r>
              <a:rPr lang="en-US" dirty="0"/>
              <a:t>whose methods act just like static methods do in Java. </a:t>
            </a:r>
          </a:p>
          <a:p>
            <a:r>
              <a:rPr lang="en-US" dirty="0"/>
              <a:t>For example, the </a:t>
            </a:r>
            <a:r>
              <a:rPr lang="en-US" b="1" i="1" dirty="0"/>
              <a:t>BigInt</a:t>
            </a:r>
            <a:r>
              <a:rPr lang="en-US" dirty="0"/>
              <a:t> companion object to the </a:t>
            </a:r>
            <a:r>
              <a:rPr lang="en-US" b="1" i="1" dirty="0"/>
              <a:t>scala.math.BigInt</a:t>
            </a:r>
            <a:r>
              <a:rPr lang="en-US" dirty="0"/>
              <a:t> class has a method </a:t>
            </a:r>
            <a:r>
              <a:rPr lang="en-US" b="1" i="1" dirty="0"/>
              <a:t>probablePrime</a:t>
            </a:r>
            <a:r>
              <a:rPr lang="en-US" dirty="0"/>
              <a:t> that generates a random prime number with a given number of bits: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628" y="4719637"/>
            <a:ext cx="5913439" cy="80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559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apply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Scala, it is common to use a syntax that looks like a function call. For example, if </a:t>
            </a:r>
            <a:r>
              <a:rPr lang="en-US" b="1" i="1" dirty="0"/>
              <a:t>s</a:t>
            </a:r>
            <a:r>
              <a:rPr lang="en-US" dirty="0"/>
              <a:t> is a </a:t>
            </a:r>
            <a:r>
              <a:rPr lang="en-US" b="1" i="1" dirty="0"/>
              <a:t>string</a:t>
            </a:r>
            <a:r>
              <a:rPr lang="en-US" dirty="0"/>
              <a:t>, then </a:t>
            </a:r>
            <a:r>
              <a:rPr lang="en-US" b="1" i="1" dirty="0"/>
              <a:t>s(</a:t>
            </a:r>
            <a:r>
              <a:rPr lang="en-US" b="1" i="1" dirty="0" err="1"/>
              <a:t>i</a:t>
            </a:r>
            <a:r>
              <a:rPr lang="en-US" b="1" i="1" dirty="0"/>
              <a:t>)</a:t>
            </a:r>
            <a:r>
              <a:rPr lang="en-US" dirty="0"/>
              <a:t> is the i</a:t>
            </a:r>
            <a:r>
              <a:rPr lang="en-US" sz="2000" baseline="30000" dirty="0"/>
              <a:t>th</a:t>
            </a:r>
            <a:r>
              <a:rPr lang="en-US" dirty="0"/>
              <a:t> character of the string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854" y="3429462"/>
            <a:ext cx="3173413" cy="200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03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8554679"/>
              </p:ext>
            </p:extLst>
          </p:nvPr>
        </p:nvGraphicFramePr>
        <p:xfrm>
          <a:off x="677863" y="2160588"/>
          <a:ext cx="8596312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Day 1</a:t>
                      </a:r>
                    </a:p>
                    <a:p>
                      <a:r>
                        <a:rPr lang="en-US" dirty="0"/>
                        <a:t>Scala Basics</a:t>
                      </a:r>
                    </a:p>
                    <a:p>
                      <a:r>
                        <a:rPr lang="en-US" dirty="0"/>
                        <a:t>Control structures and Functions</a:t>
                      </a:r>
                    </a:p>
                    <a:p>
                      <a:r>
                        <a:rPr lang="en-US" dirty="0"/>
                        <a:t>Arrays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Day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Day 2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Day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634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apply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think of this as an overloaded form of the () operator. It is implemented as a method with the name </a:t>
            </a:r>
            <a:r>
              <a:rPr lang="en-US" b="1" i="1" dirty="0"/>
              <a:t>apply</a:t>
            </a:r>
          </a:p>
          <a:p>
            <a:r>
              <a:rPr lang="en-US" dirty="0"/>
              <a:t>When you look at the documentation for the BigInt companion object, you will see apply methods that let you convert strings or numbers to BigInt objects. For example: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229" y="4604807"/>
            <a:ext cx="4262438" cy="143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9001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Demo of </a:t>
            </a:r>
            <a:r>
              <a:rPr lang="en-US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Scaladoc</a:t>
            </a:r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3691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Lab1</a:t>
            </a: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Scala Basics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22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7662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Structures and Functions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23</a:t>
            </a:fld>
            <a:endParaRPr lang="en-US" dirty="0">
              <a:solidFill>
                <a:srgbClr val="90C226"/>
              </a:solidFill>
            </a:endParaRPr>
          </a:p>
        </p:txBody>
      </p:sp>
      <p:pic>
        <p:nvPicPr>
          <p:cNvPr id="1026" name="Picture 2" descr="Image result for Scala Programming Language Imag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068" y="1930400"/>
            <a:ext cx="4470400" cy="3488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94126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Conditional statements/Expressions</a:t>
            </a:r>
          </a:p>
          <a:p>
            <a:r>
              <a:rPr lang="en-US" dirty="0"/>
              <a:t>Loops</a:t>
            </a:r>
          </a:p>
          <a:p>
            <a:r>
              <a:rPr lang="en-US" dirty="0"/>
              <a:t>Story of semicolons</a:t>
            </a:r>
          </a:p>
          <a:p>
            <a:r>
              <a:rPr lang="en-US" dirty="0"/>
              <a:t>Functions</a:t>
            </a:r>
          </a:p>
          <a:p>
            <a:r>
              <a:rPr lang="en-US" dirty="0"/>
              <a:t>Default and Named arguments</a:t>
            </a:r>
          </a:p>
          <a:p>
            <a:r>
              <a:rPr lang="en-US" dirty="0"/>
              <a:t>Variable arguments</a:t>
            </a:r>
          </a:p>
          <a:p>
            <a:r>
              <a:rPr lang="en-US" dirty="0"/>
              <a:t>Procedures</a:t>
            </a:r>
          </a:p>
          <a:p>
            <a:r>
              <a:rPr lang="en-US" dirty="0"/>
              <a:t>Lazy Values</a:t>
            </a:r>
          </a:p>
          <a:p>
            <a:r>
              <a:rPr lang="en-US" dirty="0"/>
              <a:t>Exception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24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600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 has an if/else construct with the same syntax as in Java or C++. However, in Scala, an if/else has a value, namely the value of the expression that follows the if or else. For example,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792" y="3933824"/>
            <a:ext cx="3969808" cy="129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6389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Scala, every expression has a type. For example, the expression </a:t>
            </a:r>
            <a:r>
              <a:rPr lang="en-US" i="1" dirty="0"/>
              <a:t>if (x &gt; 0) 1 else -1 </a:t>
            </a:r>
            <a:r>
              <a:rPr lang="en-US" dirty="0"/>
              <a:t>has the type </a:t>
            </a:r>
            <a:r>
              <a:rPr lang="en-US" i="1" dirty="0"/>
              <a:t>Int</a:t>
            </a:r>
            <a:r>
              <a:rPr lang="en-US" dirty="0"/>
              <a:t> because both branches have the type Int.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765" y="3624725"/>
            <a:ext cx="3737768" cy="103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1118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 termination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Scala a semicolon is never required if it falls just </a:t>
            </a:r>
            <a:r>
              <a:rPr lang="en-US" i="1" dirty="0"/>
              <a:t>before the end of the line</a:t>
            </a:r>
            <a:endParaRPr lang="en-US" dirty="0"/>
          </a:p>
          <a:p>
            <a:r>
              <a:rPr lang="en-US" dirty="0"/>
              <a:t>A semicolon is also optional before an </a:t>
            </a:r>
            <a:r>
              <a:rPr lang="en-US" i="1" dirty="0"/>
              <a:t>}</a:t>
            </a:r>
          </a:p>
          <a:p>
            <a:r>
              <a:rPr lang="en-US" dirty="0"/>
              <a:t>An </a:t>
            </a:r>
            <a:r>
              <a:rPr lang="en-US" i="1" dirty="0"/>
              <a:t>else</a:t>
            </a:r>
            <a:r>
              <a:rPr lang="en-US" dirty="0"/>
              <a:t>, and similar locations where it is clear from context that the end of a statement has been reached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534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 termination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However, if you want to have more than one statement on a single line, you need to separate them with semicolons. For example,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482" y="3515187"/>
            <a:ext cx="4421717" cy="175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7900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Expressions and 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Scala, a </a:t>
            </a:r>
            <a:r>
              <a:rPr lang="en-US" i="1" dirty="0"/>
              <a:t>{ }</a:t>
            </a:r>
            <a:r>
              <a:rPr lang="en-US" dirty="0"/>
              <a:t> block contains a sequence of </a:t>
            </a:r>
            <a:r>
              <a:rPr lang="en-US" i="1" dirty="0"/>
              <a:t>expressions</a:t>
            </a:r>
            <a:r>
              <a:rPr lang="en-US" dirty="0"/>
              <a:t>, and the result is also an expression. </a:t>
            </a:r>
          </a:p>
          <a:p>
            <a:r>
              <a:rPr lang="en-US" dirty="0"/>
              <a:t>The value of the block is the value of the last expression</a:t>
            </a:r>
          </a:p>
          <a:p>
            <a:r>
              <a:rPr lang="en-US" dirty="0"/>
              <a:t>This feature can be useful if the initialization of a </a:t>
            </a:r>
            <a:r>
              <a:rPr lang="en-US" i="1" dirty="0"/>
              <a:t>val</a:t>
            </a:r>
            <a:r>
              <a:rPr lang="en-US" dirty="0"/>
              <a:t> takes more than one step. For example,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805" y="4474633"/>
            <a:ext cx="7987328" cy="63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488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 Basics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 descr="Image result for Scala Programming Language Imag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068" y="1930400"/>
            <a:ext cx="4470400" cy="3488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10915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Expressions and 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Scala, assignments have no value—or, strictly speaking, they have a value of type </a:t>
            </a:r>
            <a:r>
              <a:rPr lang="en-US" i="1" dirty="0"/>
              <a:t>Unit</a:t>
            </a:r>
            <a:r>
              <a:rPr lang="en-US" dirty="0"/>
              <a:t>. For example,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025" y="3125258"/>
            <a:ext cx="5023908" cy="76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8405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 has the same while and do loops as Java and C++. For example,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837" y="3119702"/>
            <a:ext cx="2985030" cy="11136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837" y="4463521"/>
            <a:ext cx="2985030" cy="120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8540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 a for statement like this: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287" y="2762778"/>
            <a:ext cx="3059113" cy="94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4649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for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can have multiple </a:t>
            </a:r>
            <a:r>
              <a:rPr lang="en-US" i="1" dirty="0"/>
              <a:t>generators </a:t>
            </a:r>
            <a:r>
              <a:rPr lang="en-US" dirty="0"/>
              <a:t>of the form </a:t>
            </a:r>
            <a:r>
              <a:rPr lang="en-US" i="1" dirty="0"/>
              <a:t>variable </a:t>
            </a:r>
            <a:r>
              <a:rPr lang="en-US" dirty="0"/>
              <a:t>&lt;- </a:t>
            </a:r>
            <a:r>
              <a:rPr lang="en-US" i="1" dirty="0"/>
              <a:t>expression</a:t>
            </a:r>
            <a:r>
              <a:rPr lang="en-US" dirty="0"/>
              <a:t>. Separate them by semicolons. For example,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Each generator can have a </a:t>
            </a:r>
            <a:r>
              <a:rPr lang="en-US" i="1" dirty="0"/>
              <a:t>guard</a:t>
            </a:r>
            <a:r>
              <a:rPr lang="en-US" dirty="0"/>
              <a:t>, a Boolean condition preceded by if: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 that there is no semicolon before the if.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231" y="2999581"/>
            <a:ext cx="6913036" cy="7934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231" y="4632059"/>
            <a:ext cx="7048500" cy="80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3931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for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can have any number of </a:t>
            </a:r>
            <a:r>
              <a:rPr lang="en-US" i="1" dirty="0"/>
              <a:t>definitions</a:t>
            </a:r>
            <a:r>
              <a:rPr lang="en-US" dirty="0"/>
              <a:t>, introducing variables that can be used inside the loop: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When the body of the for loop starts with </a:t>
            </a:r>
            <a:r>
              <a:rPr lang="en-US" i="1" dirty="0"/>
              <a:t>yield</a:t>
            </a:r>
            <a:r>
              <a:rPr lang="en-US" dirty="0"/>
              <a:t>, the loop constructs a collection of values, one for each iteration: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type of loop is called a for </a:t>
            </a:r>
            <a:r>
              <a:rPr lang="en-US" i="1" dirty="0"/>
              <a:t>comprehension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27" y="2926559"/>
            <a:ext cx="7705725" cy="6463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327" y="4674129"/>
            <a:ext cx="8029575" cy="76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9288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 has functions in addition to methods. A method operates on an object, but a function doesn’t.</a:t>
            </a:r>
          </a:p>
          <a:p>
            <a:r>
              <a:rPr lang="en-US" dirty="0"/>
              <a:t>To define a function, specify the function’s name, parameters, and body like this: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317" y="4100975"/>
            <a:ext cx="5594350" cy="77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9441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body of the function requires more than one expression, use a block. </a:t>
            </a:r>
          </a:p>
          <a:p>
            <a:r>
              <a:rPr lang="en-US" dirty="0"/>
              <a:t>The last expression of the block becomes the value that the function returns. For example, the following function returns the value of r after the for loop.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417" y="4286249"/>
            <a:ext cx="4387850" cy="152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9819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a recursive function, you must specify the return type. For example,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662" y="3178174"/>
            <a:ext cx="6205538" cy="68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7075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and Named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can provide default arguments for functions that are used when you don’t specify explicit values. For example,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function has two parameters, left and right, with default arguments “[“ and “]”</a:t>
            </a:r>
          </a:p>
          <a:p>
            <a:r>
              <a:rPr lang="en-US" dirty="0"/>
              <a:t>If you call </a:t>
            </a:r>
            <a:r>
              <a:rPr lang="en-US" i="1" dirty="0"/>
              <a:t>decorate("Hello")</a:t>
            </a:r>
            <a:r>
              <a:rPr lang="en-US" dirty="0"/>
              <a:t>, you get </a:t>
            </a:r>
            <a:r>
              <a:rPr lang="en-US" i="1" dirty="0"/>
              <a:t>"[Hello]". </a:t>
            </a:r>
            <a:r>
              <a:rPr lang="en-US" dirty="0"/>
              <a:t>If you don’t like the defaults, supply your own: </a:t>
            </a:r>
            <a:r>
              <a:rPr lang="en-US" i="1" dirty="0"/>
              <a:t>decorate("Hello", "&lt;&lt;&lt;", "&gt;&gt;&gt;")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767" y="2918353"/>
            <a:ext cx="7239000" cy="89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1953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and Named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also specify the parameter names when you supply the arguments. For example,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 that the named arguments need not be in the same order as the parameters.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441" y="3200862"/>
            <a:ext cx="6253691" cy="90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725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Scala Interpreter</a:t>
            </a:r>
          </a:p>
          <a:p>
            <a:r>
              <a:rPr lang="en-US" dirty="0"/>
              <a:t>Defining variables with var and val</a:t>
            </a:r>
          </a:p>
          <a:p>
            <a:r>
              <a:rPr lang="en-US" dirty="0"/>
              <a:t>Numeric Types</a:t>
            </a:r>
          </a:p>
          <a:p>
            <a:r>
              <a:rPr lang="en-US" dirty="0"/>
              <a:t>Using operators and functions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2558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Sometimes, it is convenient to implement a function that can take a variable number of arguments. The following example shows the syntax: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can call this function with as many arguments as you like.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477" y="3416829"/>
            <a:ext cx="3819923" cy="14261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8477" y="5718173"/>
            <a:ext cx="3400425" cy="68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2794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function body is enclosed in braces </a:t>
            </a:r>
            <a:r>
              <a:rPr lang="en-US" i="1" dirty="0"/>
              <a:t>without a preceding </a:t>
            </a:r>
            <a:r>
              <a:rPr lang="en-US" dirty="0"/>
              <a:t>= </a:t>
            </a:r>
            <a:r>
              <a:rPr lang="en-US" i="1" dirty="0"/>
              <a:t>symbol</a:t>
            </a:r>
            <a:r>
              <a:rPr lang="en-US" dirty="0"/>
              <a:t>, then the return type is </a:t>
            </a:r>
            <a:r>
              <a:rPr lang="en-US" i="1" dirty="0"/>
              <a:t>Unit</a:t>
            </a:r>
            <a:r>
              <a:rPr lang="en-US" dirty="0"/>
              <a:t>. Such a function is called a </a:t>
            </a:r>
            <a:r>
              <a:rPr lang="en-US" i="1" dirty="0"/>
              <a:t>procedure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591" y="3467628"/>
            <a:ext cx="4892675" cy="145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4987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</a:t>
            </a:r>
            <a:r>
              <a:rPr lang="en-US" i="1" dirty="0"/>
              <a:t>val</a:t>
            </a:r>
            <a:r>
              <a:rPr lang="en-US" dirty="0"/>
              <a:t> is declared as </a:t>
            </a:r>
            <a:r>
              <a:rPr lang="en-US" i="1" dirty="0"/>
              <a:t>lazy</a:t>
            </a:r>
            <a:r>
              <a:rPr lang="en-US" dirty="0"/>
              <a:t>, its initialization is deferred until it is accessed for the first time. For example,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the program never accesses words, the file is never opened.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617" y="2964391"/>
            <a:ext cx="781111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3145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will be no error when the initialization statement is executed. However, if you access </a:t>
            </a:r>
            <a:r>
              <a:rPr lang="en-US" i="1" dirty="0"/>
              <a:t>words</a:t>
            </a:r>
            <a:r>
              <a:rPr lang="en-US" dirty="0"/>
              <a:t>, and file does not exist, you will get an error message that the file is not found.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618" y="3679161"/>
            <a:ext cx="7658100" cy="272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7274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 exceptions work the same way as in Java or C++. When you throw an exception, for example</a:t>
            </a:r>
          </a:p>
          <a:p>
            <a:pPr marL="457200" lvl="1" indent="0">
              <a:buNone/>
            </a:pPr>
            <a:r>
              <a:rPr lang="en-US" i="1" dirty="0"/>
              <a:t>throw new </a:t>
            </a:r>
            <a:r>
              <a:rPr lang="en-US" i="1" dirty="0" err="1"/>
              <a:t>IllegalArgumentException</a:t>
            </a:r>
            <a:r>
              <a:rPr lang="en-US" i="1" dirty="0"/>
              <a:t>("x should not be negative")</a:t>
            </a:r>
          </a:p>
          <a:p>
            <a:pPr marL="0" indent="0">
              <a:buNone/>
            </a:pPr>
            <a:r>
              <a:rPr lang="en-US" dirty="0"/>
              <a:t>	the current computation is aborted, and the runtime     	system looks for an exception handler that can accept an    	</a:t>
            </a:r>
            <a:r>
              <a:rPr lang="en-US" i="1" dirty="0" err="1"/>
              <a:t>IllegalArgumentException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807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 syntax for catching exceptions is modeled after the pattern matching syntax</a:t>
            </a:r>
          </a:p>
          <a:p>
            <a:pPr marL="457200" lvl="1" indent="0">
              <a:buNone/>
            </a:pPr>
            <a:r>
              <a:rPr lang="nn-NO" i="1" dirty="0">
                <a:solidFill>
                  <a:schemeClr val="tx1"/>
                </a:solidFill>
              </a:rPr>
              <a:t>val url = new URL("http://horstmann.com/fred-tiny.gif")</a:t>
            </a:r>
          </a:p>
          <a:p>
            <a:pPr marL="457200" lvl="1" indent="0">
              <a:buNone/>
            </a:pPr>
            <a:r>
              <a:rPr lang="en-US" i="1" dirty="0">
                <a:solidFill>
                  <a:schemeClr val="tx1"/>
                </a:solidFill>
              </a:rPr>
              <a:t>try {</a:t>
            </a:r>
          </a:p>
          <a:p>
            <a:pPr marL="457200" lvl="1" indent="0">
              <a:buNone/>
            </a:pPr>
            <a:r>
              <a:rPr lang="en-US" i="1" dirty="0">
                <a:solidFill>
                  <a:schemeClr val="tx1"/>
                </a:solidFill>
              </a:rPr>
              <a:t>process(</a:t>
            </a:r>
            <a:r>
              <a:rPr lang="en-US" i="1" dirty="0" err="1">
                <a:solidFill>
                  <a:schemeClr val="tx1"/>
                </a:solidFill>
              </a:rPr>
              <a:t>url</a:t>
            </a:r>
            <a:r>
              <a:rPr lang="en-US" i="1" dirty="0">
                <a:solidFill>
                  <a:schemeClr val="tx1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i="1" dirty="0">
                <a:solidFill>
                  <a:schemeClr val="tx1"/>
                </a:solidFill>
              </a:rPr>
              <a:t>} catch {</a:t>
            </a:r>
          </a:p>
          <a:p>
            <a:pPr marL="457200" lvl="1" indent="0">
              <a:buNone/>
            </a:pPr>
            <a:r>
              <a:rPr lang="en-US" i="1" dirty="0">
                <a:solidFill>
                  <a:schemeClr val="tx1"/>
                </a:solidFill>
              </a:rPr>
              <a:t>case _: </a:t>
            </a:r>
            <a:r>
              <a:rPr lang="en-US" i="1" dirty="0" err="1">
                <a:solidFill>
                  <a:schemeClr val="tx1"/>
                </a:solidFill>
              </a:rPr>
              <a:t>MalformedURLException</a:t>
            </a:r>
            <a:r>
              <a:rPr lang="en-US" i="1" dirty="0">
                <a:solidFill>
                  <a:schemeClr val="tx1"/>
                </a:solidFill>
              </a:rPr>
              <a:t> =&gt; </a:t>
            </a:r>
            <a:r>
              <a:rPr lang="en-US" i="1" dirty="0" err="1">
                <a:solidFill>
                  <a:schemeClr val="tx1"/>
                </a:solidFill>
              </a:rPr>
              <a:t>println</a:t>
            </a:r>
            <a:r>
              <a:rPr lang="en-US" i="1" dirty="0">
                <a:solidFill>
                  <a:schemeClr val="tx1"/>
                </a:solidFill>
              </a:rPr>
              <a:t>(</a:t>
            </a:r>
            <a:r>
              <a:rPr lang="en-US" i="1" dirty="0" err="1">
                <a:solidFill>
                  <a:schemeClr val="tx1"/>
                </a:solidFill>
              </a:rPr>
              <a:t>s"Bad</a:t>
            </a:r>
            <a:r>
              <a:rPr lang="en-US" i="1" dirty="0">
                <a:solidFill>
                  <a:schemeClr val="tx1"/>
                </a:solidFill>
              </a:rPr>
              <a:t> URL: $</a:t>
            </a:r>
            <a:r>
              <a:rPr lang="en-US" i="1" dirty="0" err="1">
                <a:solidFill>
                  <a:schemeClr val="tx1"/>
                </a:solidFill>
              </a:rPr>
              <a:t>url</a:t>
            </a:r>
            <a:r>
              <a:rPr lang="en-US" i="1" dirty="0">
                <a:solidFill>
                  <a:schemeClr val="tx1"/>
                </a:solidFill>
              </a:rPr>
              <a:t>")</a:t>
            </a:r>
          </a:p>
          <a:p>
            <a:pPr marL="457200" lvl="1" indent="0">
              <a:buNone/>
            </a:pPr>
            <a:r>
              <a:rPr lang="en-US" i="1" dirty="0">
                <a:solidFill>
                  <a:schemeClr val="tx1"/>
                </a:solidFill>
              </a:rPr>
              <a:t>case ex: </a:t>
            </a:r>
            <a:r>
              <a:rPr lang="en-US" i="1" dirty="0" err="1">
                <a:solidFill>
                  <a:schemeClr val="tx1"/>
                </a:solidFill>
              </a:rPr>
              <a:t>IOException</a:t>
            </a:r>
            <a:r>
              <a:rPr lang="en-US" i="1" dirty="0">
                <a:solidFill>
                  <a:schemeClr val="tx1"/>
                </a:solidFill>
              </a:rPr>
              <a:t> =&gt; </a:t>
            </a:r>
            <a:r>
              <a:rPr lang="en-US" i="1" dirty="0" err="1">
                <a:solidFill>
                  <a:schemeClr val="tx1"/>
                </a:solidFill>
              </a:rPr>
              <a:t>ex.printStackTrace</a:t>
            </a:r>
            <a:r>
              <a:rPr lang="en-US" i="1" dirty="0">
                <a:solidFill>
                  <a:schemeClr val="tx1"/>
                </a:solidFill>
              </a:rPr>
              <a:t>()</a:t>
            </a:r>
          </a:p>
          <a:p>
            <a:pPr marL="457200" lvl="1" indent="0">
              <a:buNone/>
            </a:pPr>
            <a:r>
              <a:rPr lang="en-US" i="1" dirty="0">
                <a:solidFill>
                  <a:schemeClr val="tx1"/>
                </a:solidFill>
              </a:rPr>
              <a:t>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0986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Lab2</a:t>
            </a: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Control Structures and Functions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46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2100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47</a:t>
            </a:fld>
            <a:endParaRPr lang="en-US" dirty="0">
              <a:solidFill>
                <a:srgbClr val="90C226"/>
              </a:solidFill>
            </a:endParaRPr>
          </a:p>
        </p:txBody>
      </p:sp>
      <p:pic>
        <p:nvPicPr>
          <p:cNvPr id="1026" name="Picture 2" descr="Image result for Scala Programming Language Imag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068" y="1930400"/>
            <a:ext cx="4470400" cy="3488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5118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 </a:t>
            </a:r>
          </a:p>
          <a:p>
            <a:r>
              <a:rPr lang="en-US" dirty="0" err="1"/>
              <a:t>ArrayBuffer</a:t>
            </a:r>
            <a:endParaRPr lang="en-US" dirty="0"/>
          </a:p>
          <a:p>
            <a:r>
              <a:rPr lang="en-US" dirty="0"/>
              <a:t>Traversing Array elements</a:t>
            </a:r>
          </a:p>
          <a:p>
            <a:r>
              <a:rPr lang="en-US" dirty="0"/>
              <a:t>Transforming to an array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48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5459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 is a static data structure</a:t>
            </a:r>
          </a:p>
          <a:p>
            <a:r>
              <a:rPr lang="en-US" dirty="0"/>
              <a:t>In scala to use this data structure you need to use Array type for example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95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Scala Interpreter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759" y="2122489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On the </a:t>
            </a:r>
            <a:r>
              <a:rPr lang="en-US" i="1" dirty="0"/>
              <a:t>scala</a:t>
            </a:r>
            <a:r>
              <a:rPr lang="en-US" dirty="0"/>
              <a:t> shell type the following command and press Enter key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answer is given the name </a:t>
            </a:r>
            <a:r>
              <a:rPr lang="en-US" i="1" dirty="0"/>
              <a:t>res0</a:t>
            </a:r>
            <a:r>
              <a:rPr lang="en-US" dirty="0"/>
              <a:t>. You can use that name in subsequent computations: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439" y="3048000"/>
            <a:ext cx="3286125" cy="8974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40" y="4870977"/>
            <a:ext cx="3286125" cy="132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8334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8596668" cy="477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344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ArrayBuffer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ArrayBuffer</a:t>
            </a:r>
            <a:r>
              <a:rPr lang="en-US" dirty="0"/>
              <a:t> is a dynamic data structure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345" y="2719386"/>
            <a:ext cx="7333721" cy="266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244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ArrayBuffer</a:t>
            </a:r>
            <a:r>
              <a:rPr lang="en-US" dirty="0"/>
              <a:t> and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Sometimes, you want to build up an Array, but you don’t yet know how many elements you will need. In that case, first make an array buffer, then call </a:t>
            </a:r>
            <a:r>
              <a:rPr lang="en-US" i="1" dirty="0"/>
              <a:t>toArray </a:t>
            </a:r>
            <a:r>
              <a:rPr lang="en-US" dirty="0"/>
              <a:t>method on it:</a:t>
            </a:r>
          </a:p>
          <a:p>
            <a:pPr marL="457200" lvl="1" indent="0">
              <a:buNone/>
            </a:pPr>
            <a:r>
              <a:rPr lang="en-US" i="1" dirty="0"/>
              <a:t>b.toArray</a:t>
            </a:r>
          </a:p>
          <a:p>
            <a:r>
              <a:rPr lang="en-US" dirty="0"/>
              <a:t>Conversely, call </a:t>
            </a:r>
            <a:r>
              <a:rPr lang="en-US" i="1" dirty="0"/>
              <a:t>toBuffer</a:t>
            </a:r>
            <a:r>
              <a:rPr lang="en-US" dirty="0"/>
              <a:t> to convert the array a to an array buffer.</a:t>
            </a:r>
          </a:p>
          <a:p>
            <a:pPr marL="457200" lvl="1" indent="0">
              <a:buNone/>
            </a:pPr>
            <a:r>
              <a:rPr lang="en-US" i="1" dirty="0"/>
              <a:t>a.toBuffer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5862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Traversing Array and </a:t>
            </a:r>
            <a:r>
              <a:rPr lang="en-US" dirty="0" err="1"/>
              <a:t>ArrayBuffer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is how you traverse an array or array buffer with a for loop:</a:t>
            </a:r>
          </a:p>
          <a:p>
            <a:pPr marL="400050" lvl="1" indent="0">
              <a:buNone/>
            </a:pPr>
            <a:r>
              <a:rPr lang="en-US" i="1" dirty="0"/>
              <a:t>for (i &lt;- 0 until </a:t>
            </a:r>
            <a:r>
              <a:rPr lang="en-US" i="1" dirty="0" err="1"/>
              <a:t>a.length</a:t>
            </a:r>
            <a:r>
              <a:rPr lang="en-US" i="1" dirty="0"/>
              <a:t>)</a:t>
            </a:r>
          </a:p>
          <a:p>
            <a:pPr marL="400050" lvl="1" indent="0">
              <a:buNone/>
            </a:pPr>
            <a:r>
              <a:rPr lang="en-US" i="1" dirty="0"/>
              <a:t>   </a:t>
            </a:r>
            <a:r>
              <a:rPr lang="en-US" i="1" dirty="0" err="1"/>
              <a:t>println</a:t>
            </a:r>
            <a:r>
              <a:rPr lang="en-US" i="1" dirty="0"/>
              <a:t>(</a:t>
            </a:r>
            <a:r>
              <a:rPr lang="en-US" i="1" dirty="0" err="1"/>
              <a:t>s"$i</a:t>
            </a:r>
            <a:r>
              <a:rPr lang="en-US" i="1" dirty="0"/>
              <a:t>: ${a(i)}")</a:t>
            </a:r>
          </a:p>
          <a:p>
            <a:r>
              <a:rPr lang="en-US" dirty="0"/>
              <a:t>In general, the construct</a:t>
            </a:r>
          </a:p>
          <a:p>
            <a:pPr marL="400050" lvl="1" indent="0">
              <a:buNone/>
            </a:pPr>
            <a:r>
              <a:rPr lang="en-US" i="1" dirty="0"/>
              <a:t>for (i &lt;- range)</a:t>
            </a:r>
          </a:p>
          <a:p>
            <a:pPr marL="0" indent="0">
              <a:buNone/>
            </a:pPr>
            <a:r>
              <a:rPr lang="en-US" dirty="0"/>
              <a:t>    makes the variable </a:t>
            </a:r>
            <a:r>
              <a:rPr lang="en-US" i="1" dirty="0"/>
              <a:t>i</a:t>
            </a:r>
            <a:r>
              <a:rPr lang="en-US" dirty="0"/>
              <a:t> traverse all values of the range.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37620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Traversing Array and </a:t>
            </a:r>
            <a:r>
              <a:rPr lang="en-US" dirty="0" err="1"/>
              <a:t>ArrayBuffer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don’t need the array index in the loop body, visit the array elements directly:</a:t>
            </a:r>
          </a:p>
          <a:p>
            <a:pPr marL="400050" lvl="1" indent="0">
              <a:buNone/>
            </a:pPr>
            <a:r>
              <a:rPr lang="en-US" i="1" dirty="0"/>
              <a:t>for (</a:t>
            </a:r>
            <a:r>
              <a:rPr lang="en-US" i="1" dirty="0" err="1"/>
              <a:t>elem</a:t>
            </a:r>
            <a:r>
              <a:rPr lang="en-US" i="1" dirty="0"/>
              <a:t> &lt;- a)</a:t>
            </a:r>
          </a:p>
          <a:p>
            <a:pPr marL="400050" lvl="1" indent="0">
              <a:buNone/>
            </a:pPr>
            <a:r>
              <a:rPr lang="en-US" i="1" dirty="0"/>
              <a:t> </a:t>
            </a:r>
            <a:r>
              <a:rPr lang="en-US" i="1" dirty="0" err="1"/>
              <a:t>println</a:t>
            </a:r>
            <a:r>
              <a:rPr lang="en-US" i="1" dirty="0"/>
              <a:t>(</a:t>
            </a:r>
            <a:r>
              <a:rPr lang="en-US" i="1" dirty="0" err="1"/>
              <a:t>elem</a:t>
            </a:r>
            <a:r>
              <a:rPr lang="en-US" i="1" dirty="0"/>
              <a:t>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987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Transforming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easy to take an array (or array buffer) and transform it in some way. Such transformations don’t modify the original array but yield a new one. Use a </a:t>
            </a:r>
            <a:r>
              <a:rPr lang="en-US" i="1" dirty="0"/>
              <a:t>for comprehension</a:t>
            </a:r>
            <a:r>
              <a:rPr lang="en-US" dirty="0"/>
              <a:t> like this: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424" y="3777190"/>
            <a:ext cx="5860521" cy="1353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8107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Transforming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Sometimes, when you traverse a collection, you only want to process the elements that match a particular condition. This is achieved with a </a:t>
            </a:r>
            <a:r>
              <a:rPr lang="en-US" i="1" dirty="0"/>
              <a:t>guard</a:t>
            </a:r>
            <a:r>
              <a:rPr lang="en-US" dirty="0"/>
              <a:t>: an if inside the for. </a:t>
            </a:r>
          </a:p>
          <a:p>
            <a:r>
              <a:rPr lang="en-US" dirty="0"/>
              <a:t>Here we double every even element, dropping the odd ones: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520" y="4324878"/>
            <a:ext cx="7237413" cy="171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6045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Common methods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4823185"/>
              </p:ext>
            </p:extLst>
          </p:nvPr>
        </p:nvGraphicFramePr>
        <p:xfrm>
          <a:off x="474133" y="2160588"/>
          <a:ext cx="9110134" cy="421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0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Scala Doc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 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Sums up the elements of this collection.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 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Finds the largest element.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sorted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[B &gt;: A](</a:t>
                      </a:r>
                      <a:r>
                        <a:rPr lang="en-US" sz="1800" b="0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implicit 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 </a:t>
                      </a:r>
                      <a:r>
                        <a:rPr lang="en-US" sz="1800" b="0" i="0" u="sng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 action="ppaction://hlinkfile"/>
                        </a:rPr>
                        <a:t>math.Ordering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[B]): Array[T]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Sorts this mutable indexed sequence according to an Ordering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sortWith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lt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(T, T) ⇒ </a:t>
                      </a:r>
                      <a:r>
                        <a:rPr lang="en-US" sz="1800" b="0" i="0" u="sng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 action="ppaction://hlinkfile"/>
                        </a:rPr>
                        <a:t>Boolean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): Array[T]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Sorts this mutable indexed sequence according to a comparison function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mkString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 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 action="ppaction://hlinkfile"/>
                        </a:rPr>
                        <a:t>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Displays all elements of this mutable indexed sequence in a string.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mkString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 </a:t>
                      </a:r>
                      <a:r>
                        <a:rPr lang="en-US" sz="1800" b="0" i="0" u="sng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 action="ppaction://hlinkfile"/>
                        </a:rPr>
                        <a:t>String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): 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 action="ppaction://hlinkfile"/>
                        </a:rPr>
                        <a:t>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Displays all elements of this mutable indexed sequence in a string using a separator string.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24710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Multidimensional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two-dimensional array of </a:t>
            </a:r>
            <a:r>
              <a:rPr lang="en-US" i="1" dirty="0"/>
              <a:t>Double</a:t>
            </a:r>
            <a:r>
              <a:rPr lang="en-US" dirty="0"/>
              <a:t> values has the type </a:t>
            </a:r>
            <a:r>
              <a:rPr lang="en-US" i="1" dirty="0"/>
              <a:t>Array[Array[Double]]</a:t>
            </a:r>
            <a:r>
              <a:rPr lang="en-US" dirty="0"/>
              <a:t>.</a:t>
            </a:r>
          </a:p>
          <a:p>
            <a:r>
              <a:rPr lang="en-US" dirty="0"/>
              <a:t>To construct such an array, use the </a:t>
            </a:r>
            <a:r>
              <a:rPr lang="en-US" i="1" dirty="0"/>
              <a:t>ofDim</a:t>
            </a:r>
            <a:r>
              <a:rPr lang="en-US" dirty="0"/>
              <a:t> method:</a:t>
            </a:r>
          </a:p>
          <a:p>
            <a:pPr marL="0" lvl="1" indent="0">
              <a:buNone/>
            </a:pPr>
            <a:r>
              <a:rPr lang="en-US" i="1" dirty="0"/>
              <a:t>	val matrix = </a:t>
            </a:r>
            <a:r>
              <a:rPr lang="en-US" i="1" dirty="0" err="1"/>
              <a:t>Array.ofDim</a:t>
            </a:r>
            <a:r>
              <a:rPr lang="en-US" i="1" dirty="0"/>
              <a:t>[Double](3, 4) // Three rows, four columns</a:t>
            </a:r>
          </a:p>
          <a:p>
            <a:r>
              <a:rPr lang="en-US" dirty="0"/>
              <a:t>To access an element, use two pairs of parentheses:</a:t>
            </a:r>
          </a:p>
          <a:p>
            <a:pPr marL="400050" lvl="1" indent="0">
              <a:buNone/>
            </a:pPr>
            <a:r>
              <a:rPr lang="en-US" i="1" dirty="0"/>
              <a:t>matrix(row)(column) = 42</a:t>
            </a:r>
          </a:p>
          <a:p>
            <a:pPr marL="400050" lvl="1" indent="0">
              <a:buNone/>
            </a:pPr>
            <a:endParaRPr lang="en-US" i="1" dirty="0"/>
          </a:p>
          <a:p>
            <a:pPr marL="400050" lvl="1" indent="0">
              <a:buNone/>
            </a:pPr>
            <a:endParaRPr lang="en-US" i="1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19606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Lab3</a:t>
            </a: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Arrays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59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389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REPL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759" y="2122489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Scala interpreter reads an expression, evaluates it, prints it, and reads the next expression. This is called the read-</a:t>
            </a:r>
            <a:r>
              <a:rPr lang="en-US" dirty="0" err="1"/>
              <a:t>eval</a:t>
            </a:r>
            <a:r>
              <a:rPr lang="en-US" dirty="0"/>
              <a:t>-print loop, or </a:t>
            </a:r>
            <a:r>
              <a:rPr lang="en-US" b="1" i="1" dirty="0"/>
              <a:t>REPL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60844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 and Tuples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60</a:t>
            </a:fld>
            <a:endParaRPr lang="en-US" dirty="0"/>
          </a:p>
        </p:txBody>
      </p:sp>
      <p:pic>
        <p:nvPicPr>
          <p:cNvPr id="1026" name="Picture 2" descr="Image result for Scala Programming Language Imag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068" y="1930400"/>
            <a:ext cx="4470400" cy="3488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168907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Map </a:t>
            </a:r>
          </a:p>
          <a:p>
            <a:r>
              <a:rPr lang="en-US" dirty="0"/>
              <a:t>Traversing over Map</a:t>
            </a:r>
          </a:p>
          <a:p>
            <a:r>
              <a:rPr lang="en-US" dirty="0"/>
              <a:t>Sorted Maps</a:t>
            </a:r>
          </a:p>
          <a:p>
            <a:r>
              <a:rPr lang="en-US" dirty="0"/>
              <a:t>Tuples</a:t>
            </a:r>
          </a:p>
          <a:p>
            <a:r>
              <a:rPr lang="en-US" dirty="0"/>
              <a:t>Zipping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61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16631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construct a map as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you want a mutable map, use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430" y="2661709"/>
            <a:ext cx="7787303" cy="9789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855" y="4141786"/>
            <a:ext cx="7815878" cy="119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73133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You could have equally well defined the map as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If you want to start out with a blank map, you have to supply type parameters: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142" y="2623607"/>
            <a:ext cx="8117859" cy="11017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6142" y="5015306"/>
            <a:ext cx="6531505" cy="79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0741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Map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use the () notation to look up key values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the map doesn’t contain a value for the requested key, an exception is thrown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087" y="2714096"/>
            <a:ext cx="4921780" cy="82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06457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Map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check whether there is a key with the given value, call the contains method: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call combination is so common, there is a shortcut: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73" y="3005531"/>
            <a:ext cx="6953250" cy="9461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373" y="4525163"/>
            <a:ext cx="6953250" cy="85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07393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Map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mutable map, you can update a map value, or add a new one, with a () to the left of an = sign: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380" y="3109845"/>
            <a:ext cx="7772487" cy="270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06800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Map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remove a key and its associated value, use the -= operator: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67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905" y="3062750"/>
            <a:ext cx="8113097" cy="132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12817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over Maps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simple loop iterates over all key/value pairs of a map:</a:t>
            </a:r>
          </a:p>
          <a:p>
            <a:pPr marL="457200" lvl="1" indent="0">
              <a:buNone/>
            </a:pPr>
            <a:r>
              <a:rPr lang="en-US" i="1" dirty="0"/>
              <a:t>for ((k, v) &lt;- map) process k and v</a:t>
            </a:r>
          </a:p>
          <a:p>
            <a:r>
              <a:rPr lang="en-US" dirty="0"/>
              <a:t>The magic here is that you can use </a:t>
            </a:r>
            <a:r>
              <a:rPr lang="en-US" i="1" dirty="0"/>
              <a:t>pattern matching </a:t>
            </a:r>
            <a:r>
              <a:rPr lang="en-US" dirty="0"/>
              <a:t>in a Scala for loop. That way, you get the key and value of each pair in the map without tedious method calls.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80332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over Maps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want to visit only the keys or values, use the </a:t>
            </a:r>
            <a:r>
              <a:rPr lang="en-US" i="1" dirty="0"/>
              <a:t>keySet</a:t>
            </a:r>
            <a:r>
              <a:rPr lang="en-US" dirty="0"/>
              <a:t> and </a:t>
            </a:r>
            <a:r>
              <a:rPr lang="en-US" i="1" dirty="0"/>
              <a:t>values</a:t>
            </a:r>
            <a:r>
              <a:rPr lang="en-US" dirty="0"/>
              <a:t> methods, as you would in Java. </a:t>
            </a:r>
          </a:p>
          <a:p>
            <a:r>
              <a:rPr lang="en-US" dirty="0"/>
              <a:t>The </a:t>
            </a:r>
            <a:r>
              <a:rPr lang="en-US" i="1" dirty="0"/>
              <a:t>values</a:t>
            </a:r>
            <a:r>
              <a:rPr lang="en-US" dirty="0"/>
              <a:t> method returns an </a:t>
            </a:r>
            <a:r>
              <a:rPr lang="en-US" i="1" dirty="0"/>
              <a:t>Iterable</a:t>
            </a:r>
            <a:r>
              <a:rPr lang="en-US" dirty="0"/>
              <a:t> that you can use in a for loop.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99" y="3808412"/>
            <a:ext cx="6646333" cy="12207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999" y="5073318"/>
            <a:ext cx="5647268" cy="119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540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values and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32014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You can define your own names: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can use these names in subsequent expressions: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value declared with </a:t>
            </a:r>
            <a:r>
              <a:rPr lang="en-US" b="1" i="1" dirty="0"/>
              <a:t>val</a:t>
            </a:r>
            <a:r>
              <a:rPr lang="en-US" dirty="0"/>
              <a:t> is actually a constant—you can’t change its contents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417" y="2572114"/>
            <a:ext cx="2965450" cy="8484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2417" y="4242526"/>
            <a:ext cx="2965450" cy="73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3062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Sorted Maps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need to visit the keys in sorted order, use a </a:t>
            </a:r>
            <a:r>
              <a:rPr lang="en-US" i="1" dirty="0"/>
              <a:t>SortedMap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you want to visit the keys in insertion order, use a </a:t>
            </a:r>
            <a:r>
              <a:rPr lang="en-US" i="1" dirty="0"/>
              <a:t>LinkedHashMap</a:t>
            </a:r>
            <a:r>
              <a:rPr lang="en-US" dirty="0"/>
              <a:t>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905" y="2938925"/>
            <a:ext cx="7915362" cy="144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3412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tuple value is formed by enclosing individual values in parentheses. For example,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853" y="3125258"/>
            <a:ext cx="5078414" cy="68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0306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have a tuple, say,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then you can access its components with the methods _1,</a:t>
            </a:r>
          </a:p>
          <a:p>
            <a:pPr marL="0" indent="0">
              <a:buNone/>
            </a:pPr>
            <a:r>
              <a:rPr lang="en-US" dirty="0"/>
              <a:t>    _2, _3, for example: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317" y="2663296"/>
            <a:ext cx="5385415" cy="7233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317" y="4792133"/>
            <a:ext cx="3184083" cy="67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74509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Usually, it is better to use pattern matching to get at the components of a tuple, for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056" y="3092449"/>
            <a:ext cx="5883890" cy="175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16151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 a _ if you don’t need all components: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333" y="2747962"/>
            <a:ext cx="5435600" cy="133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38504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Zipping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reason for using tuples is to bundle together values so that they can be processed together. This is commonly done with the </a:t>
            </a:r>
            <a:r>
              <a:rPr lang="en-US" i="1" dirty="0"/>
              <a:t>zip</a:t>
            </a:r>
            <a:r>
              <a:rPr lang="en-US" dirty="0"/>
              <a:t> method. For example, the following code yields an array of pair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177" y="3763962"/>
            <a:ext cx="6558756" cy="192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78304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Zipping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pairs can then be processed together: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746" y="2800813"/>
            <a:ext cx="6605587" cy="133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28670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Lab4</a:t>
            </a: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Maps and Tuples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77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77428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78</a:t>
            </a:fld>
            <a:endParaRPr lang="en-US" dirty="0">
              <a:solidFill>
                <a:srgbClr val="90C226"/>
              </a:solidFill>
            </a:endParaRPr>
          </a:p>
        </p:txBody>
      </p:sp>
      <p:pic>
        <p:nvPicPr>
          <p:cNvPr id="1026" name="Picture 2" descr="Image result for Scala Programming Language Imag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068" y="1930400"/>
            <a:ext cx="4470400" cy="3488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639400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classes and parameter less methods </a:t>
            </a:r>
          </a:p>
          <a:p>
            <a:r>
              <a:rPr lang="en-US" dirty="0"/>
              <a:t>Properties</a:t>
            </a:r>
          </a:p>
          <a:p>
            <a:r>
              <a:rPr lang="en-US" dirty="0"/>
              <a:t>Object private fields</a:t>
            </a:r>
          </a:p>
          <a:p>
            <a:r>
              <a:rPr lang="en-US" dirty="0"/>
              <a:t>Constructors</a:t>
            </a:r>
          </a:p>
          <a:p>
            <a:r>
              <a:rPr lang="en-US" dirty="0"/>
              <a:t>Nested classes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79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427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values and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32014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To declare a variable whose contents can vary, use a </a:t>
            </a:r>
            <a:r>
              <a:rPr lang="en-US" b="1" i="1" dirty="0"/>
              <a:t>var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Scala, you are encouraged to use a </a:t>
            </a:r>
            <a:r>
              <a:rPr lang="en-US" b="1" i="1" dirty="0"/>
              <a:t>val</a:t>
            </a:r>
            <a:r>
              <a:rPr lang="en-US" dirty="0"/>
              <a:t> unless you really need to change the contents.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270" y="2618317"/>
            <a:ext cx="2718330" cy="105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69399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Classes and Parameter less Methods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2206" y="2206889"/>
            <a:ext cx="6680994" cy="2280443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70989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Classes and Parameter less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Scala, a class is not declared as </a:t>
            </a:r>
            <a:r>
              <a:rPr lang="en-US" i="1" dirty="0"/>
              <a:t>public</a:t>
            </a:r>
            <a:r>
              <a:rPr lang="en-US" dirty="0"/>
              <a:t>. A Scala source file can contain multiple classes, and all of them have </a:t>
            </a:r>
            <a:r>
              <a:rPr lang="en-US" i="1" dirty="0"/>
              <a:t>public visibility</a:t>
            </a:r>
            <a:r>
              <a:rPr lang="en-US" dirty="0"/>
              <a:t>.</a:t>
            </a:r>
          </a:p>
          <a:p>
            <a:r>
              <a:rPr lang="en-US" dirty="0"/>
              <a:t>To use this class, you construct objects and invoke methods in the usual way: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970" y="4258203"/>
            <a:ext cx="5895976" cy="155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00440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Classes and Parameter less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call a parameter less method (such as current) with or without parentheses: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332" y="3051704"/>
            <a:ext cx="4809067" cy="152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70894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with Getters and Setters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Scala provides getter and setter methods for every field. Here, we define a public field: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779" y="3025241"/>
            <a:ext cx="2689755" cy="134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56278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with Getters and Setters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Scala generates a class for the JVM with a </a:t>
            </a:r>
            <a:r>
              <a:rPr lang="en-US" i="1" dirty="0"/>
              <a:t>private </a:t>
            </a:r>
            <a:r>
              <a:rPr lang="en-US" dirty="0"/>
              <a:t>age field and getter and setter methods. These methods are public because we did not declare age as private. (For a private field, the getter and setter methods are private.)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754" y="3720570"/>
            <a:ext cx="3711046" cy="190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48955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with Only Getters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you want a </a:t>
            </a:r>
            <a:r>
              <a:rPr lang="en-US" i="1" dirty="0"/>
              <a:t>read-only property </a:t>
            </a:r>
            <a:r>
              <a:rPr lang="en-US" dirty="0"/>
              <a:t>with a getter but no setter. If the value of the property never changes after the object has been constructed, use a </a:t>
            </a:r>
            <a:r>
              <a:rPr lang="en-US" i="1" dirty="0"/>
              <a:t>val </a:t>
            </a:r>
            <a:r>
              <a:rPr lang="en-US" dirty="0"/>
              <a:t>field: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500" y="3463395"/>
            <a:ext cx="5016500" cy="151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82756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with Only Getters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a private field and a property getter if you don’t want a client to set it at will, but that is mutated in some other way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615" y="3529475"/>
            <a:ext cx="4751917" cy="1516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3299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Object-Private 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Scala (as well as in Java or C++), a method can access the private fields of </a:t>
            </a:r>
            <a:r>
              <a:rPr lang="en-US" i="1" dirty="0"/>
              <a:t>all </a:t>
            </a:r>
            <a:r>
              <a:rPr lang="en-US" dirty="0"/>
              <a:t>objects of its class. For example,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Accessing </a:t>
            </a:r>
            <a:r>
              <a:rPr lang="en-US" i="1" dirty="0"/>
              <a:t>other.value</a:t>
            </a:r>
            <a:r>
              <a:rPr lang="en-US" dirty="0"/>
              <a:t> is legal because other is also a Counter object.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702" y="2932644"/>
            <a:ext cx="6870965" cy="226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21046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Object-Private 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 allows an even more severe access restriction with the private[this] qualifier: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913" y="3150657"/>
            <a:ext cx="7524750" cy="266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93626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Bean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 provides getter and setter methods for the fields that you define. However, the names of these methods are not what Java tools expect.</a:t>
            </a:r>
          </a:p>
          <a:p>
            <a:r>
              <a:rPr lang="en-US" dirty="0"/>
              <a:t>The JavaBeans specification defines a Java property as a pair of </a:t>
            </a:r>
            <a:r>
              <a:rPr lang="en-US" dirty="0" err="1"/>
              <a:t>getFoo</a:t>
            </a:r>
            <a:r>
              <a:rPr lang="en-US" dirty="0"/>
              <a:t>/</a:t>
            </a:r>
            <a:r>
              <a:rPr lang="en-US" dirty="0" err="1"/>
              <a:t>setFoo</a:t>
            </a:r>
            <a:r>
              <a:rPr lang="en-US" dirty="0"/>
              <a:t> methods</a:t>
            </a:r>
          </a:p>
          <a:p>
            <a:r>
              <a:rPr lang="en-US" dirty="0"/>
              <a:t>Many Java tools rely on this naming convention.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587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values and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32014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You need not specify the type of a value or variable. It is inferred from the type of the expression with which you initialize it.</a:t>
            </a:r>
          </a:p>
          <a:p>
            <a:r>
              <a:rPr lang="en-US" dirty="0"/>
              <a:t>However, you can specify the type if necessary. For example,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246" y="4323821"/>
            <a:ext cx="4061354" cy="139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20499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Bean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annotate a Scala field with </a:t>
            </a:r>
            <a:r>
              <a:rPr lang="en-US" i="1" dirty="0"/>
              <a:t>@BeanProperty</a:t>
            </a:r>
            <a:r>
              <a:rPr lang="en-US" dirty="0"/>
              <a:t>, then such methods are automatically generated. For example,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518" y="3477153"/>
            <a:ext cx="5866428" cy="221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06699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scala properties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45747" y="1804988"/>
            <a:ext cx="5641343" cy="4087812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89633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Auxiliary 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Auxiliary constructors  are similar to constructors in Java or C++, with just two differences.</a:t>
            </a:r>
          </a:p>
          <a:p>
            <a:pPr lvl="1"/>
            <a:r>
              <a:rPr lang="en-US" dirty="0"/>
              <a:t>1. The auxiliary constructors are called this. (In Java or C++, constructors have the same name as the class—which is not so convenient if you rename the class.)</a:t>
            </a:r>
          </a:p>
          <a:p>
            <a:pPr lvl="1"/>
            <a:r>
              <a:rPr lang="en-US" dirty="0"/>
              <a:t>2. Each auxiliary constructor </a:t>
            </a:r>
            <a:r>
              <a:rPr lang="en-US" i="1" dirty="0"/>
              <a:t>must </a:t>
            </a:r>
            <a:r>
              <a:rPr lang="en-US" dirty="0"/>
              <a:t>start with a call to a previously defined auxiliary constructor or the </a:t>
            </a:r>
            <a:r>
              <a:rPr lang="en-US" i="1" dirty="0"/>
              <a:t>primary constructor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60361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Auxiliary 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Here is a class with two auxiliary constructors: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371" y="2734733"/>
            <a:ext cx="7486292" cy="307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26365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Auxiliary 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construct objects of this class in three ways: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387" y="2757950"/>
            <a:ext cx="7395276" cy="238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96339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Primary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Scala, every class has a primary constructor. It is interwoven with the class definition</a:t>
            </a:r>
          </a:p>
          <a:p>
            <a:r>
              <a:rPr lang="en-US" dirty="0"/>
              <a:t>The parameters of the primary constructor are placed </a:t>
            </a:r>
            <a:r>
              <a:rPr lang="en-US" i="1" dirty="0"/>
              <a:t>immediately after the class name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179" y="3913717"/>
            <a:ext cx="5837767" cy="175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40385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Primary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primary constructor executes </a:t>
            </a:r>
            <a:r>
              <a:rPr lang="en-US" i="1" dirty="0"/>
              <a:t>all statements in the class definition</a:t>
            </a:r>
            <a:r>
              <a:rPr lang="en-US" dirty="0"/>
              <a:t>. For example, in the following class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817" y="3026304"/>
            <a:ext cx="5327650" cy="19520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817" y="4978400"/>
            <a:ext cx="5327650" cy="106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17891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Primary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Following table summarizes the fields and methods that are generated for different kinds of primary constructor parameters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433" y="3319990"/>
            <a:ext cx="7251699" cy="272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28445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Classes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3811" y="1759214"/>
            <a:ext cx="7736852" cy="3879586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68019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Classes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Consider two networks: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Scala, each </a:t>
            </a:r>
            <a:r>
              <a:rPr lang="en-US" i="1" dirty="0"/>
              <a:t>instance </a:t>
            </a:r>
            <a:r>
              <a:rPr lang="en-US" dirty="0"/>
              <a:t>has its own class Member, just like each instance has its own field members. That is, </a:t>
            </a:r>
            <a:r>
              <a:rPr lang="en-US" i="1" dirty="0"/>
              <a:t>chatter.Member</a:t>
            </a:r>
            <a:r>
              <a:rPr lang="en-US" dirty="0"/>
              <a:t> and </a:t>
            </a:r>
            <a:r>
              <a:rPr lang="en-US" i="1" dirty="0"/>
              <a:t>myFace.Member</a:t>
            </a:r>
            <a:r>
              <a:rPr lang="en-US" dirty="0"/>
              <a:t> are </a:t>
            </a:r>
            <a:r>
              <a:rPr lang="en-US" i="1" dirty="0"/>
              <a:t>different classes</a:t>
            </a:r>
            <a:r>
              <a:rPr lang="en-US" dirty="0"/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929" y="2715088"/>
            <a:ext cx="5418138" cy="1535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29250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_template.pptx" id="{708326FE-1D6B-4536-ABFE-214B5765E46B}" vid="{7972F065-C13C-4E34-995B-E8F47D1A08A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</Template>
  <TotalTime>3668</TotalTime>
  <Words>15010</Words>
  <Application>Microsoft Office PowerPoint</Application>
  <PresentationFormat>Widescreen</PresentationFormat>
  <Paragraphs>1815</Paragraphs>
  <Slides>164</Slides>
  <Notes>136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164</vt:i4>
      </vt:variant>
    </vt:vector>
  </HeadingPairs>
  <TitlesOfParts>
    <vt:vector size="169" baseType="lpstr">
      <vt:lpstr>Arial</vt:lpstr>
      <vt:lpstr>Calibri</vt:lpstr>
      <vt:lpstr>Trebuchet MS</vt:lpstr>
      <vt:lpstr>Wingdings 3</vt:lpstr>
      <vt:lpstr>Facet</vt:lpstr>
      <vt:lpstr>Scala Programming</vt:lpstr>
      <vt:lpstr>Agenda</vt:lpstr>
      <vt:lpstr>Scala Basics</vt:lpstr>
      <vt:lpstr>Topics Covered</vt:lpstr>
      <vt:lpstr>The Scala Interpreter</vt:lpstr>
      <vt:lpstr>The REPL</vt:lpstr>
      <vt:lpstr>Declaring values and variables</vt:lpstr>
      <vt:lpstr>Declaring values and variables</vt:lpstr>
      <vt:lpstr>Declaring values and variables</vt:lpstr>
      <vt:lpstr>Declaring values and variables</vt:lpstr>
      <vt:lpstr>Commonly Used Types</vt:lpstr>
      <vt:lpstr>Commonly Used Types</vt:lpstr>
      <vt:lpstr>Commonly Used Types</vt:lpstr>
      <vt:lpstr>Arithmetic and Operator Overloading</vt:lpstr>
      <vt:lpstr>Arithmetic and Operator Overloading</vt:lpstr>
      <vt:lpstr>Arithmetic and Operator Overloading </vt:lpstr>
      <vt:lpstr>Calling methods</vt:lpstr>
      <vt:lpstr>Calling methods</vt:lpstr>
      <vt:lpstr>The apply method</vt:lpstr>
      <vt:lpstr>The apply method</vt:lpstr>
      <vt:lpstr>PowerPoint Presentation</vt:lpstr>
      <vt:lpstr>PowerPoint Presentation</vt:lpstr>
      <vt:lpstr>Control Structures and Functions</vt:lpstr>
      <vt:lpstr>Topics Covered</vt:lpstr>
      <vt:lpstr>Conditional Expressions</vt:lpstr>
      <vt:lpstr>Conditional Expressions</vt:lpstr>
      <vt:lpstr>Statement termination</vt:lpstr>
      <vt:lpstr>Statement termination</vt:lpstr>
      <vt:lpstr>Block Expressions and Assignments</vt:lpstr>
      <vt:lpstr>Block Expressions and Assignments</vt:lpstr>
      <vt:lpstr>Loops</vt:lpstr>
      <vt:lpstr>Loops</vt:lpstr>
      <vt:lpstr>Advanced for loop</vt:lpstr>
      <vt:lpstr>Advanced for loop</vt:lpstr>
      <vt:lpstr>Functions</vt:lpstr>
      <vt:lpstr>Functions</vt:lpstr>
      <vt:lpstr>Functions</vt:lpstr>
      <vt:lpstr>Default and Named Arguments</vt:lpstr>
      <vt:lpstr>Default and Named Arguments</vt:lpstr>
      <vt:lpstr>Variable Arguments</vt:lpstr>
      <vt:lpstr>Procedures</vt:lpstr>
      <vt:lpstr>Lazy Values</vt:lpstr>
      <vt:lpstr>Lazy Values</vt:lpstr>
      <vt:lpstr>Exception</vt:lpstr>
      <vt:lpstr>Exception</vt:lpstr>
      <vt:lpstr>PowerPoint Presentation</vt:lpstr>
      <vt:lpstr>Arrays</vt:lpstr>
      <vt:lpstr>Topics Covered</vt:lpstr>
      <vt:lpstr>Arrays</vt:lpstr>
      <vt:lpstr>Arrays</vt:lpstr>
      <vt:lpstr>ArrayBuffer</vt:lpstr>
      <vt:lpstr>ArrayBuffer and Array</vt:lpstr>
      <vt:lpstr>Traversing Array and ArrayBuffer</vt:lpstr>
      <vt:lpstr>Traversing Array and ArrayBuffer</vt:lpstr>
      <vt:lpstr>Transforming Array</vt:lpstr>
      <vt:lpstr>Transforming Array</vt:lpstr>
      <vt:lpstr>Some Common methods</vt:lpstr>
      <vt:lpstr>Multidimensional Array</vt:lpstr>
      <vt:lpstr>PowerPoint Presentation</vt:lpstr>
      <vt:lpstr>Maps and Tuples</vt:lpstr>
      <vt:lpstr>Topics Covered</vt:lpstr>
      <vt:lpstr>Constructing Map</vt:lpstr>
      <vt:lpstr>Constructing Map</vt:lpstr>
      <vt:lpstr>Accessing Map Values</vt:lpstr>
      <vt:lpstr>Accessing Map Values</vt:lpstr>
      <vt:lpstr>Updating Map Values</vt:lpstr>
      <vt:lpstr>Updating Map Values</vt:lpstr>
      <vt:lpstr>Iterating over Maps</vt:lpstr>
      <vt:lpstr>Iterating over Maps</vt:lpstr>
      <vt:lpstr>Sorted Maps</vt:lpstr>
      <vt:lpstr>Tuples</vt:lpstr>
      <vt:lpstr>Tuples</vt:lpstr>
      <vt:lpstr>Tuples</vt:lpstr>
      <vt:lpstr>Tuples</vt:lpstr>
      <vt:lpstr>Zipping</vt:lpstr>
      <vt:lpstr>Zipping</vt:lpstr>
      <vt:lpstr>PowerPoint Presentation</vt:lpstr>
      <vt:lpstr>Classes</vt:lpstr>
      <vt:lpstr>Topics Covered</vt:lpstr>
      <vt:lpstr>Simple Classes and Parameter less Methods</vt:lpstr>
      <vt:lpstr>Simple Classes and Parameter less Methods</vt:lpstr>
      <vt:lpstr>Simple Classes and Parameter less Methods</vt:lpstr>
      <vt:lpstr>Properties with Getters and Setters</vt:lpstr>
      <vt:lpstr>Properties with Getters and Setters</vt:lpstr>
      <vt:lpstr>Properties with Only Getters</vt:lpstr>
      <vt:lpstr>Properties with Only Getters</vt:lpstr>
      <vt:lpstr>Object-Private Fields</vt:lpstr>
      <vt:lpstr>Object-Private Fields</vt:lpstr>
      <vt:lpstr>Bean Properties</vt:lpstr>
      <vt:lpstr>Bean Properties</vt:lpstr>
      <vt:lpstr>Summary of scala properties</vt:lpstr>
      <vt:lpstr>Auxiliary Constructors</vt:lpstr>
      <vt:lpstr>Auxiliary Constructors</vt:lpstr>
      <vt:lpstr>Auxiliary Constructors</vt:lpstr>
      <vt:lpstr>The Primary Constructor</vt:lpstr>
      <vt:lpstr>The Primary Constructor</vt:lpstr>
      <vt:lpstr>The Primary Constructor</vt:lpstr>
      <vt:lpstr>Nested Classes</vt:lpstr>
      <vt:lpstr>Nested Classes</vt:lpstr>
      <vt:lpstr>PowerPoint Presentation</vt:lpstr>
      <vt:lpstr>Objects</vt:lpstr>
      <vt:lpstr>Topics Covered</vt:lpstr>
      <vt:lpstr>Singletons</vt:lpstr>
      <vt:lpstr>Singletons</vt:lpstr>
      <vt:lpstr>Singletons</vt:lpstr>
      <vt:lpstr>Singletons</vt:lpstr>
      <vt:lpstr>Companion Objects</vt:lpstr>
      <vt:lpstr>Companion Objects</vt:lpstr>
      <vt:lpstr>Companion Objects</vt:lpstr>
      <vt:lpstr>Objects Extending a Class or Trait</vt:lpstr>
      <vt:lpstr>Objects Extending a Class or Trait</vt:lpstr>
      <vt:lpstr>Objects Extending a Class or Trait</vt:lpstr>
      <vt:lpstr>The apply()</vt:lpstr>
      <vt:lpstr>The apply()</vt:lpstr>
      <vt:lpstr>The apply()</vt:lpstr>
      <vt:lpstr>The apply()</vt:lpstr>
      <vt:lpstr>Application Objects</vt:lpstr>
      <vt:lpstr>Application Objects</vt:lpstr>
      <vt:lpstr>Application Objects</vt:lpstr>
      <vt:lpstr>Enumerations</vt:lpstr>
      <vt:lpstr>Enumerations</vt:lpstr>
      <vt:lpstr>PowerPoint Presentation</vt:lpstr>
      <vt:lpstr>Packages and Imports</vt:lpstr>
      <vt:lpstr>Topics Covered</vt:lpstr>
      <vt:lpstr>Packages</vt:lpstr>
      <vt:lpstr>Packages</vt:lpstr>
      <vt:lpstr>Packages</vt:lpstr>
      <vt:lpstr>Packages</vt:lpstr>
      <vt:lpstr>Packages</vt:lpstr>
      <vt:lpstr>PowerPoint Presentation</vt:lpstr>
      <vt:lpstr>Scope Rules</vt:lpstr>
      <vt:lpstr>Scope Rules</vt:lpstr>
      <vt:lpstr>Scope Rules</vt:lpstr>
      <vt:lpstr>PowerPoint Presentation</vt:lpstr>
      <vt:lpstr>Chained Package Clauses</vt:lpstr>
      <vt:lpstr>Chained Package Clauses</vt:lpstr>
      <vt:lpstr>Chained Package Clauses</vt:lpstr>
      <vt:lpstr>PowerPoint Presentation</vt:lpstr>
      <vt:lpstr>Top-of-File Notation</vt:lpstr>
      <vt:lpstr>Top-of-File Notation</vt:lpstr>
      <vt:lpstr>Top-of-File Notation</vt:lpstr>
      <vt:lpstr>Top-of-File Notation</vt:lpstr>
      <vt:lpstr>Top-of-File Notation</vt:lpstr>
      <vt:lpstr>PowerPoint Presentation</vt:lpstr>
      <vt:lpstr>Package Objects</vt:lpstr>
      <vt:lpstr>Package Objects</vt:lpstr>
      <vt:lpstr>Package Objects</vt:lpstr>
      <vt:lpstr>PowerPoint Presentation</vt:lpstr>
      <vt:lpstr>Package Visibility</vt:lpstr>
      <vt:lpstr>Package Visibility</vt:lpstr>
      <vt:lpstr>PowerPoint Presentation</vt:lpstr>
      <vt:lpstr>Imports</vt:lpstr>
      <vt:lpstr>Imports</vt:lpstr>
      <vt:lpstr>Imports</vt:lpstr>
      <vt:lpstr>Imports Can Be Anywhere</vt:lpstr>
      <vt:lpstr>PowerPoint Presentation</vt:lpstr>
      <vt:lpstr>Renaming and Hiding Members</vt:lpstr>
      <vt:lpstr>Renaming and Hiding Members</vt:lpstr>
      <vt:lpstr>PowerPoint Presentation</vt:lpstr>
      <vt:lpstr>Implicit Imports</vt:lpstr>
      <vt:lpstr>Implicit Imports</vt:lpstr>
      <vt:lpstr>PowerPoint Presentation</vt:lpstr>
      <vt:lpstr>Inheritance</vt:lpstr>
      <vt:lpstr>Topics Covered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</dc:title>
  <dc:creator>Amit Khedkar</dc:creator>
  <cp:lastModifiedBy>Amit Khedkar</cp:lastModifiedBy>
  <cp:revision>300</cp:revision>
  <dcterms:created xsi:type="dcterms:W3CDTF">2017-03-31T07:39:00Z</dcterms:created>
  <dcterms:modified xsi:type="dcterms:W3CDTF">2017-08-04T07:11:34Z</dcterms:modified>
</cp:coreProperties>
</file>