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5" r:id="rId3"/>
    <p:sldId id="266" r:id="rId4"/>
    <p:sldId id="256" r:id="rId5"/>
    <p:sldId id="257" r:id="rId6"/>
    <p:sldId id="262" r:id="rId7"/>
    <p:sldId id="260" r:id="rId8"/>
    <p:sldId id="263" r:id="rId9"/>
    <p:sldId id="264" r:id="rId10"/>
    <p:sldId id="26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786" autoAdjust="0"/>
  </p:normalViewPr>
  <p:slideViewPr>
    <p:cSldViewPr snapToGrid="0">
      <p:cViewPr varScale="1">
        <p:scale>
          <a:sx n="50" d="100"/>
          <a:sy n="50" d="100"/>
        </p:scale>
        <p:origin x="79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D588A-CA4C-4FE8-BC1F-28AA69A7BF6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4713-0F8E-48B2-8394-01C4CD6A0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0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kowski_distanc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oogle.com/search?q=euclidean+distance+formula&amp;sxsrf=ALeKk034gv_J8YTFM_jN39ltfugmhqiIFQ:1592652614839&amp;source=lnms&amp;tbm=isch&amp;sa=X&amp;ved=2ahUKEwjbm-6qpZDqAhUROisKHc-3CV4Q_AUoAXoECBEQAw&amp;biw=1366&amp;bih=62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r>
              <a:rPr lang="en-US" dirty="0" smtClean="0">
                <a:hlinkClick r:id="rId3"/>
              </a:rPr>
              <a:t>https://en.wikipedia.org/wiki/Minkowski_distance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https://www.google.com/search?q=euclidean+distance+formula&amp;sxsrf=ALeKk034gv_J8YTFM_jN39ltfugmhqiIFQ:1592652614839&amp;source=lnms&amp;tbm=isch&amp;sa=X&amp;ved=2ahUKEwjbm-6qpZDqAhUROisKHc-3CV4Q_AUoAXoECBEQAw&amp;biw=1366&amp;bih=625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4713-0F8E-48B2-8394-01C4CD6A04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2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1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2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2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68">
              <a:srgbClr val="EEF5FB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59" y="247726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Data Science Master-Class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8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4859" y="273675"/>
            <a:ext cx="242122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ML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05743" y="2807592"/>
            <a:ext cx="2421228" cy="237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dirty="0" smtClean="0"/>
              <a:t>Classification</a:t>
            </a:r>
          </a:p>
          <a:p>
            <a:r>
              <a:rPr lang="en-US" sz="1400" dirty="0" smtClean="0"/>
              <a:t>Logistic Regression</a:t>
            </a:r>
          </a:p>
          <a:p>
            <a:r>
              <a:rPr lang="en-US" sz="1400" dirty="0" smtClean="0"/>
              <a:t>KNN</a:t>
            </a:r>
          </a:p>
          <a:p>
            <a:r>
              <a:rPr lang="en-US" sz="1400" dirty="0" smtClean="0"/>
              <a:t>Naïve Bayes</a:t>
            </a:r>
          </a:p>
          <a:p>
            <a:r>
              <a:rPr lang="en-US" sz="1400" dirty="0" smtClean="0"/>
              <a:t>SVM</a:t>
            </a:r>
          </a:p>
          <a:p>
            <a:endParaRPr lang="en-US" sz="1400" dirty="0"/>
          </a:p>
          <a:p>
            <a:r>
              <a:rPr lang="en-US" sz="1400" dirty="0" smtClean="0"/>
              <a:t>Decision Trees</a:t>
            </a:r>
          </a:p>
          <a:p>
            <a:r>
              <a:rPr lang="en-US" sz="1400" dirty="0" smtClean="0"/>
              <a:t>Ensemble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Boosting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7" name="Elbow Connector 6"/>
          <p:cNvCxnSpPr>
            <a:stCxn id="4" idx="2"/>
          </p:cNvCxnSpPr>
          <p:nvPr/>
        </p:nvCxnSpPr>
        <p:spPr>
          <a:xfrm rot="5400000">
            <a:off x="3411294" y="13412"/>
            <a:ext cx="1941488" cy="3646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7190171" y="-118595"/>
            <a:ext cx="1941489" cy="3910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4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68">
              <a:srgbClr val="EEF5FB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56278" y="511933"/>
            <a:ext cx="242122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UnSupervised</a:t>
            </a:r>
            <a:r>
              <a:rPr lang="en-US" dirty="0" smtClean="0"/>
              <a:t> ML	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56278" y="2846232"/>
            <a:ext cx="2421228" cy="237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dirty="0" smtClean="0"/>
              <a:t>Clustering</a:t>
            </a:r>
          </a:p>
          <a:p>
            <a:pPr algn="ctr"/>
            <a:r>
              <a:rPr lang="en-US" dirty="0" smtClean="0"/>
              <a:t>Mixture Models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Market Basket Analysis</a:t>
            </a:r>
          </a:p>
          <a:p>
            <a:pPr algn="ctr"/>
            <a:r>
              <a:rPr lang="en-US" dirty="0" smtClean="0"/>
              <a:t>AR mining</a:t>
            </a:r>
          </a:p>
          <a:p>
            <a:pPr algn="ctr"/>
            <a:r>
              <a:rPr lang="en-US" dirty="0" smtClean="0"/>
              <a:t>Dimensionality Reduction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14" name="Elbow Connector 13"/>
          <p:cNvCxnSpPr>
            <a:stCxn id="12" idx="2"/>
            <a:endCxn id="13" idx="0"/>
          </p:cNvCxnSpPr>
          <p:nvPr/>
        </p:nvCxnSpPr>
        <p:spPr>
          <a:xfrm rot="5400000">
            <a:off x="4695957" y="1975296"/>
            <a:ext cx="174187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0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DLC – Model development lifecycle</a:t>
            </a:r>
            <a:br>
              <a:rPr lang="en-US" dirty="0" smtClean="0"/>
            </a:br>
            <a:r>
              <a:rPr lang="en-US" b="1" dirty="0" smtClean="0"/>
              <a:t>CRISP - DM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 gathering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gathering -- DE</a:t>
            </a:r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Development + Training – coding –java R python</a:t>
            </a:r>
          </a:p>
          <a:p>
            <a:r>
              <a:rPr lang="en-US" dirty="0" smtClean="0"/>
              <a:t>Testing accuracy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Release – Production deploy – </a:t>
            </a:r>
            <a:r>
              <a:rPr lang="en-US" dirty="0" err="1" smtClean="0">
                <a:solidFill>
                  <a:srgbClr val="FF0000"/>
                </a:solidFill>
              </a:rPr>
              <a:t>DevOps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Production support teams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FULL STACK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8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Engineer + Data Scientist +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>
                <a:solidFill>
                  <a:srgbClr val="FF0000"/>
                </a:solidFill>
              </a:rPr>
              <a:t>software development kit </a:t>
            </a:r>
            <a:r>
              <a:rPr lang="en-US" dirty="0" smtClean="0"/>
              <a:t>– swift </a:t>
            </a:r>
            <a:r>
              <a:rPr lang="en-US" dirty="0" err="1" smtClean="0"/>
              <a:t>ios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Models-</a:t>
            </a:r>
            <a:r>
              <a:rPr lang="en-US" dirty="0" smtClean="0">
                <a:solidFill>
                  <a:srgbClr val="FF0000"/>
                </a:solidFill>
              </a:rPr>
              <a:t>-- </a:t>
            </a:r>
            <a:r>
              <a:rPr lang="en-US" dirty="0" err="1" smtClean="0">
                <a:solidFill>
                  <a:srgbClr val="FF0000"/>
                </a:solidFill>
              </a:rPr>
              <a:t>mdk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software--- pandas/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stasmodel</a:t>
            </a:r>
            <a:r>
              <a:rPr lang="en-US" dirty="0" smtClean="0"/>
              <a:t>/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smtClean="0"/>
              <a:t>CART – CARET – DTREE -- RPART</a:t>
            </a:r>
          </a:p>
          <a:p>
            <a:endParaRPr lang="en-US" dirty="0"/>
          </a:p>
          <a:p>
            <a:r>
              <a:rPr lang="en-US" dirty="0" smtClean="0"/>
              <a:t>ABC – DTREE </a:t>
            </a:r>
            <a:r>
              <a:rPr lang="en-US" dirty="0" err="1" smtClean="0">
                <a:solidFill>
                  <a:srgbClr val="FF0000"/>
                </a:solidFill>
              </a:rPr>
              <a:t>RPART</a:t>
            </a:r>
            <a:r>
              <a:rPr lang="en-US" b="1" dirty="0" err="1" smtClean="0">
                <a:solidFill>
                  <a:srgbClr val="FF0000"/>
                </a:solidFill>
              </a:rPr>
              <a:t>_ng</a:t>
            </a:r>
            <a:r>
              <a:rPr lang="en-US" dirty="0" smtClean="0"/>
              <a:t> - ABCDTREE---DS – DTREE--ABCDTREE </a:t>
            </a:r>
          </a:p>
          <a:p>
            <a:r>
              <a:rPr lang="en-US" dirty="0" smtClean="0"/>
              <a:t>MDK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4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68">
              <a:srgbClr val="EEF5FB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2006" y="386366"/>
            <a:ext cx="242122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8627" y="1429465"/>
            <a:ext cx="242122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ML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89642" y="1423115"/>
            <a:ext cx="242122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UnSupervised</a:t>
            </a:r>
            <a:r>
              <a:rPr lang="en-US" dirty="0" smtClean="0"/>
              <a:t> ML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9195" y="3052294"/>
            <a:ext cx="2421228" cy="380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</a:t>
            </a:r>
          </a:p>
          <a:p>
            <a:pPr algn="ctr"/>
            <a:endParaRPr lang="en-US" dirty="0"/>
          </a:p>
          <a:p>
            <a:r>
              <a:rPr lang="en-US" sz="1400" dirty="0" smtClean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GLS</a:t>
            </a:r>
          </a:p>
          <a:p>
            <a:endParaRPr lang="en-US" sz="1400" dirty="0" smtClean="0"/>
          </a:p>
          <a:p>
            <a:r>
              <a:rPr lang="en-US" sz="1400" dirty="0" smtClean="0"/>
              <a:t>Ridge Regression</a:t>
            </a:r>
          </a:p>
          <a:p>
            <a:r>
              <a:rPr lang="en-US" sz="1400" dirty="0" smtClean="0"/>
              <a:t>Lasso Regression</a:t>
            </a:r>
          </a:p>
          <a:p>
            <a:r>
              <a:rPr lang="en-US" sz="1400" dirty="0" err="1" smtClean="0"/>
              <a:t>ElasticNet</a:t>
            </a:r>
            <a:endParaRPr lang="en-US" sz="1400" dirty="0" smtClean="0"/>
          </a:p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88785" y="3052294"/>
            <a:ext cx="4754449" cy="380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dirty="0" smtClean="0"/>
              <a:t>Classification</a:t>
            </a:r>
          </a:p>
          <a:p>
            <a:r>
              <a:rPr lang="en-US" sz="1400" dirty="0" smtClean="0"/>
              <a:t>Logistic </a:t>
            </a:r>
            <a:r>
              <a:rPr lang="en-US" sz="1400" dirty="0" smtClean="0"/>
              <a:t>Regression –LOGIT Function - </a:t>
            </a:r>
            <a:r>
              <a:rPr lang="en-US" sz="1400" b="1" dirty="0" smtClean="0"/>
              <a:t>y=</a:t>
            </a:r>
            <a:r>
              <a:rPr lang="en-US" sz="1400" b="1" dirty="0" err="1" smtClean="0"/>
              <a:t>mx+c</a:t>
            </a:r>
            <a:endParaRPr lang="en-US" sz="1400" b="1" dirty="0" smtClean="0"/>
          </a:p>
          <a:p>
            <a:r>
              <a:rPr lang="en-US" sz="1400" dirty="0" smtClean="0"/>
              <a:t>KNN</a:t>
            </a:r>
          </a:p>
          <a:p>
            <a:r>
              <a:rPr lang="en-US" sz="1400" dirty="0" smtClean="0"/>
              <a:t>Naïve </a:t>
            </a:r>
            <a:r>
              <a:rPr lang="en-US" sz="1400" dirty="0" smtClean="0"/>
              <a:t>Bayes– </a:t>
            </a:r>
            <a:r>
              <a:rPr lang="en-US" sz="1400" b="1" dirty="0" smtClean="0"/>
              <a:t>Bayes Theorem- </a:t>
            </a:r>
            <a:r>
              <a:rPr lang="en-US" sz="1400" b="1" dirty="0" smtClean="0"/>
              <a:t>Conditional probability</a:t>
            </a:r>
          </a:p>
          <a:p>
            <a:endParaRPr lang="en-US" sz="1400" b="1" dirty="0" smtClean="0"/>
          </a:p>
          <a:p>
            <a:r>
              <a:rPr lang="en-US" sz="1400" dirty="0" smtClean="0"/>
              <a:t>10 SVM  -- ensemble- NOT RF</a:t>
            </a:r>
          </a:p>
          <a:p>
            <a:endParaRPr lang="en-US" sz="1400" dirty="0"/>
          </a:p>
          <a:p>
            <a:r>
              <a:rPr lang="en-US" sz="1400" dirty="0" smtClean="0"/>
              <a:t>6 KNN + 4 SVM  --ensemble</a:t>
            </a:r>
          </a:p>
          <a:p>
            <a:endParaRPr lang="en-US" sz="1400" dirty="0" smtClean="0"/>
          </a:p>
          <a:p>
            <a:r>
              <a:rPr lang="en-US" sz="1400" dirty="0" smtClean="0"/>
              <a:t>10 DTREE – ensemble + RF</a:t>
            </a:r>
          </a:p>
          <a:p>
            <a:endParaRPr lang="en-US" sz="1400" dirty="0"/>
          </a:p>
          <a:p>
            <a:r>
              <a:rPr lang="en-US" sz="1400" dirty="0" smtClean="0"/>
              <a:t>Decision </a:t>
            </a:r>
            <a:r>
              <a:rPr lang="en-US" sz="1400" dirty="0" smtClean="0"/>
              <a:t>Trees</a:t>
            </a:r>
          </a:p>
          <a:p>
            <a:endParaRPr lang="en-US" sz="1400" dirty="0" smtClean="0"/>
          </a:p>
          <a:p>
            <a:r>
              <a:rPr lang="en-US" sz="1400" dirty="0" smtClean="0"/>
              <a:t>Ensemble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Bagging   ---  RF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Boosting  -- </a:t>
            </a:r>
            <a:r>
              <a:rPr lang="en-US" sz="1400" dirty="0" err="1" smtClean="0"/>
              <a:t>XGBoost</a:t>
            </a:r>
            <a:r>
              <a:rPr lang="en-US" sz="1400" dirty="0" smtClean="0"/>
              <a:t>/GBM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614356" y="3052295"/>
            <a:ext cx="2971800" cy="380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r>
              <a:rPr lang="en-US" dirty="0" smtClean="0"/>
              <a:t>Clustering Models</a:t>
            </a:r>
          </a:p>
          <a:p>
            <a:pPr algn="ctr"/>
            <a:r>
              <a:rPr lang="en-US" dirty="0" smtClean="0"/>
              <a:t>Mixture Models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Association Rule </a:t>
            </a:r>
            <a:r>
              <a:rPr lang="en-US" dirty="0" smtClean="0"/>
              <a:t>mining</a:t>
            </a:r>
          </a:p>
          <a:p>
            <a:pPr algn="ctr"/>
            <a:r>
              <a:rPr lang="en-US" dirty="0" smtClean="0"/>
              <a:t>Market Basket Analysis</a:t>
            </a:r>
          </a:p>
          <a:p>
            <a:pPr algn="ctr"/>
            <a:r>
              <a:rPr lang="en-US" dirty="0" smtClean="0"/>
              <a:t>UP-SELL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Recommendation engine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Dimensionality </a:t>
            </a:r>
            <a:r>
              <a:rPr lang="en-US" dirty="0" smtClean="0"/>
              <a:t>Reduction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3" name="Elbow Connector 2"/>
          <p:cNvCxnSpPr>
            <a:stCxn id="4" idx="1"/>
            <a:endCxn id="5" idx="0"/>
          </p:cNvCxnSpPr>
          <p:nvPr/>
        </p:nvCxnSpPr>
        <p:spPr>
          <a:xfrm rot="10800000" flipV="1">
            <a:off x="3359242" y="682579"/>
            <a:ext cx="2062765" cy="746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6" idx="0"/>
          </p:cNvCxnSpPr>
          <p:nvPr/>
        </p:nvCxnSpPr>
        <p:spPr>
          <a:xfrm>
            <a:off x="7843234" y="682580"/>
            <a:ext cx="2257022" cy="740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7" idx="0"/>
          </p:cNvCxnSpPr>
          <p:nvPr/>
        </p:nvCxnSpPr>
        <p:spPr>
          <a:xfrm rot="5400000">
            <a:off x="1954325" y="1647377"/>
            <a:ext cx="1030401" cy="1779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8" idx="0"/>
          </p:cNvCxnSpPr>
          <p:nvPr/>
        </p:nvCxnSpPr>
        <p:spPr>
          <a:xfrm rot="16200000" flipH="1">
            <a:off x="3897425" y="1483708"/>
            <a:ext cx="1030401" cy="2106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2"/>
            <a:endCxn id="10" idx="0"/>
          </p:cNvCxnSpPr>
          <p:nvPr/>
        </p:nvCxnSpPr>
        <p:spPr>
          <a:xfrm rot="5400000">
            <a:off x="9581880" y="2533919"/>
            <a:ext cx="103675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-476518" y="2446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 till 6:20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0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68">
              <a:srgbClr val="EEF5FB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4859" y="273675"/>
            <a:ext cx="242122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ML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7989" y="2047741"/>
            <a:ext cx="2421228" cy="471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</a:t>
            </a:r>
          </a:p>
          <a:p>
            <a:pPr algn="ctr"/>
            <a:endParaRPr lang="en-US" dirty="0"/>
          </a:p>
          <a:p>
            <a:r>
              <a:rPr lang="en-US" sz="1400" dirty="0" smtClean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GLS</a:t>
            </a:r>
          </a:p>
          <a:p>
            <a:endParaRPr lang="en-US" sz="1400" dirty="0" smtClean="0"/>
          </a:p>
          <a:p>
            <a:r>
              <a:rPr lang="en-US" sz="1400" dirty="0" smtClean="0"/>
              <a:t>Ridge Regression</a:t>
            </a:r>
          </a:p>
          <a:p>
            <a:r>
              <a:rPr lang="en-US" sz="1400" dirty="0" smtClean="0"/>
              <a:t>Lasso </a:t>
            </a:r>
            <a:r>
              <a:rPr lang="en-US" sz="1400" dirty="0" smtClean="0"/>
              <a:t>Regression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KNN</a:t>
            </a:r>
          </a:p>
          <a:p>
            <a:endParaRPr lang="en-US" sz="1400" dirty="0"/>
          </a:p>
          <a:p>
            <a:r>
              <a:rPr lang="en-US" sz="1400" dirty="0" err="1"/>
              <a:t>DTrees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Ensemble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Boosting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3791219" y="-366513"/>
            <a:ext cx="1181638" cy="3646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7087140" y="-498519"/>
            <a:ext cx="1941489" cy="3910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6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2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46255"/>
          </a:xfrm>
        </p:spPr>
        <p:txBody>
          <a:bodyPr>
            <a:normAutofit/>
          </a:bodyPr>
          <a:lstStyle/>
          <a:p>
            <a:r>
              <a:rPr lang="en-US" dirty="0" smtClean="0"/>
              <a:t>KNN </a:t>
            </a:r>
            <a:br>
              <a:rPr lang="en-US" dirty="0" smtClean="0"/>
            </a:br>
            <a:r>
              <a:rPr lang="en-US" dirty="0" smtClean="0"/>
              <a:t>K </a:t>
            </a:r>
            <a:r>
              <a:rPr lang="en-US" dirty="0"/>
              <a:t>Nearest Neighbor 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K=3/5/7/9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76530" y="3065171"/>
            <a:ext cx="6310646" cy="289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Distance Metric</a:t>
            </a:r>
          </a:p>
          <a:p>
            <a:pPr algn="ctr"/>
            <a:r>
              <a:rPr lang="en-US" dirty="0"/>
              <a:t>Manhattan </a:t>
            </a:r>
            <a:endParaRPr lang="en-US" dirty="0" smtClean="0"/>
          </a:p>
          <a:p>
            <a:pPr algn="ctr"/>
            <a:r>
              <a:rPr lang="en-US" dirty="0" smtClean="0"/>
              <a:t>Euclidean</a:t>
            </a:r>
          </a:p>
          <a:p>
            <a:pPr algn="ctr"/>
            <a:r>
              <a:rPr lang="en-US" dirty="0" err="1" smtClean="0"/>
              <a:t>Minkowski</a:t>
            </a:r>
            <a:endParaRPr lang="en-US" dirty="0" smtClean="0"/>
          </a:p>
          <a:p>
            <a:pPr algn="ctr"/>
            <a:r>
              <a:rPr lang="en-US" dirty="0" err="1" smtClean="0"/>
              <a:t>Mahalonobis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8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5" y="0"/>
            <a:ext cx="5915025" cy="3245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860" y="3245208"/>
            <a:ext cx="5715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Minkoswki</a:t>
            </a:r>
            <a:r>
              <a:rPr lang="en-US" dirty="0" smtClean="0"/>
              <a:t>  -- general – p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p </a:t>
            </a:r>
            <a:r>
              <a:rPr lang="en-US" i="1" dirty="0"/>
              <a:t>= 1, Manhattan Distance</a:t>
            </a:r>
          </a:p>
          <a:p>
            <a:r>
              <a:rPr lang="en-US" i="1" dirty="0"/>
              <a:t>p = 2, Euclidean Distance</a:t>
            </a:r>
          </a:p>
          <a:p>
            <a:r>
              <a:rPr lang="en-US" i="1" dirty="0"/>
              <a:t>p = ∞, </a:t>
            </a:r>
            <a:r>
              <a:rPr lang="en-US" i="1" dirty="0" err="1"/>
              <a:t>Chebychev</a:t>
            </a:r>
            <a:r>
              <a:rPr lang="en-US" i="1" dirty="0"/>
              <a:t> Distance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038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7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250</Words>
  <Application>Microsoft Office PowerPoint</Application>
  <PresentationFormat>Widescreen</PresentationFormat>
  <Paragraphs>149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Office Theme</vt:lpstr>
      <vt:lpstr>Data Science Master-Class</vt:lpstr>
      <vt:lpstr>MDLC – Model development lifecycle CRISP - DM</vt:lpstr>
      <vt:lpstr>Data Engineer + Data Scientist + DevOps</vt:lpstr>
      <vt:lpstr>PowerPoint Presentation</vt:lpstr>
      <vt:lpstr>PowerPoint Presentation</vt:lpstr>
      <vt:lpstr>Linear Regression</vt:lpstr>
      <vt:lpstr>KNN  K Nearest Neighbor Model K=3/5/7/9</vt:lpstr>
      <vt:lpstr>PowerPoint Presentation</vt:lpstr>
      <vt:lpstr>Minkoswki  -- general – p variable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47</cp:revision>
  <dcterms:created xsi:type="dcterms:W3CDTF">2020-06-20T09:45:01Z</dcterms:created>
  <dcterms:modified xsi:type="dcterms:W3CDTF">2020-06-21T07:18:32Z</dcterms:modified>
</cp:coreProperties>
</file>