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61" r:id="rId4"/>
    <p:sldId id="258" r:id="rId5"/>
    <p:sldId id="270" r:id="rId6"/>
    <p:sldId id="277" r:id="rId7"/>
    <p:sldId id="259" r:id="rId8"/>
    <p:sldId id="260" r:id="rId9"/>
    <p:sldId id="262" r:id="rId10"/>
    <p:sldId id="263" r:id="rId11"/>
    <p:sldId id="271" r:id="rId12"/>
    <p:sldId id="272" r:id="rId13"/>
    <p:sldId id="273" r:id="rId14"/>
    <p:sldId id="274" r:id="rId15"/>
    <p:sldId id="275" r:id="rId16"/>
    <p:sldId id="268" r:id="rId17"/>
    <p:sldId id="267" r:id="rId18"/>
    <p:sldId id="26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5996" autoAdjust="0"/>
  </p:normalViewPr>
  <p:slideViewPr>
    <p:cSldViewPr snapToGrid="0">
      <p:cViewPr varScale="1">
        <p:scale>
          <a:sx n="64" d="100"/>
          <a:sy n="6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2B324-BCF7-4E3A-9C23-FA1C05C0B85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52DC6-A70A-462C-B2B1-37F7D4F6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5-clustering-algorithms-data-scientists-need-to-know-a36d136ef68?gi=857712a12d43#:~:text=Clustering%20is%20a%20Machine%20Learning,point%20into%20a%20specific%20group.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one-stop-shop-for-principal-component-analysis-5582fb7e0a9c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one-stop-shop-for-principal-component-analysis-5582fb7e0a9c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intercluster-and-intracluster-distanc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intercluster-and-intracluster-distanc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association-rule-mining-an-overview-and-its-application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inafirdaus15/association-rule-mining-and-apriori-algorith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https://towardsdatascience.com/the-5-clustering-algorithms-data-scientists-need-to-know-a36d136ef68?gi=857712a12d43#:~:text=Clustering%20is%20a%20Machine%20Learning,point%20into%20a%20specific%20group.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9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https://towardsdatascience.com/a-one-stop-shop-for-principal-component-analysis-5582fb7e0a9c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https://towardsdatascience.com/a-one-stop-shop-for-principal-component-analysis-5582fb7e0a9c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Agglomerative 3) Overlapping 4) Probabilisti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Agglomerative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Overlapping 4)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Probabilistic</a:t>
            </a:r>
          </a:p>
          <a:p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Linkage Distance 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 linkage distance is the distance between the centers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two clusters S and T respectively, defined as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https://www.geeksforgeeks.org/ml-intercluster-and-intracluster-distance/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Diameter Distance 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centroid diameter distance is double average distance between all of the objects and the cluster center of s defined as –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Agglomerative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Overlapping 4)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Probabilistic</a:t>
            </a:r>
          </a:p>
          <a:p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Linkage Distance 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 linkage distance is the distance between the centers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two clusters S and T respectively, defined as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https://www.geeksforgeeks.org/ml-intercluster-and-intracluster-distance/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Diameter Distance 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centroid diameter distance is double average distance between all of the objects and the cluster center of s defined as –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https://www.upgrad.com/blog/association-rule-mining-an-overview-and-its-applications/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7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https://www.slideshare.net/hinafirdaus15/association-rule-mining-and-apriori-algorithm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Dimensionality Reduction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user-item matrix, there are two dimensions: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items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matrix is mostly empty, reducing dimensions can improve the performance of the algorithm in terms of both space and time. You can use various methods like matrix factorization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Cooperative neural networks (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1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0E232F-A27E-4480-A35A-B196C7FAF2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Unsupervised learning</a:t>
            </a:r>
            <a:r>
              <a:rPr lang="en-US" dirty="0"/>
              <a:t> is a type of </a:t>
            </a:r>
            <a:r>
              <a:rPr lang="en-US" b="1" dirty="0"/>
              <a:t>machine learning</a:t>
            </a:r>
            <a:r>
              <a:rPr lang="en-US" dirty="0"/>
              <a:t> algorithm used to draw inferences from datasets consisting of input data without labeled responses.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 </a:t>
            </a:r>
            <a:r>
              <a:rPr lang="en-US" b="1" dirty="0"/>
              <a:t>unsupervised learning</a:t>
            </a:r>
            <a:r>
              <a:rPr lang="en-US" dirty="0"/>
              <a:t> method is cluster analysis, which is used for exploratory data analysis to find hidden patterns or grouping in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/>
              <a:t>Recommender systems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are </a:t>
            </a:r>
            <a:r>
              <a:rPr lang="en-US" dirty="0"/>
              <a:t>an important class of </a:t>
            </a:r>
            <a:r>
              <a:rPr lang="en-US" b="1" dirty="0"/>
              <a:t>machine learning</a:t>
            </a:r>
            <a:r>
              <a:rPr lang="en-US" dirty="0"/>
              <a:t> algorithms that offer "relevant" suggestions to users. </a:t>
            </a:r>
          </a:p>
        </p:txBody>
      </p:sp>
    </p:spTree>
    <p:extLst>
      <p:ext uri="{BB962C8B-B14F-4D97-AF65-F5344CB8AC3E}">
        <p14:creationId xmlns:p14="http://schemas.microsoft.com/office/powerpoint/2010/main" val="1024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Categorized as either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content-based</a:t>
            </a:r>
            <a:r>
              <a:rPr lang="en-US" dirty="0" smtClean="0"/>
              <a:t> </a:t>
            </a:r>
            <a:r>
              <a:rPr lang="en-US" dirty="0" smtClean="0"/>
              <a:t>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collaborative filtering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1673392"/>
            <a:ext cx="7058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content-based system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952625"/>
            <a:ext cx="6200775" cy="37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collaborative </a:t>
            </a:r>
            <a:r>
              <a:rPr lang="en-US" dirty="0"/>
              <a:t>filtering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SPARSE MATRIX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9" y="2147853"/>
            <a:ext cx="4933950" cy="4010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19" y="2185497"/>
            <a:ext cx="4870164" cy="39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6" y="1379622"/>
            <a:ext cx="11874417" cy="42030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8969" y="3364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ource sans pro"/>
              </a:rPr>
              <a:t>Memory Based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474" y="593103"/>
            <a:ext cx="975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ource sans pro"/>
              </a:rPr>
              <a:t>Model Based</a:t>
            </a:r>
          </a:p>
          <a:p>
            <a:endParaRPr lang="en-US" b="1" dirty="0">
              <a:latin typeface="source sans pro"/>
            </a:endParaRPr>
          </a:p>
          <a:p>
            <a:r>
              <a:rPr lang="en-US" dirty="0" smtClean="0"/>
              <a:t>Uses Dimensionality </a:t>
            </a:r>
            <a:r>
              <a:rPr lang="en-US" dirty="0"/>
              <a:t>Reduction</a:t>
            </a:r>
          </a:p>
          <a:p>
            <a:endParaRPr lang="en-US" dirty="0"/>
          </a:p>
          <a:p>
            <a:r>
              <a:rPr lang="en-US" dirty="0"/>
              <a:t>In the user-item matrix, there are two dimensions:</a:t>
            </a:r>
          </a:p>
          <a:p>
            <a:r>
              <a:rPr lang="en-US" dirty="0" smtClean="0"/>
              <a:t>1. The </a:t>
            </a:r>
            <a:r>
              <a:rPr lang="en-US" dirty="0"/>
              <a:t>number of users</a:t>
            </a:r>
          </a:p>
          <a:p>
            <a:r>
              <a:rPr lang="en-US" dirty="0" smtClean="0"/>
              <a:t>2. The </a:t>
            </a:r>
            <a:r>
              <a:rPr lang="en-US" dirty="0"/>
              <a:t>number of items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matrix is mostly empty, reducing dimensions can improve the performance of the algorithm in terms of both space and time.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various methods </a:t>
            </a:r>
            <a:r>
              <a:rPr lang="en-US" dirty="0" smtClean="0"/>
              <a:t>like: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Matrix </a:t>
            </a:r>
            <a:r>
              <a:rPr lang="en-US" dirty="0"/>
              <a:t>factorization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Autoencoders</a:t>
            </a:r>
            <a:endParaRPr lang="en-US" dirty="0"/>
          </a:p>
          <a:p>
            <a:endParaRPr lang="en-US" b="1" dirty="0" smtClean="0">
              <a:latin typeface="source sans pro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5" y="1828800"/>
            <a:ext cx="10590298" cy="45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Dimensionality reduction</a:t>
            </a:r>
            <a:r>
              <a:rPr lang="en-US" dirty="0"/>
              <a:t>, or </a:t>
            </a:r>
            <a:r>
              <a:rPr lang="en-US" b="1" dirty="0"/>
              <a:t>dimension reduction</a:t>
            </a:r>
            <a:r>
              <a:rPr lang="en-US" dirty="0"/>
              <a:t>, is the transformation of data from a high-dimensional space into a low-dimensional space so that the low-dimensional representation retains some meaningful properties of the original data, ideally close to its intrinsic </a:t>
            </a:r>
            <a:r>
              <a:rPr lang="en-US" b="1" dirty="0"/>
              <a:t>dimension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</a:t>
            </a:r>
            <a:r>
              <a:rPr lang="en-US" dirty="0" smtClean="0">
                <a:solidFill>
                  <a:schemeClr val="tx1"/>
                </a:solidFill>
              </a:rPr>
              <a:t>ELIMINATION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EXTRACTION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BIG DATA </a:t>
            </a:r>
            <a:r>
              <a:rPr lang="en-US" dirty="0" err="1" smtClean="0"/>
              <a:t>VisualizATion</a:t>
            </a:r>
            <a:r>
              <a:rPr lang="en-US" dirty="0" smtClean="0"/>
              <a:t>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EIGEN VECTORS and EIGEN 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2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80" y="280987"/>
            <a:ext cx="10183605" cy="1703363"/>
          </a:xfrm>
        </p:spPr>
        <p:txBody>
          <a:bodyPr/>
          <a:lstStyle/>
          <a:p>
            <a:r>
              <a:rPr lang="en-US" dirty="0" smtClean="0"/>
              <a:t>ALGOs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4" y="2019941"/>
            <a:ext cx="8825658" cy="17842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PCA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71" y="645770"/>
            <a:ext cx="4887578" cy="36396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071" y="3193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Principal component analysis is a technique for </a:t>
            </a:r>
            <a:r>
              <a:rPr lang="en-US" i="1" dirty="0">
                <a:latin typeface="medium-content-serif-font"/>
              </a:rPr>
              <a:t>feature extraction</a:t>
            </a:r>
            <a:r>
              <a:rPr lang="en-US" dirty="0">
                <a:latin typeface="medium-content-serif-font"/>
              </a:rPr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071" y="47977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Because our principal components are orthogonal to one another, they are statistically linearly independent of one another… which is why our columns of </a:t>
            </a:r>
            <a:r>
              <a:rPr lang="en-US" b="1" i="1" dirty="0">
                <a:latin typeface="medium-content-serif-font"/>
              </a:rPr>
              <a:t>Z*</a:t>
            </a:r>
            <a:r>
              <a:rPr lang="en-US" b="1" dirty="0">
                <a:latin typeface="medium-content-serif-font"/>
              </a:rPr>
              <a:t> are linearly independent of one another!</a:t>
            </a:r>
            <a:endParaRPr lang="en-US" dirty="0">
              <a:latin typeface="medium-content-serif-fon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80" y="280987"/>
            <a:ext cx="10183605" cy="1703363"/>
          </a:xfrm>
        </p:spPr>
        <p:txBody>
          <a:bodyPr/>
          <a:lstStyle/>
          <a:p>
            <a:r>
              <a:rPr lang="en-US" dirty="0" smtClean="0"/>
              <a:t>ALGOs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4" y="2019941"/>
            <a:ext cx="8825658" cy="178425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SVD – singular value decomposition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01" y="858719"/>
            <a:ext cx="4800600" cy="3476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50601" y="5182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Oracle Sans"/>
              </a:rPr>
              <a:t>One of the features of SVD is that given the decomposition of </a:t>
            </a:r>
            <a:r>
              <a:rPr lang="en-US" i="1" dirty="0">
                <a:latin typeface="Oracle Sans"/>
              </a:rPr>
              <a:t>M</a:t>
            </a:r>
            <a:r>
              <a:rPr lang="en-US" dirty="0">
                <a:latin typeface="Oracle Sans"/>
              </a:rPr>
              <a:t> into </a:t>
            </a:r>
            <a:r>
              <a:rPr lang="en-US" i="1" dirty="0">
                <a:latin typeface="Oracle Sans"/>
              </a:rPr>
              <a:t>U</a:t>
            </a:r>
            <a:r>
              <a:rPr lang="en-US" dirty="0">
                <a:latin typeface="Oracle Sans"/>
              </a:rPr>
              <a:t>, </a:t>
            </a:r>
            <a:r>
              <a:rPr lang="en-US" i="1" dirty="0">
                <a:latin typeface="Oracle Sans"/>
              </a:rPr>
              <a:t>S</a:t>
            </a:r>
            <a:r>
              <a:rPr lang="en-US" dirty="0">
                <a:latin typeface="Oracle Sans"/>
              </a:rPr>
              <a:t>, and </a:t>
            </a:r>
            <a:r>
              <a:rPr lang="en-US" i="1" dirty="0">
                <a:latin typeface="Oracle Sans"/>
              </a:rPr>
              <a:t>V</a:t>
            </a:r>
            <a:r>
              <a:rPr lang="en-US" dirty="0">
                <a:latin typeface="Oracle Sans"/>
              </a:rPr>
              <a:t>, one can reconstruct the original matrix </a:t>
            </a:r>
            <a:r>
              <a:rPr lang="en-US" i="1" dirty="0">
                <a:latin typeface="Oracle Sans"/>
              </a:rPr>
              <a:t>M</a:t>
            </a:r>
            <a:r>
              <a:rPr lang="en-US" dirty="0">
                <a:latin typeface="Oracle Sans"/>
              </a:rPr>
              <a:t>, or an approximation of it.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12067"/>
            <a:ext cx="5505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744" y="1287811"/>
            <a:ext cx="8825658" cy="286709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Types</a:t>
            </a:r>
            <a:r>
              <a:rPr lang="en-US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CLUSTERING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ASSCIATION </a:t>
            </a:r>
            <a:r>
              <a:rPr lang="en-US" b="1" dirty="0"/>
              <a:t>RULE MINING</a:t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RECOMMENDER </a:t>
            </a:r>
            <a:r>
              <a:rPr lang="en-US" b="1" dirty="0"/>
              <a:t>SYSTEMS</a:t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DIMENSIONALITY </a:t>
            </a:r>
            <a:r>
              <a:rPr lang="en-US" b="1" dirty="0"/>
              <a:t>REDUCTION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 smtClean="0"/>
              <a:t>Clustering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Clustering</a:t>
            </a:r>
            <a:r>
              <a:rPr lang="en-US" dirty="0"/>
              <a:t> is a Machine Learning technique that involves the grouping of data points.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set of data points, we can use a </a:t>
            </a:r>
            <a:r>
              <a:rPr lang="en-US" b="1" dirty="0"/>
              <a:t>clustering</a:t>
            </a:r>
            <a:r>
              <a:rPr lang="en-US" dirty="0"/>
              <a:t> algorithm to classify each data point into a specific </a:t>
            </a:r>
            <a:r>
              <a:rPr lang="en-US" dirty="0" smtClean="0"/>
              <a:t>group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287" y="1058778"/>
            <a:ext cx="12813837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97" y="1943489"/>
            <a:ext cx="8825658" cy="4738048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 smtClean="0"/>
              <a:t>ALGO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K-Means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K-Median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K-MEDIODS</a:t>
            </a:r>
          </a:p>
          <a:p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HIERARICHAL </a:t>
            </a:r>
            <a:r>
              <a:rPr lang="en-US" b="1" dirty="0" smtClean="0"/>
              <a:t>CLUSTERING</a:t>
            </a:r>
            <a:endParaRPr lang="en-US" b="1" dirty="0" smtClean="0"/>
          </a:p>
          <a:p>
            <a:r>
              <a:rPr lang="en-US" sz="1900" b="1" dirty="0"/>
              <a:t>	</a:t>
            </a:r>
            <a:r>
              <a:rPr lang="en-US" sz="1900" b="1" dirty="0" smtClean="0"/>
              <a:t>	TOP DOWN and BOTTOM UP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KNN clustering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MEAN SHIFT CLUSTERING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DBSCAN</a:t>
            </a:r>
          </a:p>
          <a:p>
            <a:r>
              <a:rPr lang="en-US" sz="1900" b="1" dirty="0"/>
              <a:t>	</a:t>
            </a:r>
            <a:r>
              <a:rPr lang="en-US" sz="1900" b="1" dirty="0" smtClean="0"/>
              <a:t>	Density-Based </a:t>
            </a:r>
            <a:r>
              <a:rPr lang="en-US" sz="1900" b="1" dirty="0"/>
              <a:t>Spatial Clustering of Applications with Noise (DBSCAN)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EM using GMM</a:t>
            </a:r>
          </a:p>
          <a:p>
            <a:r>
              <a:rPr lang="en-US" sz="1900" b="1" dirty="0"/>
              <a:t>	</a:t>
            </a:r>
            <a:r>
              <a:rPr lang="en-US" sz="1900" b="1" dirty="0" smtClean="0"/>
              <a:t>	Expectation–Maximization </a:t>
            </a:r>
            <a:r>
              <a:rPr lang="en-US" sz="1900" b="1" dirty="0"/>
              <a:t>(EM) Clustering using Gaussian Mixture Models (GMM)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27" y="343150"/>
            <a:ext cx="6641432" cy="46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97" y="149902"/>
            <a:ext cx="8825658" cy="653163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u="sng" dirty="0"/>
              <a:t>Few other concepts</a:t>
            </a:r>
            <a:endParaRPr lang="en-US" dirty="0"/>
          </a:p>
          <a:p>
            <a:pPr fontAlgn="base"/>
            <a:r>
              <a:rPr lang="en-US" dirty="0"/>
              <a:t>When it comes to clustering there are a few key terminologies which we encounter with. i.e</a:t>
            </a:r>
            <a:r>
              <a:rPr lang="en-US" dirty="0" smtClean="0"/>
              <a:t>.,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With-in-Sum-of-Squares (WSS): </a:t>
            </a:r>
            <a:r>
              <a:rPr lang="en-US" dirty="0"/>
              <a:t>WSS is the total distance of data points from their respective cluster centroids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Total-Sum-of-Squares </a:t>
            </a:r>
            <a:r>
              <a:rPr lang="en-US" b="1" dirty="0"/>
              <a:t>(TSS): </a:t>
            </a:r>
            <a:r>
              <a:rPr lang="en-US" dirty="0"/>
              <a:t>TSS is the total distance of data points from global mean of data, for a given dataset this quantity is going to be </a:t>
            </a:r>
            <a:r>
              <a:rPr lang="en-US" dirty="0" smtClean="0"/>
              <a:t>constant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Between-Sum-of-Squares (BSS): </a:t>
            </a:r>
            <a:endParaRPr lang="en-US" dirty="0" smtClean="0"/>
          </a:p>
          <a:p>
            <a:pPr fontAlgn="base"/>
            <a:r>
              <a:rPr lang="en-US" dirty="0" smtClean="0"/>
              <a:t>BSS </a:t>
            </a:r>
            <a:r>
              <a:rPr lang="en-US" dirty="0"/>
              <a:t>is the total weighted distance of various cluster centroids to the global mean of data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: R-Square is the total variance explained by the clustering exercise. i.e., BSS/ TSS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12457" cy="1703363"/>
          </a:xfrm>
        </p:spPr>
        <p:txBody>
          <a:bodyPr/>
          <a:lstStyle/>
          <a:p>
            <a:r>
              <a:rPr lang="en-US" dirty="0"/>
              <a:t>Association Rule </a:t>
            </a:r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the name suggests, association rules are simple If/Then statements that help discover relationships between seemingly independent </a:t>
            </a:r>
            <a:r>
              <a:rPr lang="en-US" dirty="0" smtClean="0"/>
              <a:t>ITEMS.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5" y="208548"/>
            <a:ext cx="6515594" cy="40987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“If a customer buys bread, he’s 70% likely of buying milk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there was no relation between beer and diapers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that is, they were statistically independent),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we would have got only 10% of diaper purchasers to buy beer too.</a:t>
            </a:r>
          </a:p>
          <a:p>
            <a:r>
              <a:rPr lang="en-US" dirty="0"/>
              <a:t>However, as surprising as it may seem, the figures tell us that </a:t>
            </a:r>
            <a:r>
              <a:rPr lang="en-US" b="1" dirty="0"/>
              <a:t>80% (=6000/7500) of the people who buy diapers also buy beer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622" y="208548"/>
            <a:ext cx="4341840" cy="3273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5" y="3128587"/>
            <a:ext cx="5285624" cy="33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819" y="433138"/>
            <a:ext cx="2903698" cy="2550694"/>
          </a:xfrm>
        </p:spPr>
        <p:txBody>
          <a:bodyPr>
            <a:noAutofit/>
          </a:bodyPr>
          <a:lstStyle/>
          <a:p>
            <a:endParaRPr lang="en-US" b="1" baseline="30000" dirty="0" smtClean="0"/>
          </a:p>
          <a:p>
            <a:r>
              <a:rPr lang="en-US" b="1" baseline="30000" dirty="0" smtClean="0"/>
              <a:t>Market </a:t>
            </a:r>
            <a:r>
              <a:rPr lang="en-US" b="1" baseline="30000" dirty="0"/>
              <a:t>Basket Analysis</a:t>
            </a:r>
            <a:r>
              <a:rPr lang="en-US" b="1" baseline="30000" dirty="0" smtClean="0"/>
              <a:t>:</a:t>
            </a:r>
          </a:p>
          <a:p>
            <a:r>
              <a:rPr lang="en-US" b="1" baseline="30000" dirty="0"/>
              <a:t>Medical Diagnosis: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="1" baseline="30000" dirty="0"/>
              <a:t>Census Data: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="1" baseline="30000" dirty="0"/>
              <a:t>Protein Sequence: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aseline="30000" dirty="0"/>
              <a:t/>
            </a:r>
            <a:br>
              <a:rPr lang="en-US" baseline="30000" dirty="0"/>
            </a:br>
            <a:endParaRPr lang="en-US" baseline="30000" dirty="0"/>
          </a:p>
          <a:p>
            <a:r>
              <a:rPr lang="en-US" baseline="30000" dirty="0"/>
              <a:t/>
            </a:r>
            <a:br>
              <a:rPr lang="en-US" baseline="30000" dirty="0"/>
            </a:b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93582"/>
            <a:ext cx="5238750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02" y="2807368"/>
            <a:ext cx="6614563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493</Words>
  <Application>Microsoft Office PowerPoint</Application>
  <PresentationFormat>Widescreen</PresentationFormat>
  <Paragraphs>145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medium-content-serif-font</vt:lpstr>
      <vt:lpstr>Oracle Sans</vt:lpstr>
      <vt:lpstr>source sans pro</vt:lpstr>
      <vt:lpstr>Wingdings 3</vt:lpstr>
      <vt:lpstr>Ion</vt:lpstr>
      <vt:lpstr>Unsupervised learning</vt:lpstr>
      <vt:lpstr>PowerPoint Presentation</vt:lpstr>
      <vt:lpstr>Clustering </vt:lpstr>
      <vt:lpstr>PowerPoint Presentation</vt:lpstr>
      <vt:lpstr>PowerPoint Presentation</vt:lpstr>
      <vt:lpstr>PowerPoint Presentation</vt:lpstr>
      <vt:lpstr>Association Rule Mining</vt:lpstr>
      <vt:lpstr>PowerPoint Presentation</vt:lpstr>
      <vt:lpstr>PowerPoint Presentation</vt:lpstr>
      <vt:lpstr>Recommender systems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DIMENSIONALITY REDUCTION</vt:lpstr>
      <vt:lpstr>ALGOs</vt:lpstr>
      <vt:lpstr>ALGOs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Admin</dc:creator>
  <cp:lastModifiedBy>Admin</cp:lastModifiedBy>
  <cp:revision>75</cp:revision>
  <dcterms:created xsi:type="dcterms:W3CDTF">2020-08-23T09:06:36Z</dcterms:created>
  <dcterms:modified xsi:type="dcterms:W3CDTF">2020-08-23T13:54:00Z</dcterms:modified>
</cp:coreProperties>
</file>