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1"/>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398" r:id="rId20"/>
    <p:sldId id="399"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26" r:id="rId54"/>
    <p:sldId id="327" r:id="rId55"/>
    <p:sldId id="32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8" r:id="rId76"/>
    <p:sldId id="329" r:id="rId77"/>
    <p:sldId id="330" r:id="rId78"/>
    <p:sldId id="331" r:id="rId79"/>
    <p:sldId id="332" r:id="rId80"/>
    <p:sldId id="333" r:id="rId81"/>
    <p:sldId id="334" r:id="rId82"/>
    <p:sldId id="335" r:id="rId83"/>
    <p:sldId id="336" r:id="rId84"/>
    <p:sldId id="337" r:id="rId85"/>
    <p:sldId id="339" r:id="rId86"/>
    <p:sldId id="340" r:id="rId87"/>
    <p:sldId id="341" r:id="rId88"/>
    <p:sldId id="338" r:id="rId89"/>
    <p:sldId id="342" r:id="rId90"/>
    <p:sldId id="343" r:id="rId91"/>
    <p:sldId id="344" r:id="rId92"/>
    <p:sldId id="345" r:id="rId93"/>
    <p:sldId id="349" r:id="rId94"/>
    <p:sldId id="346" r:id="rId95"/>
    <p:sldId id="347" r:id="rId96"/>
    <p:sldId id="348" r:id="rId97"/>
    <p:sldId id="350" r:id="rId98"/>
    <p:sldId id="351" r:id="rId99"/>
    <p:sldId id="352" r:id="rId100"/>
    <p:sldId id="400" r:id="rId101"/>
    <p:sldId id="353" r:id="rId102"/>
    <p:sldId id="354" r:id="rId103"/>
    <p:sldId id="356" r:id="rId104"/>
    <p:sldId id="355" r:id="rId105"/>
    <p:sldId id="357" r:id="rId106"/>
    <p:sldId id="358" r:id="rId107"/>
    <p:sldId id="359" r:id="rId108"/>
    <p:sldId id="360" r:id="rId109"/>
    <p:sldId id="361" r:id="rId110"/>
    <p:sldId id="362" r:id="rId111"/>
    <p:sldId id="363" r:id="rId112"/>
    <p:sldId id="401" r:id="rId113"/>
    <p:sldId id="402" r:id="rId114"/>
    <p:sldId id="40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404" r:id="rId134"/>
    <p:sldId id="405" r:id="rId135"/>
    <p:sldId id="382" r:id="rId136"/>
    <p:sldId id="406" r:id="rId137"/>
    <p:sldId id="407" r:id="rId138"/>
    <p:sldId id="383" r:id="rId139"/>
    <p:sldId id="384" r:id="rId140"/>
    <p:sldId id="408" r:id="rId141"/>
    <p:sldId id="409" r:id="rId142"/>
    <p:sldId id="410" r:id="rId143"/>
    <p:sldId id="411" r:id="rId144"/>
    <p:sldId id="412" r:id="rId145"/>
    <p:sldId id="413" r:id="rId146"/>
    <p:sldId id="385" r:id="rId147"/>
    <p:sldId id="386" r:id="rId148"/>
    <p:sldId id="387" r:id="rId149"/>
    <p:sldId id="389" r:id="rId150"/>
    <p:sldId id="388" r:id="rId151"/>
    <p:sldId id="390" r:id="rId152"/>
    <p:sldId id="391" r:id="rId153"/>
    <p:sldId id="392" r:id="rId154"/>
    <p:sldId id="393" r:id="rId155"/>
    <p:sldId id="394" r:id="rId156"/>
    <p:sldId id="395" r:id="rId157"/>
    <p:sldId id="396" r:id="rId158"/>
    <p:sldId id="397" r:id="rId159"/>
    <p:sldId id="415"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6F5B0-763F-471D-AE43-90B0A7D0F7A0}" type="datetimeFigureOut">
              <a:rPr lang="en-US" smtClean="0"/>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8539D-C477-408B-B8CA-16E57BD152D5}" type="slidenum">
              <a:rPr lang="en-US" smtClean="0"/>
              <a:t>‹#›</a:t>
            </a:fld>
            <a:endParaRPr lang="en-US" dirty="0"/>
          </a:p>
        </p:txBody>
      </p:sp>
    </p:spTree>
    <p:extLst>
      <p:ext uri="{BB962C8B-B14F-4D97-AF65-F5344CB8AC3E}">
        <p14:creationId xmlns:p14="http://schemas.microsoft.com/office/powerpoint/2010/main" val="230533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82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2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endParaRPr sz="1000" dirty="0">
              <a:solidFill>
                <a:srgbClr val="333333"/>
              </a:solidFill>
              <a:highlight>
                <a:srgbClr val="F5F5F5"/>
              </a:highlight>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80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1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624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9543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5967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3671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medium.com/coinmonks/data-structure-in-ethereum-episode-1-recursive-length-prefix-rlp-encoding-decoding-d1016832f919"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cointelegraph.com/news/cryptocurrency-still-a-long-journey-ahead"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thgasstation.inf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Ethereum</a:t>
            </a:r>
            <a:r>
              <a:rPr lang="en-US" dirty="0"/>
              <a:t> 101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142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r>
              <a:rPr lang="en-US" dirty="0"/>
              <a:t> </a:t>
            </a:r>
            <a:r>
              <a:rPr lang="en-US" dirty="0" err="1"/>
              <a:t>blockchain</a:t>
            </a:r>
            <a:endParaRPr lang="en-US" dirty="0"/>
          </a:p>
        </p:txBody>
      </p:sp>
      <p:sp>
        <p:nvSpPr>
          <p:cNvPr id="3" name="Content Placeholder 2"/>
          <p:cNvSpPr>
            <a:spLocks noGrp="1"/>
          </p:cNvSpPr>
          <p:nvPr>
            <p:ph idx="1"/>
          </p:nvPr>
        </p:nvSpPr>
        <p:spPr>
          <a:xfrm>
            <a:off x="1396517" y="1540189"/>
            <a:ext cx="8915400" cy="3777622"/>
          </a:xfrm>
        </p:spPr>
        <p:txBody>
          <a:bodyPr>
            <a:normAutofit/>
          </a:bodyPr>
          <a:lstStyle/>
          <a:p>
            <a:r>
              <a:rPr lang="en-US" sz="2800" dirty="0" err="1"/>
              <a:t>Ethereum</a:t>
            </a:r>
            <a:r>
              <a:rPr lang="en-US" sz="2800" dirty="0"/>
              <a:t>, can be visualized as a </a:t>
            </a:r>
            <a:r>
              <a:rPr lang="en-US" sz="2800" b="1" dirty="0"/>
              <a:t>transaction-based state machine.</a:t>
            </a:r>
            <a:r>
              <a:rPr lang="en-US" sz="2800" dirty="0"/>
              <a:t> </a:t>
            </a:r>
          </a:p>
          <a:p>
            <a:pPr lvl="1"/>
            <a:r>
              <a:rPr lang="en-US" sz="2800" b="1" dirty="0"/>
              <a:t>Genesis state is transformed into a final state </a:t>
            </a:r>
            <a:r>
              <a:rPr lang="en-US" sz="2800" dirty="0"/>
              <a:t>by executing transactions incrementally.</a:t>
            </a:r>
          </a:p>
          <a:p>
            <a:pPr lvl="1"/>
            <a:r>
              <a:rPr lang="en-US" sz="2800" b="1" dirty="0"/>
              <a:t> Final transformation </a:t>
            </a:r>
            <a:r>
              <a:rPr lang="en-US" sz="2800" dirty="0"/>
              <a:t>is then accepted as the absolute undisputed version of the state. </a:t>
            </a:r>
          </a:p>
        </p:txBody>
      </p:sp>
    </p:spTree>
    <p:extLst>
      <p:ext uri="{BB962C8B-B14F-4D97-AF65-F5344CB8AC3E}">
        <p14:creationId xmlns:p14="http://schemas.microsoft.com/office/powerpoint/2010/main" val="41078519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02F4-EE0B-4F41-9606-C01CEF49419E}"/>
              </a:ext>
            </a:extLst>
          </p:cNvPr>
          <p:cNvSpPr>
            <a:spLocks noGrp="1"/>
          </p:cNvSpPr>
          <p:nvPr>
            <p:ph type="title"/>
          </p:nvPr>
        </p:nvSpPr>
        <p:spPr>
          <a:xfrm>
            <a:off x="2047015" y="160086"/>
            <a:ext cx="8911687" cy="1280890"/>
          </a:xfrm>
        </p:spPr>
        <p:txBody>
          <a:bodyPr/>
          <a:lstStyle/>
          <a:p>
            <a:r>
              <a:rPr lang="en-US" b="1" dirty="0"/>
              <a:t>Bloom Filter</a:t>
            </a:r>
            <a:endParaRPr lang="en-US" dirty="0"/>
          </a:p>
        </p:txBody>
      </p:sp>
      <p:sp>
        <p:nvSpPr>
          <p:cNvPr id="3" name="Content Placeholder 2">
            <a:extLst>
              <a:ext uri="{FF2B5EF4-FFF2-40B4-BE49-F238E27FC236}">
                <a16:creationId xmlns:a16="http://schemas.microsoft.com/office/drawing/2014/main" id="{1F280EDA-9CDA-4204-8078-4A86BBC7A457}"/>
              </a:ext>
            </a:extLst>
          </p:cNvPr>
          <p:cNvSpPr>
            <a:spLocks noGrp="1"/>
          </p:cNvSpPr>
          <p:nvPr>
            <p:ph idx="1"/>
          </p:nvPr>
        </p:nvSpPr>
        <p:spPr>
          <a:xfrm>
            <a:off x="1501821" y="800531"/>
            <a:ext cx="9730285" cy="3777622"/>
          </a:xfrm>
        </p:spPr>
        <p:txBody>
          <a:bodyPr>
            <a:normAutofit/>
          </a:bodyPr>
          <a:lstStyle/>
          <a:p>
            <a:r>
              <a:rPr lang="en-US" sz="2400" dirty="0"/>
              <a:t>Bloom filter is a space-efficient probabilistic data structure that is used to test whether an element is a member of a set. </a:t>
            </a:r>
          </a:p>
          <a:p>
            <a:r>
              <a:rPr lang="en-US" sz="2400" dirty="0"/>
              <a:t>For example, checking availability of username is set membership problem, where the set is the list of all registered username. </a:t>
            </a:r>
          </a:p>
        </p:txBody>
      </p:sp>
      <p:pic>
        <p:nvPicPr>
          <p:cNvPr id="4" name="Picture 3">
            <a:extLst>
              <a:ext uri="{FF2B5EF4-FFF2-40B4-BE49-F238E27FC236}">
                <a16:creationId xmlns:a16="http://schemas.microsoft.com/office/drawing/2014/main" id="{8DD86181-A430-430F-8265-63196DAF1646}"/>
              </a:ext>
            </a:extLst>
          </p:cNvPr>
          <p:cNvPicPr>
            <a:picLocks noChangeAspect="1"/>
          </p:cNvPicPr>
          <p:nvPr/>
        </p:nvPicPr>
        <p:blipFill>
          <a:blip r:embed="rId2"/>
          <a:stretch>
            <a:fillRect/>
          </a:stretch>
        </p:blipFill>
        <p:spPr>
          <a:xfrm>
            <a:off x="2047016" y="2796977"/>
            <a:ext cx="7520066" cy="3971275"/>
          </a:xfrm>
          <a:prstGeom prst="rect">
            <a:avLst/>
          </a:prstGeom>
        </p:spPr>
      </p:pic>
    </p:spTree>
    <p:extLst>
      <p:ext uri="{BB962C8B-B14F-4D97-AF65-F5344CB8AC3E}">
        <p14:creationId xmlns:p14="http://schemas.microsoft.com/office/powerpoint/2010/main" val="29430118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2784" y="624110"/>
            <a:ext cx="9881828" cy="4745568"/>
          </a:xfrm>
          <a:prstGeom prst="rect">
            <a:avLst/>
          </a:prstGeom>
        </p:spPr>
      </p:pic>
    </p:spTree>
    <p:extLst>
      <p:ext uri="{BB962C8B-B14F-4D97-AF65-F5344CB8AC3E}">
        <p14:creationId xmlns:p14="http://schemas.microsoft.com/office/powerpoint/2010/main" val="8362157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391" y="132790"/>
            <a:ext cx="8911687" cy="1280890"/>
          </a:xfrm>
        </p:spPr>
        <p:txBody>
          <a:bodyPr/>
          <a:lstStyle/>
          <a:p>
            <a:r>
              <a:rPr lang="en-US" dirty="0"/>
              <a:t>Transaction validation and execution</a:t>
            </a:r>
          </a:p>
        </p:txBody>
      </p:sp>
      <p:sp>
        <p:nvSpPr>
          <p:cNvPr id="3" name="Content Placeholder 2"/>
          <p:cNvSpPr>
            <a:spLocks noGrp="1"/>
          </p:cNvSpPr>
          <p:nvPr>
            <p:ph idx="1"/>
          </p:nvPr>
        </p:nvSpPr>
        <p:spPr>
          <a:xfrm>
            <a:off x="1638300" y="1264556"/>
            <a:ext cx="9470978" cy="5149892"/>
          </a:xfrm>
        </p:spPr>
        <p:txBody>
          <a:bodyPr>
            <a:noAutofit/>
          </a:bodyPr>
          <a:lstStyle/>
          <a:p>
            <a:r>
              <a:rPr lang="en-US" sz="2800" dirty="0"/>
              <a:t>Transactions are executed after verifying the transactions for validity.</a:t>
            </a:r>
          </a:p>
          <a:p>
            <a:r>
              <a:rPr lang="en-US" sz="2800" dirty="0"/>
              <a:t> Initial tests are</a:t>
            </a:r>
          </a:p>
          <a:p>
            <a:pPr lvl="1"/>
            <a:r>
              <a:rPr lang="en-US" sz="2400" dirty="0"/>
              <a:t>Transaction must be well-formed and RLP-encoded without any additional trailing bytes</a:t>
            </a:r>
          </a:p>
          <a:p>
            <a:pPr lvl="1"/>
            <a:r>
              <a:rPr lang="en-US" sz="2400" dirty="0"/>
              <a:t>Digital signature used to sign the transaction is valid</a:t>
            </a:r>
          </a:p>
          <a:p>
            <a:pPr lvl="1"/>
            <a:r>
              <a:rPr lang="en-US" sz="2400" dirty="0"/>
              <a:t>Transaction nonce must be equal to the sender's account's current nonce</a:t>
            </a:r>
          </a:p>
          <a:p>
            <a:pPr lvl="1"/>
            <a:r>
              <a:rPr lang="en-US" sz="2400" dirty="0"/>
              <a:t>Gas limit must not be less than the gas used by the transaction</a:t>
            </a:r>
          </a:p>
          <a:p>
            <a:pPr lvl="1"/>
            <a:r>
              <a:rPr lang="en-US" sz="2400" dirty="0"/>
              <a:t>Sender's account contains enough balance to cover the execution cost</a:t>
            </a:r>
          </a:p>
        </p:txBody>
      </p:sp>
    </p:spTree>
    <p:extLst>
      <p:ext uri="{BB962C8B-B14F-4D97-AF65-F5344CB8AC3E}">
        <p14:creationId xmlns:p14="http://schemas.microsoft.com/office/powerpoint/2010/main" val="3662856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RLP (</a:t>
            </a:r>
            <a:r>
              <a:rPr lang="en-US" u="sng" dirty="0">
                <a:solidFill>
                  <a:schemeClr val="tx1"/>
                </a:solidFill>
                <a:hlinkClick r:id="rId2"/>
              </a:rPr>
              <a:t>Recursive Length Prefix</a:t>
            </a:r>
            <a:r>
              <a:rPr lang="en-US" u="sng" dirty="0">
                <a:solidFill>
                  <a:schemeClr val="tx1"/>
                </a:solidFill>
              </a:rPr>
              <a:t>)</a:t>
            </a:r>
            <a:br>
              <a:rPr lang="en-US" u="sng" dirty="0">
                <a:solidFill>
                  <a:schemeClr val="tx1"/>
                </a:solidFill>
              </a:rPr>
            </a:br>
            <a:r>
              <a:rPr lang="en-US" dirty="0"/>
              <a:t> is used by </a:t>
            </a:r>
            <a:r>
              <a:rPr lang="en-US" dirty="0" err="1"/>
              <a:t>Etherum</a:t>
            </a:r>
            <a:r>
              <a:rPr lang="en-US" dirty="0"/>
              <a:t>?</a:t>
            </a:r>
            <a:br>
              <a:rPr lang="en-US" dirty="0"/>
            </a:br>
            <a:r>
              <a:rPr lang="en-US" dirty="0"/>
              <a:t> </a:t>
            </a:r>
            <a:br>
              <a:rPr lang="en-US" dirty="0"/>
            </a:br>
            <a:endParaRPr lang="en-US" dirty="0"/>
          </a:p>
        </p:txBody>
      </p:sp>
      <p:sp>
        <p:nvSpPr>
          <p:cNvPr id="3" name="Content Placeholder 2"/>
          <p:cNvSpPr>
            <a:spLocks noGrp="1"/>
          </p:cNvSpPr>
          <p:nvPr>
            <p:ph idx="1"/>
          </p:nvPr>
        </p:nvSpPr>
        <p:spPr>
          <a:xfrm>
            <a:off x="2248017" y="1905000"/>
            <a:ext cx="9120567" cy="4328890"/>
          </a:xfrm>
        </p:spPr>
        <p:txBody>
          <a:bodyPr>
            <a:normAutofit lnSpcReduction="10000"/>
          </a:bodyPr>
          <a:lstStyle/>
          <a:p>
            <a:r>
              <a:rPr lang="en-US" sz="2400" dirty="0"/>
              <a:t>RLP (Recursive Length Prefix) is to encode arbitrarily nested arrays of binary data, and RLP is the main encoding method used to serialize objects in Ethereum.</a:t>
            </a:r>
            <a:endParaRPr lang="en-US" sz="3200" dirty="0"/>
          </a:p>
          <a:p>
            <a:r>
              <a:rPr lang="en-US" sz="2400" dirty="0"/>
              <a:t>RLP is intended to be a highly minimalistic serialization format, its purpose is to store nested arrays of bytes.</a:t>
            </a:r>
          </a:p>
          <a:p>
            <a:r>
              <a:rPr lang="en-US" sz="2400" dirty="0"/>
              <a:t>It only encodes the structure of the data which it encodes, it doesn't know anything about what kind of object it was before you encoded it.</a:t>
            </a:r>
          </a:p>
          <a:p>
            <a:r>
              <a:rPr lang="en-US" sz="2400" dirty="0"/>
              <a:t> This reduces the overall size of the encoding but does require the decoder of the bytes to know what kind of object it is looking for.</a:t>
            </a:r>
          </a:p>
          <a:p>
            <a:pPr marL="0" indent="0">
              <a:buNone/>
            </a:pPr>
            <a:endParaRPr lang="en-US" sz="2400" dirty="0"/>
          </a:p>
        </p:txBody>
      </p:sp>
    </p:spTree>
    <p:extLst>
      <p:ext uri="{BB962C8B-B14F-4D97-AF65-F5344CB8AC3E}">
        <p14:creationId xmlns:p14="http://schemas.microsoft.com/office/powerpoint/2010/main" val="2695387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913" y="0"/>
            <a:ext cx="8911687" cy="1280890"/>
          </a:xfrm>
        </p:spPr>
        <p:txBody>
          <a:bodyPr/>
          <a:lstStyle/>
          <a:p>
            <a:r>
              <a:rPr lang="en-US" dirty="0"/>
              <a:t>Transaction sub state</a:t>
            </a:r>
          </a:p>
        </p:txBody>
      </p:sp>
      <p:sp>
        <p:nvSpPr>
          <p:cNvPr id="3" name="Content Placeholder 2"/>
          <p:cNvSpPr>
            <a:spLocks noGrp="1"/>
          </p:cNvSpPr>
          <p:nvPr>
            <p:ph idx="1"/>
          </p:nvPr>
        </p:nvSpPr>
        <p:spPr>
          <a:xfrm>
            <a:off x="1579278" y="841473"/>
            <a:ext cx="10212388" cy="5818633"/>
          </a:xfrm>
        </p:spPr>
        <p:txBody>
          <a:bodyPr>
            <a:noAutofit/>
          </a:bodyPr>
          <a:lstStyle/>
          <a:p>
            <a:r>
              <a:rPr lang="en-US" sz="2200" b="1" dirty="0"/>
              <a:t>Transaction sub-state</a:t>
            </a:r>
            <a:r>
              <a:rPr lang="en-US" sz="2200" dirty="0"/>
              <a:t> is created during the execution of the transaction that is processed immediately after the execution completes. </a:t>
            </a:r>
          </a:p>
          <a:p>
            <a:r>
              <a:rPr lang="en-US" sz="2200" dirty="0"/>
              <a:t>Transaction sub-state is a tuple that is composed of three items</a:t>
            </a:r>
          </a:p>
          <a:p>
            <a:pPr lvl="1"/>
            <a:r>
              <a:rPr lang="en-US" sz="2200" b="1" dirty="0"/>
              <a:t>Suicide set</a:t>
            </a:r>
          </a:p>
          <a:p>
            <a:pPr lvl="2"/>
            <a:r>
              <a:rPr lang="en-US" sz="2200" dirty="0"/>
              <a:t>This element contains the list of accounts that are disposed of after the transaction is executed.</a:t>
            </a:r>
          </a:p>
          <a:p>
            <a:pPr lvl="1"/>
            <a:r>
              <a:rPr lang="en-US" sz="2200" b="1" dirty="0"/>
              <a:t>Log series</a:t>
            </a:r>
          </a:p>
          <a:p>
            <a:pPr lvl="2"/>
            <a:r>
              <a:rPr lang="en-US" sz="2200" dirty="0"/>
              <a:t>This is an </a:t>
            </a:r>
            <a:r>
              <a:rPr lang="en-US" sz="2200" b="1" dirty="0"/>
              <a:t>indexed series of checkpoints </a:t>
            </a:r>
            <a:r>
              <a:rPr lang="en-US" sz="2200" dirty="0"/>
              <a:t>that allow the monitoring and notification of contract calls to the entities external to the Ethereum environment</a:t>
            </a:r>
          </a:p>
          <a:p>
            <a:pPr lvl="2"/>
            <a:r>
              <a:rPr lang="en-US" sz="2200" dirty="0"/>
              <a:t>It works like a </a:t>
            </a:r>
            <a:r>
              <a:rPr lang="en-US" sz="2200" b="1" dirty="0"/>
              <a:t>trigger mechanism </a:t>
            </a:r>
            <a:r>
              <a:rPr lang="en-US" sz="2200" dirty="0"/>
              <a:t>that is executed every time a specific function is invoked or a specific event occurs. </a:t>
            </a:r>
          </a:p>
          <a:p>
            <a:pPr lvl="2"/>
            <a:r>
              <a:rPr lang="en-US" sz="2200" dirty="0"/>
              <a:t>Logs are created in response to events occurring in the smart contract.</a:t>
            </a:r>
          </a:p>
        </p:txBody>
      </p:sp>
    </p:spTree>
    <p:extLst>
      <p:ext uri="{BB962C8B-B14F-4D97-AF65-F5344CB8AC3E}">
        <p14:creationId xmlns:p14="http://schemas.microsoft.com/office/powerpoint/2010/main" val="15688257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0597" y="796120"/>
            <a:ext cx="8915400" cy="3777622"/>
          </a:xfrm>
        </p:spPr>
        <p:txBody>
          <a:bodyPr>
            <a:normAutofit/>
          </a:bodyPr>
          <a:lstStyle/>
          <a:p>
            <a:r>
              <a:rPr lang="en-US" sz="2400" b="1" dirty="0"/>
              <a:t>Refund balance</a:t>
            </a:r>
          </a:p>
          <a:p>
            <a:pPr lvl="1"/>
            <a:r>
              <a:rPr lang="en-US" sz="2400" dirty="0"/>
              <a:t>This is the total price of gas in the transaction that initiated the execution. </a:t>
            </a:r>
          </a:p>
          <a:p>
            <a:pPr lvl="1"/>
            <a:r>
              <a:rPr lang="en-US" sz="2400" dirty="0"/>
              <a:t>Refunds are not immediately executed; instead, they are used to partially offset the total execution cost.</a:t>
            </a:r>
          </a:p>
        </p:txBody>
      </p:sp>
      <p:pic>
        <p:nvPicPr>
          <p:cNvPr id="4" name="Picture 3"/>
          <p:cNvPicPr>
            <a:picLocks noChangeAspect="1"/>
          </p:cNvPicPr>
          <p:nvPr/>
        </p:nvPicPr>
        <p:blipFill>
          <a:blip r:embed="rId2"/>
          <a:stretch>
            <a:fillRect/>
          </a:stretch>
        </p:blipFill>
        <p:spPr>
          <a:xfrm>
            <a:off x="3778773" y="3132162"/>
            <a:ext cx="3405104" cy="3510955"/>
          </a:xfrm>
          <a:prstGeom prst="rect">
            <a:avLst/>
          </a:prstGeom>
        </p:spPr>
      </p:pic>
    </p:spTree>
    <p:extLst>
      <p:ext uri="{BB962C8B-B14F-4D97-AF65-F5344CB8AC3E}">
        <p14:creationId xmlns:p14="http://schemas.microsoft.com/office/powerpoint/2010/main" val="12557130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91" y="173441"/>
            <a:ext cx="8911687" cy="1280890"/>
          </a:xfrm>
        </p:spPr>
        <p:txBody>
          <a:bodyPr/>
          <a:lstStyle/>
          <a:p>
            <a:r>
              <a:rPr lang="en-US" b="1" dirty="0"/>
              <a:t>The block validation mechanism</a:t>
            </a:r>
            <a:endParaRPr lang="en-US" dirty="0"/>
          </a:p>
        </p:txBody>
      </p:sp>
      <p:sp>
        <p:nvSpPr>
          <p:cNvPr id="3" name="Content Placeholder 2"/>
          <p:cNvSpPr>
            <a:spLocks noGrp="1"/>
          </p:cNvSpPr>
          <p:nvPr>
            <p:ph idx="1"/>
          </p:nvPr>
        </p:nvSpPr>
        <p:spPr>
          <a:xfrm>
            <a:off x="1515292" y="813886"/>
            <a:ext cx="9649686" cy="3777622"/>
          </a:xfrm>
        </p:spPr>
        <p:txBody>
          <a:bodyPr>
            <a:noAutofit/>
          </a:bodyPr>
          <a:lstStyle/>
          <a:p>
            <a:r>
              <a:rPr lang="en-US" sz="2400" dirty="0" err="1"/>
              <a:t>Ethereum</a:t>
            </a:r>
            <a:r>
              <a:rPr lang="en-US" sz="2400" dirty="0"/>
              <a:t> block is considered valid if it passes the following checks:</a:t>
            </a:r>
          </a:p>
          <a:p>
            <a:pPr lvl="1"/>
            <a:r>
              <a:rPr lang="en-US" sz="2400" dirty="0"/>
              <a:t>Consistent with Uncles and transactions. </a:t>
            </a:r>
          </a:p>
          <a:p>
            <a:pPr lvl="2"/>
            <a:r>
              <a:rPr lang="en-US" sz="2400" dirty="0"/>
              <a:t>This means that all </a:t>
            </a:r>
            <a:r>
              <a:rPr lang="en-US" sz="2400" dirty="0" err="1"/>
              <a:t>Ommers</a:t>
            </a:r>
            <a:r>
              <a:rPr lang="en-US" sz="2400" dirty="0"/>
              <a:t> (Uncles) satisfy the property that they are indeed Uncles and also if the </a:t>
            </a:r>
            <a:r>
              <a:rPr lang="en-US" sz="2400" b="1" dirty="0"/>
              <a:t>Proof of Work for Uncles is valid</a:t>
            </a:r>
            <a:r>
              <a:rPr lang="en-US" sz="2400" dirty="0"/>
              <a:t>.</a:t>
            </a:r>
          </a:p>
          <a:p>
            <a:pPr lvl="1"/>
            <a:r>
              <a:rPr lang="en-US" sz="2400" dirty="0"/>
              <a:t>If the previous block (parent) exists and is valid.</a:t>
            </a:r>
          </a:p>
          <a:p>
            <a:pPr lvl="1"/>
            <a:r>
              <a:rPr lang="en-US" sz="2400" dirty="0"/>
              <a:t>If the timestamp of the block is valid. </a:t>
            </a:r>
          </a:p>
          <a:p>
            <a:pPr lvl="2"/>
            <a:r>
              <a:rPr lang="en-US" sz="2400" dirty="0"/>
              <a:t>current block's timestamp must be higher than the parent block's timestamp. </a:t>
            </a:r>
          </a:p>
          <a:p>
            <a:pPr lvl="2"/>
            <a:r>
              <a:rPr lang="en-US" sz="2400" dirty="0"/>
              <a:t>It should be less than 15 minutes into the future. </a:t>
            </a:r>
          </a:p>
          <a:p>
            <a:pPr lvl="2"/>
            <a:r>
              <a:rPr lang="en-US" sz="2400" dirty="0"/>
              <a:t>All block times are calculated in epoch time</a:t>
            </a:r>
          </a:p>
          <a:p>
            <a:pPr lvl="1"/>
            <a:r>
              <a:rPr lang="en-US" sz="2400" b="1" dirty="0"/>
              <a:t>If any of these checks fails, the block will be rejected</a:t>
            </a:r>
            <a:endParaRPr lang="en-US" sz="3600" b="1" dirty="0"/>
          </a:p>
        </p:txBody>
      </p:sp>
    </p:spTree>
    <p:extLst>
      <p:ext uri="{BB962C8B-B14F-4D97-AF65-F5344CB8AC3E}">
        <p14:creationId xmlns:p14="http://schemas.microsoft.com/office/powerpoint/2010/main" val="4106915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22" y="173735"/>
            <a:ext cx="8911687" cy="817865"/>
          </a:xfrm>
        </p:spPr>
        <p:txBody>
          <a:bodyPr/>
          <a:lstStyle/>
          <a:p>
            <a:r>
              <a:rPr lang="en-US" b="1" dirty="0"/>
              <a:t>Block finalization</a:t>
            </a:r>
            <a:endParaRPr lang="en-US" dirty="0"/>
          </a:p>
        </p:txBody>
      </p:sp>
      <p:sp>
        <p:nvSpPr>
          <p:cNvPr id="3" name="Content Placeholder 2"/>
          <p:cNvSpPr>
            <a:spLocks noGrp="1"/>
          </p:cNvSpPr>
          <p:nvPr>
            <p:ph idx="1"/>
          </p:nvPr>
        </p:nvSpPr>
        <p:spPr>
          <a:xfrm>
            <a:off x="1780875" y="991600"/>
            <a:ext cx="8915400" cy="3777622"/>
          </a:xfrm>
        </p:spPr>
        <p:txBody>
          <a:bodyPr>
            <a:noAutofit/>
          </a:bodyPr>
          <a:lstStyle/>
          <a:p>
            <a:r>
              <a:rPr lang="en-US" sz="2400" dirty="0"/>
              <a:t>Block finalization is a </a:t>
            </a:r>
            <a:r>
              <a:rPr lang="en-US" sz="2400" b="1" dirty="0"/>
              <a:t>process that is run by miners </a:t>
            </a:r>
            <a:r>
              <a:rPr lang="en-US" sz="2400" dirty="0"/>
              <a:t>in order to validate the contents of the block and apply rewards.</a:t>
            </a:r>
          </a:p>
          <a:p>
            <a:r>
              <a:rPr lang="en-US" sz="2400" dirty="0"/>
              <a:t> It results in four steps being executed</a:t>
            </a:r>
          </a:p>
          <a:p>
            <a:r>
              <a:rPr lang="en-US" sz="2400" b="1" dirty="0" err="1"/>
              <a:t>Ommers</a:t>
            </a:r>
            <a:r>
              <a:rPr lang="en-US" sz="2400" b="1" dirty="0"/>
              <a:t> validation</a:t>
            </a:r>
          </a:p>
          <a:p>
            <a:pPr lvl="1"/>
            <a:r>
              <a:rPr lang="en-US" sz="2000" dirty="0"/>
              <a:t>Validate </a:t>
            </a:r>
            <a:r>
              <a:rPr lang="en-US" sz="2000" dirty="0" err="1"/>
              <a:t>Ommers</a:t>
            </a:r>
            <a:r>
              <a:rPr lang="en-US" sz="2000" dirty="0"/>
              <a:t> (stale blocks also called Uncles). </a:t>
            </a:r>
          </a:p>
          <a:p>
            <a:pPr lvl="1"/>
            <a:r>
              <a:rPr lang="en-US" sz="2000" dirty="0"/>
              <a:t>In case of Miner, Determine </a:t>
            </a:r>
            <a:r>
              <a:rPr lang="en-US" sz="2000" dirty="0" err="1"/>
              <a:t>Ommers</a:t>
            </a:r>
            <a:r>
              <a:rPr lang="en-US" sz="2000" dirty="0"/>
              <a:t>. </a:t>
            </a:r>
          </a:p>
          <a:p>
            <a:pPr lvl="1"/>
            <a:r>
              <a:rPr lang="en-US" sz="2000" dirty="0"/>
              <a:t>Validation process of the headers of stale blocks checks whether the header is valid and the relationship of the Uncle with the current block satisfies the maximum depth of six blocks. </a:t>
            </a:r>
          </a:p>
          <a:p>
            <a:pPr lvl="1"/>
            <a:r>
              <a:rPr lang="en-US" sz="2000" dirty="0"/>
              <a:t>A block can contain a maximum of two Uncles.</a:t>
            </a:r>
          </a:p>
          <a:p>
            <a:r>
              <a:rPr lang="en-US" sz="2000" b="1" dirty="0"/>
              <a:t>State and nonce validation</a:t>
            </a:r>
          </a:p>
          <a:p>
            <a:pPr lvl="1"/>
            <a:r>
              <a:rPr lang="en-US" sz="1800" dirty="0"/>
              <a:t>Verify the state and nonce.</a:t>
            </a:r>
          </a:p>
          <a:p>
            <a:pPr lvl="1"/>
            <a:r>
              <a:rPr lang="en-US" sz="1800" dirty="0"/>
              <a:t> In the case of mining, compute a valid state and nonce.</a:t>
            </a:r>
            <a:endParaRPr lang="en-US" sz="2400" dirty="0"/>
          </a:p>
        </p:txBody>
      </p:sp>
    </p:spTree>
    <p:extLst>
      <p:ext uri="{BB962C8B-B14F-4D97-AF65-F5344CB8AC3E}">
        <p14:creationId xmlns:p14="http://schemas.microsoft.com/office/powerpoint/2010/main" val="15902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474" y="201465"/>
            <a:ext cx="8911687" cy="1280890"/>
          </a:xfrm>
        </p:spPr>
        <p:txBody>
          <a:bodyPr/>
          <a:lstStyle/>
          <a:p>
            <a:r>
              <a:rPr lang="en-US" b="1" dirty="0"/>
              <a:t>Block finalization</a:t>
            </a:r>
            <a:endParaRPr lang="en-US" dirty="0"/>
          </a:p>
        </p:txBody>
      </p:sp>
      <p:sp>
        <p:nvSpPr>
          <p:cNvPr id="3" name="Content Placeholder 2"/>
          <p:cNvSpPr>
            <a:spLocks noGrp="1"/>
          </p:cNvSpPr>
          <p:nvPr>
            <p:ph idx="1"/>
          </p:nvPr>
        </p:nvSpPr>
        <p:spPr>
          <a:xfrm>
            <a:off x="1638300" y="1190501"/>
            <a:ext cx="8915400" cy="3777622"/>
          </a:xfrm>
        </p:spPr>
        <p:txBody>
          <a:bodyPr>
            <a:noAutofit/>
          </a:bodyPr>
          <a:lstStyle/>
          <a:p>
            <a:r>
              <a:rPr lang="en-US" sz="2400" b="1" dirty="0"/>
              <a:t>Transaction validation</a:t>
            </a:r>
          </a:p>
          <a:p>
            <a:pPr lvl="1"/>
            <a:r>
              <a:rPr lang="en-US" sz="2000" dirty="0"/>
              <a:t>Validate transactions. </a:t>
            </a:r>
          </a:p>
          <a:p>
            <a:pPr lvl="1"/>
            <a:r>
              <a:rPr lang="en-US" sz="2000" dirty="0"/>
              <a:t>In the case of mining, determine transactions. </a:t>
            </a:r>
          </a:p>
          <a:p>
            <a:pPr lvl="1"/>
            <a:r>
              <a:rPr lang="en-US" sz="2000" dirty="0"/>
              <a:t>Checking whether the total gas used in the block is equal to the final gas consumption after the final transaction.</a:t>
            </a:r>
          </a:p>
          <a:p>
            <a:r>
              <a:rPr lang="en-US" sz="2400" b="1" dirty="0"/>
              <a:t>Reward application</a:t>
            </a:r>
          </a:p>
          <a:p>
            <a:pPr lvl="1"/>
            <a:r>
              <a:rPr lang="en-US" sz="2000" dirty="0"/>
              <a:t>Apply rewards, which means updating the beneficiary's account with a reward balance.</a:t>
            </a:r>
          </a:p>
          <a:p>
            <a:pPr lvl="1"/>
            <a:r>
              <a:rPr lang="en-US" sz="2000" dirty="0"/>
              <a:t> In </a:t>
            </a:r>
            <a:r>
              <a:rPr lang="en-US" sz="2000" dirty="0" err="1"/>
              <a:t>Ethereum</a:t>
            </a:r>
            <a:r>
              <a:rPr lang="en-US" sz="2000" dirty="0"/>
              <a:t>, a reward is also given to miners for stale blocks, which is 1/32 of the block reward. </a:t>
            </a:r>
          </a:p>
          <a:p>
            <a:pPr lvl="1"/>
            <a:r>
              <a:rPr lang="en-US" sz="2000" dirty="0"/>
              <a:t>Uncles that are included in the blocks also receive 7/8 of the total block reward.</a:t>
            </a:r>
          </a:p>
          <a:p>
            <a:pPr lvl="1"/>
            <a:r>
              <a:rPr lang="en-US" sz="2000" dirty="0"/>
              <a:t> The current block reward is 5 Ether. A block can have a maximum of two Uncles.</a:t>
            </a:r>
          </a:p>
        </p:txBody>
      </p:sp>
    </p:spTree>
    <p:extLst>
      <p:ext uri="{BB962C8B-B14F-4D97-AF65-F5344CB8AC3E}">
        <p14:creationId xmlns:p14="http://schemas.microsoft.com/office/powerpoint/2010/main" val="846648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9" y="428167"/>
            <a:ext cx="8911687" cy="1280890"/>
          </a:xfrm>
        </p:spPr>
        <p:txBody>
          <a:bodyPr/>
          <a:lstStyle/>
          <a:p>
            <a:r>
              <a:rPr lang="en-US" b="1" dirty="0"/>
              <a:t>Block difficulty</a:t>
            </a:r>
            <a:endParaRPr lang="en-US" dirty="0"/>
          </a:p>
        </p:txBody>
      </p:sp>
      <p:sp>
        <p:nvSpPr>
          <p:cNvPr id="3" name="Content Placeholder 2"/>
          <p:cNvSpPr>
            <a:spLocks noGrp="1"/>
          </p:cNvSpPr>
          <p:nvPr>
            <p:ph idx="1"/>
          </p:nvPr>
        </p:nvSpPr>
        <p:spPr>
          <a:xfrm>
            <a:off x="2220722" y="1540189"/>
            <a:ext cx="9188890" cy="3777622"/>
          </a:xfrm>
        </p:spPr>
        <p:txBody>
          <a:bodyPr>
            <a:normAutofit/>
          </a:bodyPr>
          <a:lstStyle/>
          <a:p>
            <a:r>
              <a:rPr lang="en-US" sz="2000" dirty="0"/>
              <a:t>Block difficulty is increased if the time between two blocks decreases,</a:t>
            </a:r>
          </a:p>
          <a:p>
            <a:r>
              <a:rPr lang="en-US" sz="2000" dirty="0"/>
              <a:t>This is required to maintain a roughly consistent block generation time. </a:t>
            </a:r>
          </a:p>
          <a:p>
            <a:r>
              <a:rPr lang="en-US" sz="2000" dirty="0"/>
              <a:t>The difficulty adjustment algorithm in </a:t>
            </a:r>
            <a:r>
              <a:rPr lang="en-US" sz="2000" dirty="0" err="1"/>
              <a:t>Ethereum's</a:t>
            </a:r>
            <a:r>
              <a:rPr lang="en-US" sz="2000" dirty="0"/>
              <a:t> homestead release is shown as follows:</a:t>
            </a:r>
          </a:p>
        </p:txBody>
      </p:sp>
      <p:pic>
        <p:nvPicPr>
          <p:cNvPr id="4" name="Picture 3"/>
          <p:cNvPicPr>
            <a:picLocks noChangeAspect="1"/>
          </p:cNvPicPr>
          <p:nvPr/>
        </p:nvPicPr>
        <p:blipFill>
          <a:blip r:embed="rId2"/>
          <a:stretch>
            <a:fillRect/>
          </a:stretch>
        </p:blipFill>
        <p:spPr>
          <a:xfrm>
            <a:off x="2220722" y="3713191"/>
            <a:ext cx="9188890" cy="1150480"/>
          </a:xfrm>
          <a:prstGeom prst="rect">
            <a:avLst/>
          </a:prstGeom>
        </p:spPr>
      </p:pic>
    </p:spTree>
    <p:extLst>
      <p:ext uri="{BB962C8B-B14F-4D97-AF65-F5344CB8AC3E}">
        <p14:creationId xmlns:p14="http://schemas.microsoft.com/office/powerpoint/2010/main" val="78336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662" y="288465"/>
            <a:ext cx="8911687" cy="1280890"/>
          </a:xfrm>
        </p:spPr>
        <p:txBody>
          <a:bodyPr>
            <a:normAutofit/>
          </a:bodyPr>
          <a:lstStyle/>
          <a:p>
            <a:r>
              <a:rPr lang="en-US" sz="2400" dirty="0"/>
              <a:t>Transfer of 2 Ether from Address 4718bf7a to Address 741f7a2 is initiated</a:t>
            </a:r>
          </a:p>
        </p:txBody>
      </p:sp>
      <p:sp>
        <p:nvSpPr>
          <p:cNvPr id="3" name="Content Placeholder 2"/>
          <p:cNvSpPr>
            <a:spLocks noGrp="1"/>
          </p:cNvSpPr>
          <p:nvPr>
            <p:ph idx="1"/>
          </p:nvPr>
        </p:nvSpPr>
        <p:spPr>
          <a:xfrm>
            <a:off x="2719840" y="2460172"/>
            <a:ext cx="8915400" cy="3777622"/>
          </a:xfrm>
        </p:spPr>
        <p:txBody>
          <a:bodyPr/>
          <a:lstStyle/>
          <a:p>
            <a:endParaRPr lang="en-US" dirty="0"/>
          </a:p>
        </p:txBody>
      </p:sp>
      <p:pic>
        <p:nvPicPr>
          <p:cNvPr id="4" name="Picture 3"/>
          <p:cNvPicPr>
            <a:picLocks noChangeAspect="1"/>
          </p:cNvPicPr>
          <p:nvPr/>
        </p:nvPicPr>
        <p:blipFill>
          <a:blip r:embed="rId2"/>
          <a:stretch>
            <a:fillRect/>
          </a:stretch>
        </p:blipFill>
        <p:spPr>
          <a:xfrm>
            <a:off x="451026" y="1373412"/>
            <a:ext cx="11301032" cy="5288645"/>
          </a:xfrm>
          <a:prstGeom prst="rect">
            <a:avLst/>
          </a:prstGeom>
        </p:spPr>
      </p:pic>
    </p:spTree>
    <p:extLst>
      <p:ext uri="{BB962C8B-B14F-4D97-AF65-F5344CB8AC3E}">
        <p14:creationId xmlns:p14="http://schemas.microsoft.com/office/powerpoint/2010/main" val="27350407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difficulty</a:t>
            </a:r>
            <a:endParaRPr lang="en-US" dirty="0"/>
          </a:p>
        </p:txBody>
      </p:sp>
      <p:sp>
        <p:nvSpPr>
          <p:cNvPr id="3" name="Content Placeholder 2"/>
          <p:cNvSpPr>
            <a:spLocks noGrp="1"/>
          </p:cNvSpPr>
          <p:nvPr>
            <p:ph idx="1"/>
          </p:nvPr>
        </p:nvSpPr>
        <p:spPr>
          <a:xfrm>
            <a:off x="1975063" y="1905000"/>
            <a:ext cx="8915400" cy="3777622"/>
          </a:xfrm>
        </p:spPr>
        <p:txBody>
          <a:bodyPr>
            <a:normAutofit/>
          </a:bodyPr>
          <a:lstStyle/>
          <a:p>
            <a:r>
              <a:rPr lang="en-US" sz="2400" dirty="0"/>
              <a:t>The preceding algorithm means that, if the time difference between the generation of the parent block and the current block is less than 10 seconds, the difficulty goes up. </a:t>
            </a:r>
          </a:p>
          <a:p>
            <a:r>
              <a:rPr lang="en-US" sz="2400" dirty="0"/>
              <a:t>If the time difference is between 10 to 19 seconds, the difficulty level remains the same. </a:t>
            </a:r>
          </a:p>
          <a:p>
            <a:r>
              <a:rPr lang="en-US" sz="2400" dirty="0"/>
              <a:t>Finally, if the time difference is 20 seconds or more, the difficultly level decreases. </a:t>
            </a:r>
          </a:p>
          <a:p>
            <a:r>
              <a:rPr lang="en-US" sz="2400" dirty="0"/>
              <a:t>This decrease is proportional to the time difference.</a:t>
            </a:r>
          </a:p>
        </p:txBody>
      </p:sp>
    </p:spTree>
    <p:extLst>
      <p:ext uri="{BB962C8B-B14F-4D97-AF65-F5344CB8AC3E}">
        <p14:creationId xmlns:p14="http://schemas.microsoft.com/office/powerpoint/2010/main" val="19067569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4" y="258350"/>
            <a:ext cx="8911687" cy="1280890"/>
          </a:xfrm>
        </p:spPr>
        <p:txBody>
          <a:bodyPr/>
          <a:lstStyle/>
          <a:p>
            <a:r>
              <a:rPr lang="en-US" b="1" dirty="0"/>
              <a:t>Block difficulty</a:t>
            </a:r>
            <a:endParaRPr lang="en-US" dirty="0"/>
          </a:p>
        </p:txBody>
      </p:sp>
      <p:sp>
        <p:nvSpPr>
          <p:cNvPr id="3" name="Content Placeholder 2"/>
          <p:cNvSpPr>
            <a:spLocks noGrp="1"/>
          </p:cNvSpPr>
          <p:nvPr>
            <p:ph idx="1"/>
          </p:nvPr>
        </p:nvSpPr>
        <p:spPr>
          <a:xfrm>
            <a:off x="1165059" y="1328657"/>
            <a:ext cx="10285412" cy="5270993"/>
          </a:xfrm>
        </p:spPr>
        <p:txBody>
          <a:bodyPr>
            <a:noAutofit/>
          </a:bodyPr>
          <a:lstStyle/>
          <a:p>
            <a:r>
              <a:rPr lang="en-US" sz="2400" dirty="0"/>
              <a:t>In addition to timestamp-difference-based difficulty adjustment, there is also another part (last line of the algorithm) that increases the difficulty exponentially after every 100,000 blocks. </a:t>
            </a:r>
          </a:p>
          <a:p>
            <a:pPr lvl="1"/>
            <a:r>
              <a:rPr lang="en-US" sz="2000" dirty="0"/>
              <a:t>This is the so called </a:t>
            </a:r>
            <a:r>
              <a:rPr lang="en-US" sz="2000" b="1" i="1" dirty="0"/>
              <a:t>difficulty time bomb </a:t>
            </a:r>
            <a:r>
              <a:rPr lang="en-US" sz="2000" b="1" dirty="0"/>
              <a:t>or </a:t>
            </a:r>
            <a:r>
              <a:rPr lang="en-US" sz="2000" b="1" i="1" dirty="0"/>
              <a:t>Ice age </a:t>
            </a:r>
            <a:r>
              <a:rPr lang="en-US" sz="2000" dirty="0"/>
              <a:t>introduced in the Ethereum network, which will make it very hard to mine</a:t>
            </a:r>
          </a:p>
          <a:p>
            <a:pPr lvl="1"/>
            <a:r>
              <a:rPr lang="en-US" sz="2000" dirty="0"/>
              <a:t>This will encourage users to switch to </a:t>
            </a:r>
            <a:r>
              <a:rPr lang="en-US" sz="2000" b="1" dirty="0"/>
              <a:t>Proof of Stake </a:t>
            </a:r>
            <a:r>
              <a:rPr lang="en-US" sz="2000" dirty="0"/>
              <a:t>as mining on the POW chain will eventually become prohibitively difficult. </a:t>
            </a:r>
          </a:p>
          <a:p>
            <a:r>
              <a:rPr lang="en-US" sz="2400" dirty="0"/>
              <a:t>Block generation time will become significantly high during the second half of the year 2017 and in 2021, it will become so high that it will be virtually impossible to mine on the POW chain. </a:t>
            </a:r>
          </a:p>
          <a:p>
            <a:pPr lvl="1"/>
            <a:r>
              <a:rPr lang="en-US" sz="2000" dirty="0"/>
              <a:t>Miners will have no choice but to switch to the Proof of Stake scheme proposed by Ethereum called Casper.</a:t>
            </a:r>
          </a:p>
        </p:txBody>
      </p:sp>
    </p:spTree>
    <p:extLst>
      <p:ext uri="{BB962C8B-B14F-4D97-AF65-F5344CB8AC3E}">
        <p14:creationId xmlns:p14="http://schemas.microsoft.com/office/powerpoint/2010/main" val="24782432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8FB0-DC8D-4329-A5B9-26FAEA82435B}"/>
              </a:ext>
            </a:extLst>
          </p:cNvPr>
          <p:cNvSpPr>
            <a:spLocks noGrp="1"/>
          </p:cNvSpPr>
          <p:nvPr>
            <p:ph type="title"/>
          </p:nvPr>
        </p:nvSpPr>
        <p:spPr>
          <a:xfrm>
            <a:off x="1761653" y="304800"/>
            <a:ext cx="8911687" cy="1280890"/>
          </a:xfrm>
        </p:spPr>
        <p:txBody>
          <a:bodyPr>
            <a:normAutofit fontScale="90000"/>
          </a:bodyPr>
          <a:lstStyle/>
          <a:p>
            <a:r>
              <a:rPr lang="en-US" dirty="0"/>
              <a:t>Below is step by step process how difficulty of new block gets created.</a:t>
            </a:r>
            <a:br>
              <a:rPr lang="en-US" dirty="0"/>
            </a:br>
            <a:endParaRPr lang="en-US" dirty="0"/>
          </a:p>
        </p:txBody>
      </p:sp>
      <p:sp>
        <p:nvSpPr>
          <p:cNvPr id="3" name="Content Placeholder 2">
            <a:extLst>
              <a:ext uri="{FF2B5EF4-FFF2-40B4-BE49-F238E27FC236}">
                <a16:creationId xmlns:a16="http://schemas.microsoft.com/office/drawing/2014/main" id="{A2B76678-6698-47F5-B5BD-9DF4E4899E9A}"/>
              </a:ext>
            </a:extLst>
          </p:cNvPr>
          <p:cNvSpPr>
            <a:spLocks noGrp="1"/>
          </p:cNvSpPr>
          <p:nvPr>
            <p:ph idx="1"/>
          </p:nvPr>
        </p:nvSpPr>
        <p:spPr>
          <a:xfrm>
            <a:off x="1761653" y="1724890"/>
            <a:ext cx="9367261" cy="4648201"/>
          </a:xfrm>
        </p:spPr>
        <p:txBody>
          <a:bodyPr>
            <a:normAutofit/>
          </a:bodyPr>
          <a:lstStyle/>
          <a:p>
            <a:r>
              <a:rPr lang="en-US" sz="2000" dirty="0"/>
              <a:t>1. First, difference between time of formation of parent block and new block is calculated.</a:t>
            </a:r>
          </a:p>
          <a:p>
            <a:r>
              <a:rPr lang="en-US" sz="2000" dirty="0"/>
              <a:t> 2. Output of step 1 is then divided by 10 and integer of it is stored. This is done to create ranges. If output of step 1 is between 1 – 9 then output of this step will be 0. If output of step 1 is between 10 – 19 then output of this step will be 1. If output of step 1 is between 20 – 29 then output of this step will be 2 and so on.</a:t>
            </a:r>
          </a:p>
          <a:p>
            <a:r>
              <a:rPr lang="en-US" sz="2000" dirty="0"/>
              <a:t>3. From step above various ranges gets created. Now in order to create three ranges we will subtract 1 from output of step 2. The three ranges will be either +</a:t>
            </a:r>
            <a:r>
              <a:rPr lang="en-US" sz="2000" dirty="0" err="1"/>
              <a:t>ve</a:t>
            </a:r>
            <a:r>
              <a:rPr lang="en-US" sz="2000" dirty="0"/>
              <a:t>, zero or –</a:t>
            </a:r>
            <a:r>
              <a:rPr lang="en-US" sz="2000" dirty="0" err="1"/>
              <a:t>ve</a:t>
            </a:r>
            <a:r>
              <a:rPr lang="en-US" sz="2000" dirty="0"/>
              <a:t>. If you see it carefully then output of this step will be +</a:t>
            </a:r>
            <a:r>
              <a:rPr lang="en-US" sz="2000" dirty="0" err="1"/>
              <a:t>ve</a:t>
            </a:r>
            <a:r>
              <a:rPr lang="en-US" sz="2000" dirty="0"/>
              <a:t> when output of step 1 is between 0 – 9, zero when output of step 1 is between 10 – 19 and –</a:t>
            </a:r>
            <a:r>
              <a:rPr lang="en-US" sz="2000" dirty="0" err="1"/>
              <a:t>ve</a:t>
            </a:r>
            <a:r>
              <a:rPr lang="en-US" sz="2000" dirty="0"/>
              <a:t> when output of step 1 is anything more than 20.</a:t>
            </a:r>
          </a:p>
        </p:txBody>
      </p:sp>
    </p:spTree>
    <p:extLst>
      <p:ext uri="{BB962C8B-B14F-4D97-AF65-F5344CB8AC3E}">
        <p14:creationId xmlns:p14="http://schemas.microsoft.com/office/powerpoint/2010/main" val="21855696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0B19-10E5-4B10-B9C1-766CCE1F02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52E126-327C-48F7-A8A2-AB300D9309B0}"/>
              </a:ext>
            </a:extLst>
          </p:cNvPr>
          <p:cNvSpPr>
            <a:spLocks noGrp="1"/>
          </p:cNvSpPr>
          <p:nvPr>
            <p:ph idx="1"/>
          </p:nvPr>
        </p:nvSpPr>
        <p:spPr>
          <a:xfrm>
            <a:off x="1854919" y="782781"/>
            <a:ext cx="9649693" cy="5687291"/>
          </a:xfrm>
        </p:spPr>
        <p:txBody>
          <a:bodyPr>
            <a:normAutofit lnSpcReduction="10000"/>
          </a:bodyPr>
          <a:lstStyle/>
          <a:p>
            <a:r>
              <a:rPr lang="en-US" sz="2400" dirty="0"/>
              <a:t>4. Now compare output of previous step with -99 and if it is even lesser than -99 then set it as -99. This is done to limit the smallest possible value of step 3, otherwise keep the value of output of previous step as is.</a:t>
            </a:r>
          </a:p>
          <a:p>
            <a:r>
              <a:rPr lang="en-US" sz="2400" dirty="0"/>
              <a:t>5. Next we divide the parent block difficulty by the difficulty bound divisor, whose value is 2048.</a:t>
            </a:r>
          </a:p>
          <a:p>
            <a:r>
              <a:rPr lang="en-US" sz="2400" dirty="0"/>
              <a:t>6. Multiply output of step 4 with step 5. This will give the difference of difficulty of new block with old parent block. Depending is this value is +</a:t>
            </a:r>
            <a:r>
              <a:rPr lang="en-US" sz="2400" dirty="0" err="1"/>
              <a:t>ve</a:t>
            </a:r>
            <a:r>
              <a:rPr lang="en-US" sz="2400" dirty="0"/>
              <a:t> then difficulty will increase and if this value is –</a:t>
            </a:r>
            <a:r>
              <a:rPr lang="en-US" sz="2400" dirty="0" err="1"/>
              <a:t>ve</a:t>
            </a:r>
            <a:r>
              <a:rPr lang="en-US" sz="2400" dirty="0"/>
              <a:t> then then new difficulty will decrease.</a:t>
            </a:r>
          </a:p>
          <a:p>
            <a:r>
              <a:rPr lang="en-US" sz="2400" dirty="0"/>
              <a:t>7. Now add output of step 6 to parent difficulty and result will be the difficulty of the new block. </a:t>
            </a:r>
          </a:p>
          <a:p>
            <a:r>
              <a:rPr lang="en-US" sz="2400" dirty="0"/>
              <a:t>8. Once difficulty is calculated, a check is made to make sure that difficulty calculated is at least more than the minimum threshold value of 131072.</a:t>
            </a:r>
          </a:p>
          <a:p>
            <a:endParaRPr lang="en-US" sz="2400" dirty="0"/>
          </a:p>
          <a:p>
            <a:endParaRPr lang="en-US" sz="2400" dirty="0"/>
          </a:p>
        </p:txBody>
      </p:sp>
    </p:spTree>
    <p:extLst>
      <p:ext uri="{BB962C8B-B14F-4D97-AF65-F5344CB8AC3E}">
        <p14:creationId xmlns:p14="http://schemas.microsoft.com/office/powerpoint/2010/main" val="1983782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A0FF-EF79-4F03-90B2-126D439451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5141D3-1846-465C-B661-937D730C8E10}"/>
              </a:ext>
            </a:extLst>
          </p:cNvPr>
          <p:cNvSpPr>
            <a:spLocks noGrp="1"/>
          </p:cNvSpPr>
          <p:nvPr>
            <p:ph idx="1"/>
          </p:nvPr>
        </p:nvSpPr>
        <p:spPr>
          <a:xfrm>
            <a:off x="1638300" y="886691"/>
            <a:ext cx="9866312" cy="5140036"/>
          </a:xfrm>
        </p:spPr>
        <p:txBody>
          <a:bodyPr>
            <a:normAutofit lnSpcReduction="10000"/>
          </a:bodyPr>
          <a:lstStyle/>
          <a:p>
            <a:r>
              <a:rPr lang="en-US" sz="2400" dirty="0"/>
              <a:t>9. Before returning the difficulty, check is done that if block number is more than 200,000 then “The Bomb” logic is applied to increase the difficulty exponentially.</a:t>
            </a:r>
          </a:p>
          <a:p>
            <a:r>
              <a:rPr lang="en-US" sz="2400" dirty="0"/>
              <a:t>10. In order to increase the difficulty exponentially, new block number is calculated by adding one to the parent block number.</a:t>
            </a:r>
          </a:p>
          <a:p>
            <a:r>
              <a:rPr lang="en-US" sz="2400" dirty="0"/>
              <a:t>11. Now new block number is divided by 100,000.</a:t>
            </a:r>
          </a:p>
          <a:p>
            <a:r>
              <a:rPr lang="en-US" sz="2400" dirty="0"/>
              <a:t>12. If new block number is more than 200,000 then output of step 11 is subtracted from 2.</a:t>
            </a:r>
          </a:p>
          <a:p>
            <a:r>
              <a:rPr lang="en-US" sz="2400" dirty="0"/>
              <a:t>13. Now exponentially increased difficulty delta is calculated by doing following calculation: 2 ^ output of step 12.</a:t>
            </a:r>
          </a:p>
          <a:p>
            <a:r>
              <a:rPr lang="en-US" sz="2400" dirty="0"/>
              <a:t>14. And new difficulty is calculated by adding output of previous step to the difficulty calculated in step 7.</a:t>
            </a:r>
          </a:p>
        </p:txBody>
      </p:sp>
    </p:spTree>
    <p:extLst>
      <p:ext uri="{BB962C8B-B14F-4D97-AF65-F5344CB8AC3E}">
        <p14:creationId xmlns:p14="http://schemas.microsoft.com/office/powerpoint/2010/main" val="38298239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a:t>
            </a:r>
            <a:endParaRPr lang="en-US" dirty="0"/>
          </a:p>
        </p:txBody>
      </p:sp>
      <p:sp>
        <p:nvSpPr>
          <p:cNvPr id="3" name="Content Placeholder 2"/>
          <p:cNvSpPr>
            <a:spLocks noGrp="1"/>
          </p:cNvSpPr>
          <p:nvPr>
            <p:ph idx="1"/>
          </p:nvPr>
        </p:nvSpPr>
        <p:spPr>
          <a:xfrm>
            <a:off x="2249578" y="1467395"/>
            <a:ext cx="8915400" cy="3777622"/>
          </a:xfrm>
        </p:spPr>
        <p:txBody>
          <a:bodyPr>
            <a:noAutofit/>
          </a:bodyPr>
          <a:lstStyle/>
          <a:p>
            <a:r>
              <a:rPr lang="en-US" sz="2400" dirty="0"/>
              <a:t>Ether is minted by miners as a currency reward for the </a:t>
            </a:r>
            <a:r>
              <a:rPr lang="en-US" sz="2400" b="1" dirty="0"/>
              <a:t>computational effort </a:t>
            </a:r>
          </a:p>
          <a:p>
            <a:pPr lvl="1"/>
            <a:r>
              <a:rPr lang="en-US" sz="2200" dirty="0"/>
              <a:t>spent in order to secure the network by verifying and with validation transactions and blocks. </a:t>
            </a:r>
          </a:p>
          <a:p>
            <a:r>
              <a:rPr lang="en-US" sz="2400" dirty="0"/>
              <a:t>Ether is used within the </a:t>
            </a:r>
            <a:r>
              <a:rPr lang="en-US" sz="2400" dirty="0" err="1"/>
              <a:t>Ethereum</a:t>
            </a:r>
            <a:r>
              <a:rPr lang="en-US" sz="2400" dirty="0"/>
              <a:t> </a:t>
            </a:r>
            <a:r>
              <a:rPr lang="en-US" sz="2400" dirty="0" err="1"/>
              <a:t>blockchain</a:t>
            </a:r>
            <a:r>
              <a:rPr lang="en-US" sz="2400" dirty="0"/>
              <a:t> to pay for the execution of contracts on the EVM.</a:t>
            </a:r>
          </a:p>
          <a:p>
            <a:r>
              <a:rPr lang="en-US" sz="2400" dirty="0"/>
              <a:t>Ether is used to purchase gas as crypto fuel, which is required in order to perform computation on the </a:t>
            </a:r>
            <a:r>
              <a:rPr lang="en-US" sz="2400" dirty="0" err="1"/>
              <a:t>Ethereum</a:t>
            </a:r>
            <a:r>
              <a:rPr lang="en-US" sz="2400" dirty="0"/>
              <a:t> </a:t>
            </a:r>
            <a:r>
              <a:rPr lang="en-US" sz="2400" dirty="0" err="1"/>
              <a:t>blockchain</a:t>
            </a:r>
            <a:r>
              <a:rPr lang="en-US" sz="2400" dirty="0"/>
              <a:t>.</a:t>
            </a:r>
          </a:p>
          <a:p>
            <a:r>
              <a:rPr lang="en-US" sz="2400" dirty="0"/>
              <a:t>Fees are charged for each computation performed by the EVM on the </a:t>
            </a:r>
            <a:r>
              <a:rPr lang="en-US" sz="2400" dirty="0" err="1"/>
              <a:t>blockchain</a:t>
            </a:r>
            <a:endParaRPr lang="en-US" sz="2400" dirty="0"/>
          </a:p>
        </p:txBody>
      </p:sp>
    </p:spTree>
    <p:extLst>
      <p:ext uri="{BB962C8B-B14F-4D97-AF65-F5344CB8AC3E}">
        <p14:creationId xmlns:p14="http://schemas.microsoft.com/office/powerpoint/2010/main" val="39019218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9867" y="317450"/>
            <a:ext cx="7968795" cy="5593772"/>
          </a:xfrm>
          <a:prstGeom prst="rect">
            <a:avLst/>
          </a:prstGeom>
        </p:spPr>
      </p:pic>
    </p:spTree>
    <p:extLst>
      <p:ext uri="{BB962C8B-B14F-4D97-AF65-F5344CB8AC3E}">
        <p14:creationId xmlns:p14="http://schemas.microsoft.com/office/powerpoint/2010/main" val="10182248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40" y="0"/>
            <a:ext cx="8911687" cy="1280890"/>
          </a:xfrm>
        </p:spPr>
        <p:txBody>
          <a:bodyPr/>
          <a:lstStyle/>
          <a:p>
            <a:r>
              <a:rPr lang="en-US" b="1" dirty="0"/>
              <a:t>Gas</a:t>
            </a:r>
            <a:endParaRPr lang="en-US" dirty="0"/>
          </a:p>
        </p:txBody>
      </p:sp>
      <p:sp>
        <p:nvSpPr>
          <p:cNvPr id="3" name="Content Placeholder 2"/>
          <p:cNvSpPr>
            <a:spLocks noGrp="1"/>
          </p:cNvSpPr>
          <p:nvPr>
            <p:ph idx="1"/>
          </p:nvPr>
        </p:nvSpPr>
        <p:spPr>
          <a:xfrm>
            <a:off x="1511998" y="546097"/>
            <a:ext cx="10111965" cy="6145647"/>
          </a:xfrm>
        </p:spPr>
        <p:txBody>
          <a:bodyPr>
            <a:noAutofit/>
          </a:bodyPr>
          <a:lstStyle/>
          <a:p>
            <a:r>
              <a:rPr lang="en-US" sz="2000" dirty="0"/>
              <a:t>Gas is required to be </a:t>
            </a:r>
            <a:r>
              <a:rPr lang="en-US" sz="2000" b="1" dirty="0"/>
              <a:t>paid for every operation performed </a:t>
            </a:r>
            <a:r>
              <a:rPr lang="en-US" sz="2000" dirty="0"/>
              <a:t>on the </a:t>
            </a:r>
            <a:r>
              <a:rPr lang="en-US" sz="2000" dirty="0" err="1"/>
              <a:t>ethereum</a:t>
            </a:r>
            <a:r>
              <a:rPr lang="en-US" sz="2000" dirty="0"/>
              <a:t> </a:t>
            </a:r>
            <a:r>
              <a:rPr lang="en-US" sz="2000" dirty="0" err="1"/>
              <a:t>blockchain</a:t>
            </a:r>
            <a:r>
              <a:rPr lang="en-US" sz="2000" dirty="0"/>
              <a:t>.</a:t>
            </a:r>
          </a:p>
          <a:p>
            <a:pPr lvl="1"/>
            <a:r>
              <a:rPr lang="en-US" sz="1800" dirty="0"/>
              <a:t>mechanism to ensures that infinite loops cannot cause the whole blockchain to stall due to the Turing-complete nature of the EVM. </a:t>
            </a:r>
          </a:p>
          <a:p>
            <a:r>
              <a:rPr lang="en-US" sz="2000" b="1" dirty="0"/>
              <a:t>Transaction fee </a:t>
            </a:r>
            <a:r>
              <a:rPr lang="en-US" sz="2000" dirty="0"/>
              <a:t>is charged as some amount of Ether and is </a:t>
            </a:r>
            <a:r>
              <a:rPr lang="en-US" sz="2000" b="1" dirty="0"/>
              <a:t>taken from the account balance of the transaction originator</a:t>
            </a:r>
            <a:r>
              <a:rPr lang="en-US" sz="2000" dirty="0"/>
              <a:t>.</a:t>
            </a:r>
          </a:p>
          <a:p>
            <a:r>
              <a:rPr lang="en-US" sz="2000" dirty="0"/>
              <a:t> A fee is paid for </a:t>
            </a:r>
            <a:r>
              <a:rPr lang="en-US" sz="2000" b="1" dirty="0"/>
              <a:t>transactions to be included by miners </a:t>
            </a:r>
            <a:r>
              <a:rPr lang="en-US" sz="2000" dirty="0"/>
              <a:t>for mining.</a:t>
            </a:r>
          </a:p>
          <a:p>
            <a:r>
              <a:rPr lang="en-US" sz="2000" dirty="0"/>
              <a:t> If this fee is too low, the transaction may never be picked up; the more the fee, the higher the chances that the transactions will be picked up by the miners for inclusion in the block. </a:t>
            </a:r>
          </a:p>
          <a:p>
            <a:r>
              <a:rPr lang="en-US" sz="2000" dirty="0"/>
              <a:t>If the transaction that has an appropriate fee paid is included in the block by miners but has too many complex operations to perform,</a:t>
            </a:r>
          </a:p>
          <a:p>
            <a:pPr lvl="1"/>
            <a:r>
              <a:rPr lang="en-US" sz="2000" dirty="0"/>
              <a:t> it can result in an out-of-gas exception if the gas cost is not enough. </a:t>
            </a:r>
          </a:p>
          <a:p>
            <a:pPr lvl="1"/>
            <a:r>
              <a:rPr lang="en-US" sz="2000" dirty="0"/>
              <a:t>In this case, the transaction will fail but will still be made part of the block and the transaction originator will not get any refund.</a:t>
            </a:r>
          </a:p>
        </p:txBody>
      </p:sp>
    </p:spTree>
    <p:extLst>
      <p:ext uri="{BB962C8B-B14F-4D97-AF65-F5344CB8AC3E}">
        <p14:creationId xmlns:p14="http://schemas.microsoft.com/office/powerpoint/2010/main" val="38512829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674" y="624110"/>
            <a:ext cx="9584372" cy="3777622"/>
          </a:xfrm>
        </p:spPr>
        <p:txBody>
          <a:bodyPr>
            <a:noAutofit/>
          </a:bodyPr>
          <a:lstStyle/>
          <a:p>
            <a:r>
              <a:rPr lang="en-US" sz="2000" dirty="0"/>
              <a:t>Transaction cost can be estimated using the following formula:</a:t>
            </a:r>
          </a:p>
          <a:p>
            <a:pPr lvl="1"/>
            <a:r>
              <a:rPr lang="en-US" sz="1800" i="1" dirty="0"/>
              <a:t>Total cost = </a:t>
            </a:r>
            <a:r>
              <a:rPr lang="en-US" sz="1800" i="1" dirty="0" err="1"/>
              <a:t>gasUsed</a:t>
            </a:r>
            <a:r>
              <a:rPr lang="en-US" sz="1800" i="1" dirty="0"/>
              <a:t> * </a:t>
            </a:r>
            <a:r>
              <a:rPr lang="en-US" sz="1800" i="1" dirty="0" err="1"/>
              <a:t>gasPrice</a:t>
            </a:r>
            <a:endParaRPr lang="en-US" sz="1800" i="1" dirty="0"/>
          </a:p>
          <a:p>
            <a:r>
              <a:rPr lang="en-US" sz="2000" i="1" dirty="0" err="1"/>
              <a:t>gasUsed</a:t>
            </a:r>
            <a:r>
              <a:rPr lang="en-US" sz="2000" i="1" dirty="0"/>
              <a:t> </a:t>
            </a:r>
            <a:r>
              <a:rPr lang="en-US" sz="2000" dirty="0"/>
              <a:t>is the total gas that is supposed to be used by the transaction during the execution </a:t>
            </a:r>
          </a:p>
          <a:p>
            <a:r>
              <a:rPr lang="en-US" sz="2000" i="1" dirty="0" err="1"/>
              <a:t>gasPrice</a:t>
            </a:r>
            <a:r>
              <a:rPr lang="en-US" sz="2000" i="1" dirty="0"/>
              <a:t> </a:t>
            </a:r>
            <a:r>
              <a:rPr lang="en-US" sz="2000" dirty="0"/>
              <a:t>is specified by the transaction originator as an incentive to the miners to include the transaction in the next block. This is specified in Ether. </a:t>
            </a:r>
          </a:p>
          <a:p>
            <a:r>
              <a:rPr lang="en-US" sz="2000" dirty="0"/>
              <a:t>Each EVM opcode has a fee assigned to it.</a:t>
            </a:r>
          </a:p>
          <a:p>
            <a:pPr lvl="1"/>
            <a:r>
              <a:rPr lang="en-US" sz="1800" dirty="0"/>
              <a:t> It is an estimate because the gas used can be more or less than the value specified by the transaction originator originally. </a:t>
            </a:r>
          </a:p>
          <a:p>
            <a:r>
              <a:rPr lang="en-US" sz="2000" b="1" dirty="0"/>
              <a:t>For example</a:t>
            </a:r>
            <a:r>
              <a:rPr lang="en-US" sz="2000" dirty="0"/>
              <a:t>, if computation takes too long or the behavior of the smart contract changes in response to some other factors, then the transaction execution may perform more or less operations than originally intended and can result in consuming more or fewer gas. </a:t>
            </a:r>
          </a:p>
          <a:p>
            <a:r>
              <a:rPr lang="en-US" sz="2000" dirty="0"/>
              <a:t>if the execution is successful and there is some remaining gas, then it is returned to the transaction originator.</a:t>
            </a:r>
          </a:p>
        </p:txBody>
      </p:sp>
    </p:spTree>
    <p:extLst>
      <p:ext uri="{BB962C8B-B14F-4D97-AF65-F5344CB8AC3E}">
        <p14:creationId xmlns:p14="http://schemas.microsoft.com/office/powerpoint/2010/main" val="13301289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77978" y="1682931"/>
            <a:ext cx="6450285" cy="3777622"/>
          </a:xfrm>
        </p:spPr>
        <p:txBody>
          <a:bodyPr>
            <a:normAutofit/>
          </a:bodyPr>
          <a:lstStyle/>
          <a:p>
            <a:r>
              <a:rPr lang="en-US" sz="3200" b="1" dirty="0"/>
              <a:t>Example</a:t>
            </a:r>
          </a:p>
          <a:p>
            <a:r>
              <a:rPr lang="en-US" sz="2400" dirty="0"/>
              <a:t>calculation of the SHA3 operation can be calculated as follows:</a:t>
            </a:r>
          </a:p>
          <a:p>
            <a:r>
              <a:rPr lang="en-US" sz="2400" dirty="0"/>
              <a:t>SHA3 costs 30 gas</a:t>
            </a:r>
          </a:p>
          <a:p>
            <a:r>
              <a:rPr lang="en-US" sz="2400" dirty="0"/>
              <a:t>Current gas price is 25 </a:t>
            </a:r>
            <a:r>
              <a:rPr lang="en-US" sz="2400" dirty="0" err="1"/>
              <a:t>GWei</a:t>
            </a:r>
            <a:r>
              <a:rPr lang="en-US" sz="2400" dirty="0"/>
              <a:t>, which is 0.000000025 Ether</a:t>
            </a:r>
          </a:p>
          <a:p>
            <a:r>
              <a:rPr lang="en-US" sz="2400" dirty="0"/>
              <a:t>Multiplying both: </a:t>
            </a:r>
            <a:r>
              <a:rPr lang="en-US" sz="2400" i="1" dirty="0"/>
              <a:t>0.000000025 * 30 = 0.00000075 </a:t>
            </a:r>
            <a:r>
              <a:rPr lang="en-US" sz="2400" dirty="0"/>
              <a:t>Ether</a:t>
            </a:r>
          </a:p>
        </p:txBody>
      </p:sp>
      <p:pic>
        <p:nvPicPr>
          <p:cNvPr id="4" name="Picture 3"/>
          <p:cNvPicPr>
            <a:picLocks noChangeAspect="1"/>
          </p:cNvPicPr>
          <p:nvPr/>
        </p:nvPicPr>
        <p:blipFill>
          <a:blip r:embed="rId2"/>
          <a:stretch>
            <a:fillRect/>
          </a:stretch>
        </p:blipFill>
        <p:spPr>
          <a:xfrm>
            <a:off x="7511142" y="198538"/>
            <a:ext cx="4532811" cy="6019381"/>
          </a:xfrm>
          <a:prstGeom prst="rect">
            <a:avLst/>
          </a:prstGeom>
        </p:spPr>
      </p:pic>
    </p:spTree>
    <p:extLst>
      <p:ext uri="{BB962C8B-B14F-4D97-AF65-F5344CB8AC3E}">
        <p14:creationId xmlns:p14="http://schemas.microsoft.com/office/powerpoint/2010/main" val="156194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Currency (ETH and ETC)</a:t>
            </a:r>
            <a:endParaRPr lang="en-US" dirty="0"/>
          </a:p>
        </p:txBody>
      </p:sp>
      <p:sp>
        <p:nvSpPr>
          <p:cNvPr id="3" name="Content Placeholder 2"/>
          <p:cNvSpPr>
            <a:spLocks noGrp="1"/>
          </p:cNvSpPr>
          <p:nvPr>
            <p:ph idx="1"/>
          </p:nvPr>
        </p:nvSpPr>
        <p:spPr>
          <a:xfrm>
            <a:off x="2027509" y="1493520"/>
            <a:ext cx="8915400" cy="3777622"/>
          </a:xfrm>
        </p:spPr>
        <p:txBody>
          <a:bodyPr>
            <a:noAutofit/>
          </a:bodyPr>
          <a:lstStyle/>
          <a:p>
            <a:r>
              <a:rPr lang="en-US" sz="2400" dirty="0"/>
              <a:t>As an incentive to the miners, </a:t>
            </a:r>
            <a:r>
              <a:rPr lang="en-US" sz="2400" dirty="0" err="1"/>
              <a:t>Ethereum</a:t>
            </a:r>
            <a:r>
              <a:rPr lang="en-US" sz="2400" dirty="0"/>
              <a:t> also rewards its native currency called </a:t>
            </a:r>
            <a:r>
              <a:rPr lang="en-US" sz="2400" b="1" dirty="0"/>
              <a:t>Ether</a:t>
            </a:r>
            <a:r>
              <a:rPr lang="en-US" sz="2400" dirty="0"/>
              <a:t>, abbreviated as ETH. </a:t>
            </a:r>
          </a:p>
          <a:p>
            <a:r>
              <a:rPr lang="en-US" sz="2400" dirty="0"/>
              <a:t>After the DAO hack a hard fork was proposed in order to mitigate the issue; </a:t>
            </a:r>
          </a:p>
          <a:p>
            <a:pPr lvl="1"/>
            <a:r>
              <a:rPr lang="en-US" sz="2400" dirty="0"/>
              <a:t>There are now two Ethereum blockchains: </a:t>
            </a:r>
          </a:p>
          <a:p>
            <a:pPr lvl="2"/>
            <a:r>
              <a:rPr lang="en-US" sz="2400" b="1" dirty="0" err="1"/>
              <a:t>Ethereum</a:t>
            </a:r>
            <a:r>
              <a:rPr lang="en-US" sz="2400" b="1" dirty="0"/>
              <a:t> classic </a:t>
            </a:r>
            <a:r>
              <a:rPr lang="en-US" sz="2400" dirty="0"/>
              <a:t>and its currency is represented by </a:t>
            </a:r>
            <a:r>
              <a:rPr lang="en-US" sz="2400" b="1" dirty="0"/>
              <a:t>ETC</a:t>
            </a:r>
          </a:p>
          <a:p>
            <a:pPr lvl="2"/>
            <a:r>
              <a:rPr lang="en-US" sz="2400" dirty="0"/>
              <a:t>Hard-forked version is  </a:t>
            </a:r>
            <a:r>
              <a:rPr lang="en-US" sz="2400" b="1" dirty="0"/>
              <a:t>ETH</a:t>
            </a:r>
            <a:r>
              <a:rPr lang="en-US" sz="2400" dirty="0"/>
              <a:t>, which continues to grow</a:t>
            </a:r>
          </a:p>
          <a:p>
            <a:pPr lvl="1"/>
            <a:r>
              <a:rPr lang="en-US" sz="2400" dirty="0"/>
              <a:t> ETC, has a dedicated community that is further developing ETC, which is the </a:t>
            </a:r>
            <a:r>
              <a:rPr lang="en-US" sz="2400" dirty="0" err="1"/>
              <a:t>nonforked</a:t>
            </a:r>
            <a:r>
              <a:rPr lang="en-US" sz="2400" dirty="0"/>
              <a:t> original version of Ethereum. </a:t>
            </a:r>
          </a:p>
        </p:txBody>
      </p:sp>
    </p:spTree>
    <p:extLst>
      <p:ext uri="{BB962C8B-B14F-4D97-AF65-F5344CB8AC3E}">
        <p14:creationId xmlns:p14="http://schemas.microsoft.com/office/powerpoint/2010/main" val="894162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Fee schedule</a:t>
            </a:r>
            <a:endParaRPr lang="en-US" dirty="0"/>
          </a:p>
        </p:txBody>
      </p:sp>
      <p:sp>
        <p:nvSpPr>
          <p:cNvPr id="3" name="Content Placeholder 2"/>
          <p:cNvSpPr>
            <a:spLocks noGrp="1"/>
          </p:cNvSpPr>
          <p:nvPr>
            <p:ph idx="1"/>
          </p:nvPr>
        </p:nvSpPr>
        <p:spPr>
          <a:xfrm>
            <a:off x="1924193" y="1801091"/>
            <a:ext cx="8915400" cy="3777622"/>
          </a:xfrm>
        </p:spPr>
        <p:txBody>
          <a:bodyPr>
            <a:normAutofit/>
          </a:bodyPr>
          <a:lstStyle/>
          <a:p>
            <a:r>
              <a:rPr lang="en-US" sz="3200" dirty="0"/>
              <a:t>Gas is charged in three scenarios as a prerequisite to the execution of an operation:</a:t>
            </a:r>
          </a:p>
          <a:p>
            <a:pPr lvl="1"/>
            <a:r>
              <a:rPr lang="en-US" sz="2800" dirty="0"/>
              <a:t>The computation of an operation</a:t>
            </a:r>
          </a:p>
          <a:p>
            <a:pPr lvl="1"/>
            <a:r>
              <a:rPr lang="en-US" sz="2800" dirty="0"/>
              <a:t>For contract creation or message call</a:t>
            </a:r>
          </a:p>
          <a:p>
            <a:pPr lvl="1"/>
            <a:r>
              <a:rPr lang="en-US" sz="2800" dirty="0"/>
              <a:t>Increase in the usage of memory</a:t>
            </a:r>
          </a:p>
        </p:txBody>
      </p:sp>
    </p:spTree>
    <p:extLst>
      <p:ext uri="{BB962C8B-B14F-4D97-AF65-F5344CB8AC3E}">
        <p14:creationId xmlns:p14="http://schemas.microsoft.com/office/powerpoint/2010/main" val="3850874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598" y="0"/>
            <a:ext cx="8911687" cy="1280890"/>
          </a:xfrm>
        </p:spPr>
        <p:txBody>
          <a:bodyPr/>
          <a:lstStyle/>
          <a:p>
            <a:r>
              <a:rPr lang="en-US" dirty="0"/>
              <a:t>Messages</a:t>
            </a:r>
          </a:p>
        </p:txBody>
      </p:sp>
      <p:sp>
        <p:nvSpPr>
          <p:cNvPr id="3" name="Content Placeholder 2"/>
          <p:cNvSpPr>
            <a:spLocks noGrp="1"/>
          </p:cNvSpPr>
          <p:nvPr>
            <p:ph idx="1"/>
          </p:nvPr>
        </p:nvSpPr>
        <p:spPr>
          <a:xfrm>
            <a:off x="1449387" y="640445"/>
            <a:ext cx="10368539" cy="3777622"/>
          </a:xfrm>
        </p:spPr>
        <p:txBody>
          <a:bodyPr>
            <a:noAutofit/>
          </a:bodyPr>
          <a:lstStyle/>
          <a:p>
            <a:r>
              <a:rPr lang="en-US" sz="2400" dirty="0"/>
              <a:t>Messages are the </a:t>
            </a:r>
            <a:r>
              <a:rPr lang="en-US" sz="2400" b="1" dirty="0"/>
              <a:t>data and value that are passed between two accounts. </a:t>
            </a:r>
          </a:p>
          <a:p>
            <a:r>
              <a:rPr lang="en-US" sz="2400" dirty="0"/>
              <a:t>Message is a </a:t>
            </a:r>
            <a:r>
              <a:rPr lang="en-US" sz="2400" b="1" dirty="0"/>
              <a:t>data packet </a:t>
            </a:r>
            <a:r>
              <a:rPr lang="en-US" sz="2400" dirty="0"/>
              <a:t>passed between two accounts. </a:t>
            </a:r>
          </a:p>
          <a:p>
            <a:r>
              <a:rPr lang="en-US" sz="2400" dirty="0"/>
              <a:t>This data packet  contains data and value (amount of ether).</a:t>
            </a:r>
          </a:p>
          <a:p>
            <a:pPr lvl="1"/>
            <a:r>
              <a:rPr lang="en-US" sz="2400" dirty="0"/>
              <a:t> It can either be sent via a smart contract (autonomous object) or from an external actor (externally owned account) in the form of a transaction that has been digitally signed by the sender.</a:t>
            </a:r>
          </a:p>
          <a:p>
            <a:r>
              <a:rPr lang="en-US" sz="2400" b="1" dirty="0"/>
              <a:t>Contracts can send messages to other contracts</a:t>
            </a:r>
            <a:r>
              <a:rPr lang="en-US" sz="2400" dirty="0"/>
              <a:t>. </a:t>
            </a:r>
          </a:p>
          <a:p>
            <a:r>
              <a:rPr lang="en-US" sz="2400" dirty="0"/>
              <a:t>Messages only exist in the execution environment and are never stored. </a:t>
            </a:r>
          </a:p>
          <a:p>
            <a:r>
              <a:rPr lang="en-US" sz="2400" dirty="0"/>
              <a:t>Messages are similar to transactions; </a:t>
            </a:r>
          </a:p>
          <a:p>
            <a:pPr lvl="1"/>
            <a:r>
              <a:rPr lang="en-US" sz="2000" dirty="0"/>
              <a:t>Messages are produced by the contracts, </a:t>
            </a:r>
          </a:p>
          <a:p>
            <a:pPr lvl="1"/>
            <a:r>
              <a:rPr lang="en-US" sz="2000" dirty="0"/>
              <a:t>transactions are produced by entities external (externally owned accounts)</a:t>
            </a:r>
          </a:p>
        </p:txBody>
      </p:sp>
    </p:spTree>
    <p:extLst>
      <p:ext uri="{BB962C8B-B14F-4D97-AF65-F5344CB8AC3E}">
        <p14:creationId xmlns:p14="http://schemas.microsoft.com/office/powerpoint/2010/main" val="1906827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a:xfrm>
            <a:off x="1508557" y="1904999"/>
            <a:ext cx="9242570" cy="4066309"/>
          </a:xfrm>
        </p:spPr>
        <p:txBody>
          <a:bodyPr>
            <a:normAutofit/>
          </a:bodyPr>
          <a:lstStyle/>
          <a:p>
            <a:r>
              <a:rPr lang="en-US" sz="2400" dirty="0"/>
              <a:t>A message consists of the components mentioned here:</a:t>
            </a:r>
          </a:p>
          <a:p>
            <a:pPr lvl="1"/>
            <a:r>
              <a:rPr lang="en-US" sz="2000" dirty="0"/>
              <a:t>Sender of the message</a:t>
            </a:r>
          </a:p>
          <a:p>
            <a:pPr lvl="1"/>
            <a:r>
              <a:rPr lang="en-US" sz="2000" dirty="0"/>
              <a:t>Recipient of the message</a:t>
            </a:r>
          </a:p>
          <a:p>
            <a:pPr lvl="1"/>
            <a:r>
              <a:rPr lang="en-US" sz="2000" dirty="0"/>
              <a:t>Amount of Wei to transfer and message to the contract address</a:t>
            </a:r>
          </a:p>
          <a:p>
            <a:pPr lvl="1"/>
            <a:r>
              <a:rPr lang="en-US" sz="2000" dirty="0"/>
              <a:t>Optional data field (Input data for the contract)</a:t>
            </a:r>
          </a:p>
          <a:p>
            <a:pPr lvl="1"/>
            <a:r>
              <a:rPr lang="en-US" sz="2000" dirty="0"/>
              <a:t>Maximum amount of gas that can be consumed</a:t>
            </a:r>
          </a:p>
          <a:p>
            <a:r>
              <a:rPr lang="en-US" sz="2400" dirty="0"/>
              <a:t>Messages are generated when CALL or DELEGATECALL Opcodes are executed by the contracts.</a:t>
            </a:r>
          </a:p>
        </p:txBody>
      </p:sp>
    </p:spTree>
    <p:extLst>
      <p:ext uri="{BB962C8B-B14F-4D97-AF65-F5344CB8AC3E}">
        <p14:creationId xmlns:p14="http://schemas.microsoft.com/office/powerpoint/2010/main" val="29126483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336" y="0"/>
            <a:ext cx="8911687" cy="1280890"/>
          </a:xfrm>
        </p:spPr>
        <p:txBody>
          <a:bodyPr/>
          <a:lstStyle/>
          <a:p>
            <a:r>
              <a:rPr lang="en-US" b="1" dirty="0"/>
              <a:t>Calls</a:t>
            </a:r>
            <a:endParaRPr lang="en-US" dirty="0"/>
          </a:p>
        </p:txBody>
      </p:sp>
      <p:sp>
        <p:nvSpPr>
          <p:cNvPr id="3" name="Content Placeholder 2"/>
          <p:cNvSpPr>
            <a:spLocks noGrp="1"/>
          </p:cNvSpPr>
          <p:nvPr>
            <p:ph idx="1"/>
          </p:nvPr>
        </p:nvSpPr>
        <p:spPr>
          <a:xfrm>
            <a:off x="1687367" y="505035"/>
            <a:ext cx="9603623" cy="3777622"/>
          </a:xfrm>
        </p:spPr>
        <p:txBody>
          <a:bodyPr>
            <a:noAutofit/>
          </a:bodyPr>
          <a:lstStyle/>
          <a:p>
            <a:r>
              <a:rPr lang="en-US" sz="2400" dirty="0"/>
              <a:t>A call does not broadcast anything to the </a:t>
            </a:r>
            <a:r>
              <a:rPr lang="en-US" sz="2400" dirty="0" err="1"/>
              <a:t>blockchain</a:t>
            </a:r>
            <a:r>
              <a:rPr lang="en-US" sz="2400" dirty="0"/>
              <a:t>; instead</a:t>
            </a:r>
            <a:r>
              <a:rPr lang="en-US" sz="2400" b="1" dirty="0"/>
              <a:t>, it is a local call to a contract function </a:t>
            </a:r>
            <a:r>
              <a:rPr lang="en-US" sz="2400" dirty="0"/>
              <a:t>and runs locally on the node.</a:t>
            </a:r>
          </a:p>
          <a:p>
            <a:pPr lvl="1"/>
            <a:r>
              <a:rPr lang="en-US" sz="2000" dirty="0"/>
              <a:t>It is almost like a local function call.</a:t>
            </a:r>
          </a:p>
          <a:p>
            <a:r>
              <a:rPr lang="en-US" sz="2400" dirty="0"/>
              <a:t> It does not consume any gas as it is a read-only operation. </a:t>
            </a:r>
          </a:p>
          <a:p>
            <a:r>
              <a:rPr lang="en-US" sz="2400" dirty="0"/>
              <a:t>Calls are executed locally on a node and generally do not result in any state change. </a:t>
            </a:r>
          </a:p>
          <a:p>
            <a:pPr lvl="1"/>
            <a:r>
              <a:rPr lang="en-US" sz="2000" dirty="0"/>
              <a:t>this is the act of passing a message from one account to another. </a:t>
            </a:r>
          </a:p>
          <a:p>
            <a:r>
              <a:rPr lang="en-US" sz="2400" dirty="0"/>
              <a:t>If the destination account has an associated EVM code, then the virtual machine will start upon the receipt of the message to perform the required operations. </a:t>
            </a:r>
          </a:p>
          <a:p>
            <a:r>
              <a:rPr lang="en-US" sz="2400" dirty="0"/>
              <a:t>If the message sender is an autonomous object, then the call passes any data returned from the virtual machine operation.</a:t>
            </a:r>
          </a:p>
          <a:p>
            <a:r>
              <a:rPr lang="en-US" sz="2400" dirty="0"/>
              <a:t>State is altered by transactions. </a:t>
            </a:r>
          </a:p>
        </p:txBody>
      </p:sp>
    </p:spTree>
    <p:extLst>
      <p:ext uri="{BB962C8B-B14F-4D97-AF65-F5344CB8AC3E}">
        <p14:creationId xmlns:p14="http://schemas.microsoft.com/office/powerpoint/2010/main" val="327711128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a:t>
            </a:r>
            <a:endParaRPr lang="en-US" dirty="0"/>
          </a:p>
        </p:txBody>
      </p:sp>
      <p:sp>
        <p:nvSpPr>
          <p:cNvPr id="3" name="Content Placeholder 2"/>
          <p:cNvSpPr>
            <a:spLocks noGrp="1"/>
          </p:cNvSpPr>
          <p:nvPr>
            <p:ph idx="1"/>
          </p:nvPr>
        </p:nvSpPr>
        <p:spPr>
          <a:xfrm>
            <a:off x="1827212" y="1745673"/>
            <a:ext cx="8915400" cy="3777622"/>
          </a:xfrm>
        </p:spPr>
        <p:txBody>
          <a:bodyPr>
            <a:normAutofit/>
          </a:bodyPr>
          <a:lstStyle/>
          <a:p>
            <a:r>
              <a:rPr lang="en-US" sz="2800" dirty="0"/>
              <a:t>Mining is the process by which new currency is added to the </a:t>
            </a:r>
            <a:r>
              <a:rPr lang="en-US" sz="2800" dirty="0" err="1"/>
              <a:t>blockchain</a:t>
            </a:r>
            <a:r>
              <a:rPr lang="en-US" sz="2800" dirty="0"/>
              <a:t>. </a:t>
            </a:r>
          </a:p>
          <a:p>
            <a:pPr lvl="1"/>
            <a:r>
              <a:rPr lang="en-US" sz="2400" dirty="0"/>
              <a:t>Incentive for the miners to validate and verify blocks made up of transactions.</a:t>
            </a:r>
          </a:p>
          <a:p>
            <a:r>
              <a:rPr lang="en-US" sz="2800" dirty="0"/>
              <a:t>Mining process helps secure the network by verifying computations.</a:t>
            </a:r>
          </a:p>
        </p:txBody>
      </p:sp>
    </p:spTree>
    <p:extLst>
      <p:ext uri="{BB962C8B-B14F-4D97-AF65-F5344CB8AC3E}">
        <p14:creationId xmlns:p14="http://schemas.microsoft.com/office/powerpoint/2010/main" val="3027619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a:t>
            </a:r>
            <a:endParaRPr lang="en-US" dirty="0"/>
          </a:p>
        </p:txBody>
      </p:sp>
      <p:sp>
        <p:nvSpPr>
          <p:cNvPr id="3" name="Content Placeholder 2"/>
          <p:cNvSpPr>
            <a:spLocks noGrp="1"/>
          </p:cNvSpPr>
          <p:nvPr>
            <p:ph idx="1"/>
          </p:nvPr>
        </p:nvSpPr>
        <p:spPr>
          <a:xfrm>
            <a:off x="1638300" y="1759526"/>
            <a:ext cx="9431482" cy="4474363"/>
          </a:xfrm>
        </p:spPr>
        <p:txBody>
          <a:bodyPr>
            <a:normAutofit lnSpcReduction="10000"/>
          </a:bodyPr>
          <a:lstStyle/>
          <a:p>
            <a:r>
              <a:rPr lang="en-US" sz="2800" dirty="0"/>
              <a:t>At a theoretical level, a miner performs the following functions:</a:t>
            </a:r>
          </a:p>
          <a:p>
            <a:pPr lvl="1"/>
            <a:r>
              <a:rPr lang="en-US" sz="2400" dirty="0"/>
              <a:t>Listens for the transactions broadcasted on the </a:t>
            </a:r>
            <a:r>
              <a:rPr lang="en-US" sz="2400" dirty="0" err="1"/>
              <a:t>Ethereum</a:t>
            </a:r>
            <a:r>
              <a:rPr lang="en-US" sz="2400" dirty="0"/>
              <a:t> network and determines the transactions to be processed.</a:t>
            </a:r>
          </a:p>
          <a:p>
            <a:pPr lvl="1"/>
            <a:r>
              <a:rPr lang="en-US" sz="2400" dirty="0"/>
              <a:t> Determines stale blocks called Uncles or </a:t>
            </a:r>
            <a:r>
              <a:rPr lang="en-US" sz="2400" dirty="0" err="1"/>
              <a:t>Ommers</a:t>
            </a:r>
            <a:r>
              <a:rPr lang="en-US" sz="2400" dirty="0"/>
              <a:t> and includes them in the block.</a:t>
            </a:r>
          </a:p>
          <a:p>
            <a:pPr lvl="1"/>
            <a:r>
              <a:rPr lang="en-US" sz="2400" dirty="0"/>
              <a:t>Updates the account balance with the reward earned from successfully mining the block.</a:t>
            </a:r>
          </a:p>
          <a:p>
            <a:pPr lvl="1"/>
            <a:r>
              <a:rPr lang="en-US" sz="2400" dirty="0"/>
              <a:t>Finally, a valid state is computed and block is finalized, which defines the result of all state transitions.</a:t>
            </a:r>
          </a:p>
        </p:txBody>
      </p:sp>
    </p:spTree>
    <p:extLst>
      <p:ext uri="{BB962C8B-B14F-4D97-AF65-F5344CB8AC3E}">
        <p14:creationId xmlns:p14="http://schemas.microsoft.com/office/powerpoint/2010/main" val="7063730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271" y="259299"/>
            <a:ext cx="8911687" cy="1280890"/>
          </a:xfrm>
        </p:spPr>
        <p:txBody>
          <a:bodyPr/>
          <a:lstStyle/>
          <a:p>
            <a:r>
              <a:rPr lang="en-US" b="1" dirty="0"/>
              <a:t>Mining</a:t>
            </a:r>
            <a:endParaRPr lang="en-US" dirty="0"/>
          </a:p>
        </p:txBody>
      </p:sp>
      <p:sp>
        <p:nvSpPr>
          <p:cNvPr id="3" name="Content Placeholder 2"/>
          <p:cNvSpPr>
            <a:spLocks noGrp="1"/>
          </p:cNvSpPr>
          <p:nvPr>
            <p:ph idx="1"/>
          </p:nvPr>
        </p:nvSpPr>
        <p:spPr>
          <a:xfrm>
            <a:off x="1638300" y="899744"/>
            <a:ext cx="8915400" cy="3777622"/>
          </a:xfrm>
        </p:spPr>
        <p:txBody>
          <a:bodyPr>
            <a:noAutofit/>
          </a:bodyPr>
          <a:lstStyle/>
          <a:p>
            <a:r>
              <a:rPr lang="en-US" sz="2400" dirty="0"/>
              <a:t>The current method of mining is based on Proof of Work, which is similar to that of bitcoin.</a:t>
            </a:r>
          </a:p>
          <a:p>
            <a:r>
              <a:rPr lang="en-US" sz="2400" dirty="0"/>
              <a:t>When a block is deemed valid, it has to satisfy not only the general consistency requirements, but it must also contain the Proof of Work for a given difficulty.</a:t>
            </a:r>
          </a:p>
          <a:p>
            <a:r>
              <a:rPr lang="en-US" sz="2400" dirty="0"/>
              <a:t>The Proof of Work algorithm is due to be replaced with the Proof of Stake algorithm with the release of serenity. </a:t>
            </a:r>
          </a:p>
          <a:p>
            <a:r>
              <a:rPr lang="en-US" sz="2400" dirty="0"/>
              <a:t>An Algorithm named </a:t>
            </a:r>
            <a:r>
              <a:rPr lang="en-US" sz="2400" b="1" dirty="0"/>
              <a:t>Casper</a:t>
            </a:r>
            <a:r>
              <a:rPr lang="en-US" sz="2400" dirty="0"/>
              <a:t> has been developed, which will replace the existing Proof of Work algorithm in </a:t>
            </a:r>
            <a:r>
              <a:rPr lang="en-US" sz="2400" dirty="0" err="1"/>
              <a:t>Ethereum</a:t>
            </a:r>
            <a:r>
              <a:rPr lang="en-US" sz="2400" dirty="0"/>
              <a:t>. </a:t>
            </a:r>
          </a:p>
          <a:p>
            <a:pPr lvl="1"/>
            <a:r>
              <a:rPr lang="en-US" sz="2000" dirty="0"/>
              <a:t>This is a security deposit based on the economic protocol where nodes are required to place a security deposit before they can produce blocks. </a:t>
            </a:r>
          </a:p>
          <a:p>
            <a:pPr lvl="1"/>
            <a:r>
              <a:rPr lang="en-US" sz="2000" b="1" dirty="0"/>
              <a:t>Nodes have been named bonded validators in Casper</a:t>
            </a:r>
            <a:r>
              <a:rPr lang="en-US" sz="2000" dirty="0"/>
              <a:t>, whereas the act of placing the security deposit is named </a:t>
            </a:r>
            <a:r>
              <a:rPr lang="en-US" sz="2000" b="1" dirty="0"/>
              <a:t>bonding.</a:t>
            </a:r>
          </a:p>
        </p:txBody>
      </p:sp>
    </p:spTree>
    <p:extLst>
      <p:ext uri="{BB962C8B-B14F-4D97-AF65-F5344CB8AC3E}">
        <p14:creationId xmlns:p14="http://schemas.microsoft.com/office/powerpoint/2010/main" val="24528634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Ethash</a:t>
            </a:r>
            <a:endParaRPr lang="en-US" dirty="0"/>
          </a:p>
        </p:txBody>
      </p:sp>
      <p:sp>
        <p:nvSpPr>
          <p:cNvPr id="3" name="Content Placeholder 2"/>
          <p:cNvSpPr>
            <a:spLocks noGrp="1"/>
          </p:cNvSpPr>
          <p:nvPr>
            <p:ph idx="1"/>
          </p:nvPr>
        </p:nvSpPr>
        <p:spPr>
          <a:xfrm>
            <a:off x="1498022" y="1474853"/>
            <a:ext cx="9419360" cy="4759037"/>
          </a:xfrm>
        </p:spPr>
        <p:txBody>
          <a:bodyPr>
            <a:normAutofit fontScale="92500" lnSpcReduction="10000"/>
          </a:bodyPr>
          <a:lstStyle/>
          <a:p>
            <a:r>
              <a:rPr lang="en-US" sz="2800" b="1" dirty="0" err="1"/>
              <a:t>Ethash</a:t>
            </a:r>
            <a:r>
              <a:rPr lang="en-US" sz="2800" b="1" dirty="0"/>
              <a:t> </a:t>
            </a:r>
            <a:r>
              <a:rPr lang="en-US" sz="2800" dirty="0"/>
              <a:t>is the name of the Proof of Work algorithm used in </a:t>
            </a:r>
            <a:r>
              <a:rPr lang="en-US" sz="2800" dirty="0" err="1"/>
              <a:t>Ethereum</a:t>
            </a:r>
            <a:r>
              <a:rPr lang="en-US" sz="2800" dirty="0"/>
              <a:t>.</a:t>
            </a:r>
          </a:p>
          <a:p>
            <a:r>
              <a:rPr lang="en-US" sz="2800" dirty="0"/>
              <a:t> Originally, this was proposed as the Dagger-Hashimoto algorithm</a:t>
            </a:r>
          </a:p>
          <a:p>
            <a:r>
              <a:rPr lang="en-US" sz="2800" dirty="0"/>
              <a:t>Core idea behind mining is to find a nonce that once hashed the result in a predetermined difficulty level.</a:t>
            </a:r>
          </a:p>
          <a:p>
            <a:r>
              <a:rPr lang="en-US" sz="2800" dirty="0"/>
              <a:t> Initially, the difficulty was low when Ethereum was new and even CPU and single GPU mining was profitable to a certain extent, but that is no longer the case. </a:t>
            </a:r>
          </a:p>
          <a:p>
            <a:r>
              <a:rPr lang="en-US" sz="2800" dirty="0" err="1"/>
              <a:t>Ethash</a:t>
            </a:r>
            <a:r>
              <a:rPr lang="en-US" sz="2800" dirty="0"/>
              <a:t> is a </a:t>
            </a:r>
            <a:r>
              <a:rPr lang="en-US" sz="2800" b="1" dirty="0"/>
              <a:t>memory-hard algorithm</a:t>
            </a:r>
            <a:r>
              <a:rPr lang="en-US" sz="2800" dirty="0"/>
              <a:t>, which makes it difficult to be implemented on specialized hardware</a:t>
            </a:r>
          </a:p>
        </p:txBody>
      </p:sp>
    </p:spTree>
    <p:extLst>
      <p:ext uri="{BB962C8B-B14F-4D97-AF65-F5344CB8AC3E}">
        <p14:creationId xmlns:p14="http://schemas.microsoft.com/office/powerpoint/2010/main" val="35061381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480" y="185934"/>
            <a:ext cx="8911687" cy="1280890"/>
          </a:xfrm>
        </p:spPr>
        <p:txBody>
          <a:bodyPr/>
          <a:lstStyle/>
          <a:p>
            <a:r>
              <a:rPr lang="en-US" b="1" dirty="0" err="1"/>
              <a:t>Ethash</a:t>
            </a:r>
            <a:endParaRPr lang="en-US" dirty="0"/>
          </a:p>
        </p:txBody>
      </p:sp>
      <p:sp>
        <p:nvSpPr>
          <p:cNvPr id="3" name="Content Placeholder 2"/>
          <p:cNvSpPr>
            <a:spLocks noGrp="1"/>
          </p:cNvSpPr>
          <p:nvPr>
            <p:ph idx="1"/>
          </p:nvPr>
        </p:nvSpPr>
        <p:spPr>
          <a:xfrm>
            <a:off x="1886767" y="990566"/>
            <a:ext cx="8915400" cy="3777622"/>
          </a:xfrm>
        </p:spPr>
        <p:txBody>
          <a:bodyPr>
            <a:noAutofit/>
          </a:bodyPr>
          <a:lstStyle/>
          <a:p>
            <a:r>
              <a:rPr lang="en-US" sz="2000" dirty="0"/>
              <a:t>As in bitcoin, </a:t>
            </a:r>
            <a:r>
              <a:rPr lang="en-US" sz="2000" b="1" dirty="0"/>
              <a:t>ASICs have been developed</a:t>
            </a:r>
            <a:r>
              <a:rPr lang="en-US" sz="2000" dirty="0"/>
              <a:t>, which have resulted in mining centralization over the years</a:t>
            </a:r>
          </a:p>
          <a:p>
            <a:pPr lvl="1"/>
            <a:r>
              <a:rPr lang="en-US" sz="1800" dirty="0"/>
              <a:t>But memory-hard Proof of Work algorithms are one way of thwarting this threat</a:t>
            </a:r>
          </a:p>
          <a:p>
            <a:pPr lvl="1"/>
            <a:r>
              <a:rPr lang="en-US" sz="1800" dirty="0"/>
              <a:t>Ethereum implements </a:t>
            </a:r>
            <a:r>
              <a:rPr lang="en-US" sz="1800" dirty="0" err="1"/>
              <a:t>Ethash</a:t>
            </a:r>
            <a:r>
              <a:rPr lang="en-US" sz="1800" dirty="0"/>
              <a:t> to discourage ASIC development for mining. </a:t>
            </a:r>
          </a:p>
          <a:p>
            <a:r>
              <a:rPr lang="en-US" sz="2000" dirty="0"/>
              <a:t>This algorithm requires choosing subsets of a fixed resource called </a:t>
            </a:r>
            <a:r>
              <a:rPr lang="en-US" sz="2000" b="1" dirty="0"/>
              <a:t>DAG </a:t>
            </a:r>
            <a:r>
              <a:rPr lang="en-US" sz="2000" dirty="0"/>
              <a:t>(</a:t>
            </a:r>
            <a:r>
              <a:rPr lang="en-US" sz="2000" b="1" dirty="0"/>
              <a:t>Directed Acyclic Graph</a:t>
            </a:r>
            <a:r>
              <a:rPr lang="en-US" sz="2000" dirty="0"/>
              <a:t>) depending on the nonce and block headers. </a:t>
            </a:r>
          </a:p>
          <a:p>
            <a:r>
              <a:rPr lang="en-US" sz="2000" dirty="0"/>
              <a:t>DAG is around 2 GB in size and changes every 30000 blocks. </a:t>
            </a:r>
          </a:p>
          <a:p>
            <a:r>
              <a:rPr lang="en-US" sz="2000" dirty="0"/>
              <a:t>Mining can only start when DAG is completely generated the first time a mining node starts. </a:t>
            </a:r>
          </a:p>
          <a:p>
            <a:r>
              <a:rPr lang="en-US" sz="2000" dirty="0"/>
              <a:t>The time between every 30000 blocks is around 5.2 days and is called epoch. </a:t>
            </a:r>
          </a:p>
          <a:p>
            <a:r>
              <a:rPr lang="en-US" sz="2000" dirty="0"/>
              <a:t>This DAG is used as a seed by the Proof of Work algorithm called </a:t>
            </a:r>
            <a:r>
              <a:rPr lang="en-US" sz="2000" dirty="0" err="1"/>
              <a:t>Ethash</a:t>
            </a:r>
            <a:r>
              <a:rPr lang="en-US" sz="2000" dirty="0"/>
              <a:t>. </a:t>
            </a:r>
          </a:p>
        </p:txBody>
      </p:sp>
    </p:spTree>
    <p:extLst>
      <p:ext uri="{BB962C8B-B14F-4D97-AF65-F5344CB8AC3E}">
        <p14:creationId xmlns:p14="http://schemas.microsoft.com/office/powerpoint/2010/main" val="29106535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484" y="310212"/>
            <a:ext cx="8911687" cy="1280890"/>
          </a:xfrm>
        </p:spPr>
        <p:txBody>
          <a:bodyPr/>
          <a:lstStyle/>
          <a:p>
            <a:r>
              <a:rPr lang="en-US" b="1" dirty="0" err="1"/>
              <a:t>Ethash</a:t>
            </a:r>
            <a:endParaRPr lang="en-US" dirty="0"/>
          </a:p>
        </p:txBody>
      </p:sp>
      <p:sp>
        <p:nvSpPr>
          <p:cNvPr id="3" name="Content Placeholder 2"/>
          <p:cNvSpPr>
            <a:spLocks noGrp="1"/>
          </p:cNvSpPr>
          <p:nvPr>
            <p:ph idx="1"/>
          </p:nvPr>
        </p:nvSpPr>
        <p:spPr>
          <a:xfrm>
            <a:off x="1778411" y="1181428"/>
            <a:ext cx="8915400" cy="3777622"/>
          </a:xfrm>
        </p:spPr>
        <p:txBody>
          <a:bodyPr>
            <a:noAutofit/>
          </a:bodyPr>
          <a:lstStyle/>
          <a:p>
            <a:r>
              <a:rPr lang="en-US" sz="2000" b="1" dirty="0"/>
              <a:t>Current reward scheme is 5 Ether for successfully finding a valid nonce</a:t>
            </a:r>
            <a:r>
              <a:rPr lang="en-US" sz="2000" dirty="0"/>
              <a:t>. </a:t>
            </a:r>
          </a:p>
          <a:p>
            <a:r>
              <a:rPr lang="en-US" sz="2000" dirty="0"/>
              <a:t>In addition to receiving 5 Ethers, the successful miner also receives the cost of the gas consumed within the block and an additional reward for including stale blocks (Uncles) in the block. </a:t>
            </a:r>
          </a:p>
          <a:p>
            <a:r>
              <a:rPr lang="en-US" sz="2000" dirty="0"/>
              <a:t>A maximum of two Uncles are allowed per block and are rewarded 7/8 of the normal block reward.</a:t>
            </a:r>
          </a:p>
          <a:p>
            <a:r>
              <a:rPr lang="en-US" sz="2000" dirty="0"/>
              <a:t> In order to achieve a </a:t>
            </a:r>
            <a:r>
              <a:rPr lang="en-US" sz="2000" b="1" dirty="0"/>
              <a:t>12 second block time</a:t>
            </a:r>
            <a:r>
              <a:rPr lang="en-US" sz="2000" dirty="0"/>
              <a:t>, block difficulty is adjusted at every block.</a:t>
            </a:r>
          </a:p>
          <a:p>
            <a:r>
              <a:rPr lang="en-US" sz="2000" dirty="0"/>
              <a:t> The rewards are directly proportional to the miner's hash rate, which basically means how fast a miner can hash.</a:t>
            </a:r>
          </a:p>
          <a:p>
            <a:r>
              <a:rPr lang="en-US" sz="2000" dirty="0"/>
              <a:t>Mining can be performed by simply joining the </a:t>
            </a:r>
            <a:r>
              <a:rPr lang="en-US" sz="2000" dirty="0" err="1"/>
              <a:t>Ethereum</a:t>
            </a:r>
            <a:r>
              <a:rPr lang="en-US" sz="2000" dirty="0"/>
              <a:t> network and running an appropriate client. </a:t>
            </a:r>
          </a:p>
          <a:p>
            <a:r>
              <a:rPr lang="en-US" sz="2000" dirty="0"/>
              <a:t>The key requirement is that the node should be fully synced with the main network before mining can start.</a:t>
            </a:r>
          </a:p>
        </p:txBody>
      </p:sp>
    </p:spTree>
    <p:extLst>
      <p:ext uri="{BB962C8B-B14F-4D97-AF65-F5344CB8AC3E}">
        <p14:creationId xmlns:p14="http://schemas.microsoft.com/office/powerpoint/2010/main" val="203843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Forks</a:t>
            </a:r>
            <a:endParaRPr lang="en-US" dirty="0"/>
          </a:p>
        </p:txBody>
      </p:sp>
      <p:sp>
        <p:nvSpPr>
          <p:cNvPr id="3" name="Content Placeholder 2"/>
          <p:cNvSpPr>
            <a:spLocks noGrp="1"/>
          </p:cNvSpPr>
          <p:nvPr>
            <p:ph idx="1"/>
          </p:nvPr>
        </p:nvSpPr>
        <p:spPr>
          <a:xfrm>
            <a:off x="1638300" y="1540189"/>
            <a:ext cx="8915400" cy="3777622"/>
          </a:xfrm>
        </p:spPr>
        <p:txBody>
          <a:bodyPr>
            <a:normAutofit/>
          </a:bodyPr>
          <a:lstStyle/>
          <a:p>
            <a:r>
              <a:rPr lang="en-US" sz="2800" dirty="0"/>
              <a:t>With the release of </a:t>
            </a:r>
            <a:r>
              <a:rPr lang="en-US" sz="2800" b="1" dirty="0"/>
              <a:t>homestead,</a:t>
            </a:r>
            <a:r>
              <a:rPr lang="en-US" sz="2800" dirty="0"/>
              <a:t> due to major protocol upgrades, it resulted in a </a:t>
            </a:r>
            <a:r>
              <a:rPr lang="en-US" sz="2800" b="1" dirty="0"/>
              <a:t>hard fork</a:t>
            </a:r>
            <a:r>
              <a:rPr lang="en-US" sz="2800" dirty="0"/>
              <a:t>. </a:t>
            </a:r>
          </a:p>
          <a:p>
            <a:r>
              <a:rPr lang="en-US" sz="2800" dirty="0"/>
              <a:t>The protocol was upgraded at block number 1,150,000,</a:t>
            </a:r>
          </a:p>
          <a:p>
            <a:pPr lvl="1"/>
            <a:r>
              <a:rPr lang="en-US" sz="2400" dirty="0"/>
              <a:t>Resulting in the migration from the first version of Ethereum known as </a:t>
            </a:r>
            <a:r>
              <a:rPr lang="en-US" sz="2400" b="1" dirty="0"/>
              <a:t>Frontier</a:t>
            </a:r>
            <a:r>
              <a:rPr lang="en-US" sz="2400" dirty="0"/>
              <a:t> to the second version of Ethereum called </a:t>
            </a:r>
            <a:r>
              <a:rPr lang="en-US" sz="2400" b="1" dirty="0"/>
              <a:t>homestead.</a:t>
            </a:r>
          </a:p>
        </p:txBody>
      </p:sp>
    </p:spTree>
    <p:extLst>
      <p:ext uri="{BB962C8B-B14F-4D97-AF65-F5344CB8AC3E}">
        <p14:creationId xmlns:p14="http://schemas.microsoft.com/office/powerpoint/2010/main" val="37045969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039" y="0"/>
            <a:ext cx="8911687" cy="1280890"/>
          </a:xfrm>
        </p:spPr>
        <p:txBody>
          <a:bodyPr/>
          <a:lstStyle/>
          <a:p>
            <a:r>
              <a:rPr lang="en-US" b="1" dirty="0"/>
              <a:t>CPU mining</a:t>
            </a:r>
            <a:endParaRPr lang="en-US" dirty="0"/>
          </a:p>
        </p:txBody>
      </p:sp>
      <p:sp>
        <p:nvSpPr>
          <p:cNvPr id="3" name="Content Placeholder 2"/>
          <p:cNvSpPr>
            <a:spLocks noGrp="1"/>
          </p:cNvSpPr>
          <p:nvPr>
            <p:ph idx="1"/>
          </p:nvPr>
        </p:nvSpPr>
        <p:spPr>
          <a:xfrm>
            <a:off x="1446512" y="517615"/>
            <a:ext cx="9812740" cy="4940490"/>
          </a:xfrm>
        </p:spPr>
        <p:txBody>
          <a:bodyPr>
            <a:noAutofit/>
          </a:bodyPr>
          <a:lstStyle/>
          <a:p>
            <a:r>
              <a:rPr lang="en-US" sz="2000" b="1" dirty="0"/>
              <a:t>CPU mining is still valuable on the test network or even a private network to experiment with mining and contract deployment</a:t>
            </a:r>
            <a:r>
              <a:rPr lang="en-US" sz="2000" dirty="0"/>
              <a:t>.</a:t>
            </a:r>
          </a:p>
          <a:p>
            <a:r>
              <a:rPr lang="en-US" sz="2000" dirty="0" err="1"/>
              <a:t>Geth</a:t>
            </a:r>
            <a:r>
              <a:rPr lang="en-US" sz="2000" dirty="0"/>
              <a:t> can be started with mine switch in order to start mining:</a:t>
            </a:r>
          </a:p>
          <a:p>
            <a:pPr lvl="1"/>
            <a:r>
              <a:rPr lang="en-US" sz="1800" b="1" dirty="0" err="1"/>
              <a:t>geth</a:t>
            </a:r>
            <a:r>
              <a:rPr lang="en-US" sz="1800" b="1" dirty="0"/>
              <a:t> --mine --</a:t>
            </a:r>
            <a:r>
              <a:rPr lang="en-US" sz="1800" b="1" dirty="0" err="1"/>
              <a:t>minerthreads</a:t>
            </a:r>
            <a:r>
              <a:rPr lang="en-US" sz="1800" b="1" dirty="0"/>
              <a:t> &lt;n&gt;</a:t>
            </a:r>
          </a:p>
          <a:p>
            <a:r>
              <a:rPr lang="en-US" sz="2000" dirty="0"/>
              <a:t>CPU mining can also be started using the web 3 </a:t>
            </a:r>
            <a:r>
              <a:rPr lang="en-US" sz="2000" dirty="0" err="1"/>
              <a:t>geth</a:t>
            </a:r>
            <a:r>
              <a:rPr lang="en-US" sz="2000" dirty="0"/>
              <a:t> console. </a:t>
            </a:r>
          </a:p>
          <a:p>
            <a:r>
              <a:rPr lang="en-US" sz="2000" dirty="0" err="1"/>
              <a:t>Geth</a:t>
            </a:r>
            <a:r>
              <a:rPr lang="en-US" sz="2000" dirty="0"/>
              <a:t> console can be started by issuing the following command:</a:t>
            </a:r>
          </a:p>
          <a:p>
            <a:pPr lvl="1"/>
            <a:r>
              <a:rPr lang="en-US" sz="1800" b="1" dirty="0" err="1"/>
              <a:t>geth</a:t>
            </a:r>
            <a:r>
              <a:rPr lang="en-US" sz="1800" b="1" dirty="0"/>
              <a:t> attach</a:t>
            </a:r>
          </a:p>
          <a:p>
            <a:r>
              <a:rPr lang="en-US" sz="2000" dirty="0"/>
              <a:t>After this, the miner can be started by issuing the following command, which will return true if successful, or false otherwise</a:t>
            </a:r>
          </a:p>
          <a:p>
            <a:r>
              <a:rPr lang="en-US" sz="2000" b="1" dirty="0" err="1"/>
              <a:t>Miner.start</a:t>
            </a:r>
            <a:r>
              <a:rPr lang="en-US" sz="2000" b="1" dirty="0"/>
              <a:t>(4)</a:t>
            </a:r>
          </a:p>
          <a:p>
            <a:pPr lvl="2"/>
            <a:r>
              <a:rPr lang="en-US" sz="1600" b="1" dirty="0"/>
              <a:t>True</a:t>
            </a:r>
          </a:p>
          <a:p>
            <a:pPr lvl="1"/>
            <a:r>
              <a:rPr lang="en-US" sz="1800" dirty="0"/>
              <a:t>The preceding command will start the miner with four threads. </a:t>
            </a:r>
          </a:p>
          <a:p>
            <a:r>
              <a:rPr lang="en-US" sz="2000" b="1" dirty="0" err="1"/>
              <a:t>Miner.stop</a:t>
            </a:r>
            <a:endParaRPr lang="en-US" sz="2000" b="1" dirty="0"/>
          </a:p>
          <a:p>
            <a:pPr lvl="1"/>
            <a:r>
              <a:rPr lang="en-US" sz="1800" b="1" dirty="0"/>
              <a:t>True</a:t>
            </a:r>
          </a:p>
          <a:p>
            <a:pPr lvl="1"/>
            <a:r>
              <a:rPr lang="en-US" sz="1800" dirty="0"/>
              <a:t>The preceding command will stop the miner. The command will return true if successful</a:t>
            </a:r>
          </a:p>
        </p:txBody>
      </p:sp>
    </p:spTree>
    <p:extLst>
      <p:ext uri="{BB962C8B-B14F-4D97-AF65-F5344CB8AC3E}">
        <p14:creationId xmlns:p14="http://schemas.microsoft.com/office/powerpoint/2010/main" val="25906159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52741"/>
            <a:ext cx="8911687" cy="1280890"/>
          </a:xfrm>
        </p:spPr>
        <p:txBody>
          <a:bodyPr/>
          <a:lstStyle/>
          <a:p>
            <a:r>
              <a:rPr lang="en-US" dirty="0"/>
              <a:t>GPU mining</a:t>
            </a:r>
          </a:p>
        </p:txBody>
      </p:sp>
      <p:sp>
        <p:nvSpPr>
          <p:cNvPr id="3" name="Content Placeholder 2"/>
          <p:cNvSpPr>
            <a:spLocks noGrp="1"/>
          </p:cNvSpPr>
          <p:nvPr>
            <p:ph idx="1"/>
          </p:nvPr>
        </p:nvSpPr>
        <p:spPr>
          <a:xfrm>
            <a:off x="1886765" y="1325075"/>
            <a:ext cx="8915400" cy="3777622"/>
          </a:xfrm>
        </p:spPr>
        <p:txBody>
          <a:bodyPr>
            <a:noAutofit/>
          </a:bodyPr>
          <a:lstStyle/>
          <a:p>
            <a:r>
              <a:rPr lang="en-US" sz="2400" dirty="0"/>
              <a:t>At a basic level, GPU mining can be performed easily by running two commands:</a:t>
            </a:r>
          </a:p>
          <a:p>
            <a:pPr lvl="1"/>
            <a:r>
              <a:rPr lang="en-US" sz="2000" dirty="0" err="1"/>
              <a:t>geth</a:t>
            </a:r>
            <a:r>
              <a:rPr lang="en-US" sz="2000" dirty="0"/>
              <a:t> –</a:t>
            </a:r>
            <a:r>
              <a:rPr lang="en-US" sz="2000" dirty="0" err="1"/>
              <a:t>rpc</a:t>
            </a:r>
            <a:endParaRPr lang="en-US" sz="2000" dirty="0"/>
          </a:p>
          <a:p>
            <a:r>
              <a:rPr lang="en-US" sz="2400" dirty="0"/>
              <a:t>Once </a:t>
            </a:r>
            <a:r>
              <a:rPr lang="en-US" sz="2400" dirty="0" err="1"/>
              <a:t>geth</a:t>
            </a:r>
            <a:r>
              <a:rPr lang="en-US" sz="2400" dirty="0"/>
              <a:t> is up and running and the blockchain is fully downloaded</a:t>
            </a:r>
          </a:p>
          <a:p>
            <a:r>
              <a:rPr lang="en-US" sz="2400" dirty="0" err="1"/>
              <a:t>Ethminer</a:t>
            </a:r>
            <a:r>
              <a:rPr lang="en-US" sz="2400" dirty="0"/>
              <a:t> can be run in order to start mining. </a:t>
            </a:r>
          </a:p>
          <a:p>
            <a:r>
              <a:rPr lang="en-US" sz="2400" dirty="0" err="1"/>
              <a:t>Ethminer</a:t>
            </a:r>
            <a:r>
              <a:rPr lang="en-US" sz="2400" dirty="0"/>
              <a:t> is a standalone miner that can also be used in the farm mode to contribute to mining pools. </a:t>
            </a:r>
          </a:p>
          <a:p>
            <a:r>
              <a:rPr lang="en-US" sz="2400" dirty="0"/>
              <a:t>It can be downloaded from h t </a:t>
            </a:r>
            <a:r>
              <a:rPr lang="en-US" sz="2400" dirty="0" err="1"/>
              <a:t>t</a:t>
            </a:r>
            <a:r>
              <a:rPr lang="en-US" sz="2400" dirty="0"/>
              <a:t> p s ://g </a:t>
            </a:r>
            <a:r>
              <a:rPr lang="en-US" sz="2400" dirty="0" err="1"/>
              <a:t>i</a:t>
            </a:r>
            <a:r>
              <a:rPr lang="en-US" sz="2400" dirty="0"/>
              <a:t> t h u b . c o m /G e n oi l /c p </a:t>
            </a:r>
            <a:r>
              <a:rPr lang="en-US" sz="2400" dirty="0" err="1"/>
              <a:t>p</a:t>
            </a:r>
            <a:r>
              <a:rPr lang="en-US" sz="2400" dirty="0"/>
              <a:t> - e t h e r e u m /t r e </a:t>
            </a:r>
            <a:r>
              <a:rPr lang="en-US" sz="2400" dirty="0" err="1"/>
              <a:t>e</a:t>
            </a:r>
            <a:r>
              <a:rPr lang="en-US" sz="2400" dirty="0"/>
              <a:t> /m a s t e r /r e l e a s e s :</a:t>
            </a:r>
          </a:p>
          <a:p>
            <a:pPr lvl="1"/>
            <a:r>
              <a:rPr lang="en-US" sz="2000" dirty="0" err="1"/>
              <a:t>Ethminer</a:t>
            </a:r>
            <a:r>
              <a:rPr lang="en-US" sz="2000" dirty="0"/>
              <a:t>  -G</a:t>
            </a:r>
          </a:p>
        </p:txBody>
      </p:sp>
    </p:spTree>
    <p:extLst>
      <p:ext uri="{BB962C8B-B14F-4D97-AF65-F5344CB8AC3E}">
        <p14:creationId xmlns:p14="http://schemas.microsoft.com/office/powerpoint/2010/main" val="2287633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mining</a:t>
            </a:r>
          </a:p>
        </p:txBody>
      </p:sp>
      <p:sp>
        <p:nvSpPr>
          <p:cNvPr id="3" name="Content Placeholder 2"/>
          <p:cNvSpPr>
            <a:spLocks noGrp="1"/>
          </p:cNvSpPr>
          <p:nvPr>
            <p:ph idx="1"/>
          </p:nvPr>
        </p:nvSpPr>
        <p:spPr>
          <a:xfrm>
            <a:off x="1485900" y="1540188"/>
            <a:ext cx="9542318" cy="4805193"/>
          </a:xfrm>
        </p:spPr>
        <p:txBody>
          <a:bodyPr>
            <a:noAutofit/>
          </a:bodyPr>
          <a:lstStyle/>
          <a:p>
            <a:r>
              <a:rPr lang="en-US" sz="2400" dirty="0"/>
              <a:t>GPU mining requires an AMD or Nvidia graphics card and an applicable OpenCL SDK.</a:t>
            </a:r>
          </a:p>
          <a:p>
            <a:r>
              <a:rPr lang="en-US" sz="2400" dirty="0"/>
              <a:t> For </a:t>
            </a:r>
            <a:r>
              <a:rPr lang="pt-BR" sz="2400" dirty="0"/>
              <a:t>NVidia chipset, it can downloaded from h t t p s ://d e v e l o p e r . n v i d i a . c o m /c u d a - d o w n l o a ds . </a:t>
            </a:r>
          </a:p>
          <a:p>
            <a:r>
              <a:rPr lang="pt-BR" sz="2400" dirty="0"/>
              <a:t>For AMD chipsets, it is available at h t t p ://d e v e l o p e r . a m d . c o m /t o o l s - a n d - s d k s /o p e n cl - z o n e /a m d - a c c e l e r a t e d - p a r a l l e l - p r o c e s s i n g - a p p - s d k .</a:t>
            </a:r>
          </a:p>
          <a:p>
            <a:r>
              <a:rPr lang="en-US" sz="2400" b="1" dirty="0"/>
              <a:t>CPU benchmarking</a:t>
            </a:r>
          </a:p>
          <a:p>
            <a:pPr lvl="1"/>
            <a:r>
              <a:rPr lang="en-US" sz="2000" b="1" dirty="0"/>
              <a:t>$ </a:t>
            </a:r>
            <a:r>
              <a:rPr lang="en-US" sz="2000" b="1" dirty="0" err="1"/>
              <a:t>ethminer</a:t>
            </a:r>
            <a:r>
              <a:rPr lang="en-US" sz="2000" b="1" dirty="0"/>
              <a:t> -M -C</a:t>
            </a:r>
          </a:p>
          <a:p>
            <a:r>
              <a:rPr lang="en-US" sz="2400" b="1" dirty="0"/>
              <a:t>GPU benchmarking</a:t>
            </a:r>
          </a:p>
          <a:p>
            <a:pPr lvl="1"/>
            <a:r>
              <a:rPr lang="en-US" sz="2000" b="1" dirty="0"/>
              <a:t>$ </a:t>
            </a:r>
            <a:r>
              <a:rPr lang="en-US" sz="2000" b="1" dirty="0" err="1"/>
              <a:t>ethminer</a:t>
            </a:r>
            <a:r>
              <a:rPr lang="en-US" sz="2000" b="1" dirty="0"/>
              <a:t> -M -G</a:t>
            </a:r>
            <a:endParaRPr lang="en-US" sz="2000" dirty="0"/>
          </a:p>
        </p:txBody>
      </p:sp>
    </p:spTree>
    <p:extLst>
      <p:ext uri="{BB962C8B-B14F-4D97-AF65-F5344CB8AC3E}">
        <p14:creationId xmlns:p14="http://schemas.microsoft.com/office/powerpoint/2010/main" val="23628865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8F3C-BCD2-499E-8281-489CAB0AC8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62F467-E659-49A2-9EEA-D2A63717DCB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70492EC-E1A0-426B-AB2A-21589B38D87F}"/>
              </a:ext>
            </a:extLst>
          </p:cNvPr>
          <p:cNvPicPr>
            <a:picLocks noChangeAspect="1"/>
          </p:cNvPicPr>
          <p:nvPr/>
        </p:nvPicPr>
        <p:blipFill>
          <a:blip r:embed="rId2"/>
          <a:stretch>
            <a:fillRect/>
          </a:stretch>
        </p:blipFill>
        <p:spPr>
          <a:xfrm>
            <a:off x="216958" y="234924"/>
            <a:ext cx="11758084" cy="6572251"/>
          </a:xfrm>
          <a:prstGeom prst="rect">
            <a:avLst/>
          </a:prstGeom>
        </p:spPr>
      </p:pic>
    </p:spTree>
    <p:extLst>
      <p:ext uri="{BB962C8B-B14F-4D97-AF65-F5344CB8AC3E}">
        <p14:creationId xmlns:p14="http://schemas.microsoft.com/office/powerpoint/2010/main" val="39934078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63F-4EF3-46AD-A8B8-252591104E7B}"/>
              </a:ext>
            </a:extLst>
          </p:cNvPr>
          <p:cNvSpPr>
            <a:spLocks noGrp="1"/>
          </p:cNvSpPr>
          <p:nvPr>
            <p:ph type="title"/>
          </p:nvPr>
        </p:nvSpPr>
        <p:spPr/>
        <p:txBody>
          <a:bodyPr/>
          <a:lstStyle/>
          <a:p>
            <a:r>
              <a:rPr lang="en-US" dirty="0"/>
              <a:t>GPU mining</a:t>
            </a:r>
          </a:p>
        </p:txBody>
      </p:sp>
      <p:sp>
        <p:nvSpPr>
          <p:cNvPr id="3" name="Content Placeholder 2">
            <a:extLst>
              <a:ext uri="{FF2B5EF4-FFF2-40B4-BE49-F238E27FC236}">
                <a16:creationId xmlns:a16="http://schemas.microsoft.com/office/drawing/2014/main" id="{208C99DC-D8C7-49D0-9FF9-34229B7D5D37}"/>
              </a:ext>
            </a:extLst>
          </p:cNvPr>
          <p:cNvSpPr>
            <a:spLocks noGrp="1"/>
          </p:cNvSpPr>
          <p:nvPr>
            <p:ph idx="1"/>
          </p:nvPr>
        </p:nvSpPr>
        <p:spPr>
          <a:xfrm>
            <a:off x="2215139" y="1905000"/>
            <a:ext cx="8915400" cy="3777622"/>
          </a:xfrm>
        </p:spPr>
        <p:txBody>
          <a:bodyPr>
            <a:normAutofit fontScale="92500"/>
          </a:bodyPr>
          <a:lstStyle/>
          <a:p>
            <a:r>
              <a:rPr lang="en-US" sz="2400" dirty="0"/>
              <a:t>GPU device to be used can also be specified in the command line:</a:t>
            </a:r>
          </a:p>
          <a:p>
            <a:pPr lvl="1"/>
            <a:r>
              <a:rPr lang="en-US" sz="2000" dirty="0"/>
              <a:t>$ </a:t>
            </a:r>
            <a:r>
              <a:rPr lang="en-US" sz="2000" dirty="0" err="1"/>
              <a:t>ethminer</a:t>
            </a:r>
            <a:r>
              <a:rPr lang="en-US" sz="2000" dirty="0"/>
              <a:t> -M -G --</a:t>
            </a:r>
            <a:r>
              <a:rPr lang="en-US" sz="2000" dirty="0" err="1"/>
              <a:t>opencl</a:t>
            </a:r>
            <a:r>
              <a:rPr lang="en-US" sz="2000" dirty="0"/>
              <a:t>-device 1</a:t>
            </a:r>
          </a:p>
          <a:p>
            <a:r>
              <a:rPr lang="en-US" sz="2400" dirty="0"/>
              <a:t>As GPU mining is implemented using OpenCL AMD, chipset-based GPUs tend to work faster as compared to NVidia GPUs. </a:t>
            </a:r>
          </a:p>
          <a:p>
            <a:r>
              <a:rPr lang="en-US" sz="2400" dirty="0"/>
              <a:t>Due to the high memory requirements (DAG creation), FPGAs and ASICs will not provide any major advantage over GPUs. </a:t>
            </a:r>
          </a:p>
          <a:p>
            <a:pPr lvl="1"/>
            <a:r>
              <a:rPr lang="en-US" sz="2000" dirty="0"/>
              <a:t>In order to discourage the development of specialized hardware for mining.</a:t>
            </a:r>
          </a:p>
        </p:txBody>
      </p:sp>
    </p:spTree>
    <p:extLst>
      <p:ext uri="{BB962C8B-B14F-4D97-AF65-F5344CB8AC3E}">
        <p14:creationId xmlns:p14="http://schemas.microsoft.com/office/powerpoint/2010/main" val="37323848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rigs</a:t>
            </a:r>
          </a:p>
        </p:txBody>
      </p:sp>
      <p:sp>
        <p:nvSpPr>
          <p:cNvPr id="3" name="Content Placeholder 2"/>
          <p:cNvSpPr>
            <a:spLocks noGrp="1"/>
          </p:cNvSpPr>
          <p:nvPr>
            <p:ph idx="1"/>
          </p:nvPr>
        </p:nvSpPr>
        <p:spPr>
          <a:xfrm>
            <a:off x="1638300" y="1540189"/>
            <a:ext cx="9223664" cy="4223302"/>
          </a:xfrm>
        </p:spPr>
        <p:txBody>
          <a:bodyPr>
            <a:normAutofit/>
          </a:bodyPr>
          <a:lstStyle/>
          <a:p>
            <a:r>
              <a:rPr lang="en-US" sz="2400" dirty="0"/>
              <a:t>As difficulty increased over time for mining Ether,</a:t>
            </a:r>
          </a:p>
          <a:p>
            <a:pPr lvl="1"/>
            <a:r>
              <a:rPr lang="en-US" sz="2200" dirty="0"/>
              <a:t>Mining rigs with multiple GPUs were starting to be built by the miners. </a:t>
            </a:r>
          </a:p>
          <a:p>
            <a:r>
              <a:rPr lang="en-US" sz="2400" dirty="0"/>
              <a:t>Mining rig usually contains around five GPU cards, and all of them work in parallel for mining</a:t>
            </a:r>
          </a:p>
          <a:p>
            <a:pPr lvl="1"/>
            <a:r>
              <a:rPr lang="en-US" sz="2200" dirty="0"/>
              <a:t>thus improving the chances of finding valid </a:t>
            </a:r>
            <a:r>
              <a:rPr lang="en-US" sz="2200" dirty="0" err="1"/>
              <a:t>nonces</a:t>
            </a:r>
            <a:r>
              <a:rPr lang="en-US" sz="2200" dirty="0"/>
              <a:t> for mining.</a:t>
            </a:r>
          </a:p>
          <a:p>
            <a:r>
              <a:rPr lang="en-US" sz="2400" dirty="0"/>
              <a:t>Mining rigs can be built with some effort and are also available commercially from various vendors. </a:t>
            </a:r>
          </a:p>
        </p:txBody>
      </p:sp>
    </p:spTree>
    <p:extLst>
      <p:ext uri="{BB962C8B-B14F-4D97-AF65-F5344CB8AC3E}">
        <p14:creationId xmlns:p14="http://schemas.microsoft.com/office/powerpoint/2010/main" val="18483786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84B3-9B97-43CD-9B0A-87EFE43F86A1}"/>
              </a:ext>
            </a:extLst>
          </p:cNvPr>
          <p:cNvSpPr>
            <a:spLocks noGrp="1"/>
          </p:cNvSpPr>
          <p:nvPr>
            <p:ph type="title"/>
          </p:nvPr>
        </p:nvSpPr>
        <p:spPr/>
        <p:txBody>
          <a:bodyPr/>
          <a:lstStyle/>
          <a:p>
            <a:r>
              <a:rPr lang="en-US" dirty="0"/>
              <a:t>Typical mining rig configuration</a:t>
            </a:r>
          </a:p>
        </p:txBody>
      </p:sp>
      <p:sp>
        <p:nvSpPr>
          <p:cNvPr id="3" name="Content Placeholder 2">
            <a:extLst>
              <a:ext uri="{FF2B5EF4-FFF2-40B4-BE49-F238E27FC236}">
                <a16:creationId xmlns:a16="http://schemas.microsoft.com/office/drawing/2014/main" id="{849B3523-C171-4B16-AEBB-0784DB112A53}"/>
              </a:ext>
            </a:extLst>
          </p:cNvPr>
          <p:cNvSpPr>
            <a:spLocks noGrp="1"/>
          </p:cNvSpPr>
          <p:nvPr>
            <p:ph idx="1"/>
          </p:nvPr>
        </p:nvSpPr>
        <p:spPr>
          <a:xfrm>
            <a:off x="2062739" y="1540188"/>
            <a:ext cx="9145587" cy="4805193"/>
          </a:xfrm>
        </p:spPr>
        <p:txBody>
          <a:bodyPr>
            <a:normAutofit/>
          </a:bodyPr>
          <a:lstStyle/>
          <a:p>
            <a:r>
              <a:rPr lang="en-US" sz="2400" b="1" dirty="0"/>
              <a:t>Motherboard</a:t>
            </a:r>
          </a:p>
          <a:p>
            <a:pPr lvl="1"/>
            <a:r>
              <a:rPr lang="en-US" sz="2000" dirty="0"/>
              <a:t>A specialized motherboard with multiple PCI-E x1 or x16 slots, </a:t>
            </a:r>
          </a:p>
          <a:p>
            <a:r>
              <a:rPr lang="en-US" sz="2400" b="1" dirty="0"/>
              <a:t>SSD hard drive</a:t>
            </a:r>
          </a:p>
          <a:p>
            <a:pPr lvl="1"/>
            <a:r>
              <a:rPr lang="en-US" sz="2000" dirty="0"/>
              <a:t>SSD drive is recommended because of its much faster performance over the analog equivalent. </a:t>
            </a:r>
          </a:p>
          <a:p>
            <a:pPr lvl="1"/>
            <a:r>
              <a:rPr lang="en-US" sz="2000" dirty="0"/>
              <a:t>This will be mainly used to store the blockchain</a:t>
            </a:r>
          </a:p>
          <a:p>
            <a:r>
              <a:rPr lang="en-US" sz="2400" b="1" dirty="0"/>
              <a:t>GPU</a:t>
            </a:r>
          </a:p>
          <a:p>
            <a:pPr lvl="1"/>
            <a:r>
              <a:rPr lang="en-US" sz="2000" dirty="0"/>
              <a:t>GPU is the most important component of the rig as it is the main workhorse that will be used for mining. </a:t>
            </a:r>
          </a:p>
          <a:p>
            <a:pPr lvl="1"/>
            <a:r>
              <a:rPr lang="en-US" sz="2000" dirty="0"/>
              <a:t>For example, it can be a Sapphire AMD Radeon R9 380 with 4 GB RAM.</a:t>
            </a:r>
          </a:p>
        </p:txBody>
      </p:sp>
    </p:spTree>
    <p:extLst>
      <p:ext uri="{BB962C8B-B14F-4D97-AF65-F5344CB8AC3E}">
        <p14:creationId xmlns:p14="http://schemas.microsoft.com/office/powerpoint/2010/main" val="36053439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9BED-5DD9-4B70-9A4F-A397C3C25FE9}"/>
              </a:ext>
            </a:extLst>
          </p:cNvPr>
          <p:cNvSpPr>
            <a:spLocks noGrp="1"/>
          </p:cNvSpPr>
          <p:nvPr>
            <p:ph type="title"/>
          </p:nvPr>
        </p:nvSpPr>
        <p:spPr/>
        <p:txBody>
          <a:bodyPr/>
          <a:lstStyle/>
          <a:p>
            <a:r>
              <a:rPr lang="en-US" dirty="0"/>
              <a:t>Typical mining rig configuration</a:t>
            </a:r>
          </a:p>
        </p:txBody>
      </p:sp>
      <p:sp>
        <p:nvSpPr>
          <p:cNvPr id="3" name="Content Placeholder 2">
            <a:extLst>
              <a:ext uri="{FF2B5EF4-FFF2-40B4-BE49-F238E27FC236}">
                <a16:creationId xmlns:a16="http://schemas.microsoft.com/office/drawing/2014/main" id="{EC26AED0-F409-49E3-893D-5EDD63FC9E37}"/>
              </a:ext>
            </a:extLst>
          </p:cNvPr>
          <p:cNvSpPr>
            <a:spLocks noGrp="1"/>
          </p:cNvSpPr>
          <p:nvPr>
            <p:ph idx="1"/>
          </p:nvPr>
        </p:nvSpPr>
        <p:spPr>
          <a:xfrm>
            <a:off x="1882630" y="1905000"/>
            <a:ext cx="9297988" cy="4537364"/>
          </a:xfrm>
        </p:spPr>
        <p:txBody>
          <a:bodyPr>
            <a:normAutofit fontScale="92500"/>
          </a:bodyPr>
          <a:lstStyle/>
          <a:p>
            <a:r>
              <a:rPr lang="en-US" sz="2800" dirty="0"/>
              <a:t>Linux Ubuntu's latest version is usually chosen as the operating system for the rig. </a:t>
            </a:r>
          </a:p>
          <a:p>
            <a:pPr lvl="1"/>
            <a:r>
              <a:rPr lang="en-US" sz="2400" dirty="0"/>
              <a:t>There is also another variant of Linux available, called </a:t>
            </a:r>
            <a:r>
              <a:rPr lang="en-US" sz="2400" dirty="0" err="1"/>
              <a:t>EthOS</a:t>
            </a:r>
            <a:endParaRPr lang="en-US" sz="2400" dirty="0"/>
          </a:p>
          <a:p>
            <a:r>
              <a:rPr lang="en-US" sz="2800" dirty="0"/>
              <a:t>Mining software such as </a:t>
            </a:r>
            <a:r>
              <a:rPr lang="en-US" sz="2800" dirty="0" err="1"/>
              <a:t>Ethminer</a:t>
            </a:r>
            <a:r>
              <a:rPr lang="en-US" sz="2800" dirty="0"/>
              <a:t> and </a:t>
            </a:r>
            <a:r>
              <a:rPr lang="en-US" sz="2800" dirty="0" err="1"/>
              <a:t>geth</a:t>
            </a:r>
            <a:r>
              <a:rPr lang="en-US" sz="2800" dirty="0"/>
              <a:t> are installed. </a:t>
            </a:r>
          </a:p>
          <a:p>
            <a:r>
              <a:rPr lang="en-US" sz="2800" dirty="0"/>
              <a:t>Remote monitoring and administration software is also installed so that rigs can be monitored and managed remotely, </a:t>
            </a:r>
          </a:p>
          <a:p>
            <a:r>
              <a:rPr lang="en-US" sz="2800" dirty="0"/>
              <a:t>Air conditioning or cooling mechanisms in place as running multiple GPUs can generate a lot of heat</a:t>
            </a:r>
          </a:p>
        </p:txBody>
      </p:sp>
    </p:spTree>
    <p:extLst>
      <p:ext uri="{BB962C8B-B14F-4D97-AF65-F5344CB8AC3E}">
        <p14:creationId xmlns:p14="http://schemas.microsoft.com/office/powerpoint/2010/main" val="7773291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9212" y="33863"/>
            <a:ext cx="7510131" cy="6369157"/>
          </a:xfrm>
          <a:prstGeom prst="rect">
            <a:avLst/>
          </a:prstGeom>
        </p:spPr>
      </p:pic>
    </p:spTree>
    <p:extLst>
      <p:ext uri="{BB962C8B-B14F-4D97-AF65-F5344CB8AC3E}">
        <p14:creationId xmlns:p14="http://schemas.microsoft.com/office/powerpoint/2010/main" val="17839665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pools</a:t>
            </a:r>
          </a:p>
        </p:txBody>
      </p:sp>
      <p:sp>
        <p:nvSpPr>
          <p:cNvPr id="3" name="Content Placeholder 2"/>
          <p:cNvSpPr>
            <a:spLocks noGrp="1"/>
          </p:cNvSpPr>
          <p:nvPr>
            <p:ph idx="1"/>
          </p:nvPr>
        </p:nvSpPr>
        <p:spPr>
          <a:xfrm>
            <a:off x="1846029" y="1545919"/>
            <a:ext cx="8808117" cy="4868735"/>
          </a:xfrm>
        </p:spPr>
        <p:txBody>
          <a:bodyPr>
            <a:normAutofit/>
          </a:bodyPr>
          <a:lstStyle/>
          <a:p>
            <a:r>
              <a:rPr lang="en-US" sz="2800" dirty="0"/>
              <a:t>Online mining pools that offer Ethereum mining. </a:t>
            </a:r>
          </a:p>
          <a:p>
            <a:r>
              <a:rPr lang="en-US" sz="2800" dirty="0" err="1"/>
              <a:t>Ethminer</a:t>
            </a:r>
            <a:r>
              <a:rPr lang="en-US" sz="2800" dirty="0"/>
              <a:t> can be used to connect to a mining pool using the following command. </a:t>
            </a:r>
          </a:p>
          <a:p>
            <a:pPr lvl="1"/>
            <a:r>
              <a:rPr lang="en-US" sz="2400" dirty="0" err="1"/>
              <a:t>ethminer</a:t>
            </a:r>
            <a:r>
              <a:rPr lang="en-US" sz="2400" dirty="0"/>
              <a:t> -C –F http://ethereumpool.co/?miner=0.1@0x024a20cc5feba7f3dc3776075b3e60c20eb1459c@DrEquinox</a:t>
            </a:r>
          </a:p>
          <a:p>
            <a:r>
              <a:rPr lang="en-US" sz="2800" dirty="0"/>
              <a:t>Each pool publishes its own instructions, but generally, the process of connecting to a pool is similar. </a:t>
            </a:r>
          </a:p>
        </p:txBody>
      </p:sp>
    </p:spTree>
    <p:extLst>
      <p:ext uri="{BB962C8B-B14F-4D97-AF65-F5344CB8AC3E}">
        <p14:creationId xmlns:p14="http://schemas.microsoft.com/office/powerpoint/2010/main" val="166408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Forks</a:t>
            </a:r>
            <a:endParaRPr lang="en-US" dirty="0"/>
          </a:p>
        </p:txBody>
      </p:sp>
      <p:sp>
        <p:nvSpPr>
          <p:cNvPr id="3" name="Content Placeholder 2"/>
          <p:cNvSpPr>
            <a:spLocks noGrp="1"/>
          </p:cNvSpPr>
          <p:nvPr>
            <p:ph idx="1"/>
          </p:nvPr>
        </p:nvSpPr>
        <p:spPr>
          <a:xfrm>
            <a:off x="1994947" y="1692965"/>
            <a:ext cx="8915400" cy="3777622"/>
          </a:xfrm>
        </p:spPr>
        <p:txBody>
          <a:bodyPr>
            <a:noAutofit/>
          </a:bodyPr>
          <a:lstStyle/>
          <a:p>
            <a:r>
              <a:rPr lang="en-US" sz="2400" dirty="0"/>
              <a:t>A recent unintentional fork that occurred on November 24, 2016, at 14:12:07 UTC was due to a </a:t>
            </a:r>
            <a:r>
              <a:rPr lang="en-US" sz="2400" b="1" dirty="0"/>
              <a:t>bug in the </a:t>
            </a:r>
            <a:r>
              <a:rPr lang="en-US" sz="2400" b="1" dirty="0" err="1"/>
              <a:t>geth</a:t>
            </a:r>
            <a:r>
              <a:rPr lang="en-US" sz="2400" b="1" dirty="0"/>
              <a:t> </a:t>
            </a:r>
            <a:r>
              <a:rPr lang="en-US" sz="2400" dirty="0"/>
              <a:t>client's journaling mechanism. </a:t>
            </a:r>
          </a:p>
          <a:p>
            <a:r>
              <a:rPr lang="en-US" sz="2400" dirty="0"/>
              <a:t>Network fork occurred at block number 2,686,351. </a:t>
            </a:r>
          </a:p>
          <a:p>
            <a:r>
              <a:rPr lang="en-US" sz="2400" dirty="0"/>
              <a:t>This bug resulted in </a:t>
            </a:r>
            <a:r>
              <a:rPr lang="en-US" sz="2400" dirty="0" err="1"/>
              <a:t>geth</a:t>
            </a:r>
            <a:r>
              <a:rPr lang="en-US" sz="2400" dirty="0"/>
              <a:t> failing to revert </a:t>
            </a:r>
            <a:r>
              <a:rPr lang="en-US" sz="2400" b="1" dirty="0"/>
              <a:t>empty account deletions </a:t>
            </a:r>
            <a:r>
              <a:rPr lang="en-US" sz="2400" dirty="0"/>
              <a:t>in the case of the </a:t>
            </a:r>
            <a:r>
              <a:rPr lang="en-US" sz="2400" b="1" dirty="0"/>
              <a:t>empty out-of-gas exception</a:t>
            </a:r>
            <a:r>
              <a:rPr lang="en-US" sz="2400" dirty="0"/>
              <a:t>. </a:t>
            </a:r>
          </a:p>
          <a:p>
            <a:r>
              <a:rPr lang="en-US" sz="2400" dirty="0"/>
              <a:t>This means that from block number 2686351, the </a:t>
            </a:r>
            <a:r>
              <a:rPr lang="en-US" sz="2400" dirty="0" err="1"/>
              <a:t>Ethereum</a:t>
            </a:r>
            <a:r>
              <a:rPr lang="en-US" sz="2400" dirty="0"/>
              <a:t> </a:t>
            </a:r>
            <a:r>
              <a:rPr lang="en-US" sz="2400" dirty="0" err="1"/>
              <a:t>blockchain</a:t>
            </a:r>
            <a:r>
              <a:rPr lang="en-US" sz="2400" dirty="0"/>
              <a:t> is split into two, one running with </a:t>
            </a:r>
            <a:r>
              <a:rPr lang="en-US" sz="2400" b="1" dirty="0"/>
              <a:t>parity clients </a:t>
            </a:r>
            <a:r>
              <a:rPr lang="en-US" sz="2400" dirty="0"/>
              <a:t>and the other with</a:t>
            </a:r>
            <a:r>
              <a:rPr lang="en-US" sz="2400" b="1" dirty="0"/>
              <a:t> </a:t>
            </a:r>
            <a:r>
              <a:rPr lang="en-US" sz="2400" b="1" dirty="0" err="1"/>
              <a:t>geth</a:t>
            </a:r>
            <a:r>
              <a:rPr lang="en-US" sz="2400" dirty="0"/>
              <a:t>. </a:t>
            </a:r>
          </a:p>
          <a:p>
            <a:r>
              <a:rPr lang="en-US" sz="2400" dirty="0"/>
              <a:t>This issue was resolved with the release of </a:t>
            </a:r>
            <a:r>
              <a:rPr lang="en-US" sz="2400" dirty="0" err="1"/>
              <a:t>geth</a:t>
            </a:r>
            <a:r>
              <a:rPr lang="en-US" sz="2400" dirty="0"/>
              <a:t> version 1.5.3.</a:t>
            </a:r>
          </a:p>
        </p:txBody>
      </p:sp>
    </p:spTree>
    <p:extLst>
      <p:ext uri="{BB962C8B-B14F-4D97-AF65-F5344CB8AC3E}">
        <p14:creationId xmlns:p14="http://schemas.microsoft.com/office/powerpoint/2010/main" val="300949328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AFB7-8E8E-44B7-B68D-4C4FEB4D9218}"/>
              </a:ext>
            </a:extLst>
          </p:cNvPr>
          <p:cNvSpPr>
            <a:spLocks noGrp="1"/>
          </p:cNvSpPr>
          <p:nvPr>
            <p:ph type="title"/>
          </p:nvPr>
        </p:nvSpPr>
        <p:spPr/>
        <p:txBody>
          <a:bodyPr/>
          <a:lstStyle/>
          <a:p>
            <a:r>
              <a:rPr lang="en-US" b="1" dirty="0"/>
              <a:t>Clients and wallets</a:t>
            </a:r>
            <a:endParaRPr lang="en-US" dirty="0"/>
          </a:p>
        </p:txBody>
      </p:sp>
      <p:sp>
        <p:nvSpPr>
          <p:cNvPr id="3" name="Content Placeholder 2">
            <a:extLst>
              <a:ext uri="{FF2B5EF4-FFF2-40B4-BE49-F238E27FC236}">
                <a16:creationId xmlns:a16="http://schemas.microsoft.com/office/drawing/2014/main" id="{DE92F15D-510B-4654-9B48-2A9DCE63D0E4}"/>
              </a:ext>
            </a:extLst>
          </p:cNvPr>
          <p:cNvSpPr>
            <a:spLocks noGrp="1"/>
          </p:cNvSpPr>
          <p:nvPr>
            <p:ph idx="1"/>
          </p:nvPr>
        </p:nvSpPr>
        <p:spPr>
          <a:xfrm>
            <a:off x="1896485" y="1704108"/>
            <a:ext cx="8911687" cy="4087091"/>
          </a:xfrm>
        </p:spPr>
        <p:txBody>
          <a:bodyPr>
            <a:normAutofit fontScale="92500" lnSpcReduction="10000"/>
          </a:bodyPr>
          <a:lstStyle/>
          <a:p>
            <a:r>
              <a:rPr lang="en-US" sz="2800" b="1" dirty="0" err="1"/>
              <a:t>Geth</a:t>
            </a:r>
            <a:endParaRPr lang="en-US" sz="2800" b="1" dirty="0"/>
          </a:p>
          <a:p>
            <a:pPr lvl="1"/>
            <a:r>
              <a:rPr lang="en-US" sz="2400" dirty="0"/>
              <a:t>This is the Go implementation of the Ethereum client.</a:t>
            </a:r>
          </a:p>
          <a:p>
            <a:r>
              <a:rPr lang="en-US" sz="2800" b="1" dirty="0"/>
              <a:t>Eth</a:t>
            </a:r>
          </a:p>
          <a:p>
            <a:pPr lvl="1"/>
            <a:r>
              <a:rPr lang="en-US" sz="2400" dirty="0"/>
              <a:t>This is the C++ implementation of the Ethereum client.</a:t>
            </a:r>
          </a:p>
          <a:p>
            <a:r>
              <a:rPr lang="en-US" sz="2800" b="1" dirty="0" err="1"/>
              <a:t>Pyethapp</a:t>
            </a:r>
            <a:endParaRPr lang="en-US" sz="2800" b="1" dirty="0"/>
          </a:p>
          <a:p>
            <a:pPr lvl="1"/>
            <a:r>
              <a:rPr lang="en-US" sz="2400" dirty="0"/>
              <a:t>This is the Python implementation of the Ethereum client.</a:t>
            </a:r>
          </a:p>
          <a:p>
            <a:r>
              <a:rPr lang="en-US" sz="2800" b="1" dirty="0"/>
              <a:t>Parity</a:t>
            </a:r>
          </a:p>
          <a:p>
            <a:pPr lvl="1"/>
            <a:r>
              <a:rPr lang="en-US" sz="2400" dirty="0"/>
              <a:t>This implementation is built using Rust and developed by </a:t>
            </a:r>
            <a:r>
              <a:rPr lang="en-US" sz="2400" dirty="0" err="1"/>
              <a:t>EthCore</a:t>
            </a:r>
            <a:r>
              <a:rPr lang="en-US" sz="2400" dirty="0"/>
              <a:t>. </a:t>
            </a:r>
          </a:p>
        </p:txBody>
      </p:sp>
    </p:spTree>
    <p:extLst>
      <p:ext uri="{BB962C8B-B14F-4D97-AF65-F5344CB8AC3E}">
        <p14:creationId xmlns:p14="http://schemas.microsoft.com/office/powerpoint/2010/main" val="33169955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CA45-A3E1-4F8E-AE42-C55C1DC5C849}"/>
              </a:ext>
            </a:extLst>
          </p:cNvPr>
          <p:cNvSpPr>
            <a:spLocks noGrp="1"/>
          </p:cNvSpPr>
          <p:nvPr>
            <p:ph type="title"/>
          </p:nvPr>
        </p:nvSpPr>
        <p:spPr/>
        <p:txBody>
          <a:bodyPr/>
          <a:lstStyle/>
          <a:p>
            <a:r>
              <a:rPr lang="en-US" b="1" dirty="0"/>
              <a:t>Light clients</a:t>
            </a:r>
            <a:endParaRPr lang="en-US" dirty="0"/>
          </a:p>
        </p:txBody>
      </p:sp>
      <p:sp>
        <p:nvSpPr>
          <p:cNvPr id="3" name="Content Placeholder 2">
            <a:extLst>
              <a:ext uri="{FF2B5EF4-FFF2-40B4-BE49-F238E27FC236}">
                <a16:creationId xmlns:a16="http://schemas.microsoft.com/office/drawing/2014/main" id="{EF4C842A-929E-446B-8BBE-281849E0CE11}"/>
              </a:ext>
            </a:extLst>
          </p:cNvPr>
          <p:cNvSpPr>
            <a:spLocks noGrp="1"/>
          </p:cNvSpPr>
          <p:nvPr>
            <p:ph idx="1"/>
          </p:nvPr>
        </p:nvSpPr>
        <p:spPr>
          <a:xfrm>
            <a:off x="1039090" y="1540188"/>
            <a:ext cx="10465521" cy="4693701"/>
          </a:xfrm>
        </p:spPr>
        <p:txBody>
          <a:bodyPr>
            <a:normAutofit lnSpcReduction="10000"/>
          </a:bodyPr>
          <a:lstStyle/>
          <a:p>
            <a:r>
              <a:rPr lang="en-US" sz="2800" dirty="0"/>
              <a:t>SPV clients download only a small subset of the blockchain. </a:t>
            </a:r>
          </a:p>
          <a:p>
            <a:pPr lvl="1"/>
            <a:r>
              <a:rPr lang="en-US" sz="2400" dirty="0"/>
              <a:t>This allows low resource devices, such as mobile phones, embedded devices, or tablets, to be able to verify the transactions. </a:t>
            </a:r>
          </a:p>
          <a:p>
            <a:r>
              <a:rPr lang="en-US" sz="2800" dirty="0"/>
              <a:t>SPV clients validate the execution of transactions. </a:t>
            </a:r>
          </a:p>
          <a:p>
            <a:r>
              <a:rPr lang="en-US" sz="2800" dirty="0"/>
              <a:t>SPV clients are also called light clients.</a:t>
            </a:r>
          </a:p>
          <a:p>
            <a:r>
              <a:rPr lang="en-US" sz="2800" dirty="0"/>
              <a:t> There is a wallet available from Jaxx (h t </a:t>
            </a:r>
            <a:r>
              <a:rPr lang="en-US" sz="2800" dirty="0" err="1"/>
              <a:t>t</a:t>
            </a:r>
            <a:r>
              <a:rPr lang="en-US" sz="2800" dirty="0"/>
              <a:t> p s ://j a x </a:t>
            </a:r>
            <a:r>
              <a:rPr lang="en-US" sz="2800" dirty="0" err="1"/>
              <a:t>x</a:t>
            </a:r>
            <a:r>
              <a:rPr lang="en-US" sz="2800" dirty="0"/>
              <a:t> . </a:t>
            </a:r>
            <a:r>
              <a:rPr lang="en-US" sz="2800" dirty="0" err="1"/>
              <a:t>i</a:t>
            </a:r>
            <a:r>
              <a:rPr lang="en-US" sz="2800" dirty="0"/>
              <a:t> o / ),</a:t>
            </a:r>
          </a:p>
          <a:p>
            <a:pPr lvl="1"/>
            <a:r>
              <a:rPr lang="en-US" sz="2400" dirty="0"/>
              <a:t> which can be installed on iOS and Android, which provides the </a:t>
            </a:r>
            <a:r>
              <a:rPr lang="en-US" sz="2400" b="1" dirty="0"/>
              <a:t>SPV </a:t>
            </a:r>
            <a:r>
              <a:rPr lang="en-US" sz="2400" dirty="0"/>
              <a:t>(</a:t>
            </a:r>
            <a:r>
              <a:rPr lang="en-US" sz="2400" b="1" dirty="0"/>
              <a:t>Simple Payment Verification</a:t>
            </a:r>
            <a:r>
              <a:rPr lang="en-US" sz="2400" dirty="0"/>
              <a:t>) functionality.</a:t>
            </a:r>
          </a:p>
        </p:txBody>
      </p:sp>
    </p:spTree>
    <p:extLst>
      <p:ext uri="{BB962C8B-B14F-4D97-AF65-F5344CB8AC3E}">
        <p14:creationId xmlns:p14="http://schemas.microsoft.com/office/powerpoint/2010/main" val="2600813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62E9-4CB6-4BA2-83A7-A2FC4DE70930}"/>
              </a:ext>
            </a:extLst>
          </p:cNvPr>
          <p:cNvSpPr>
            <a:spLocks noGrp="1"/>
          </p:cNvSpPr>
          <p:nvPr>
            <p:ph type="title"/>
          </p:nvPr>
        </p:nvSpPr>
        <p:spPr/>
        <p:txBody>
          <a:bodyPr/>
          <a:lstStyle/>
          <a:p>
            <a:r>
              <a:rPr lang="en-US" b="1" dirty="0"/>
              <a:t>Installation</a:t>
            </a:r>
            <a:endParaRPr lang="en-US" dirty="0"/>
          </a:p>
        </p:txBody>
      </p:sp>
      <p:sp>
        <p:nvSpPr>
          <p:cNvPr id="3" name="Content Placeholder 2">
            <a:extLst>
              <a:ext uri="{FF2B5EF4-FFF2-40B4-BE49-F238E27FC236}">
                <a16:creationId xmlns:a16="http://schemas.microsoft.com/office/drawing/2014/main" id="{BCC60F6B-0400-41A6-B547-07A2A2886097}"/>
              </a:ext>
            </a:extLst>
          </p:cNvPr>
          <p:cNvSpPr>
            <a:spLocks noGrp="1"/>
          </p:cNvSpPr>
          <p:nvPr>
            <p:ph idx="1"/>
          </p:nvPr>
        </p:nvSpPr>
        <p:spPr>
          <a:xfrm>
            <a:off x="1289151" y="3865418"/>
            <a:ext cx="8915400" cy="3777622"/>
          </a:xfrm>
        </p:spPr>
        <p:txBody>
          <a:bodyPr>
            <a:normAutofit/>
          </a:bodyPr>
          <a:lstStyle/>
          <a:p>
            <a:r>
              <a:rPr lang="en-US" sz="2800" dirty="0" err="1"/>
              <a:t>Geth</a:t>
            </a:r>
            <a:r>
              <a:rPr lang="en-US" sz="2800" dirty="0"/>
              <a:t> can be launched simply by issuing the </a:t>
            </a:r>
            <a:r>
              <a:rPr lang="en-US" sz="2800" dirty="0" err="1"/>
              <a:t>geth</a:t>
            </a:r>
            <a:r>
              <a:rPr lang="en-US" sz="2800" dirty="0"/>
              <a:t> command at the command prompt</a:t>
            </a:r>
          </a:p>
          <a:p>
            <a:pPr lvl="1"/>
            <a:r>
              <a:rPr lang="en-US" sz="2400" dirty="0"/>
              <a:t> as it comes preconfigured with all the required parameters to connect to the live Ethereum network (</a:t>
            </a:r>
            <a:r>
              <a:rPr lang="en-US" sz="2400" dirty="0" err="1"/>
              <a:t>mainnet</a:t>
            </a:r>
            <a:r>
              <a:rPr lang="en-US" sz="2400" dirty="0"/>
              <a:t>):</a:t>
            </a:r>
          </a:p>
          <a:p>
            <a:r>
              <a:rPr lang="en-US" sz="2800" b="1" dirty="0"/>
              <a:t>&gt; </a:t>
            </a:r>
            <a:r>
              <a:rPr lang="en-US" sz="2800" b="1" dirty="0" err="1"/>
              <a:t>geth</a:t>
            </a:r>
            <a:endParaRPr lang="en-US" sz="2800" dirty="0"/>
          </a:p>
        </p:txBody>
      </p:sp>
      <p:pic>
        <p:nvPicPr>
          <p:cNvPr id="4" name="Picture 3">
            <a:extLst>
              <a:ext uri="{FF2B5EF4-FFF2-40B4-BE49-F238E27FC236}">
                <a16:creationId xmlns:a16="http://schemas.microsoft.com/office/drawing/2014/main" id="{F2BD2757-100F-4898-B47B-682E281433F9}"/>
              </a:ext>
            </a:extLst>
          </p:cNvPr>
          <p:cNvPicPr>
            <a:picLocks noChangeAspect="1"/>
          </p:cNvPicPr>
          <p:nvPr/>
        </p:nvPicPr>
        <p:blipFill>
          <a:blip r:embed="rId2"/>
          <a:stretch>
            <a:fillRect/>
          </a:stretch>
        </p:blipFill>
        <p:spPr>
          <a:xfrm>
            <a:off x="1130731" y="1341292"/>
            <a:ext cx="10673114" cy="2087708"/>
          </a:xfrm>
          <a:prstGeom prst="rect">
            <a:avLst/>
          </a:prstGeom>
        </p:spPr>
      </p:pic>
    </p:spTree>
    <p:extLst>
      <p:ext uri="{BB962C8B-B14F-4D97-AF65-F5344CB8AC3E}">
        <p14:creationId xmlns:p14="http://schemas.microsoft.com/office/powerpoint/2010/main" val="14716099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15FE-8024-4973-92A3-CA2603E43E35}"/>
              </a:ext>
            </a:extLst>
          </p:cNvPr>
          <p:cNvSpPr>
            <a:spLocks noGrp="1"/>
          </p:cNvSpPr>
          <p:nvPr>
            <p:ph type="title"/>
          </p:nvPr>
        </p:nvSpPr>
        <p:spPr/>
        <p:txBody>
          <a:bodyPr/>
          <a:lstStyle/>
          <a:p>
            <a:r>
              <a:rPr lang="en-US" b="1" dirty="0"/>
              <a:t>Installation</a:t>
            </a:r>
            <a:endParaRPr lang="en-US" dirty="0"/>
          </a:p>
        </p:txBody>
      </p:sp>
      <p:sp>
        <p:nvSpPr>
          <p:cNvPr id="3" name="Content Placeholder 2">
            <a:extLst>
              <a:ext uri="{FF2B5EF4-FFF2-40B4-BE49-F238E27FC236}">
                <a16:creationId xmlns:a16="http://schemas.microsoft.com/office/drawing/2014/main" id="{0BCCA9F4-F3D1-46FC-BB2D-4BE42F515F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9BBC9B-9D8F-4DB2-AB43-413906C22001}"/>
              </a:ext>
            </a:extLst>
          </p:cNvPr>
          <p:cNvPicPr>
            <a:picLocks noChangeAspect="1"/>
          </p:cNvPicPr>
          <p:nvPr/>
        </p:nvPicPr>
        <p:blipFill>
          <a:blip r:embed="rId2"/>
          <a:stretch>
            <a:fillRect/>
          </a:stretch>
        </p:blipFill>
        <p:spPr>
          <a:xfrm>
            <a:off x="1153824" y="1552576"/>
            <a:ext cx="10549830" cy="4501860"/>
          </a:xfrm>
          <a:prstGeom prst="rect">
            <a:avLst/>
          </a:prstGeom>
        </p:spPr>
      </p:pic>
    </p:spTree>
    <p:extLst>
      <p:ext uri="{BB962C8B-B14F-4D97-AF65-F5344CB8AC3E}">
        <p14:creationId xmlns:p14="http://schemas.microsoft.com/office/powerpoint/2010/main" val="23462512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B6AC-5A99-482C-8A18-3F29C2A436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2C0D89-F365-4A5B-A425-BC4D04C1DE4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790913-BBA8-4ED4-B789-93C138082872}"/>
              </a:ext>
            </a:extLst>
          </p:cNvPr>
          <p:cNvPicPr>
            <a:picLocks noChangeAspect="1"/>
          </p:cNvPicPr>
          <p:nvPr/>
        </p:nvPicPr>
        <p:blipFill>
          <a:blip r:embed="rId2"/>
          <a:stretch>
            <a:fillRect/>
          </a:stretch>
        </p:blipFill>
        <p:spPr>
          <a:xfrm>
            <a:off x="1471612" y="214312"/>
            <a:ext cx="10399396" cy="6019578"/>
          </a:xfrm>
          <a:prstGeom prst="rect">
            <a:avLst/>
          </a:prstGeom>
        </p:spPr>
      </p:pic>
    </p:spTree>
    <p:extLst>
      <p:ext uri="{BB962C8B-B14F-4D97-AF65-F5344CB8AC3E}">
        <p14:creationId xmlns:p14="http://schemas.microsoft.com/office/powerpoint/2010/main" val="24305206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E53-3EDB-4CBA-A512-9CAE9BC0F4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9E4A5C-A5ED-42C2-BB4F-FD4A3F6AAD89}"/>
              </a:ext>
            </a:extLst>
          </p:cNvPr>
          <p:cNvSpPr>
            <a:spLocks noGrp="1"/>
          </p:cNvSpPr>
          <p:nvPr>
            <p:ph idx="1"/>
          </p:nvPr>
        </p:nvSpPr>
        <p:spPr>
          <a:xfrm>
            <a:off x="1522412" y="1175379"/>
            <a:ext cx="8915400" cy="3777622"/>
          </a:xfrm>
        </p:spPr>
        <p:txBody>
          <a:bodyPr>
            <a:normAutofit/>
          </a:bodyPr>
          <a:lstStyle/>
          <a:p>
            <a:r>
              <a:rPr lang="en-US" sz="2000" b="1" dirty="0"/>
              <a:t>The </a:t>
            </a:r>
            <a:r>
              <a:rPr lang="en-US" sz="2000" b="1" dirty="0" err="1"/>
              <a:t>geth</a:t>
            </a:r>
            <a:r>
              <a:rPr lang="en-US" sz="2000" b="1" dirty="0"/>
              <a:t> console</a:t>
            </a:r>
          </a:p>
          <a:p>
            <a:pPr lvl="1"/>
            <a:r>
              <a:rPr lang="en-US" sz="1800" dirty="0"/>
              <a:t>The </a:t>
            </a:r>
            <a:r>
              <a:rPr lang="en-US" sz="1800" dirty="0" err="1"/>
              <a:t>geth</a:t>
            </a:r>
            <a:r>
              <a:rPr lang="en-US" sz="1800" dirty="0"/>
              <a:t> JavaScript console can be used to perform various functions</a:t>
            </a:r>
          </a:p>
        </p:txBody>
      </p:sp>
      <p:pic>
        <p:nvPicPr>
          <p:cNvPr id="4" name="Picture 3">
            <a:extLst>
              <a:ext uri="{FF2B5EF4-FFF2-40B4-BE49-F238E27FC236}">
                <a16:creationId xmlns:a16="http://schemas.microsoft.com/office/drawing/2014/main" id="{0DB3BE5D-2CAA-44A6-8283-AC8785602125}"/>
              </a:ext>
            </a:extLst>
          </p:cNvPr>
          <p:cNvPicPr>
            <a:picLocks noChangeAspect="1"/>
          </p:cNvPicPr>
          <p:nvPr/>
        </p:nvPicPr>
        <p:blipFill>
          <a:blip r:embed="rId2"/>
          <a:stretch>
            <a:fillRect/>
          </a:stretch>
        </p:blipFill>
        <p:spPr>
          <a:xfrm>
            <a:off x="1522412" y="2347690"/>
            <a:ext cx="9905498" cy="4094674"/>
          </a:xfrm>
          <a:prstGeom prst="rect">
            <a:avLst/>
          </a:prstGeom>
        </p:spPr>
      </p:pic>
    </p:spTree>
    <p:extLst>
      <p:ext uri="{BB962C8B-B14F-4D97-AF65-F5344CB8AC3E}">
        <p14:creationId xmlns:p14="http://schemas.microsoft.com/office/powerpoint/2010/main" val="17827219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6346-6903-4E48-9CB9-7C7C8759B627}"/>
              </a:ext>
            </a:extLst>
          </p:cNvPr>
          <p:cNvSpPr>
            <a:spLocks noGrp="1"/>
          </p:cNvSpPr>
          <p:nvPr>
            <p:ph type="title"/>
          </p:nvPr>
        </p:nvSpPr>
        <p:spPr/>
        <p:txBody>
          <a:bodyPr/>
          <a:lstStyle/>
          <a:p>
            <a:r>
              <a:rPr lang="en-US" b="1" dirty="0"/>
              <a:t>The yellow paper</a:t>
            </a:r>
            <a:endParaRPr lang="en-US" dirty="0"/>
          </a:p>
        </p:txBody>
      </p:sp>
      <p:sp>
        <p:nvSpPr>
          <p:cNvPr id="3" name="Content Placeholder 2">
            <a:extLst>
              <a:ext uri="{FF2B5EF4-FFF2-40B4-BE49-F238E27FC236}">
                <a16:creationId xmlns:a16="http://schemas.microsoft.com/office/drawing/2014/main" id="{88EDB307-CDEB-4C9B-9C31-0A1F763C3D16}"/>
              </a:ext>
            </a:extLst>
          </p:cNvPr>
          <p:cNvSpPr>
            <a:spLocks noGrp="1"/>
          </p:cNvSpPr>
          <p:nvPr>
            <p:ph idx="1"/>
          </p:nvPr>
        </p:nvSpPr>
        <p:spPr>
          <a:xfrm>
            <a:off x="1638299" y="1540189"/>
            <a:ext cx="9692309" cy="5059394"/>
          </a:xfrm>
        </p:spPr>
        <p:txBody>
          <a:bodyPr>
            <a:normAutofit fontScale="92500" lnSpcReduction="20000"/>
          </a:bodyPr>
          <a:lstStyle/>
          <a:p>
            <a:r>
              <a:rPr lang="en-US" sz="2400" dirty="0"/>
              <a:t>The Ethereum yellow paper has been written by </a:t>
            </a:r>
            <a:r>
              <a:rPr lang="en-US" sz="2400" i="1" dirty="0"/>
              <a:t>Dr. Gavin Wood </a:t>
            </a:r>
          </a:p>
          <a:p>
            <a:pPr lvl="1"/>
            <a:r>
              <a:rPr lang="en-US" sz="2200" dirty="0"/>
              <a:t>serves as a formal definition of the Ethereum protocol. </a:t>
            </a:r>
          </a:p>
          <a:p>
            <a:r>
              <a:rPr lang="en-US" sz="2400" dirty="0"/>
              <a:t>Anyone can implement an Ethereum client by following the protocol specifications defined in the paper.</a:t>
            </a:r>
          </a:p>
          <a:p>
            <a:r>
              <a:rPr lang="en-US" sz="2400" dirty="0"/>
              <a:t>Abstract</a:t>
            </a:r>
          </a:p>
          <a:p>
            <a:pPr lvl="1"/>
            <a:r>
              <a:rPr lang="en-US" sz="2200" dirty="0"/>
              <a:t>The blockchain paradigm when coupled with cryptographically-secured transactions has demonstrated its utility through a number of projects, with Bitcoin being one of the most notable ones. Each such project can be seen as a simple application on a </a:t>
            </a:r>
            <a:r>
              <a:rPr lang="en-US" sz="2200" dirty="0" err="1"/>
              <a:t>decentralised</a:t>
            </a:r>
            <a:r>
              <a:rPr lang="en-US" sz="2200" dirty="0"/>
              <a:t>, but singleton, compute resource. We can call this paradigm a transactional singleton machine with shared-state. Ethereum implements this paradigm in a </a:t>
            </a:r>
            <a:r>
              <a:rPr lang="en-US" sz="2200" dirty="0" err="1"/>
              <a:t>generalised</a:t>
            </a:r>
            <a:r>
              <a:rPr lang="en-US" sz="2200" dirty="0"/>
              <a:t> manner. Furthermore it provides a plurality of such resources, each with a distinct state and operating code but able to interact through a message-passing framework with others. We discuss its design, implementation issues, the opportunities it provides and the future hurdles we envisage.</a:t>
            </a:r>
          </a:p>
        </p:txBody>
      </p:sp>
    </p:spTree>
    <p:extLst>
      <p:ext uri="{BB962C8B-B14F-4D97-AF65-F5344CB8AC3E}">
        <p14:creationId xmlns:p14="http://schemas.microsoft.com/office/powerpoint/2010/main" val="22864692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79D1-7E6D-4B5C-AFB8-9F5B368845A4}"/>
              </a:ext>
            </a:extLst>
          </p:cNvPr>
          <p:cNvSpPr>
            <a:spLocks noGrp="1"/>
          </p:cNvSpPr>
          <p:nvPr>
            <p:ph type="title"/>
          </p:nvPr>
        </p:nvSpPr>
        <p:spPr/>
        <p:txBody>
          <a:bodyPr/>
          <a:lstStyle/>
          <a:p>
            <a:r>
              <a:rPr lang="en-US" b="1" dirty="0"/>
              <a:t>Useful symbols</a:t>
            </a:r>
            <a:endParaRPr lang="en-US" dirty="0"/>
          </a:p>
        </p:txBody>
      </p:sp>
      <p:sp>
        <p:nvSpPr>
          <p:cNvPr id="3" name="Content Placeholder 2">
            <a:extLst>
              <a:ext uri="{FF2B5EF4-FFF2-40B4-BE49-F238E27FC236}">
                <a16:creationId xmlns:a16="http://schemas.microsoft.com/office/drawing/2014/main" id="{B845ADBB-1339-4847-A88E-68A03AFDB7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9EDA0F8-8DEC-49BF-A6FB-A9EC3544369A}"/>
              </a:ext>
            </a:extLst>
          </p:cNvPr>
          <p:cNvPicPr>
            <a:picLocks noChangeAspect="1"/>
          </p:cNvPicPr>
          <p:nvPr/>
        </p:nvPicPr>
        <p:blipFill>
          <a:blip r:embed="rId2"/>
          <a:stretch>
            <a:fillRect/>
          </a:stretch>
        </p:blipFill>
        <p:spPr>
          <a:xfrm>
            <a:off x="2589212" y="1264555"/>
            <a:ext cx="5951095" cy="5383924"/>
          </a:xfrm>
          <a:prstGeom prst="rect">
            <a:avLst/>
          </a:prstGeom>
        </p:spPr>
      </p:pic>
    </p:spTree>
    <p:extLst>
      <p:ext uri="{BB962C8B-B14F-4D97-AF65-F5344CB8AC3E}">
        <p14:creationId xmlns:p14="http://schemas.microsoft.com/office/powerpoint/2010/main" val="26657226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9907-0CA1-44A4-9C86-529FCE2DA058}"/>
              </a:ext>
            </a:extLst>
          </p:cNvPr>
          <p:cNvSpPr>
            <a:spLocks noGrp="1"/>
          </p:cNvSpPr>
          <p:nvPr>
            <p:ph type="title"/>
          </p:nvPr>
        </p:nvSpPr>
        <p:spPr>
          <a:xfrm>
            <a:off x="2592925" y="324307"/>
            <a:ext cx="8911687" cy="1280890"/>
          </a:xfrm>
        </p:spPr>
        <p:txBody>
          <a:bodyPr/>
          <a:lstStyle/>
          <a:p>
            <a:r>
              <a:rPr lang="en-US" b="1" dirty="0"/>
              <a:t>Useful symbols</a:t>
            </a:r>
            <a:endParaRPr lang="en-US" dirty="0"/>
          </a:p>
        </p:txBody>
      </p:sp>
      <p:pic>
        <p:nvPicPr>
          <p:cNvPr id="4" name="Content Placeholder 3">
            <a:extLst>
              <a:ext uri="{FF2B5EF4-FFF2-40B4-BE49-F238E27FC236}">
                <a16:creationId xmlns:a16="http://schemas.microsoft.com/office/drawing/2014/main" id="{9D4FB753-041C-43C9-AC04-5A0FCD04C2FE}"/>
              </a:ext>
            </a:extLst>
          </p:cNvPr>
          <p:cNvPicPr>
            <a:picLocks noGrp="1" noChangeAspect="1"/>
          </p:cNvPicPr>
          <p:nvPr>
            <p:ph idx="1"/>
          </p:nvPr>
        </p:nvPicPr>
        <p:blipFill>
          <a:blip r:embed="rId2"/>
          <a:stretch>
            <a:fillRect/>
          </a:stretch>
        </p:blipFill>
        <p:spPr>
          <a:xfrm>
            <a:off x="2308486" y="1406608"/>
            <a:ext cx="6790544" cy="5656059"/>
          </a:xfrm>
          <a:prstGeom prst="rect">
            <a:avLst/>
          </a:prstGeom>
        </p:spPr>
      </p:pic>
    </p:spTree>
    <p:extLst>
      <p:ext uri="{BB962C8B-B14F-4D97-AF65-F5344CB8AC3E}">
        <p14:creationId xmlns:p14="http://schemas.microsoft.com/office/powerpoint/2010/main" val="35592161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A182-BF3A-443D-99EF-1C1C474FA4C6}"/>
              </a:ext>
            </a:extLst>
          </p:cNvPr>
          <p:cNvSpPr>
            <a:spLocks noGrp="1"/>
          </p:cNvSpPr>
          <p:nvPr>
            <p:ph type="title"/>
          </p:nvPr>
        </p:nvSpPr>
        <p:spPr/>
        <p:txBody>
          <a:bodyPr/>
          <a:lstStyle/>
          <a:p>
            <a:r>
              <a:rPr lang="en-US" b="1" dirty="0"/>
              <a:t>Useful symbols</a:t>
            </a:r>
            <a:endParaRPr lang="en-US" dirty="0"/>
          </a:p>
        </p:txBody>
      </p:sp>
      <p:sp>
        <p:nvSpPr>
          <p:cNvPr id="3" name="Content Placeholder 2">
            <a:extLst>
              <a:ext uri="{FF2B5EF4-FFF2-40B4-BE49-F238E27FC236}">
                <a16:creationId xmlns:a16="http://schemas.microsoft.com/office/drawing/2014/main" id="{D35BB058-1077-4110-BC42-DBF7E4CA608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6FE9C2A-9E67-4FF9-AF83-6CA13BD9249D}"/>
              </a:ext>
            </a:extLst>
          </p:cNvPr>
          <p:cNvPicPr>
            <a:picLocks noChangeAspect="1"/>
          </p:cNvPicPr>
          <p:nvPr/>
        </p:nvPicPr>
        <p:blipFill>
          <a:blip r:embed="rId2"/>
          <a:stretch>
            <a:fillRect/>
          </a:stretch>
        </p:blipFill>
        <p:spPr>
          <a:xfrm>
            <a:off x="2456666" y="2214798"/>
            <a:ext cx="6680900" cy="2875368"/>
          </a:xfrm>
          <a:prstGeom prst="rect">
            <a:avLst/>
          </a:prstGeom>
        </p:spPr>
      </p:pic>
    </p:spTree>
    <p:extLst>
      <p:ext uri="{BB962C8B-B14F-4D97-AF65-F5344CB8AC3E}">
        <p14:creationId xmlns:p14="http://schemas.microsoft.com/office/powerpoint/2010/main" val="316777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Gas</a:t>
            </a:r>
            <a:endParaRPr lang="en-US" dirty="0"/>
          </a:p>
        </p:txBody>
      </p:sp>
      <p:sp>
        <p:nvSpPr>
          <p:cNvPr id="3" name="Content Placeholder 2"/>
          <p:cNvSpPr>
            <a:spLocks noGrp="1"/>
          </p:cNvSpPr>
          <p:nvPr>
            <p:ph idx="1"/>
          </p:nvPr>
        </p:nvSpPr>
        <p:spPr>
          <a:xfrm>
            <a:off x="2170254" y="1662120"/>
            <a:ext cx="8915400" cy="3777622"/>
          </a:xfrm>
        </p:spPr>
        <p:txBody>
          <a:bodyPr>
            <a:noAutofit/>
          </a:bodyPr>
          <a:lstStyle/>
          <a:p>
            <a:r>
              <a:rPr lang="en-US" sz="2800" dirty="0"/>
              <a:t>Another key concept in </a:t>
            </a:r>
            <a:r>
              <a:rPr lang="en-US" sz="2800" dirty="0" err="1"/>
              <a:t>Ethereum</a:t>
            </a:r>
            <a:r>
              <a:rPr lang="en-US" sz="2800" dirty="0"/>
              <a:t> is that of gas. </a:t>
            </a:r>
          </a:p>
          <a:p>
            <a:r>
              <a:rPr lang="en-US" sz="2800" dirty="0"/>
              <a:t>All transactions on the </a:t>
            </a:r>
            <a:r>
              <a:rPr lang="en-US" sz="2800" dirty="0" err="1"/>
              <a:t>Ethereum</a:t>
            </a:r>
            <a:r>
              <a:rPr lang="en-US" sz="2800" dirty="0"/>
              <a:t> </a:t>
            </a:r>
            <a:r>
              <a:rPr lang="en-US" sz="2800" dirty="0" err="1"/>
              <a:t>blockchain</a:t>
            </a:r>
            <a:r>
              <a:rPr lang="en-US" sz="2800" dirty="0"/>
              <a:t> are required to cover the </a:t>
            </a:r>
            <a:r>
              <a:rPr lang="en-US" sz="2800" b="1" dirty="0"/>
              <a:t>cost of computation </a:t>
            </a:r>
            <a:r>
              <a:rPr lang="en-US" sz="2800" dirty="0"/>
              <a:t>they are performing. </a:t>
            </a:r>
          </a:p>
          <a:p>
            <a:r>
              <a:rPr lang="en-US" sz="2800" dirty="0"/>
              <a:t>Cost is covered by something called </a:t>
            </a:r>
            <a:r>
              <a:rPr lang="en-US" sz="2800" b="1" i="1" dirty="0"/>
              <a:t>gas</a:t>
            </a:r>
            <a:r>
              <a:rPr lang="en-US" sz="2800" i="1" dirty="0"/>
              <a:t> </a:t>
            </a:r>
            <a:r>
              <a:rPr lang="en-US" sz="2800" dirty="0"/>
              <a:t>or </a:t>
            </a:r>
            <a:r>
              <a:rPr lang="en-US" sz="2800" b="1" i="1" dirty="0"/>
              <a:t>crypto fuel</a:t>
            </a:r>
            <a:r>
              <a:rPr lang="en-US" sz="2800" dirty="0"/>
              <a:t>,</a:t>
            </a:r>
          </a:p>
          <a:p>
            <a:r>
              <a:rPr lang="en-US" sz="2800" dirty="0"/>
              <a:t>Gas as </a:t>
            </a:r>
            <a:r>
              <a:rPr lang="en-US" sz="2800" b="1" i="1" dirty="0"/>
              <a:t>execution fee </a:t>
            </a:r>
            <a:r>
              <a:rPr lang="en-US" sz="2800" dirty="0"/>
              <a:t>is paid upfront by the transaction originators. </a:t>
            </a:r>
          </a:p>
          <a:p>
            <a:r>
              <a:rPr lang="en-US" sz="2800" b="1" i="1" dirty="0"/>
              <a:t>fuel </a:t>
            </a:r>
            <a:r>
              <a:rPr lang="en-US" sz="2800" dirty="0"/>
              <a:t>is consumed with each operation. </a:t>
            </a:r>
          </a:p>
        </p:txBody>
      </p:sp>
    </p:spTree>
    <p:extLst>
      <p:ext uri="{BB962C8B-B14F-4D97-AF65-F5344CB8AC3E}">
        <p14:creationId xmlns:p14="http://schemas.microsoft.com/office/powerpoint/2010/main" val="1887903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E9DA-D87A-48CE-82ED-5188FDFB729A}"/>
              </a:ext>
            </a:extLst>
          </p:cNvPr>
          <p:cNvSpPr>
            <a:spLocks noGrp="1"/>
          </p:cNvSpPr>
          <p:nvPr>
            <p:ph type="title"/>
          </p:nvPr>
        </p:nvSpPr>
        <p:spPr>
          <a:xfrm>
            <a:off x="2589212" y="266744"/>
            <a:ext cx="8911687" cy="680034"/>
          </a:xfrm>
        </p:spPr>
        <p:txBody>
          <a:bodyPr/>
          <a:lstStyle/>
          <a:p>
            <a:r>
              <a:rPr lang="en-US" b="1" dirty="0"/>
              <a:t>Useful symbols</a:t>
            </a:r>
            <a:endParaRPr lang="en-US" dirty="0"/>
          </a:p>
        </p:txBody>
      </p:sp>
      <p:sp>
        <p:nvSpPr>
          <p:cNvPr id="3" name="Content Placeholder 2">
            <a:extLst>
              <a:ext uri="{FF2B5EF4-FFF2-40B4-BE49-F238E27FC236}">
                <a16:creationId xmlns:a16="http://schemas.microsoft.com/office/drawing/2014/main" id="{B4D513F6-043E-4320-B62C-837B54740B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112120F-F857-426A-A2AA-2B9AB553E1CB}"/>
              </a:ext>
            </a:extLst>
          </p:cNvPr>
          <p:cNvPicPr>
            <a:picLocks noChangeAspect="1"/>
          </p:cNvPicPr>
          <p:nvPr/>
        </p:nvPicPr>
        <p:blipFill>
          <a:blip r:embed="rId2"/>
          <a:stretch>
            <a:fillRect/>
          </a:stretch>
        </p:blipFill>
        <p:spPr>
          <a:xfrm>
            <a:off x="2278506" y="1100364"/>
            <a:ext cx="6100996" cy="5301288"/>
          </a:xfrm>
          <a:prstGeom prst="rect">
            <a:avLst/>
          </a:prstGeom>
        </p:spPr>
      </p:pic>
    </p:spTree>
    <p:extLst>
      <p:ext uri="{BB962C8B-B14F-4D97-AF65-F5344CB8AC3E}">
        <p14:creationId xmlns:p14="http://schemas.microsoft.com/office/powerpoint/2010/main" val="6341113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3BC-28D0-434D-BFB9-2D977DD1C0BC}"/>
              </a:ext>
            </a:extLst>
          </p:cNvPr>
          <p:cNvSpPr>
            <a:spLocks noGrp="1"/>
          </p:cNvSpPr>
          <p:nvPr>
            <p:ph type="title"/>
          </p:nvPr>
        </p:nvSpPr>
        <p:spPr/>
        <p:txBody>
          <a:bodyPr/>
          <a:lstStyle/>
          <a:p>
            <a:r>
              <a:rPr lang="en-US" b="1" dirty="0"/>
              <a:t>The Ethereum network</a:t>
            </a:r>
            <a:endParaRPr lang="en-US" dirty="0"/>
          </a:p>
        </p:txBody>
      </p:sp>
      <p:sp>
        <p:nvSpPr>
          <p:cNvPr id="3" name="Content Placeholder 2">
            <a:extLst>
              <a:ext uri="{FF2B5EF4-FFF2-40B4-BE49-F238E27FC236}">
                <a16:creationId xmlns:a16="http://schemas.microsoft.com/office/drawing/2014/main" id="{DFE279C1-63D3-439A-9F48-D3E8CE04C8F8}"/>
              </a:ext>
            </a:extLst>
          </p:cNvPr>
          <p:cNvSpPr>
            <a:spLocks noGrp="1"/>
          </p:cNvSpPr>
          <p:nvPr>
            <p:ph idx="1"/>
          </p:nvPr>
        </p:nvSpPr>
        <p:spPr>
          <a:xfrm>
            <a:off x="2032619" y="1762539"/>
            <a:ext cx="9165467" cy="4585252"/>
          </a:xfrm>
        </p:spPr>
        <p:txBody>
          <a:bodyPr>
            <a:normAutofit/>
          </a:bodyPr>
          <a:lstStyle/>
          <a:p>
            <a:r>
              <a:rPr lang="en-US" sz="2800" dirty="0"/>
              <a:t>The Ethereum network is a peer-to-peer network where nodes participate in order to maintain the blockchain and contribute to the consensus mechanism. </a:t>
            </a:r>
          </a:p>
          <a:p>
            <a:r>
              <a:rPr lang="en-US" sz="2800" dirty="0"/>
              <a:t>Networks can be divided into three types, based on requirements and usage.</a:t>
            </a:r>
          </a:p>
          <a:p>
            <a:r>
              <a:rPr lang="en-US" sz="2800" b="1" dirty="0" err="1"/>
              <a:t>MainNet</a:t>
            </a:r>
            <a:endParaRPr lang="en-US" sz="2800" b="1" dirty="0"/>
          </a:p>
          <a:p>
            <a:pPr lvl="1"/>
            <a:r>
              <a:rPr lang="en-US" sz="2400" dirty="0" err="1"/>
              <a:t>MainNet</a:t>
            </a:r>
            <a:r>
              <a:rPr lang="en-US" sz="2400" dirty="0"/>
              <a:t> is the current live network of </a:t>
            </a:r>
            <a:r>
              <a:rPr lang="en-US" sz="2400" dirty="0" err="1"/>
              <a:t>ethereum</a:t>
            </a:r>
            <a:r>
              <a:rPr lang="en-US" sz="2400" dirty="0"/>
              <a:t>. </a:t>
            </a:r>
          </a:p>
          <a:p>
            <a:pPr lvl="1"/>
            <a:r>
              <a:rPr lang="en-US" sz="2400" dirty="0"/>
              <a:t>The current version of </a:t>
            </a:r>
            <a:r>
              <a:rPr lang="en-US" sz="2400" dirty="0" err="1"/>
              <a:t>MainNet</a:t>
            </a:r>
            <a:r>
              <a:rPr lang="en-US" sz="2400" dirty="0"/>
              <a:t> is homestead.</a:t>
            </a:r>
          </a:p>
          <a:p>
            <a:endParaRPr lang="en-US" sz="2800" dirty="0"/>
          </a:p>
        </p:txBody>
      </p:sp>
      <p:sp>
        <p:nvSpPr>
          <p:cNvPr id="4" name="Rectangle 3">
            <a:extLst>
              <a:ext uri="{FF2B5EF4-FFF2-40B4-BE49-F238E27FC236}">
                <a16:creationId xmlns:a16="http://schemas.microsoft.com/office/drawing/2014/main" id="{E5177CA4-805F-4D36-9D3A-55D59379E74A}"/>
              </a:ext>
            </a:extLst>
          </p:cNvPr>
          <p:cNvSpPr/>
          <p:nvPr/>
        </p:nvSpPr>
        <p:spPr>
          <a:xfrm>
            <a:off x="5270440" y="6163125"/>
            <a:ext cx="6819496" cy="461665"/>
          </a:xfrm>
          <a:prstGeom prst="rect">
            <a:avLst/>
          </a:prstGeom>
        </p:spPr>
        <p:txBody>
          <a:bodyPr wrap="none">
            <a:spAutoFit/>
          </a:bodyPr>
          <a:lstStyle/>
          <a:p>
            <a:r>
              <a:rPr lang="en-US" sz="2400" b="1" dirty="0"/>
              <a:t>Latest release	Muir Glacier / 1 January 2020</a:t>
            </a:r>
          </a:p>
        </p:txBody>
      </p:sp>
    </p:spTree>
    <p:extLst>
      <p:ext uri="{BB962C8B-B14F-4D97-AF65-F5344CB8AC3E}">
        <p14:creationId xmlns:p14="http://schemas.microsoft.com/office/powerpoint/2010/main" val="8573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4A31-5479-4B2D-8566-5906E70669A6}"/>
              </a:ext>
            </a:extLst>
          </p:cNvPr>
          <p:cNvSpPr>
            <a:spLocks noGrp="1"/>
          </p:cNvSpPr>
          <p:nvPr>
            <p:ph type="title"/>
          </p:nvPr>
        </p:nvSpPr>
        <p:spPr>
          <a:xfrm>
            <a:off x="1917064" y="183748"/>
            <a:ext cx="8911687" cy="1280890"/>
          </a:xfrm>
        </p:spPr>
        <p:txBody>
          <a:bodyPr/>
          <a:lstStyle/>
          <a:p>
            <a:r>
              <a:rPr lang="en-US" b="1" dirty="0"/>
              <a:t>The Ethereum network</a:t>
            </a:r>
            <a:endParaRPr lang="en-US" dirty="0"/>
          </a:p>
        </p:txBody>
      </p:sp>
      <p:sp>
        <p:nvSpPr>
          <p:cNvPr id="3" name="Content Placeholder 2">
            <a:extLst>
              <a:ext uri="{FF2B5EF4-FFF2-40B4-BE49-F238E27FC236}">
                <a16:creationId xmlns:a16="http://schemas.microsoft.com/office/drawing/2014/main" id="{70AE5E28-3420-4F0F-A518-9E5D814E909C}"/>
              </a:ext>
            </a:extLst>
          </p:cNvPr>
          <p:cNvSpPr>
            <a:spLocks noGrp="1"/>
          </p:cNvSpPr>
          <p:nvPr>
            <p:ph idx="1"/>
          </p:nvPr>
        </p:nvSpPr>
        <p:spPr>
          <a:xfrm>
            <a:off x="2156657" y="965974"/>
            <a:ext cx="9043155" cy="4554992"/>
          </a:xfrm>
        </p:spPr>
        <p:txBody>
          <a:bodyPr>
            <a:noAutofit/>
          </a:bodyPr>
          <a:lstStyle/>
          <a:p>
            <a:r>
              <a:rPr lang="en-US" sz="2400" b="1" dirty="0" err="1"/>
              <a:t>TestNet</a:t>
            </a:r>
            <a:endParaRPr lang="en-US" sz="2400" b="1" dirty="0"/>
          </a:p>
          <a:p>
            <a:pPr lvl="1"/>
            <a:r>
              <a:rPr lang="en-US" sz="2400" dirty="0" err="1"/>
              <a:t>TestNet</a:t>
            </a:r>
            <a:r>
              <a:rPr lang="en-US" sz="2400" dirty="0"/>
              <a:t> is also called </a:t>
            </a:r>
            <a:r>
              <a:rPr lang="en-US" sz="2400" dirty="0" err="1"/>
              <a:t>Ropsten</a:t>
            </a:r>
            <a:r>
              <a:rPr lang="en-US" sz="2400" dirty="0"/>
              <a:t> and is the test network for the Ethereum blockchain. </a:t>
            </a:r>
          </a:p>
          <a:p>
            <a:pPr lvl="1"/>
            <a:r>
              <a:rPr lang="en-US" sz="2400" dirty="0"/>
              <a:t>This blockchain is used to test smart contracts and </a:t>
            </a:r>
            <a:r>
              <a:rPr lang="en-US" sz="2400" dirty="0" err="1"/>
              <a:t>DApps</a:t>
            </a:r>
            <a:r>
              <a:rPr lang="en-US" sz="2400" dirty="0"/>
              <a:t> before being deployed to the production live blockchain. </a:t>
            </a:r>
          </a:p>
          <a:p>
            <a:pPr lvl="1"/>
            <a:r>
              <a:rPr lang="en-US" sz="2400" dirty="0"/>
              <a:t>It allows experimentation and research.</a:t>
            </a:r>
          </a:p>
          <a:p>
            <a:r>
              <a:rPr lang="en-US" sz="2400" b="1" dirty="0"/>
              <a:t>Private net(s)</a:t>
            </a:r>
          </a:p>
          <a:p>
            <a:pPr lvl="1"/>
            <a:r>
              <a:rPr lang="en-US" sz="2400" dirty="0"/>
              <a:t>As the name suggests, this is the private network that can be created by generating a new genesis block. </a:t>
            </a:r>
          </a:p>
          <a:p>
            <a:pPr lvl="1"/>
            <a:r>
              <a:rPr lang="en-US" sz="2400" dirty="0"/>
              <a:t>This is usually the case in distributed ledger networks, where a private group of entities start their own blockchain and use it as a permissioned blockchain.</a:t>
            </a:r>
          </a:p>
        </p:txBody>
      </p:sp>
    </p:spTree>
    <p:extLst>
      <p:ext uri="{BB962C8B-B14F-4D97-AF65-F5344CB8AC3E}">
        <p14:creationId xmlns:p14="http://schemas.microsoft.com/office/powerpoint/2010/main" val="25241743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967C-1BEB-4972-A82D-4139931A0F43}"/>
              </a:ext>
            </a:extLst>
          </p:cNvPr>
          <p:cNvSpPr>
            <a:spLocks noGrp="1"/>
          </p:cNvSpPr>
          <p:nvPr>
            <p:ph type="title"/>
          </p:nvPr>
        </p:nvSpPr>
        <p:spPr>
          <a:xfrm>
            <a:off x="2293122" y="309316"/>
            <a:ext cx="8911687" cy="1280890"/>
          </a:xfrm>
        </p:spPr>
        <p:txBody>
          <a:bodyPr/>
          <a:lstStyle/>
          <a:p>
            <a:r>
              <a:rPr lang="en-US" b="1" dirty="0"/>
              <a:t>Supporting protocols</a:t>
            </a:r>
            <a:endParaRPr lang="en-US" dirty="0"/>
          </a:p>
        </p:txBody>
      </p:sp>
      <p:sp>
        <p:nvSpPr>
          <p:cNvPr id="3" name="Content Placeholder 2">
            <a:extLst>
              <a:ext uri="{FF2B5EF4-FFF2-40B4-BE49-F238E27FC236}">
                <a16:creationId xmlns:a16="http://schemas.microsoft.com/office/drawing/2014/main" id="{8B180FD0-5C45-4B31-AFF9-1653960BE6BE}"/>
              </a:ext>
            </a:extLst>
          </p:cNvPr>
          <p:cNvSpPr>
            <a:spLocks noGrp="1"/>
          </p:cNvSpPr>
          <p:nvPr>
            <p:ph idx="1"/>
          </p:nvPr>
        </p:nvSpPr>
        <p:spPr>
          <a:xfrm>
            <a:off x="1768839" y="1152225"/>
            <a:ext cx="9548734" cy="5081665"/>
          </a:xfrm>
        </p:spPr>
        <p:txBody>
          <a:bodyPr>
            <a:noAutofit/>
          </a:bodyPr>
          <a:lstStyle/>
          <a:p>
            <a:r>
              <a:rPr lang="en-US" sz="2400" dirty="0"/>
              <a:t>There are various supporting protocols that are in development in order to support the complete decentralized ecosystem. </a:t>
            </a:r>
          </a:p>
          <a:p>
            <a:pPr lvl="1"/>
            <a:r>
              <a:rPr lang="en-US" sz="2400" dirty="0"/>
              <a:t>whisper and Swarm protocols. </a:t>
            </a:r>
          </a:p>
          <a:p>
            <a:r>
              <a:rPr lang="en-US" sz="2400" dirty="0"/>
              <a:t>In addition to the contracts layer, which is the core blockchain layer, there are </a:t>
            </a:r>
            <a:r>
              <a:rPr lang="en-US" sz="2400" b="1" dirty="0"/>
              <a:t>additional layers that need to be decentralized</a:t>
            </a:r>
            <a:r>
              <a:rPr lang="en-US" sz="2400" dirty="0"/>
              <a:t> in order to achieve a complete decentralized ecosystem.</a:t>
            </a:r>
          </a:p>
          <a:p>
            <a:pPr lvl="1"/>
            <a:r>
              <a:rPr lang="en-US" sz="2200" dirty="0"/>
              <a:t>This includes decentralized storage and decentralized messaging. </a:t>
            </a:r>
          </a:p>
          <a:p>
            <a:r>
              <a:rPr lang="en-US" sz="2400" b="1" dirty="0"/>
              <a:t>Whisper</a:t>
            </a:r>
            <a:r>
              <a:rPr lang="en-US" sz="2400" dirty="0"/>
              <a:t>, being developed for </a:t>
            </a:r>
            <a:r>
              <a:rPr lang="en-US" sz="2400" dirty="0" err="1"/>
              <a:t>ethereum</a:t>
            </a:r>
            <a:r>
              <a:rPr lang="en-US" sz="2400" dirty="0"/>
              <a:t>, is a decentralized messaging protocol, </a:t>
            </a:r>
          </a:p>
          <a:p>
            <a:r>
              <a:rPr lang="en-US" sz="2400" b="1" dirty="0"/>
              <a:t>Swarm</a:t>
            </a:r>
            <a:r>
              <a:rPr lang="en-US" sz="2400" dirty="0"/>
              <a:t> is a decentralized storage protocol. </a:t>
            </a:r>
          </a:p>
        </p:txBody>
      </p:sp>
    </p:spTree>
    <p:extLst>
      <p:ext uri="{BB962C8B-B14F-4D97-AF65-F5344CB8AC3E}">
        <p14:creationId xmlns:p14="http://schemas.microsoft.com/office/powerpoint/2010/main" val="1637779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DA36-A1FE-469E-A7F5-31731A61319B}"/>
              </a:ext>
            </a:extLst>
          </p:cNvPr>
          <p:cNvSpPr>
            <a:spLocks noGrp="1"/>
          </p:cNvSpPr>
          <p:nvPr>
            <p:ph type="title"/>
          </p:nvPr>
        </p:nvSpPr>
        <p:spPr>
          <a:xfrm>
            <a:off x="2502984" y="249356"/>
            <a:ext cx="8911687" cy="1280890"/>
          </a:xfrm>
        </p:spPr>
        <p:txBody>
          <a:bodyPr/>
          <a:lstStyle/>
          <a:p>
            <a:r>
              <a:rPr lang="en-US" b="1" dirty="0"/>
              <a:t>Whisper</a:t>
            </a:r>
            <a:endParaRPr lang="en-US" dirty="0"/>
          </a:p>
        </p:txBody>
      </p:sp>
      <p:sp>
        <p:nvSpPr>
          <p:cNvPr id="3" name="Content Placeholder 2">
            <a:extLst>
              <a:ext uri="{FF2B5EF4-FFF2-40B4-BE49-F238E27FC236}">
                <a16:creationId xmlns:a16="http://schemas.microsoft.com/office/drawing/2014/main" id="{96AEDF01-F94D-4001-80AC-4BA76E11665D}"/>
              </a:ext>
            </a:extLst>
          </p:cNvPr>
          <p:cNvSpPr>
            <a:spLocks noGrp="1"/>
          </p:cNvSpPr>
          <p:nvPr>
            <p:ph idx="1"/>
          </p:nvPr>
        </p:nvSpPr>
        <p:spPr>
          <a:xfrm>
            <a:off x="1869684" y="889801"/>
            <a:ext cx="8915400" cy="3777622"/>
          </a:xfrm>
        </p:spPr>
        <p:txBody>
          <a:bodyPr>
            <a:noAutofit/>
          </a:bodyPr>
          <a:lstStyle/>
          <a:p>
            <a:r>
              <a:rPr lang="en-US" sz="2000" dirty="0"/>
              <a:t>Whisper provides decentralized peer-to-peer messaging capabilities to the Ethereum network. </a:t>
            </a:r>
          </a:p>
          <a:p>
            <a:r>
              <a:rPr lang="en-US" sz="2000" b="1" dirty="0"/>
              <a:t>whisper is a communication protocol </a:t>
            </a:r>
            <a:r>
              <a:rPr lang="en-US" sz="2000" dirty="0"/>
              <a:t>that nodes use in order to communicate with each other.</a:t>
            </a:r>
          </a:p>
          <a:p>
            <a:r>
              <a:rPr lang="en-US" sz="2000" dirty="0"/>
              <a:t> The data and routing of messages are encrypted within whisper communications. </a:t>
            </a:r>
          </a:p>
          <a:p>
            <a:pPr lvl="1"/>
            <a:r>
              <a:rPr lang="en-US" sz="1800" dirty="0"/>
              <a:t>used for smaller data transfers and in scenarios where real-time communication is not required. </a:t>
            </a:r>
          </a:p>
          <a:p>
            <a:r>
              <a:rPr lang="en-US" sz="2000" dirty="0"/>
              <a:t>Whisper is also designed to provide a communication layer that cannot be traced and provides “</a:t>
            </a:r>
            <a:r>
              <a:rPr lang="en-US" sz="2000" b="1" dirty="0"/>
              <a:t>dark communication</a:t>
            </a:r>
            <a:r>
              <a:rPr lang="en-US" sz="2000" dirty="0"/>
              <a:t>” between parties. </a:t>
            </a:r>
          </a:p>
          <a:p>
            <a:r>
              <a:rPr lang="en-US" sz="2000" dirty="0"/>
              <a:t>Blockchain can be used for communication, but that is </a:t>
            </a:r>
            <a:r>
              <a:rPr lang="en-US" sz="2000" b="1" dirty="0"/>
              <a:t>expensive and consensus is not really required for messages exchanged between nodes. </a:t>
            </a:r>
          </a:p>
          <a:p>
            <a:pPr lvl="1"/>
            <a:r>
              <a:rPr lang="en-US" sz="2000" dirty="0"/>
              <a:t>Therefore, whisper can be used as a protocol that allows</a:t>
            </a:r>
          </a:p>
          <a:p>
            <a:r>
              <a:rPr lang="en-US" sz="2000" dirty="0"/>
              <a:t>Whisper is already available with </a:t>
            </a:r>
            <a:r>
              <a:rPr lang="en-US" sz="2000" dirty="0" err="1"/>
              <a:t>geth</a:t>
            </a:r>
            <a:endParaRPr lang="en-US" sz="2000" dirty="0"/>
          </a:p>
        </p:txBody>
      </p:sp>
    </p:spTree>
    <p:extLst>
      <p:ext uri="{BB962C8B-B14F-4D97-AF65-F5344CB8AC3E}">
        <p14:creationId xmlns:p14="http://schemas.microsoft.com/office/powerpoint/2010/main" val="420873581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7800-8E43-4C2A-86D9-1C4CE8236919}"/>
              </a:ext>
            </a:extLst>
          </p:cNvPr>
          <p:cNvSpPr>
            <a:spLocks noGrp="1"/>
          </p:cNvSpPr>
          <p:nvPr>
            <p:ph type="title"/>
          </p:nvPr>
        </p:nvSpPr>
        <p:spPr/>
        <p:txBody>
          <a:bodyPr/>
          <a:lstStyle/>
          <a:p>
            <a:r>
              <a:rPr lang="en-US" b="1" dirty="0"/>
              <a:t>Swarm</a:t>
            </a:r>
            <a:endParaRPr lang="en-US" dirty="0"/>
          </a:p>
        </p:txBody>
      </p:sp>
      <p:sp>
        <p:nvSpPr>
          <p:cNvPr id="3" name="Content Placeholder 2">
            <a:extLst>
              <a:ext uri="{FF2B5EF4-FFF2-40B4-BE49-F238E27FC236}">
                <a16:creationId xmlns:a16="http://schemas.microsoft.com/office/drawing/2014/main" id="{113FB7BC-FC91-4C27-8708-435B3629B1A8}"/>
              </a:ext>
            </a:extLst>
          </p:cNvPr>
          <p:cNvSpPr>
            <a:spLocks noGrp="1"/>
          </p:cNvSpPr>
          <p:nvPr>
            <p:ph idx="1"/>
          </p:nvPr>
        </p:nvSpPr>
        <p:spPr>
          <a:xfrm>
            <a:off x="1783830" y="1588188"/>
            <a:ext cx="9720782" cy="4645702"/>
          </a:xfrm>
        </p:spPr>
        <p:txBody>
          <a:bodyPr>
            <a:normAutofit fontScale="92500" lnSpcReduction="10000"/>
          </a:bodyPr>
          <a:lstStyle/>
          <a:p>
            <a:r>
              <a:rPr lang="en-US" sz="2400" dirty="0"/>
              <a:t>Swarm is being developed as a </a:t>
            </a:r>
            <a:r>
              <a:rPr lang="en-US" sz="2400" b="1" dirty="0"/>
              <a:t>distributed file storage platform.</a:t>
            </a:r>
          </a:p>
          <a:p>
            <a:pPr lvl="1"/>
            <a:r>
              <a:rPr lang="en-US" sz="2200" dirty="0"/>
              <a:t>It is a decentralized, distributed, and peer-to-peer storage network. </a:t>
            </a:r>
          </a:p>
          <a:p>
            <a:r>
              <a:rPr lang="en-US" sz="2400" dirty="0"/>
              <a:t>Files in this network are addressed by the hash of their content. </a:t>
            </a:r>
          </a:p>
          <a:p>
            <a:pPr lvl="1"/>
            <a:r>
              <a:rPr lang="en-US" sz="2200" dirty="0"/>
              <a:t>This is in contrast to the traditional centralized services, where storage is available at a central location only. </a:t>
            </a:r>
          </a:p>
          <a:p>
            <a:r>
              <a:rPr lang="en-US" sz="2400" dirty="0"/>
              <a:t>This is developed as a </a:t>
            </a:r>
            <a:r>
              <a:rPr lang="en-US" sz="2400" b="1" dirty="0"/>
              <a:t>native base layer service </a:t>
            </a:r>
            <a:r>
              <a:rPr lang="en-US" sz="2400" dirty="0"/>
              <a:t>for the Ethereum web 3.0 stack.</a:t>
            </a:r>
          </a:p>
          <a:p>
            <a:r>
              <a:rPr lang="en-US" sz="2400" dirty="0"/>
              <a:t> Swarm is integrated with DevP2P, which is the multiprotocol network layer of Ethereum. </a:t>
            </a:r>
          </a:p>
          <a:p>
            <a:r>
              <a:rPr lang="en-US" sz="2400" dirty="0"/>
              <a:t>Swarm is envisaged to provide a </a:t>
            </a:r>
            <a:r>
              <a:rPr lang="en-US" sz="2400" b="1" dirty="0"/>
              <a:t>DDOS </a:t>
            </a:r>
            <a:r>
              <a:rPr lang="en-US" sz="2400" dirty="0"/>
              <a:t>(</a:t>
            </a:r>
            <a:r>
              <a:rPr lang="en-US" sz="2400" b="1" dirty="0"/>
              <a:t>Distributed Denial of service</a:t>
            </a:r>
            <a:r>
              <a:rPr lang="en-US" sz="2400" dirty="0"/>
              <a:t>)-resistant and fault-tolerant distributed storage layer for Ethereum Web 3.0.</a:t>
            </a:r>
          </a:p>
        </p:txBody>
      </p:sp>
    </p:spTree>
    <p:extLst>
      <p:ext uri="{BB962C8B-B14F-4D97-AF65-F5344CB8AC3E}">
        <p14:creationId xmlns:p14="http://schemas.microsoft.com/office/powerpoint/2010/main" val="19737722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2504-5B0B-4989-B38D-BC4DC47213B7}"/>
              </a:ext>
            </a:extLst>
          </p:cNvPr>
          <p:cNvSpPr>
            <a:spLocks noGrp="1"/>
          </p:cNvSpPr>
          <p:nvPr>
            <p:ph type="title"/>
          </p:nvPr>
        </p:nvSpPr>
        <p:spPr>
          <a:xfrm>
            <a:off x="1640156" y="77733"/>
            <a:ext cx="8911687" cy="1280890"/>
          </a:xfrm>
        </p:spPr>
        <p:txBody>
          <a:bodyPr/>
          <a:lstStyle/>
          <a:p>
            <a:r>
              <a:rPr lang="en-US" dirty="0"/>
              <a:t>High level overview of how Swarm and whisper</a:t>
            </a:r>
          </a:p>
        </p:txBody>
      </p:sp>
      <p:sp>
        <p:nvSpPr>
          <p:cNvPr id="3" name="Content Placeholder 2">
            <a:extLst>
              <a:ext uri="{FF2B5EF4-FFF2-40B4-BE49-F238E27FC236}">
                <a16:creationId xmlns:a16="http://schemas.microsoft.com/office/drawing/2014/main" id="{1EB6BBE3-FD37-416B-9A57-F9E277223A6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684B218-5F15-4C1C-AA01-10840515F45E}"/>
              </a:ext>
            </a:extLst>
          </p:cNvPr>
          <p:cNvPicPr>
            <a:picLocks noChangeAspect="1"/>
          </p:cNvPicPr>
          <p:nvPr/>
        </p:nvPicPr>
        <p:blipFill>
          <a:blip r:embed="rId2"/>
          <a:stretch>
            <a:fillRect/>
          </a:stretch>
        </p:blipFill>
        <p:spPr>
          <a:xfrm>
            <a:off x="1800615" y="1615109"/>
            <a:ext cx="8347727" cy="4814603"/>
          </a:xfrm>
          <a:prstGeom prst="rect">
            <a:avLst/>
          </a:prstGeom>
        </p:spPr>
      </p:pic>
    </p:spTree>
    <p:extLst>
      <p:ext uri="{BB962C8B-B14F-4D97-AF65-F5344CB8AC3E}">
        <p14:creationId xmlns:p14="http://schemas.microsoft.com/office/powerpoint/2010/main" val="33986884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0774-BF80-4620-B116-901C40E645AE}"/>
              </a:ext>
            </a:extLst>
          </p:cNvPr>
          <p:cNvSpPr>
            <a:spLocks noGrp="1"/>
          </p:cNvSpPr>
          <p:nvPr>
            <p:ph type="title"/>
          </p:nvPr>
        </p:nvSpPr>
        <p:spPr/>
        <p:txBody>
          <a:bodyPr/>
          <a:lstStyle/>
          <a:p>
            <a:r>
              <a:rPr lang="en-US" b="1" dirty="0"/>
              <a:t>Applications developed on Ethereum</a:t>
            </a:r>
            <a:endParaRPr lang="en-US" dirty="0"/>
          </a:p>
        </p:txBody>
      </p:sp>
      <p:sp>
        <p:nvSpPr>
          <p:cNvPr id="3" name="Content Placeholder 2">
            <a:extLst>
              <a:ext uri="{FF2B5EF4-FFF2-40B4-BE49-F238E27FC236}">
                <a16:creationId xmlns:a16="http://schemas.microsoft.com/office/drawing/2014/main" id="{253DCA06-86B8-47B2-BC89-4FDFD1AD034F}"/>
              </a:ext>
            </a:extLst>
          </p:cNvPr>
          <p:cNvSpPr>
            <a:spLocks noGrp="1"/>
          </p:cNvSpPr>
          <p:nvPr>
            <p:ph idx="1"/>
          </p:nvPr>
        </p:nvSpPr>
        <p:spPr>
          <a:xfrm>
            <a:off x="2178395" y="1904999"/>
            <a:ext cx="9191970" cy="4124739"/>
          </a:xfrm>
        </p:spPr>
        <p:txBody>
          <a:bodyPr>
            <a:normAutofit lnSpcReduction="10000"/>
          </a:bodyPr>
          <a:lstStyle/>
          <a:p>
            <a:r>
              <a:rPr lang="en-US" sz="2800" dirty="0"/>
              <a:t>There are various implementations of DAOs and smart contracts in Ethereum, </a:t>
            </a:r>
          </a:p>
          <a:p>
            <a:pPr lvl="1"/>
            <a:r>
              <a:rPr lang="en-US" sz="2400" i="1" dirty="0"/>
              <a:t>DAO</a:t>
            </a:r>
            <a:r>
              <a:rPr lang="en-US" sz="2400" dirty="0"/>
              <a:t>, which was recently hacked and required a hard fork in order for funds to be recovered.</a:t>
            </a:r>
          </a:p>
          <a:p>
            <a:r>
              <a:rPr lang="en-US" sz="2800" dirty="0"/>
              <a:t> DAO was created to serve as a decentralized platform to collect and distribute investments.</a:t>
            </a:r>
          </a:p>
          <a:p>
            <a:r>
              <a:rPr lang="en-US" sz="2800" dirty="0"/>
              <a:t>Augur is another DAPP that has been implemented on Ethereum, which is a decentralized prediction market</a:t>
            </a:r>
          </a:p>
        </p:txBody>
      </p:sp>
    </p:spTree>
    <p:extLst>
      <p:ext uri="{BB962C8B-B14F-4D97-AF65-F5344CB8AC3E}">
        <p14:creationId xmlns:p14="http://schemas.microsoft.com/office/powerpoint/2010/main" val="31921523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1665-3A5E-4256-A45D-E129C98AED6C}"/>
              </a:ext>
            </a:extLst>
          </p:cNvPr>
          <p:cNvSpPr>
            <a:spLocks noGrp="1"/>
          </p:cNvSpPr>
          <p:nvPr>
            <p:ph type="title"/>
          </p:nvPr>
        </p:nvSpPr>
        <p:spPr>
          <a:xfrm>
            <a:off x="1640156" y="161313"/>
            <a:ext cx="8911687" cy="1280890"/>
          </a:xfrm>
        </p:spPr>
        <p:txBody>
          <a:bodyPr/>
          <a:lstStyle/>
          <a:p>
            <a:r>
              <a:rPr lang="en-US" b="1" dirty="0"/>
              <a:t>Scalability and security issues</a:t>
            </a:r>
            <a:endParaRPr lang="en-US" dirty="0"/>
          </a:p>
        </p:txBody>
      </p:sp>
      <p:sp>
        <p:nvSpPr>
          <p:cNvPr id="3" name="Content Placeholder 2">
            <a:extLst>
              <a:ext uri="{FF2B5EF4-FFF2-40B4-BE49-F238E27FC236}">
                <a16:creationId xmlns:a16="http://schemas.microsoft.com/office/drawing/2014/main" id="{84278498-EA7A-4D23-88CE-3626C0F6F012}"/>
              </a:ext>
            </a:extLst>
          </p:cNvPr>
          <p:cNvSpPr>
            <a:spLocks noGrp="1"/>
          </p:cNvSpPr>
          <p:nvPr>
            <p:ph idx="1"/>
          </p:nvPr>
        </p:nvSpPr>
        <p:spPr>
          <a:xfrm>
            <a:off x="1640156" y="1003852"/>
            <a:ext cx="10061514" cy="5854148"/>
          </a:xfrm>
        </p:spPr>
        <p:txBody>
          <a:bodyPr>
            <a:normAutofit fontScale="85000" lnSpcReduction="20000"/>
          </a:bodyPr>
          <a:lstStyle/>
          <a:p>
            <a:r>
              <a:rPr lang="en-US" sz="3200" dirty="0"/>
              <a:t>Scalability in any blockchain is a fundamental issue.</a:t>
            </a:r>
          </a:p>
          <a:p>
            <a:pPr lvl="1"/>
            <a:r>
              <a:rPr lang="en-US" sz="2600" dirty="0">
                <a:hlinkClick r:id="rId2"/>
              </a:rPr>
              <a:t>co-founder </a:t>
            </a:r>
            <a:r>
              <a:rPr lang="en-US" sz="2600" dirty="0" err="1">
                <a:hlinkClick r:id="rId2"/>
              </a:rPr>
              <a:t>Vitalik</a:t>
            </a:r>
            <a:r>
              <a:rPr lang="en-US" sz="2600" dirty="0">
                <a:hlinkClick r:id="rId2"/>
              </a:rPr>
              <a:t> </a:t>
            </a:r>
            <a:r>
              <a:rPr lang="en-US" sz="2600" dirty="0" err="1">
                <a:hlinkClick r:id="rId2"/>
              </a:rPr>
              <a:t>Buterin</a:t>
            </a:r>
            <a:r>
              <a:rPr lang="en-US" sz="2600" dirty="0">
                <a:hlinkClick r:id="rId2"/>
              </a:rPr>
              <a:t> himself admitted</a:t>
            </a:r>
            <a:r>
              <a:rPr lang="en-US" sz="2600" dirty="0"/>
              <a:t>. The network has a maximum capacity of 15 transactions per second, and he warned that if the status quo remains, the industry’s infrastructure will be unable to cope.</a:t>
            </a:r>
          </a:p>
          <a:p>
            <a:pPr lvl="1"/>
            <a:r>
              <a:rPr lang="en-US" sz="2600" dirty="0"/>
              <a:t>Although most people in the crypto world agree that frameworks and scalability need to be addressed, coming up with solutions takes time and a lot of effort.</a:t>
            </a:r>
          </a:p>
          <a:p>
            <a:pPr lvl="1"/>
            <a:r>
              <a:rPr lang="en-US" sz="2600" dirty="0"/>
              <a:t>In part, this is because any proposal has to have the support of miners, developers, businesses and other stakeholders before it can be enforced — a process which can take months and, even then, end in disagreement.</a:t>
            </a:r>
          </a:p>
          <a:p>
            <a:r>
              <a:rPr lang="en-US" sz="3200" dirty="0"/>
              <a:t> Security is also of paramount importance.</a:t>
            </a:r>
          </a:p>
          <a:p>
            <a:pPr lvl="1"/>
            <a:r>
              <a:rPr lang="en-US" sz="3000" dirty="0"/>
              <a:t> Issues such as privacy and confidentiality have caused some adaptability issues, especially in the financial sector. </a:t>
            </a:r>
          </a:p>
        </p:txBody>
      </p:sp>
    </p:spTree>
    <p:extLst>
      <p:ext uri="{BB962C8B-B14F-4D97-AF65-F5344CB8AC3E}">
        <p14:creationId xmlns:p14="http://schemas.microsoft.com/office/powerpoint/2010/main" val="38263241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528A-59D3-4A03-A85A-D99E6F0A69E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DD37FBD-9D9B-487A-85B9-770F0B179635}"/>
              </a:ext>
            </a:extLst>
          </p:cNvPr>
          <p:cNvSpPr>
            <a:spLocks noGrp="1"/>
          </p:cNvSpPr>
          <p:nvPr>
            <p:ph idx="1"/>
          </p:nvPr>
        </p:nvSpPr>
        <p:spPr/>
        <p:txBody>
          <a:bodyPr>
            <a:normAutofit/>
          </a:bodyPr>
          <a:lstStyle/>
          <a:p>
            <a:r>
              <a:rPr lang="en-US" sz="3200" dirty="0"/>
              <a:t>Imran Bashir. “</a:t>
            </a:r>
            <a:r>
              <a:rPr lang="en-US" sz="3200" dirty="0" err="1"/>
              <a:t>Mastring</a:t>
            </a:r>
            <a:r>
              <a:rPr lang="en-US" sz="3200" dirty="0"/>
              <a:t> </a:t>
            </a:r>
            <a:r>
              <a:rPr lang="en-US" sz="3200" dirty="0" err="1"/>
              <a:t>BlockChain</a:t>
            </a:r>
            <a:r>
              <a:rPr lang="en-US" sz="3200" dirty="0"/>
              <a:t>”, </a:t>
            </a:r>
            <a:r>
              <a:rPr lang="en-US" sz="3200" dirty="0" err="1"/>
              <a:t>Packt</a:t>
            </a:r>
            <a:endParaRPr lang="en-US" sz="3200" dirty="0"/>
          </a:p>
          <a:p>
            <a:r>
              <a:rPr lang="en-US" sz="3200" dirty="0"/>
              <a:t>Web Materials</a:t>
            </a:r>
          </a:p>
        </p:txBody>
      </p:sp>
    </p:spTree>
    <p:extLst>
      <p:ext uri="{BB962C8B-B14F-4D97-AF65-F5344CB8AC3E}">
        <p14:creationId xmlns:p14="http://schemas.microsoft.com/office/powerpoint/2010/main" val="242541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Gas</a:t>
            </a:r>
            <a:endParaRPr lang="en-US" dirty="0"/>
          </a:p>
        </p:txBody>
      </p:sp>
      <p:sp>
        <p:nvSpPr>
          <p:cNvPr id="3" name="Content Placeholder 2"/>
          <p:cNvSpPr>
            <a:spLocks noGrp="1"/>
          </p:cNvSpPr>
          <p:nvPr>
            <p:ph idx="1"/>
          </p:nvPr>
        </p:nvSpPr>
        <p:spPr>
          <a:xfrm>
            <a:off x="1860342" y="1540189"/>
            <a:ext cx="9644270" cy="4913620"/>
          </a:xfrm>
        </p:spPr>
        <p:txBody>
          <a:bodyPr>
            <a:normAutofit/>
          </a:bodyPr>
          <a:lstStyle/>
          <a:p>
            <a:r>
              <a:rPr lang="en-US" sz="2800" b="1" dirty="0"/>
              <a:t>Each operation</a:t>
            </a:r>
            <a:r>
              <a:rPr lang="en-US" sz="2800" dirty="0"/>
              <a:t> has a predefined amount of </a:t>
            </a:r>
            <a:r>
              <a:rPr lang="en-US" sz="2800" b="1" dirty="0"/>
              <a:t>gas</a:t>
            </a:r>
            <a:r>
              <a:rPr lang="en-US" sz="2800" dirty="0"/>
              <a:t> associated with it.</a:t>
            </a:r>
          </a:p>
          <a:p>
            <a:r>
              <a:rPr lang="en-US" sz="2800" dirty="0"/>
              <a:t> </a:t>
            </a:r>
            <a:r>
              <a:rPr lang="en-US" sz="2800" b="1" dirty="0"/>
              <a:t>Each transaction specifies the amount of gas </a:t>
            </a:r>
            <a:r>
              <a:rPr lang="en-US" sz="2800" dirty="0"/>
              <a:t>it is willing to consume for its execution.</a:t>
            </a:r>
          </a:p>
          <a:p>
            <a:r>
              <a:rPr lang="en-US" sz="2800" dirty="0"/>
              <a:t> If it </a:t>
            </a:r>
            <a:r>
              <a:rPr lang="en-US" sz="2800" b="1" dirty="0"/>
              <a:t>runs </a:t>
            </a:r>
            <a:r>
              <a:rPr lang="en-US" sz="2800" b="1" i="1" dirty="0"/>
              <a:t>out of gas </a:t>
            </a:r>
            <a:r>
              <a:rPr lang="en-US" sz="2800" dirty="0"/>
              <a:t>before the execution is completed, any operation performed by the transaction up to that point is </a:t>
            </a:r>
            <a:r>
              <a:rPr lang="en-US" sz="2800" b="1" dirty="0"/>
              <a:t>rolled back</a:t>
            </a:r>
            <a:r>
              <a:rPr lang="en-US" sz="2800" dirty="0"/>
              <a:t>.</a:t>
            </a:r>
          </a:p>
          <a:p>
            <a:r>
              <a:rPr lang="en-US" sz="2800" dirty="0"/>
              <a:t>If the transaction is successfully executed, then any </a:t>
            </a:r>
            <a:r>
              <a:rPr lang="en-US" sz="2800" b="1" dirty="0"/>
              <a:t>remaining gas is refunded </a:t>
            </a:r>
            <a:r>
              <a:rPr lang="en-US" sz="2800" dirty="0"/>
              <a:t>to the transaction originator.</a:t>
            </a:r>
          </a:p>
          <a:p>
            <a:endParaRPr lang="en-US" sz="2000" dirty="0"/>
          </a:p>
        </p:txBody>
      </p:sp>
    </p:spTree>
    <p:extLst>
      <p:ext uri="{BB962C8B-B14F-4D97-AF65-F5344CB8AC3E}">
        <p14:creationId xmlns:p14="http://schemas.microsoft.com/office/powerpoint/2010/main" val="422640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consensus mechanism</a:t>
            </a:r>
            <a:endParaRPr lang="en-US" dirty="0"/>
          </a:p>
        </p:txBody>
      </p:sp>
      <p:sp>
        <p:nvSpPr>
          <p:cNvPr id="3" name="Content Placeholder 2"/>
          <p:cNvSpPr>
            <a:spLocks noGrp="1"/>
          </p:cNvSpPr>
          <p:nvPr>
            <p:ph idx="1"/>
          </p:nvPr>
        </p:nvSpPr>
        <p:spPr>
          <a:xfrm>
            <a:off x="1638300" y="1762538"/>
            <a:ext cx="8911687" cy="4471351"/>
          </a:xfrm>
        </p:spPr>
        <p:txBody>
          <a:bodyPr>
            <a:noAutofit/>
          </a:bodyPr>
          <a:lstStyle/>
          <a:p>
            <a:r>
              <a:rPr lang="en-US" sz="2800" dirty="0"/>
              <a:t>Consensus mechanism in Ethereum is based on the GHOST protocol originally proposed by </a:t>
            </a:r>
            <a:r>
              <a:rPr lang="en-US" sz="2800" i="1" dirty="0"/>
              <a:t>Zohar </a:t>
            </a:r>
            <a:r>
              <a:rPr lang="en-US" sz="2800" dirty="0"/>
              <a:t>and </a:t>
            </a:r>
            <a:r>
              <a:rPr lang="en-US" sz="2800" i="1" dirty="0" err="1"/>
              <a:t>Sompolinsky</a:t>
            </a:r>
            <a:r>
              <a:rPr lang="en-US" sz="2800" i="1" dirty="0"/>
              <a:t> </a:t>
            </a:r>
            <a:r>
              <a:rPr lang="en-US" sz="2800" dirty="0"/>
              <a:t>in December 2013</a:t>
            </a:r>
          </a:p>
          <a:p>
            <a:r>
              <a:rPr lang="en-US" sz="2800" dirty="0"/>
              <a:t>Ethereum uses a simpler version of GHOST protocol, </a:t>
            </a:r>
          </a:p>
          <a:p>
            <a:pPr lvl="1"/>
            <a:r>
              <a:rPr lang="en-US" sz="2800" dirty="0"/>
              <a:t>where the </a:t>
            </a:r>
            <a:r>
              <a:rPr lang="en-US" sz="2800" b="1" dirty="0"/>
              <a:t>chain</a:t>
            </a:r>
            <a:r>
              <a:rPr lang="en-US" sz="2800" dirty="0"/>
              <a:t> that has </a:t>
            </a:r>
            <a:r>
              <a:rPr lang="en-US" sz="2800" b="1" dirty="0"/>
              <a:t>most computational effort spent</a:t>
            </a:r>
            <a:r>
              <a:rPr lang="en-US" sz="2800" dirty="0"/>
              <a:t> on it in order to build it is identified as the </a:t>
            </a:r>
            <a:r>
              <a:rPr lang="en-US" sz="2800" b="1" dirty="0"/>
              <a:t>definite version</a:t>
            </a:r>
            <a:r>
              <a:rPr lang="en-US" sz="2800" dirty="0"/>
              <a:t>.</a:t>
            </a:r>
          </a:p>
          <a:p>
            <a:pPr lvl="1"/>
            <a:r>
              <a:rPr lang="en-US" sz="2400" dirty="0"/>
              <a:t>Another way is to find the </a:t>
            </a:r>
            <a:r>
              <a:rPr lang="en-US" sz="2400" b="1" dirty="0"/>
              <a:t>longest chain</a:t>
            </a:r>
            <a:r>
              <a:rPr lang="en-US" sz="2400" dirty="0"/>
              <a:t>, as the longest chain must have </a:t>
            </a:r>
            <a:r>
              <a:rPr lang="en-US" sz="2400" b="1" dirty="0"/>
              <a:t>been built by consuming adequate mining effort</a:t>
            </a:r>
            <a:r>
              <a:rPr lang="en-US" sz="2400" dirty="0"/>
              <a:t>.</a:t>
            </a:r>
          </a:p>
        </p:txBody>
      </p:sp>
    </p:spTree>
    <p:extLst>
      <p:ext uri="{BB962C8B-B14F-4D97-AF65-F5344CB8AC3E}">
        <p14:creationId xmlns:p14="http://schemas.microsoft.com/office/powerpoint/2010/main" val="34819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consensus mechanism</a:t>
            </a:r>
            <a:endParaRPr lang="en-US" dirty="0"/>
          </a:p>
        </p:txBody>
      </p:sp>
      <p:sp>
        <p:nvSpPr>
          <p:cNvPr id="3" name="Content Placeholder 2"/>
          <p:cNvSpPr>
            <a:spLocks noGrp="1"/>
          </p:cNvSpPr>
          <p:nvPr>
            <p:ph idx="1"/>
          </p:nvPr>
        </p:nvSpPr>
        <p:spPr>
          <a:xfrm>
            <a:off x="1364343" y="1553030"/>
            <a:ext cx="9840685" cy="5036456"/>
          </a:xfrm>
        </p:spPr>
        <p:txBody>
          <a:bodyPr>
            <a:normAutofit fontScale="92500" lnSpcReduction="10000"/>
          </a:bodyPr>
          <a:lstStyle/>
          <a:p>
            <a:r>
              <a:rPr lang="en-US" sz="2400" b="1" dirty="0"/>
              <a:t>Greedy Heaviest Observed Subtree </a:t>
            </a:r>
            <a:r>
              <a:rPr lang="en-US" sz="2400" dirty="0"/>
              <a:t>(</a:t>
            </a:r>
            <a:r>
              <a:rPr lang="en-US" sz="2400" b="1" dirty="0"/>
              <a:t>GHOST</a:t>
            </a:r>
            <a:r>
              <a:rPr lang="en-US" sz="2400" dirty="0"/>
              <a:t>) was first introduced as a mechanism </a:t>
            </a:r>
          </a:p>
          <a:p>
            <a:pPr lvl="1"/>
            <a:r>
              <a:rPr lang="en-US" sz="2400" dirty="0"/>
              <a:t>to alleviate the issues arising out of fast block generation times that led to stale or orphan blocks. </a:t>
            </a:r>
          </a:p>
          <a:p>
            <a:r>
              <a:rPr lang="en-US" sz="2400" b="1" dirty="0"/>
              <a:t> Stale blocks :</a:t>
            </a:r>
          </a:p>
          <a:p>
            <a:pPr lvl="1"/>
            <a:r>
              <a:rPr lang="en-US" sz="2400" b="1" dirty="0"/>
              <a:t> B</a:t>
            </a:r>
            <a:r>
              <a:rPr lang="en-US" sz="2400" dirty="0"/>
              <a:t>locks that were propagated to the network and verified by some nodes as being correct but eventually being cast off as a longer chain achieved dominance, or Forking</a:t>
            </a:r>
          </a:p>
          <a:p>
            <a:pPr lvl="1"/>
            <a:r>
              <a:rPr lang="en-US" sz="2200" dirty="0"/>
              <a:t>Orphan, or stale block, is created when two nodes find a block at the same time. </a:t>
            </a:r>
            <a:r>
              <a:rPr lang="en-US" sz="2200" b="1" dirty="0"/>
              <a:t>Both say we’ve found the solution to this block </a:t>
            </a:r>
            <a:r>
              <a:rPr lang="en-US" sz="2200" dirty="0"/>
              <a:t>and send off their block to be verified and included in others block chains.</a:t>
            </a:r>
          </a:p>
          <a:p>
            <a:r>
              <a:rPr lang="en-US" sz="2400" dirty="0"/>
              <a:t>In GHOST, stale blocks are added in calculations to figure out the longest and heaviest chain of blocks. </a:t>
            </a:r>
          </a:p>
          <a:p>
            <a:r>
              <a:rPr lang="en-US" sz="2400" dirty="0"/>
              <a:t>Stale blocks are called </a:t>
            </a:r>
            <a:r>
              <a:rPr lang="en-US" sz="2400" b="1" dirty="0"/>
              <a:t>Uncles or </a:t>
            </a:r>
            <a:r>
              <a:rPr lang="en-US" sz="2400" b="1" dirty="0" err="1"/>
              <a:t>Ommers</a:t>
            </a:r>
            <a:r>
              <a:rPr lang="en-US" sz="2400" b="1" dirty="0"/>
              <a:t> </a:t>
            </a:r>
            <a:r>
              <a:rPr lang="en-US" sz="2400" dirty="0"/>
              <a:t>in </a:t>
            </a:r>
            <a:r>
              <a:rPr lang="en-US" sz="2400" dirty="0" err="1"/>
              <a:t>Ethereum</a:t>
            </a:r>
            <a:r>
              <a:rPr lang="en-US" sz="2400" dirty="0"/>
              <a:t>.</a:t>
            </a:r>
          </a:p>
        </p:txBody>
      </p:sp>
    </p:spTree>
    <p:extLst>
      <p:ext uri="{BB962C8B-B14F-4D97-AF65-F5344CB8AC3E}">
        <p14:creationId xmlns:p14="http://schemas.microsoft.com/office/powerpoint/2010/main" val="305625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A057-02C4-4C48-BA92-D6D8B3762865}"/>
              </a:ext>
            </a:extLst>
          </p:cNvPr>
          <p:cNvSpPr>
            <a:spLocks noGrp="1"/>
          </p:cNvSpPr>
          <p:nvPr>
            <p:ph type="title"/>
          </p:nvPr>
        </p:nvSpPr>
        <p:spPr/>
        <p:txBody>
          <a:bodyPr/>
          <a:lstStyle/>
          <a:p>
            <a:r>
              <a:rPr lang="en-US" b="1" dirty="0"/>
              <a:t>The consensus mechanism</a:t>
            </a:r>
            <a:endParaRPr lang="en-US" dirty="0"/>
          </a:p>
        </p:txBody>
      </p:sp>
      <p:sp>
        <p:nvSpPr>
          <p:cNvPr id="3" name="Content Placeholder 2">
            <a:extLst>
              <a:ext uri="{FF2B5EF4-FFF2-40B4-BE49-F238E27FC236}">
                <a16:creationId xmlns:a16="http://schemas.microsoft.com/office/drawing/2014/main" id="{75519651-C516-4E55-81F2-5921D384ECCE}"/>
              </a:ext>
            </a:extLst>
          </p:cNvPr>
          <p:cNvSpPr>
            <a:spLocks noGrp="1"/>
          </p:cNvSpPr>
          <p:nvPr>
            <p:ph idx="1"/>
          </p:nvPr>
        </p:nvSpPr>
        <p:spPr>
          <a:xfrm>
            <a:off x="1863499" y="2148113"/>
            <a:ext cx="9210902" cy="4412343"/>
          </a:xfrm>
        </p:spPr>
        <p:txBody>
          <a:bodyPr>
            <a:noAutofit/>
          </a:bodyPr>
          <a:lstStyle/>
          <a:p>
            <a:r>
              <a:rPr lang="en-US" sz="2800" dirty="0"/>
              <a:t>GHOST includes stale blocks – or Uncles </a:t>
            </a:r>
          </a:p>
          <a:p>
            <a:pPr lvl="1"/>
            <a:r>
              <a:rPr lang="en-US" sz="2400" dirty="0"/>
              <a:t>These are included in the calculation of which chain is longest or has the highest cumulative difficulty.</a:t>
            </a:r>
          </a:p>
          <a:p>
            <a:r>
              <a:rPr lang="en-US" sz="2800" dirty="0" err="1"/>
              <a:t>Centralisation</a:t>
            </a:r>
            <a:r>
              <a:rPr lang="en-US" sz="2800" dirty="0"/>
              <a:t> is solved by giving block rewards to stales of 87.5% </a:t>
            </a:r>
          </a:p>
          <a:p>
            <a:pPr lvl="1"/>
            <a:r>
              <a:rPr lang="en-US" sz="2400" dirty="0"/>
              <a:t>Nephew (child of the Uncle block) also receives a reward of 12.5% of the block reward.</a:t>
            </a:r>
          </a:p>
          <a:p>
            <a:pPr marL="0" indent="0">
              <a:buNone/>
            </a:pPr>
            <a:endParaRPr lang="en-US" sz="2000" dirty="0"/>
          </a:p>
        </p:txBody>
      </p:sp>
    </p:spTree>
    <p:extLst>
      <p:ext uri="{BB962C8B-B14F-4D97-AF65-F5344CB8AC3E}">
        <p14:creationId xmlns:p14="http://schemas.microsoft.com/office/powerpoint/2010/main" val="74026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Autofit/>
          </a:bodyPr>
          <a:lstStyle/>
          <a:p>
            <a:r>
              <a:rPr lang="en-US" sz="2400" dirty="0" err="1"/>
              <a:t>Ethereum</a:t>
            </a:r>
            <a:r>
              <a:rPr lang="en-US" sz="2400" dirty="0"/>
              <a:t> was conceptualized by </a:t>
            </a:r>
            <a:r>
              <a:rPr lang="en-US" sz="2400" i="1" dirty="0" err="1"/>
              <a:t>Vitalik</a:t>
            </a:r>
            <a:r>
              <a:rPr lang="en-US" sz="2400" i="1" dirty="0"/>
              <a:t> </a:t>
            </a:r>
            <a:r>
              <a:rPr lang="en-US" sz="2400" i="1" dirty="0" err="1"/>
              <a:t>Buterin</a:t>
            </a:r>
            <a:r>
              <a:rPr lang="en-US" sz="2400" i="1" dirty="0"/>
              <a:t> </a:t>
            </a:r>
            <a:r>
              <a:rPr lang="en-US" sz="2400" dirty="0"/>
              <a:t>in November 2013. </a:t>
            </a:r>
          </a:p>
          <a:p>
            <a:r>
              <a:rPr lang="en-US" sz="2400" dirty="0"/>
              <a:t>The key idea proposed was the development of a Turing-complete language</a:t>
            </a:r>
          </a:p>
          <a:p>
            <a:pPr lvl="1"/>
            <a:r>
              <a:rPr lang="en-US" sz="2400" dirty="0"/>
              <a:t> Allows the development of arbitrary programs (smart contracts) for blockchain and decentralized applications.</a:t>
            </a:r>
          </a:p>
          <a:p>
            <a:r>
              <a:rPr lang="en-US" sz="2400" dirty="0"/>
              <a:t> This is in contrast to bitcoin, </a:t>
            </a:r>
          </a:p>
          <a:p>
            <a:pPr lvl="1"/>
            <a:r>
              <a:rPr lang="en-US" sz="2400" dirty="0"/>
              <a:t>where the scripting language is very limited and allows basic and necessary operations only.</a:t>
            </a:r>
          </a:p>
        </p:txBody>
      </p:sp>
    </p:spTree>
    <p:extLst>
      <p:ext uri="{BB962C8B-B14F-4D97-AF65-F5344CB8AC3E}">
        <p14:creationId xmlns:p14="http://schemas.microsoft.com/office/powerpoint/2010/main" val="2621866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B151-7229-4941-8AB7-39237193A069}"/>
              </a:ext>
            </a:extLst>
          </p:cNvPr>
          <p:cNvSpPr>
            <a:spLocks noGrp="1"/>
          </p:cNvSpPr>
          <p:nvPr>
            <p:ph type="title"/>
          </p:nvPr>
        </p:nvSpPr>
        <p:spPr/>
        <p:txBody>
          <a:bodyPr/>
          <a:lstStyle/>
          <a:p>
            <a:r>
              <a:rPr lang="en-US" b="1" dirty="0"/>
              <a:t>The consensus mechanism</a:t>
            </a:r>
            <a:endParaRPr lang="en-US" dirty="0"/>
          </a:p>
        </p:txBody>
      </p:sp>
      <p:sp>
        <p:nvSpPr>
          <p:cNvPr id="3" name="Content Placeholder 2">
            <a:extLst>
              <a:ext uri="{FF2B5EF4-FFF2-40B4-BE49-F238E27FC236}">
                <a16:creationId xmlns:a16="http://schemas.microsoft.com/office/drawing/2014/main" id="{367DCECA-832E-4D66-9DF1-E97AC3E4F26C}"/>
              </a:ext>
            </a:extLst>
          </p:cNvPr>
          <p:cNvSpPr>
            <a:spLocks noGrp="1"/>
          </p:cNvSpPr>
          <p:nvPr>
            <p:ph idx="1"/>
          </p:nvPr>
        </p:nvSpPr>
        <p:spPr>
          <a:xfrm>
            <a:off x="1282927" y="1553028"/>
            <a:ext cx="9646330" cy="5152572"/>
          </a:xfrm>
        </p:spPr>
        <p:txBody>
          <a:bodyPr>
            <a:normAutofit fontScale="92500" lnSpcReduction="10000"/>
          </a:bodyPr>
          <a:lstStyle/>
          <a:p>
            <a:r>
              <a:rPr lang="en-US" sz="2400" dirty="0"/>
              <a:t>The Ethereum version of Ghost only goes down seven levels – or back seven levels in the height of the block chain.</a:t>
            </a:r>
          </a:p>
          <a:p>
            <a:pPr lvl="1"/>
            <a:r>
              <a:rPr lang="en-US" sz="2400" dirty="0"/>
              <a:t>A block must specify its parents and its number of Uncles.</a:t>
            </a:r>
          </a:p>
          <a:p>
            <a:pPr lvl="1"/>
            <a:r>
              <a:rPr lang="en-US" sz="2400" dirty="0"/>
              <a:t>An Uncle included in a block must be a direct child of the new block and less than seven blocks below it in terms of height</a:t>
            </a:r>
          </a:p>
          <a:p>
            <a:pPr lvl="1"/>
            <a:r>
              <a:rPr lang="en-US" sz="2400" dirty="0"/>
              <a:t>It cannot be the direct ancestor of the block being formed.</a:t>
            </a:r>
          </a:p>
          <a:p>
            <a:pPr lvl="1"/>
            <a:r>
              <a:rPr lang="en-US" sz="2400" dirty="0"/>
              <a:t>An Uncle must have a valid block header.</a:t>
            </a:r>
          </a:p>
          <a:p>
            <a:pPr lvl="1"/>
            <a:r>
              <a:rPr lang="en-US" sz="2400" dirty="0"/>
              <a:t>An Uncle must be different from all other Uncles in previous blocks and the block being formed.</a:t>
            </a:r>
          </a:p>
          <a:p>
            <a:pPr lvl="1"/>
            <a:r>
              <a:rPr lang="en-US" sz="2400" dirty="0"/>
              <a:t>For every Uncle included in the block the miner gets an additional 3.125% of a standard block reward.</a:t>
            </a:r>
          </a:p>
          <a:p>
            <a:pPr lvl="1"/>
            <a:r>
              <a:rPr lang="en-US" sz="2400" dirty="0"/>
              <a:t>Miner of </a:t>
            </a:r>
            <a:r>
              <a:rPr lang="en-US" sz="2400" dirty="0" err="1"/>
              <a:t>of</a:t>
            </a:r>
            <a:r>
              <a:rPr lang="en-US" sz="2400" dirty="0"/>
              <a:t> the Uncle receives 93.75% of a standard block reward.</a:t>
            </a:r>
          </a:p>
          <a:p>
            <a:endParaRPr lang="en-US" sz="2000" dirty="0"/>
          </a:p>
        </p:txBody>
      </p:sp>
    </p:spTree>
    <p:extLst>
      <p:ext uri="{BB962C8B-B14F-4D97-AF65-F5344CB8AC3E}">
        <p14:creationId xmlns:p14="http://schemas.microsoft.com/office/powerpoint/2010/main" val="303670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05261"/>
            <a:ext cx="10174473" cy="1031653"/>
          </a:xfrm>
        </p:spPr>
        <p:txBody>
          <a:bodyPr>
            <a:normAutofit fontScale="90000"/>
          </a:bodyPr>
          <a:lstStyle/>
          <a:p>
            <a:pPr marL="571500" indent="-571500">
              <a:buFont typeface="Arial" panose="020B0604020202020204" pitchFamily="34" charset="0"/>
              <a:buChar char="•"/>
            </a:pPr>
            <a:r>
              <a:rPr lang="en-US" dirty="0"/>
              <a:t>Blocks with less difficulty add less work </a:t>
            </a:r>
            <a:br>
              <a:rPr lang="en-US" dirty="0"/>
            </a:br>
            <a:r>
              <a:rPr lang="en-US" b="1" dirty="0"/>
              <a:t>Two blocks in the same difficulty period always add the same amount of work to the chain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71932" y="2133600"/>
            <a:ext cx="10332680" cy="4620305"/>
          </a:xfrm>
          <a:prstGeom prst="rect">
            <a:avLst/>
          </a:prstGeom>
        </p:spPr>
      </p:pic>
    </p:spTree>
    <p:extLst>
      <p:ext uri="{BB962C8B-B14F-4D97-AF65-F5344CB8AC3E}">
        <p14:creationId xmlns:p14="http://schemas.microsoft.com/office/powerpoint/2010/main" val="86576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788" y="0"/>
            <a:ext cx="8911687" cy="1280890"/>
          </a:xfrm>
        </p:spPr>
        <p:txBody>
          <a:bodyPr/>
          <a:lstStyle/>
          <a:p>
            <a:r>
              <a:rPr lang="en-US" b="1" dirty="0"/>
              <a:t>The world state</a:t>
            </a:r>
            <a:endParaRPr lang="en-US" dirty="0"/>
          </a:p>
        </p:txBody>
      </p:sp>
      <p:sp>
        <p:nvSpPr>
          <p:cNvPr id="3" name="Content Placeholder 2"/>
          <p:cNvSpPr>
            <a:spLocks noGrp="1"/>
          </p:cNvSpPr>
          <p:nvPr>
            <p:ph idx="1"/>
          </p:nvPr>
        </p:nvSpPr>
        <p:spPr>
          <a:xfrm>
            <a:off x="1476102" y="496389"/>
            <a:ext cx="10164355" cy="5120640"/>
          </a:xfrm>
        </p:spPr>
        <p:txBody>
          <a:bodyPr>
            <a:noAutofit/>
          </a:bodyPr>
          <a:lstStyle/>
          <a:p>
            <a:r>
              <a:rPr lang="en-US" sz="2400" dirty="0"/>
              <a:t>The world state in </a:t>
            </a:r>
            <a:r>
              <a:rPr lang="en-US" sz="2400" dirty="0" err="1"/>
              <a:t>Ethereum</a:t>
            </a:r>
            <a:r>
              <a:rPr lang="en-US" sz="2400" dirty="0"/>
              <a:t> represents the </a:t>
            </a:r>
            <a:r>
              <a:rPr lang="en-US" sz="2400" b="1" dirty="0"/>
              <a:t>global state </a:t>
            </a:r>
            <a:r>
              <a:rPr lang="en-US" sz="2400" dirty="0"/>
              <a:t>of the </a:t>
            </a:r>
            <a:r>
              <a:rPr lang="en-US" sz="2400" dirty="0" err="1"/>
              <a:t>Ethereum</a:t>
            </a:r>
            <a:r>
              <a:rPr lang="en-US" sz="2400" dirty="0"/>
              <a:t> </a:t>
            </a:r>
            <a:r>
              <a:rPr lang="en-US" sz="2400" dirty="0" err="1"/>
              <a:t>blockchain</a:t>
            </a:r>
            <a:r>
              <a:rPr lang="en-US" sz="2400" dirty="0"/>
              <a:t>.</a:t>
            </a:r>
          </a:p>
          <a:p>
            <a:r>
              <a:rPr lang="en-US" sz="2400" dirty="0"/>
              <a:t> It is basically a </a:t>
            </a:r>
            <a:r>
              <a:rPr lang="en-US" sz="2400" b="1" dirty="0"/>
              <a:t>mapping between </a:t>
            </a:r>
            <a:r>
              <a:rPr lang="en-US" sz="2400" b="1" dirty="0" err="1"/>
              <a:t>Ethereum</a:t>
            </a:r>
            <a:r>
              <a:rPr lang="en-US" sz="2400" b="1" dirty="0"/>
              <a:t> addresses and account states.</a:t>
            </a:r>
          </a:p>
          <a:p>
            <a:pPr lvl="1"/>
            <a:r>
              <a:rPr lang="en-US" sz="2200" dirty="0"/>
              <a:t>Addresses are 20 bytes long. </a:t>
            </a:r>
          </a:p>
          <a:p>
            <a:r>
              <a:rPr lang="en-US" sz="2400" dirty="0"/>
              <a:t>This mapping is a data structure that is serialized using </a:t>
            </a:r>
            <a:r>
              <a:rPr lang="en-US" sz="2400" b="1" dirty="0"/>
              <a:t>Recursive Length Prefix </a:t>
            </a:r>
            <a:r>
              <a:rPr lang="en-US" sz="2400" dirty="0"/>
              <a:t>(</a:t>
            </a:r>
            <a:r>
              <a:rPr lang="en-US" sz="2400" b="1" dirty="0"/>
              <a:t>RLP</a:t>
            </a:r>
            <a:r>
              <a:rPr lang="en-US" sz="2400" dirty="0"/>
              <a:t>).</a:t>
            </a:r>
          </a:p>
          <a:p>
            <a:r>
              <a:rPr lang="en-US" sz="2400" dirty="0"/>
              <a:t> RLP is a </a:t>
            </a:r>
            <a:r>
              <a:rPr lang="en-US" sz="2400" b="1" dirty="0"/>
              <a:t>specially developed encoding scheme </a:t>
            </a:r>
            <a:r>
              <a:rPr lang="en-US" sz="2400" dirty="0"/>
              <a:t>that is used in </a:t>
            </a:r>
            <a:r>
              <a:rPr lang="en-US" sz="2400" dirty="0" err="1"/>
              <a:t>Ethereum</a:t>
            </a:r>
            <a:r>
              <a:rPr lang="en-US" sz="2400" dirty="0"/>
              <a:t> to </a:t>
            </a:r>
            <a:r>
              <a:rPr lang="en-US" sz="2400" b="1" dirty="0"/>
              <a:t>serialize binary data for storage or transmission over the network </a:t>
            </a:r>
            <a:r>
              <a:rPr lang="en-US" sz="2400" dirty="0"/>
              <a:t>and also to save the state in a Patricia tree. </a:t>
            </a:r>
          </a:p>
          <a:p>
            <a:r>
              <a:rPr lang="en-US" sz="2400" dirty="0"/>
              <a:t>The RLP function takes an item as an input, which can be a string or a list of items</a:t>
            </a:r>
          </a:p>
          <a:p>
            <a:pPr lvl="1"/>
            <a:r>
              <a:rPr lang="en-US" sz="2200" dirty="0"/>
              <a:t>produces raw bytes that are suitable for storage and transmission over the network. </a:t>
            </a:r>
          </a:p>
          <a:p>
            <a:r>
              <a:rPr lang="en-US" sz="2000" dirty="0"/>
              <a:t>RLP does not encode data; instead, its main purpose is to encode structures</a:t>
            </a:r>
            <a:r>
              <a:rPr lang="en-US" dirty="0"/>
              <a:t>.</a:t>
            </a:r>
          </a:p>
        </p:txBody>
      </p:sp>
    </p:spTree>
    <p:extLst>
      <p:ext uri="{BB962C8B-B14F-4D97-AF65-F5344CB8AC3E}">
        <p14:creationId xmlns:p14="http://schemas.microsoft.com/office/powerpoint/2010/main" val="85966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state</a:t>
            </a:r>
          </a:p>
        </p:txBody>
      </p:sp>
      <p:sp>
        <p:nvSpPr>
          <p:cNvPr id="3" name="Content Placeholder 2"/>
          <p:cNvSpPr>
            <a:spLocks noGrp="1"/>
          </p:cNvSpPr>
          <p:nvPr>
            <p:ph idx="1"/>
          </p:nvPr>
        </p:nvSpPr>
        <p:spPr>
          <a:xfrm>
            <a:off x="1950583" y="1807029"/>
            <a:ext cx="8915400" cy="3777622"/>
          </a:xfrm>
        </p:spPr>
        <p:txBody>
          <a:bodyPr>
            <a:normAutofit/>
          </a:bodyPr>
          <a:lstStyle/>
          <a:p>
            <a:r>
              <a:rPr lang="en-US" sz="3200" dirty="0"/>
              <a:t>Account state consists of four fields:</a:t>
            </a:r>
          </a:p>
          <a:p>
            <a:pPr lvl="1"/>
            <a:r>
              <a:rPr lang="en-US" sz="2800" dirty="0"/>
              <a:t> nonce</a:t>
            </a:r>
          </a:p>
          <a:p>
            <a:pPr lvl="1"/>
            <a:r>
              <a:rPr lang="en-US" sz="2800" dirty="0"/>
              <a:t> balance</a:t>
            </a:r>
          </a:p>
          <a:p>
            <a:pPr lvl="1"/>
            <a:r>
              <a:rPr lang="en-US" sz="2800" dirty="0"/>
              <a:t> </a:t>
            </a:r>
            <a:r>
              <a:rPr lang="en-US" sz="2800" dirty="0" err="1"/>
              <a:t>storageroot</a:t>
            </a:r>
            <a:r>
              <a:rPr lang="en-US" sz="2800" dirty="0"/>
              <a:t> </a:t>
            </a:r>
          </a:p>
          <a:p>
            <a:pPr lvl="1"/>
            <a:r>
              <a:rPr lang="en-US" sz="2800" dirty="0"/>
              <a:t> </a:t>
            </a:r>
            <a:r>
              <a:rPr lang="en-US" sz="2800" dirty="0" err="1"/>
              <a:t>codehash</a:t>
            </a:r>
            <a:endParaRPr lang="en-US" sz="2800" dirty="0"/>
          </a:p>
        </p:txBody>
      </p:sp>
    </p:spTree>
    <p:extLst>
      <p:ext uri="{BB962C8B-B14F-4D97-AF65-F5344CB8AC3E}">
        <p14:creationId xmlns:p14="http://schemas.microsoft.com/office/powerpoint/2010/main" val="902827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account state</a:t>
            </a:r>
          </a:p>
        </p:txBody>
      </p:sp>
      <p:sp>
        <p:nvSpPr>
          <p:cNvPr id="3" name="Content Placeholder 2"/>
          <p:cNvSpPr>
            <a:spLocks noGrp="1"/>
          </p:cNvSpPr>
          <p:nvPr>
            <p:ph idx="1"/>
          </p:nvPr>
        </p:nvSpPr>
        <p:spPr>
          <a:xfrm>
            <a:off x="1667691" y="1905000"/>
            <a:ext cx="9140235" cy="4567646"/>
          </a:xfrm>
        </p:spPr>
        <p:txBody>
          <a:bodyPr>
            <a:normAutofit lnSpcReduction="10000"/>
          </a:bodyPr>
          <a:lstStyle/>
          <a:p>
            <a:r>
              <a:rPr lang="en-US" sz="2400" b="1" dirty="0"/>
              <a:t>Nonce</a:t>
            </a:r>
          </a:p>
          <a:p>
            <a:pPr lvl="1"/>
            <a:r>
              <a:rPr lang="en-US" sz="2400" dirty="0"/>
              <a:t>This is a value that is incremented every time a transaction is sent from the address. </a:t>
            </a:r>
          </a:p>
          <a:p>
            <a:pPr lvl="1"/>
            <a:r>
              <a:rPr lang="en-US" sz="2400" dirty="0"/>
              <a:t>In case of contract accounts, it represents the number of contracts created by the account. </a:t>
            </a:r>
          </a:p>
          <a:p>
            <a:pPr lvl="1"/>
            <a:r>
              <a:rPr lang="en-US" sz="2400" dirty="0"/>
              <a:t>Contract accounts are one of the two types of accounts that exist in </a:t>
            </a:r>
            <a:r>
              <a:rPr lang="en-US" sz="2400" dirty="0" err="1"/>
              <a:t>Ethereum</a:t>
            </a:r>
            <a:endParaRPr lang="en-US" sz="2400" dirty="0"/>
          </a:p>
          <a:p>
            <a:r>
              <a:rPr lang="en-US" sz="2400" b="1" dirty="0"/>
              <a:t>Balance</a:t>
            </a:r>
          </a:p>
          <a:p>
            <a:pPr lvl="1"/>
            <a:r>
              <a:rPr lang="en-US" sz="2400" dirty="0"/>
              <a:t>Represents the number of Weis which is the smallest unit of the currency (Ether) in Ethereum held by the address.</a:t>
            </a:r>
          </a:p>
          <a:p>
            <a:endParaRPr lang="en-US" sz="2400" dirty="0"/>
          </a:p>
          <a:p>
            <a:endParaRPr lang="en-US" sz="2400" dirty="0"/>
          </a:p>
        </p:txBody>
      </p:sp>
    </p:spTree>
    <p:extLst>
      <p:ext uri="{BB962C8B-B14F-4D97-AF65-F5344CB8AC3E}">
        <p14:creationId xmlns:p14="http://schemas.microsoft.com/office/powerpoint/2010/main" val="79517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account state</a:t>
            </a:r>
          </a:p>
        </p:txBody>
      </p:sp>
      <p:sp>
        <p:nvSpPr>
          <p:cNvPr id="3" name="Content Placeholder 2"/>
          <p:cNvSpPr>
            <a:spLocks noGrp="1"/>
          </p:cNvSpPr>
          <p:nvPr>
            <p:ph idx="1"/>
          </p:nvPr>
        </p:nvSpPr>
        <p:spPr>
          <a:xfrm>
            <a:off x="2354080" y="1637212"/>
            <a:ext cx="8915400" cy="3777622"/>
          </a:xfrm>
        </p:spPr>
        <p:txBody>
          <a:bodyPr>
            <a:noAutofit/>
          </a:bodyPr>
          <a:lstStyle/>
          <a:p>
            <a:r>
              <a:rPr lang="en-US" sz="2800" b="1" dirty="0" err="1"/>
              <a:t>Storageroot</a:t>
            </a:r>
            <a:endParaRPr lang="en-US" sz="2800" b="1" dirty="0"/>
          </a:p>
          <a:p>
            <a:pPr lvl="1"/>
            <a:r>
              <a:rPr lang="en-US" sz="2400" dirty="0"/>
              <a:t>This field represents the root node of a </a:t>
            </a:r>
            <a:r>
              <a:rPr lang="en-US" sz="2400" dirty="0" err="1"/>
              <a:t>Merkle</a:t>
            </a:r>
            <a:r>
              <a:rPr lang="en-US" sz="2400" dirty="0"/>
              <a:t> Patricia tree that encodes the storage contents of the account.</a:t>
            </a:r>
          </a:p>
          <a:p>
            <a:r>
              <a:rPr lang="en-US" sz="2800" b="1" dirty="0" err="1"/>
              <a:t>Codehash</a:t>
            </a:r>
            <a:endParaRPr lang="en-US" sz="2800" b="1" dirty="0"/>
          </a:p>
          <a:p>
            <a:pPr lvl="1"/>
            <a:r>
              <a:rPr lang="en-US" sz="2400" dirty="0"/>
              <a:t>This is an immutable field that contains the hash of the smart contract code that is associated with the account. </a:t>
            </a:r>
          </a:p>
          <a:p>
            <a:pPr lvl="1"/>
            <a:r>
              <a:rPr lang="en-US" sz="2400" dirty="0"/>
              <a:t>In the case of normal accounts, this field contains the Keccak  256-bit hash of an empty string.</a:t>
            </a:r>
          </a:p>
          <a:p>
            <a:pPr lvl="1"/>
            <a:r>
              <a:rPr lang="en-US" sz="2400" dirty="0"/>
              <a:t> This code is invoked via a message call.</a:t>
            </a:r>
          </a:p>
        </p:txBody>
      </p:sp>
    </p:spTree>
    <p:extLst>
      <p:ext uri="{BB962C8B-B14F-4D97-AF65-F5344CB8AC3E}">
        <p14:creationId xmlns:p14="http://schemas.microsoft.com/office/powerpoint/2010/main" val="391817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531" y="140784"/>
            <a:ext cx="9361772" cy="1280890"/>
          </a:xfrm>
        </p:spPr>
        <p:txBody>
          <a:bodyPr>
            <a:normAutofit/>
          </a:bodyPr>
          <a:lstStyle/>
          <a:p>
            <a:r>
              <a:rPr lang="en-US" sz="2400" dirty="0"/>
              <a:t>world state and its relationship with accounts </a:t>
            </a:r>
            <a:r>
              <a:rPr lang="en-US" sz="2400" dirty="0" err="1"/>
              <a:t>trie</a:t>
            </a:r>
            <a:r>
              <a:rPr lang="en-US" sz="2400" dirty="0"/>
              <a:t>, accounts, and block header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6628" y="992777"/>
            <a:ext cx="11509495" cy="5865223"/>
          </a:xfrm>
          <a:prstGeom prst="rect">
            <a:avLst/>
          </a:prstGeom>
        </p:spPr>
      </p:pic>
    </p:spTree>
    <p:extLst>
      <p:ext uri="{BB962C8B-B14F-4D97-AF65-F5344CB8AC3E}">
        <p14:creationId xmlns:p14="http://schemas.microsoft.com/office/powerpoint/2010/main" val="4081030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140784"/>
            <a:ext cx="8911687" cy="1280890"/>
          </a:xfrm>
        </p:spPr>
        <p:txBody>
          <a:bodyPr>
            <a:normAutofit fontScale="90000"/>
          </a:bodyPr>
          <a:lstStyle/>
          <a:p>
            <a:r>
              <a:rPr lang="en-US" dirty="0"/>
              <a:t>world state and its relationship with accounts </a:t>
            </a:r>
            <a:r>
              <a:rPr lang="en-US" dirty="0" err="1"/>
              <a:t>trie</a:t>
            </a:r>
            <a:r>
              <a:rPr lang="en-US" dirty="0"/>
              <a:t>, accounts, and block header</a:t>
            </a:r>
          </a:p>
        </p:txBody>
      </p:sp>
      <p:sp>
        <p:nvSpPr>
          <p:cNvPr id="3" name="Content Placeholder 2"/>
          <p:cNvSpPr>
            <a:spLocks noGrp="1"/>
          </p:cNvSpPr>
          <p:nvPr>
            <p:ph idx="1"/>
          </p:nvPr>
        </p:nvSpPr>
        <p:spPr>
          <a:xfrm>
            <a:off x="1831567" y="1421674"/>
            <a:ext cx="8915400" cy="3777622"/>
          </a:xfrm>
        </p:spPr>
        <p:txBody>
          <a:bodyPr>
            <a:noAutofit/>
          </a:bodyPr>
          <a:lstStyle/>
          <a:p>
            <a:r>
              <a:rPr lang="en-US" sz="2400" dirty="0"/>
              <a:t>It shows the account data structure in the middle of the diagram, </a:t>
            </a:r>
          </a:p>
          <a:p>
            <a:pPr lvl="1"/>
            <a:r>
              <a:rPr lang="en-US" sz="2200" dirty="0"/>
              <a:t>which contains a storage root hash derived from the root node of the account storage </a:t>
            </a:r>
            <a:r>
              <a:rPr lang="en-US" sz="2200" dirty="0" err="1"/>
              <a:t>trie</a:t>
            </a:r>
            <a:r>
              <a:rPr lang="en-US" sz="2200" dirty="0"/>
              <a:t> shown on the left. </a:t>
            </a:r>
          </a:p>
          <a:p>
            <a:r>
              <a:rPr lang="en-US" sz="2400" dirty="0"/>
              <a:t>The account data structure is then used in the world state </a:t>
            </a:r>
            <a:r>
              <a:rPr lang="en-US" sz="2400" dirty="0" err="1"/>
              <a:t>trie</a:t>
            </a:r>
            <a:r>
              <a:rPr lang="en-US" sz="2400" dirty="0"/>
              <a:t>,</a:t>
            </a:r>
          </a:p>
          <a:p>
            <a:pPr lvl="1"/>
            <a:r>
              <a:rPr lang="en-US" sz="2400" dirty="0"/>
              <a:t>which is a mapping between addresses and account states. </a:t>
            </a:r>
          </a:p>
          <a:p>
            <a:r>
              <a:rPr lang="en-US" sz="2400" dirty="0"/>
              <a:t>Finally, the root node of the world state </a:t>
            </a:r>
            <a:r>
              <a:rPr lang="en-US" sz="2400" dirty="0" err="1"/>
              <a:t>trie</a:t>
            </a:r>
            <a:r>
              <a:rPr lang="en-US" sz="2400" dirty="0"/>
              <a:t> is hashed using the Keccak 256-bit algorithm and made part of the block header data structure, </a:t>
            </a:r>
          </a:p>
          <a:p>
            <a:pPr lvl="1"/>
            <a:r>
              <a:rPr lang="en-US" sz="2400" dirty="0"/>
              <a:t>which is shown on the right-hand side of the diagram as state root hash.</a:t>
            </a:r>
          </a:p>
        </p:txBody>
      </p:sp>
    </p:spTree>
    <p:extLst>
      <p:ext uri="{BB962C8B-B14F-4D97-AF65-F5344CB8AC3E}">
        <p14:creationId xmlns:p14="http://schemas.microsoft.com/office/powerpoint/2010/main" val="187081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World state and its relationship with accounts </a:t>
            </a:r>
            <a:r>
              <a:rPr lang="en-US" dirty="0" err="1"/>
              <a:t>trie</a:t>
            </a:r>
            <a:r>
              <a:rPr lang="en-US" dirty="0"/>
              <a:t>, accounts, and block header</a:t>
            </a:r>
          </a:p>
        </p:txBody>
      </p:sp>
      <p:sp>
        <p:nvSpPr>
          <p:cNvPr id="3" name="Content Placeholder 2"/>
          <p:cNvSpPr>
            <a:spLocks noGrp="1"/>
          </p:cNvSpPr>
          <p:nvPr>
            <p:ph idx="1"/>
          </p:nvPr>
        </p:nvSpPr>
        <p:spPr/>
        <p:txBody>
          <a:bodyPr>
            <a:normAutofit/>
          </a:bodyPr>
          <a:lstStyle/>
          <a:p>
            <a:r>
              <a:rPr lang="en-US" sz="2400" dirty="0"/>
              <a:t>Accounts </a:t>
            </a:r>
            <a:r>
              <a:rPr lang="en-US" sz="2400" dirty="0" err="1"/>
              <a:t>trie</a:t>
            </a:r>
            <a:r>
              <a:rPr lang="en-US" sz="2400" dirty="0"/>
              <a:t> is basically a </a:t>
            </a:r>
            <a:r>
              <a:rPr lang="en-US" sz="2400" dirty="0" err="1"/>
              <a:t>Merkle</a:t>
            </a:r>
            <a:r>
              <a:rPr lang="en-US" sz="2400" dirty="0"/>
              <a:t> Patricia tree used to encode the storage contents of an account. </a:t>
            </a:r>
          </a:p>
          <a:p>
            <a:r>
              <a:rPr lang="en-US" sz="2400" dirty="0"/>
              <a:t>The contents are stored as a mapping between </a:t>
            </a:r>
            <a:r>
              <a:rPr lang="en-US" sz="2400" dirty="0" err="1"/>
              <a:t>keccak</a:t>
            </a:r>
            <a:r>
              <a:rPr lang="en-US" sz="2400" dirty="0"/>
              <a:t> 256-bit hashes of 256-bit integer keys to the RLP-encoded 256-bit integer values.</a:t>
            </a:r>
          </a:p>
        </p:txBody>
      </p:sp>
    </p:spTree>
    <p:extLst>
      <p:ext uri="{BB962C8B-B14F-4D97-AF65-F5344CB8AC3E}">
        <p14:creationId xmlns:p14="http://schemas.microsoft.com/office/powerpoint/2010/main" val="136735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4" y="258350"/>
            <a:ext cx="8911687" cy="1280890"/>
          </a:xfrm>
        </p:spPr>
        <p:txBody>
          <a:bodyPr/>
          <a:lstStyle/>
          <a:p>
            <a:r>
              <a:rPr lang="en-US" b="1" dirty="0"/>
              <a:t>Transactions</a:t>
            </a:r>
            <a:endParaRPr lang="en-US" dirty="0"/>
          </a:p>
        </p:txBody>
      </p:sp>
      <p:sp>
        <p:nvSpPr>
          <p:cNvPr id="3" name="Content Placeholder 2"/>
          <p:cNvSpPr>
            <a:spLocks noGrp="1"/>
          </p:cNvSpPr>
          <p:nvPr>
            <p:ph idx="1"/>
          </p:nvPr>
        </p:nvSpPr>
        <p:spPr>
          <a:xfrm>
            <a:off x="1436915" y="898795"/>
            <a:ext cx="9427618" cy="3777622"/>
          </a:xfrm>
        </p:spPr>
        <p:txBody>
          <a:bodyPr>
            <a:noAutofit/>
          </a:bodyPr>
          <a:lstStyle/>
          <a:p>
            <a:r>
              <a:rPr lang="en-US" sz="2400" dirty="0"/>
              <a:t>Transaction in Ethereum is a digitally signed data packet using a private key that contains the instructions that</a:t>
            </a:r>
          </a:p>
          <a:p>
            <a:pPr lvl="1"/>
            <a:r>
              <a:rPr lang="en-US" sz="2200" dirty="0"/>
              <a:t> when completed, either result in a message call or contract creation.</a:t>
            </a:r>
          </a:p>
          <a:p>
            <a:r>
              <a:rPr lang="en-US" sz="2400" dirty="0"/>
              <a:t>Transactions can be divided into two types based on the output they produce:</a:t>
            </a:r>
          </a:p>
          <a:p>
            <a:r>
              <a:rPr lang="en-US" sz="2400" b="1" dirty="0"/>
              <a:t>Message call transactions:</a:t>
            </a:r>
          </a:p>
          <a:p>
            <a:pPr lvl="1"/>
            <a:r>
              <a:rPr lang="en-US" sz="2000" b="1" dirty="0"/>
              <a:t> </a:t>
            </a:r>
            <a:r>
              <a:rPr lang="en-US" sz="2000" dirty="0"/>
              <a:t>This transaction simply produces a message call that is used to pass messages from one account to another.</a:t>
            </a:r>
          </a:p>
          <a:p>
            <a:r>
              <a:rPr lang="en-US" sz="2400" b="1" dirty="0"/>
              <a:t>Contract creation transactions:</a:t>
            </a:r>
            <a:r>
              <a:rPr lang="en-US" sz="2400" dirty="0"/>
              <a:t> </a:t>
            </a:r>
          </a:p>
          <a:p>
            <a:pPr lvl="1"/>
            <a:r>
              <a:rPr lang="en-US" sz="2000" dirty="0"/>
              <a:t>Transactions result in the creation of a new contract. </a:t>
            </a:r>
          </a:p>
          <a:p>
            <a:pPr lvl="1"/>
            <a:r>
              <a:rPr lang="en-US" sz="2000" dirty="0"/>
              <a:t>When this transaction is executed successfully, it creates an account with the associated code.</a:t>
            </a:r>
          </a:p>
        </p:txBody>
      </p:sp>
    </p:spTree>
    <p:extLst>
      <p:ext uri="{BB962C8B-B14F-4D97-AF65-F5344CB8AC3E}">
        <p14:creationId xmlns:p14="http://schemas.microsoft.com/office/powerpoint/2010/main" val="77783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17316" y="148173"/>
            <a:ext cx="8945200" cy="5468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History of Ethereum - Timeline</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174" name="Shape 174"/>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3</a:t>
            </a:fld>
            <a:endParaRPr sz="1200" i="1">
              <a:solidFill>
                <a:schemeClr val="lt2"/>
              </a:solidFill>
              <a:latin typeface="Century Schoolbook"/>
              <a:ea typeface="Century Schoolbook"/>
              <a:cs typeface="Century Schoolbook"/>
              <a:sym typeface="Century Schoolbook"/>
            </a:endParaRPr>
          </a:p>
        </p:txBody>
      </p:sp>
      <p:sp>
        <p:nvSpPr>
          <p:cNvPr id="175" name="Shape 175"/>
          <p:cNvSpPr/>
          <p:nvPr/>
        </p:nvSpPr>
        <p:spPr>
          <a:xfrm>
            <a:off x="1725397" y="6148487"/>
            <a:ext cx="546799" cy="5467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176" name="Shape 176"/>
          <p:cNvSpPr/>
          <p:nvPr/>
        </p:nvSpPr>
        <p:spPr>
          <a:xfrm>
            <a:off x="2272192" y="1008544"/>
            <a:ext cx="9120800" cy="50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Tree>
    <p:extLst>
      <p:ext uri="{BB962C8B-B14F-4D97-AF65-F5344CB8AC3E}">
        <p14:creationId xmlns:p14="http://schemas.microsoft.com/office/powerpoint/2010/main" val="1739028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Transactions</a:t>
            </a:r>
            <a:endParaRPr lang="en-US" dirty="0"/>
          </a:p>
        </p:txBody>
      </p:sp>
      <p:sp>
        <p:nvSpPr>
          <p:cNvPr id="3" name="Content Placeholder 2"/>
          <p:cNvSpPr>
            <a:spLocks noGrp="1"/>
          </p:cNvSpPr>
          <p:nvPr>
            <p:ph idx="1"/>
          </p:nvPr>
        </p:nvSpPr>
        <p:spPr>
          <a:xfrm>
            <a:off x="1446937" y="1540189"/>
            <a:ext cx="8915400" cy="3777622"/>
          </a:xfrm>
        </p:spPr>
        <p:txBody>
          <a:bodyPr>
            <a:noAutofit/>
          </a:bodyPr>
          <a:lstStyle/>
          <a:p>
            <a:r>
              <a:rPr lang="en-US" sz="2400" dirty="0"/>
              <a:t>Both transactions are composed of a number of common fields</a:t>
            </a:r>
          </a:p>
          <a:p>
            <a:r>
              <a:rPr lang="en-US" sz="2400" b="1" dirty="0"/>
              <a:t>Nonce</a:t>
            </a:r>
          </a:p>
          <a:p>
            <a:pPr lvl="1"/>
            <a:r>
              <a:rPr lang="en-US" sz="2400" dirty="0"/>
              <a:t>Nonce is a number that is incremented by one every time a transaction is sent by the sender.</a:t>
            </a:r>
          </a:p>
          <a:p>
            <a:pPr lvl="1"/>
            <a:r>
              <a:rPr lang="en-US" sz="2400" dirty="0"/>
              <a:t>It must be equal to the number of transactions sent and is used as a unique identifier for the transaction. </a:t>
            </a:r>
          </a:p>
          <a:p>
            <a:pPr lvl="1"/>
            <a:r>
              <a:rPr lang="en-US" sz="2400" dirty="0"/>
              <a:t>A nonce value can only be used once.</a:t>
            </a:r>
          </a:p>
          <a:p>
            <a:r>
              <a:rPr lang="en-US" sz="2400" b="1" dirty="0" err="1"/>
              <a:t>gasPrice</a:t>
            </a:r>
            <a:endParaRPr lang="en-US" sz="2400" b="1" dirty="0"/>
          </a:p>
          <a:p>
            <a:pPr lvl="1"/>
            <a:r>
              <a:rPr lang="en-US" sz="2400" dirty="0" err="1"/>
              <a:t>gasPrice</a:t>
            </a:r>
            <a:r>
              <a:rPr lang="en-US" sz="2400" dirty="0"/>
              <a:t> field represents the amount of Wei required in order to execute the transaction.</a:t>
            </a:r>
          </a:p>
        </p:txBody>
      </p:sp>
    </p:spTree>
    <p:extLst>
      <p:ext uri="{BB962C8B-B14F-4D97-AF65-F5344CB8AC3E}">
        <p14:creationId xmlns:p14="http://schemas.microsoft.com/office/powerpoint/2010/main" val="598450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4286" y="451394"/>
            <a:ext cx="8915400" cy="3777622"/>
          </a:xfrm>
        </p:spPr>
        <p:txBody>
          <a:bodyPr>
            <a:noAutofit/>
          </a:bodyPr>
          <a:lstStyle/>
          <a:p>
            <a:r>
              <a:rPr lang="en-US" sz="2400" b="1" dirty="0" err="1"/>
              <a:t>gasLimit</a:t>
            </a:r>
            <a:endParaRPr lang="en-US" sz="2400" b="1" dirty="0"/>
          </a:p>
          <a:p>
            <a:pPr lvl="1"/>
            <a:r>
              <a:rPr lang="en-US" sz="2400" dirty="0" err="1"/>
              <a:t>gasLimit</a:t>
            </a:r>
            <a:r>
              <a:rPr lang="en-US" sz="2400" dirty="0"/>
              <a:t> field contains the value that represents the maximum amount of gas that can be consumed in order to execute the transaction. </a:t>
            </a:r>
          </a:p>
          <a:p>
            <a:pPr lvl="1"/>
            <a:r>
              <a:rPr lang="en-US" sz="2400" dirty="0"/>
              <a:t>This is the amount of fee in </a:t>
            </a:r>
            <a:r>
              <a:rPr lang="en-US" sz="2400" b="1" dirty="0"/>
              <a:t>Ether</a:t>
            </a:r>
            <a:r>
              <a:rPr lang="en-US" sz="2400" dirty="0"/>
              <a:t> that a user is willing to pay for computation</a:t>
            </a:r>
          </a:p>
          <a:p>
            <a:r>
              <a:rPr lang="en-US" sz="2400" b="1" dirty="0"/>
              <a:t>To</a:t>
            </a:r>
          </a:p>
          <a:p>
            <a:pPr lvl="1"/>
            <a:r>
              <a:rPr lang="en-US" sz="2400" b="1" dirty="0"/>
              <a:t>To</a:t>
            </a:r>
            <a:r>
              <a:rPr lang="en-US" sz="2400" dirty="0"/>
              <a:t> field is a value that represents the address of the recipient of the transaction.</a:t>
            </a:r>
          </a:p>
          <a:p>
            <a:r>
              <a:rPr lang="en-US" sz="2400" b="1" dirty="0"/>
              <a:t>Value</a:t>
            </a:r>
          </a:p>
          <a:p>
            <a:pPr lvl="1"/>
            <a:r>
              <a:rPr lang="en-US" sz="2400" dirty="0"/>
              <a:t>Value represents the total number of Wei to be transferred to the recipient; </a:t>
            </a:r>
          </a:p>
          <a:p>
            <a:pPr lvl="1"/>
            <a:r>
              <a:rPr lang="en-US" sz="2400" dirty="0"/>
              <a:t>In the case of a contract account, this represents the balance that the contract will hold.</a:t>
            </a:r>
          </a:p>
          <a:p>
            <a:endParaRPr lang="en-US" sz="2400" dirty="0"/>
          </a:p>
        </p:txBody>
      </p:sp>
    </p:spTree>
    <p:extLst>
      <p:ext uri="{BB962C8B-B14F-4D97-AF65-F5344CB8AC3E}">
        <p14:creationId xmlns:p14="http://schemas.microsoft.com/office/powerpoint/2010/main" val="924678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92527" y="1669143"/>
            <a:ext cx="8915400" cy="3777622"/>
          </a:xfrm>
        </p:spPr>
        <p:txBody>
          <a:bodyPr>
            <a:noAutofit/>
          </a:bodyPr>
          <a:lstStyle/>
          <a:p>
            <a:r>
              <a:rPr lang="en-US" sz="2400" b="1" dirty="0"/>
              <a:t>Signature</a:t>
            </a:r>
          </a:p>
          <a:p>
            <a:pPr lvl="1"/>
            <a:r>
              <a:rPr lang="en-US" sz="2400" dirty="0"/>
              <a:t>Signature is composed of three fields, namely v, r, and s.</a:t>
            </a:r>
          </a:p>
          <a:p>
            <a:pPr lvl="1"/>
            <a:r>
              <a:rPr lang="en-US" sz="2400" dirty="0"/>
              <a:t> These values represent the </a:t>
            </a:r>
            <a:r>
              <a:rPr lang="en-US" sz="2400" b="1" dirty="0"/>
              <a:t>digital signature (R, S)</a:t>
            </a:r>
            <a:r>
              <a:rPr lang="en-US" sz="2400" dirty="0"/>
              <a:t> and some information that can be used to recover the </a:t>
            </a:r>
            <a:r>
              <a:rPr lang="en-US" sz="2400" b="1" dirty="0"/>
              <a:t>public key (V). </a:t>
            </a:r>
          </a:p>
          <a:p>
            <a:pPr lvl="1"/>
            <a:r>
              <a:rPr lang="en-US" sz="2400" dirty="0"/>
              <a:t>Also of the transaction from which the </a:t>
            </a:r>
            <a:r>
              <a:rPr lang="en-US" sz="2400" b="1" dirty="0"/>
              <a:t>sender of the transaction</a:t>
            </a:r>
            <a:r>
              <a:rPr lang="en-US" sz="2400" dirty="0"/>
              <a:t> can also be determined</a:t>
            </a:r>
          </a:p>
          <a:p>
            <a:pPr lvl="1"/>
            <a:r>
              <a:rPr lang="en-US" sz="2400" dirty="0"/>
              <a:t> Signature is based on ECDSA scheme and makes use of the SECP256k1 curve. </a:t>
            </a:r>
          </a:p>
        </p:txBody>
      </p:sp>
    </p:spTree>
    <p:extLst>
      <p:ext uri="{BB962C8B-B14F-4D97-AF65-F5344CB8AC3E}">
        <p14:creationId xmlns:p14="http://schemas.microsoft.com/office/powerpoint/2010/main" val="1675521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4470" y="624110"/>
            <a:ext cx="8915400" cy="3777622"/>
          </a:xfrm>
        </p:spPr>
        <p:txBody>
          <a:bodyPr>
            <a:noAutofit/>
          </a:bodyPr>
          <a:lstStyle/>
          <a:p>
            <a:r>
              <a:rPr lang="en-US" sz="2400" b="1" dirty="0" err="1"/>
              <a:t>Init</a:t>
            </a:r>
            <a:endParaRPr lang="en-US" sz="2400" b="1" dirty="0"/>
          </a:p>
          <a:p>
            <a:pPr lvl="1"/>
            <a:r>
              <a:rPr lang="en-US" sz="2400" b="1" dirty="0"/>
              <a:t>Init field </a:t>
            </a:r>
            <a:r>
              <a:rPr lang="en-US" sz="2400" dirty="0"/>
              <a:t>is used only in transactions that are intended to create </a:t>
            </a:r>
            <a:r>
              <a:rPr lang="en-US" sz="2400" b="1" dirty="0"/>
              <a:t>contracts. </a:t>
            </a:r>
          </a:p>
          <a:p>
            <a:pPr lvl="1"/>
            <a:r>
              <a:rPr lang="en-US" sz="2400" dirty="0"/>
              <a:t>Byte array of unlimited length that specifies the </a:t>
            </a:r>
            <a:r>
              <a:rPr lang="en-US" sz="2400" b="1" dirty="0"/>
              <a:t>EVM code </a:t>
            </a:r>
            <a:r>
              <a:rPr lang="en-US" sz="2400" dirty="0"/>
              <a:t>to be used in the account initialization process. </a:t>
            </a:r>
          </a:p>
          <a:p>
            <a:pPr lvl="1"/>
            <a:r>
              <a:rPr lang="en-US" sz="2400" b="1" dirty="0"/>
              <a:t>Code contained in this field is executed only once,</a:t>
            </a:r>
            <a:r>
              <a:rPr lang="en-US" sz="2400" dirty="0"/>
              <a:t> when the account is created for the first time, and gets destroyed immediately after that.</a:t>
            </a:r>
          </a:p>
          <a:p>
            <a:pPr lvl="1"/>
            <a:r>
              <a:rPr lang="en-US" sz="2400" dirty="0" err="1"/>
              <a:t>Init</a:t>
            </a:r>
            <a:r>
              <a:rPr lang="en-US" sz="2400" dirty="0"/>
              <a:t> also returns another code section called </a:t>
            </a:r>
            <a:r>
              <a:rPr lang="en-US" sz="2400" b="1" dirty="0"/>
              <a:t>body</a:t>
            </a:r>
            <a:r>
              <a:rPr lang="en-US" sz="2400" dirty="0"/>
              <a:t>, which persists and </a:t>
            </a:r>
            <a:r>
              <a:rPr lang="en-US" sz="2400" b="1" dirty="0"/>
              <a:t>runs in response to message calls that the contract account may receive</a:t>
            </a:r>
            <a:r>
              <a:rPr lang="en-US" sz="2400" dirty="0"/>
              <a:t>.</a:t>
            </a:r>
          </a:p>
          <a:p>
            <a:pPr lvl="1"/>
            <a:r>
              <a:rPr lang="en-US" sz="2400" dirty="0"/>
              <a:t> These message calls may be sent via a transaction or an internal code execution.</a:t>
            </a:r>
          </a:p>
        </p:txBody>
      </p:sp>
    </p:spTree>
    <p:extLst>
      <p:ext uri="{BB962C8B-B14F-4D97-AF65-F5344CB8AC3E}">
        <p14:creationId xmlns:p14="http://schemas.microsoft.com/office/powerpoint/2010/main" val="353721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38300" y="2075542"/>
            <a:ext cx="8915400" cy="3777622"/>
          </a:xfrm>
        </p:spPr>
        <p:txBody>
          <a:bodyPr>
            <a:normAutofit/>
          </a:bodyPr>
          <a:lstStyle/>
          <a:p>
            <a:r>
              <a:rPr lang="en-US" sz="2800" b="1" dirty="0"/>
              <a:t>Data</a:t>
            </a:r>
          </a:p>
          <a:p>
            <a:pPr lvl="1"/>
            <a:r>
              <a:rPr lang="en-US" sz="2400" b="1" dirty="0"/>
              <a:t>If the transaction is a message call, then the data field is used instead of </a:t>
            </a:r>
            <a:r>
              <a:rPr lang="en-US" sz="2400" b="1" dirty="0" err="1"/>
              <a:t>init</a:t>
            </a:r>
            <a:r>
              <a:rPr lang="en-US" sz="2400" dirty="0"/>
              <a:t>, which represents the input data of the message call. </a:t>
            </a:r>
          </a:p>
          <a:p>
            <a:pPr lvl="1"/>
            <a:r>
              <a:rPr lang="en-US" sz="2400" dirty="0"/>
              <a:t>It is also unlimited in size and is organized as a byte array.</a:t>
            </a:r>
          </a:p>
        </p:txBody>
      </p:sp>
    </p:spTree>
    <p:extLst>
      <p:ext uri="{BB962C8B-B14F-4D97-AF65-F5344CB8AC3E}">
        <p14:creationId xmlns:p14="http://schemas.microsoft.com/office/powerpoint/2010/main" val="1291236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2238" y="731521"/>
            <a:ext cx="10831445" cy="5865222"/>
          </a:xfrm>
          <a:prstGeom prst="rect">
            <a:avLst/>
          </a:prstGeom>
        </p:spPr>
      </p:pic>
    </p:spTree>
    <p:extLst>
      <p:ext uri="{BB962C8B-B14F-4D97-AF65-F5344CB8AC3E}">
        <p14:creationId xmlns:p14="http://schemas.microsoft.com/office/powerpoint/2010/main" val="277629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028" y="145645"/>
            <a:ext cx="8911687" cy="1280890"/>
          </a:xfrm>
        </p:spPr>
        <p:txBody>
          <a:bodyPr/>
          <a:lstStyle/>
          <a:p>
            <a:r>
              <a:rPr lang="en-US" b="1" dirty="0"/>
              <a:t>Transactions</a:t>
            </a:r>
            <a:endParaRPr lang="en-US" dirty="0"/>
          </a:p>
        </p:txBody>
      </p:sp>
      <p:sp>
        <p:nvSpPr>
          <p:cNvPr id="3" name="Content Placeholder 2"/>
          <p:cNvSpPr>
            <a:spLocks noGrp="1"/>
          </p:cNvSpPr>
          <p:nvPr>
            <p:ph idx="1"/>
          </p:nvPr>
        </p:nvSpPr>
        <p:spPr>
          <a:xfrm>
            <a:off x="1534366" y="887448"/>
            <a:ext cx="9349241" cy="3777622"/>
          </a:xfrm>
        </p:spPr>
        <p:txBody>
          <a:bodyPr>
            <a:noAutofit/>
          </a:bodyPr>
          <a:lstStyle/>
          <a:p>
            <a:r>
              <a:rPr lang="en-US" sz="2400" dirty="0"/>
              <a:t>Transaction is a tuple of the fields, which is then included in a transaction </a:t>
            </a:r>
            <a:r>
              <a:rPr lang="en-US" sz="2400" dirty="0" err="1"/>
              <a:t>trie</a:t>
            </a:r>
            <a:r>
              <a:rPr lang="en-US" sz="2400" dirty="0"/>
              <a:t> (a modified </a:t>
            </a:r>
            <a:r>
              <a:rPr lang="en-US" sz="2400" dirty="0" err="1"/>
              <a:t>Merkle</a:t>
            </a:r>
            <a:r>
              <a:rPr lang="en-US" sz="2400" dirty="0"/>
              <a:t>-Patricia tree) </a:t>
            </a:r>
          </a:p>
          <a:p>
            <a:r>
              <a:rPr lang="en-US" sz="2400" dirty="0"/>
              <a:t>Finally, the </a:t>
            </a:r>
            <a:r>
              <a:rPr lang="en-US" sz="2400" b="1" dirty="0"/>
              <a:t>root node of transaction </a:t>
            </a:r>
            <a:r>
              <a:rPr lang="en-US" sz="2400" b="1" dirty="0" err="1"/>
              <a:t>trie</a:t>
            </a:r>
            <a:r>
              <a:rPr lang="en-US" sz="2400" b="1" dirty="0"/>
              <a:t> is hashed using a Keccak 256-bit algorithm </a:t>
            </a:r>
            <a:r>
              <a:rPr lang="en-US" sz="2400" dirty="0"/>
              <a:t>and is included in the block header along with a list of transactions in the block.</a:t>
            </a:r>
          </a:p>
          <a:p>
            <a:r>
              <a:rPr lang="en-US" sz="2400" dirty="0"/>
              <a:t>Transactions can be found in either </a:t>
            </a:r>
            <a:r>
              <a:rPr lang="en-US" sz="2400" b="1" dirty="0"/>
              <a:t>transaction pools or blocks. </a:t>
            </a:r>
          </a:p>
          <a:p>
            <a:r>
              <a:rPr lang="en-US" sz="2400" dirty="0"/>
              <a:t>When a mining node starts its operation of verifying blocks, </a:t>
            </a:r>
            <a:r>
              <a:rPr lang="en-US" sz="2400" b="1" dirty="0"/>
              <a:t>it starts with the highest paying transactions in the transaction pool </a:t>
            </a:r>
            <a:r>
              <a:rPr lang="en-US" sz="2400" dirty="0"/>
              <a:t>and executes them one by one. </a:t>
            </a:r>
          </a:p>
          <a:p>
            <a:r>
              <a:rPr lang="en-US" sz="2400" dirty="0"/>
              <a:t>When the gas limit is reached or no more transactions are left to be processed in the transaction pool, the mining starts.  </a:t>
            </a:r>
          </a:p>
        </p:txBody>
      </p:sp>
    </p:spTree>
    <p:extLst>
      <p:ext uri="{BB962C8B-B14F-4D97-AF65-F5344CB8AC3E}">
        <p14:creationId xmlns:p14="http://schemas.microsoft.com/office/powerpoint/2010/main" val="1965255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Transactions</a:t>
            </a:r>
            <a:endParaRPr lang="en-US" dirty="0"/>
          </a:p>
        </p:txBody>
      </p:sp>
      <p:sp>
        <p:nvSpPr>
          <p:cNvPr id="3" name="Content Placeholder 2"/>
          <p:cNvSpPr>
            <a:spLocks noGrp="1"/>
          </p:cNvSpPr>
          <p:nvPr>
            <p:ph idx="1"/>
          </p:nvPr>
        </p:nvSpPr>
        <p:spPr>
          <a:xfrm>
            <a:off x="1546116" y="1555702"/>
            <a:ext cx="9958496" cy="4961213"/>
          </a:xfrm>
        </p:spPr>
        <p:txBody>
          <a:bodyPr>
            <a:normAutofit lnSpcReduction="10000"/>
          </a:bodyPr>
          <a:lstStyle/>
          <a:p>
            <a:r>
              <a:rPr lang="en-US" sz="2800" dirty="0"/>
              <a:t>In Mining  process, the </a:t>
            </a:r>
            <a:r>
              <a:rPr lang="en-US" sz="2800" b="1" dirty="0"/>
              <a:t>block is repeatedly hashed until a valid nonce is found </a:t>
            </a:r>
            <a:r>
              <a:rPr lang="en-US" sz="2800" dirty="0"/>
              <a:t>that, once hashed with the block, results in a value less than the difficulty target.</a:t>
            </a:r>
          </a:p>
          <a:p>
            <a:r>
              <a:rPr lang="en-US" sz="2800" dirty="0"/>
              <a:t>Once the block is successfully mined, it will be</a:t>
            </a:r>
            <a:r>
              <a:rPr lang="en-US" sz="2800" b="1" dirty="0"/>
              <a:t> broadcasted immediately to the network</a:t>
            </a:r>
            <a:r>
              <a:rPr lang="en-US" sz="2800" dirty="0"/>
              <a:t>, claiming success, and will be verified and accepted by the network. </a:t>
            </a:r>
          </a:p>
          <a:p>
            <a:pPr lvl="1"/>
            <a:r>
              <a:rPr lang="en-US" sz="2400" dirty="0"/>
              <a:t>Similar to Bitcoin's mining process </a:t>
            </a:r>
          </a:p>
          <a:p>
            <a:r>
              <a:rPr lang="en-US" sz="2800" dirty="0"/>
              <a:t>The only difference is that Ethereum's Proof of Work algorithm is </a:t>
            </a:r>
            <a:r>
              <a:rPr lang="en-US" sz="2800" b="1" dirty="0"/>
              <a:t>ASIC-resistant</a:t>
            </a:r>
            <a:r>
              <a:rPr lang="en-US" sz="2800" dirty="0"/>
              <a:t>, known as </a:t>
            </a:r>
            <a:r>
              <a:rPr lang="en-US" sz="2800" b="1" i="1" dirty="0" err="1"/>
              <a:t>Ethash</a:t>
            </a:r>
            <a:r>
              <a:rPr lang="en-US" sz="2800" dirty="0"/>
              <a:t>, where finding a nonce requires large memory</a:t>
            </a:r>
            <a:r>
              <a:rPr lang="en-US" sz="2000" dirty="0"/>
              <a:t>.</a:t>
            </a:r>
          </a:p>
        </p:txBody>
      </p:sp>
    </p:spTree>
    <p:extLst>
      <p:ext uri="{BB962C8B-B14F-4D97-AF65-F5344CB8AC3E}">
        <p14:creationId xmlns:p14="http://schemas.microsoft.com/office/powerpoint/2010/main" val="2294230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378" y="0"/>
            <a:ext cx="8911687" cy="1280890"/>
          </a:xfrm>
        </p:spPr>
        <p:txBody>
          <a:bodyPr/>
          <a:lstStyle/>
          <a:p>
            <a:r>
              <a:rPr lang="en-US" b="1" dirty="0"/>
              <a:t>Contract creation transaction</a:t>
            </a:r>
            <a:endParaRPr lang="en-US" dirty="0"/>
          </a:p>
        </p:txBody>
      </p:sp>
      <p:sp>
        <p:nvSpPr>
          <p:cNvPr id="3" name="Content Placeholder 2"/>
          <p:cNvSpPr>
            <a:spLocks noGrp="1"/>
          </p:cNvSpPr>
          <p:nvPr>
            <p:ph idx="1"/>
          </p:nvPr>
        </p:nvSpPr>
        <p:spPr>
          <a:xfrm>
            <a:off x="1410612" y="520129"/>
            <a:ext cx="9949218" cy="4867701"/>
          </a:xfrm>
        </p:spPr>
        <p:txBody>
          <a:bodyPr>
            <a:noAutofit/>
          </a:bodyPr>
          <a:lstStyle/>
          <a:p>
            <a:r>
              <a:rPr lang="en-US" sz="2400" dirty="0"/>
              <a:t>There are a few essential parameters that are required when creating an account</a:t>
            </a:r>
          </a:p>
          <a:p>
            <a:r>
              <a:rPr lang="en-US" sz="2400" dirty="0"/>
              <a:t>Parameters are listed as follows:</a:t>
            </a:r>
          </a:p>
          <a:p>
            <a:pPr lvl="1"/>
            <a:r>
              <a:rPr lang="en-US" sz="2400" dirty="0"/>
              <a:t>Sender</a:t>
            </a:r>
          </a:p>
          <a:p>
            <a:pPr lvl="1"/>
            <a:r>
              <a:rPr lang="en-US" sz="2400" dirty="0"/>
              <a:t>Original </a:t>
            </a:r>
            <a:r>
              <a:rPr lang="en-US" sz="2400" dirty="0" err="1"/>
              <a:t>transactor</a:t>
            </a:r>
            <a:endParaRPr lang="en-US" sz="2400" dirty="0"/>
          </a:p>
          <a:p>
            <a:pPr lvl="1"/>
            <a:r>
              <a:rPr lang="en-US" sz="2400" dirty="0"/>
              <a:t>Available gas</a:t>
            </a:r>
          </a:p>
          <a:p>
            <a:pPr lvl="1"/>
            <a:r>
              <a:rPr lang="en-US" sz="2400" dirty="0"/>
              <a:t>Gas price</a:t>
            </a:r>
          </a:p>
          <a:p>
            <a:pPr lvl="1"/>
            <a:r>
              <a:rPr lang="en-US" sz="2400" dirty="0"/>
              <a:t>Endowment, which is the amount of ether allocated initially</a:t>
            </a:r>
          </a:p>
          <a:p>
            <a:pPr lvl="1"/>
            <a:r>
              <a:rPr lang="en-US" sz="2400" dirty="0"/>
              <a:t>A byte array of arbitrary length</a:t>
            </a:r>
          </a:p>
          <a:p>
            <a:pPr lvl="1"/>
            <a:r>
              <a:rPr lang="en-US" sz="2400" dirty="0"/>
              <a:t>Initialization EVM code</a:t>
            </a:r>
          </a:p>
          <a:p>
            <a:pPr lvl="1"/>
            <a:r>
              <a:rPr lang="en-US" sz="2400" dirty="0"/>
              <a:t>Current depth of the message call/contract-creation stack </a:t>
            </a:r>
          </a:p>
          <a:p>
            <a:pPr lvl="2"/>
            <a:r>
              <a:rPr lang="en-US" sz="2400" dirty="0"/>
              <a:t>Current depth means  the number of items that are already there in the stack</a:t>
            </a:r>
          </a:p>
        </p:txBody>
      </p:sp>
    </p:spTree>
    <p:extLst>
      <p:ext uri="{BB962C8B-B14F-4D97-AF65-F5344CB8AC3E}">
        <p14:creationId xmlns:p14="http://schemas.microsoft.com/office/powerpoint/2010/main" val="119858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Contract creation transaction</a:t>
            </a:r>
            <a:endParaRPr lang="en-US" dirty="0"/>
          </a:p>
        </p:txBody>
      </p:sp>
      <p:sp>
        <p:nvSpPr>
          <p:cNvPr id="3" name="Content Placeholder 2"/>
          <p:cNvSpPr>
            <a:spLocks noGrp="1"/>
          </p:cNvSpPr>
          <p:nvPr>
            <p:ph idx="1"/>
          </p:nvPr>
        </p:nvSpPr>
        <p:spPr>
          <a:xfrm>
            <a:off x="2288423" y="1447800"/>
            <a:ext cx="8915400" cy="3777622"/>
          </a:xfrm>
        </p:spPr>
        <p:txBody>
          <a:bodyPr>
            <a:noAutofit/>
          </a:bodyPr>
          <a:lstStyle/>
          <a:p>
            <a:r>
              <a:rPr lang="en-US" sz="2400" dirty="0"/>
              <a:t>Addresses generated as a result of contract creation transaction are 160-bit in length.</a:t>
            </a:r>
          </a:p>
          <a:p>
            <a:r>
              <a:rPr lang="en-US" sz="2400" dirty="0"/>
              <a:t>They are the rightmost 160-bits of the Keccak hash of the RLP encoding of the structure containing only the sender and the nonce.</a:t>
            </a:r>
          </a:p>
          <a:p>
            <a:r>
              <a:rPr lang="en-US" sz="2400" dirty="0"/>
              <a:t> Initially, the nonce in the account is set to zero.</a:t>
            </a:r>
          </a:p>
          <a:p>
            <a:r>
              <a:rPr lang="en-US" sz="2400" dirty="0"/>
              <a:t> The balance of the account is set to the value passed to the contract. </a:t>
            </a:r>
          </a:p>
          <a:p>
            <a:r>
              <a:rPr lang="en-US" sz="2400" dirty="0"/>
              <a:t>Storage is also set to empty. </a:t>
            </a:r>
          </a:p>
          <a:p>
            <a:r>
              <a:rPr lang="en-US" sz="2400" dirty="0"/>
              <a:t>Code hash is Keccak 256-bit hash of the empty string.</a:t>
            </a:r>
          </a:p>
        </p:txBody>
      </p:sp>
    </p:spTree>
    <p:extLst>
      <p:ext uri="{BB962C8B-B14F-4D97-AF65-F5344CB8AC3E}">
        <p14:creationId xmlns:p14="http://schemas.microsoft.com/office/powerpoint/2010/main" val="41703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2125386" y="1675642"/>
            <a:ext cx="8915400" cy="3777622"/>
          </a:xfrm>
        </p:spPr>
        <p:txBody>
          <a:bodyPr>
            <a:noAutofit/>
          </a:bodyPr>
          <a:lstStyle/>
          <a:p>
            <a:r>
              <a:rPr lang="en-US" sz="2400" dirty="0"/>
              <a:t>Various Ethereum clients have been developed using different languages</a:t>
            </a:r>
          </a:p>
          <a:p>
            <a:pPr lvl="1"/>
            <a:r>
              <a:rPr lang="en-US" sz="2200" dirty="0"/>
              <a:t>Most popular are go-Ethereum and parity. </a:t>
            </a:r>
          </a:p>
          <a:p>
            <a:r>
              <a:rPr lang="en-US" sz="2400" b="1" dirty="0"/>
              <a:t>go-</a:t>
            </a:r>
            <a:r>
              <a:rPr lang="en-US" sz="2400" b="1" dirty="0" err="1"/>
              <a:t>Ethereum</a:t>
            </a:r>
            <a:r>
              <a:rPr lang="en-US" sz="2400" dirty="0"/>
              <a:t> was developed using </a:t>
            </a:r>
            <a:r>
              <a:rPr lang="en-US" sz="2400" dirty="0" err="1"/>
              <a:t>Golang</a:t>
            </a:r>
            <a:r>
              <a:rPr lang="en-US" sz="2400" dirty="0"/>
              <a:t>,</a:t>
            </a:r>
          </a:p>
          <a:p>
            <a:r>
              <a:rPr lang="en-US" sz="2400" b="1" dirty="0"/>
              <a:t>parity</a:t>
            </a:r>
            <a:r>
              <a:rPr lang="en-US" sz="2400" dirty="0"/>
              <a:t> was built using Rust. </a:t>
            </a:r>
          </a:p>
          <a:p>
            <a:r>
              <a:rPr lang="en-US" sz="2400" dirty="0"/>
              <a:t>go-</a:t>
            </a:r>
            <a:r>
              <a:rPr lang="en-US" sz="2400" dirty="0" err="1"/>
              <a:t>Ethereum</a:t>
            </a:r>
            <a:r>
              <a:rPr lang="en-US" sz="2400" dirty="0"/>
              <a:t> client known as </a:t>
            </a:r>
            <a:r>
              <a:rPr lang="en-US" sz="2400" b="1" i="1" dirty="0" err="1"/>
              <a:t>geth</a:t>
            </a:r>
            <a:r>
              <a:rPr lang="en-US" sz="2400" b="1" i="1" dirty="0"/>
              <a:t> </a:t>
            </a:r>
            <a:r>
              <a:rPr lang="en-US" sz="2400" dirty="0"/>
              <a:t>is sufficient for all purposes. </a:t>
            </a:r>
          </a:p>
          <a:p>
            <a:r>
              <a:rPr lang="en-US" sz="2400" b="1" dirty="0"/>
              <a:t>Mist</a:t>
            </a:r>
            <a:r>
              <a:rPr lang="en-US" sz="2400" dirty="0"/>
              <a:t> is a user-friendly </a:t>
            </a:r>
            <a:r>
              <a:rPr lang="en-US" sz="2400" b="1" dirty="0"/>
              <a:t>Graphical User Interface </a:t>
            </a:r>
            <a:r>
              <a:rPr lang="en-US" sz="2400" dirty="0"/>
              <a:t>(</a:t>
            </a:r>
            <a:r>
              <a:rPr lang="en-US" sz="2400" b="1" dirty="0"/>
              <a:t>GUI</a:t>
            </a:r>
            <a:r>
              <a:rPr lang="en-US" sz="2400" dirty="0"/>
              <a:t>) wallet that runs </a:t>
            </a:r>
            <a:r>
              <a:rPr lang="en-US" sz="2400" dirty="0" err="1"/>
              <a:t>geth</a:t>
            </a:r>
            <a:r>
              <a:rPr lang="en-US" sz="2400" dirty="0"/>
              <a:t> in the background to sync with the network.</a:t>
            </a:r>
          </a:p>
        </p:txBody>
      </p:sp>
    </p:spTree>
    <p:extLst>
      <p:ext uri="{BB962C8B-B14F-4D97-AF65-F5344CB8AC3E}">
        <p14:creationId xmlns:p14="http://schemas.microsoft.com/office/powerpoint/2010/main" val="1840663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creation transaction</a:t>
            </a:r>
          </a:p>
        </p:txBody>
      </p:sp>
      <p:sp>
        <p:nvSpPr>
          <p:cNvPr id="3" name="Content Placeholder 2"/>
          <p:cNvSpPr>
            <a:spLocks noGrp="1"/>
          </p:cNvSpPr>
          <p:nvPr>
            <p:ph idx="1"/>
          </p:nvPr>
        </p:nvSpPr>
        <p:spPr>
          <a:xfrm>
            <a:off x="2480030" y="1574042"/>
            <a:ext cx="8915400" cy="3777622"/>
          </a:xfrm>
        </p:spPr>
        <p:txBody>
          <a:bodyPr>
            <a:noAutofit/>
          </a:bodyPr>
          <a:lstStyle/>
          <a:p>
            <a:r>
              <a:rPr lang="en-US" sz="2400" dirty="0"/>
              <a:t>The account is initialized when the EVM code (Initialization EVM code) is executed. </a:t>
            </a:r>
          </a:p>
          <a:p>
            <a:r>
              <a:rPr lang="en-US" sz="2400" dirty="0"/>
              <a:t>In the case of any exception during code execution, such as not having enough gas, the state does not change. </a:t>
            </a:r>
          </a:p>
          <a:p>
            <a:r>
              <a:rPr lang="en-US" sz="2400" dirty="0"/>
              <a:t>If the execution is successful, then the </a:t>
            </a:r>
            <a:r>
              <a:rPr lang="en-US" sz="2400" b="1" dirty="0"/>
              <a:t>account is created after the payment of appropriate gas costs</a:t>
            </a:r>
            <a:r>
              <a:rPr lang="en-US" sz="2400" dirty="0"/>
              <a:t>. </a:t>
            </a:r>
          </a:p>
          <a:p>
            <a:r>
              <a:rPr lang="en-US" sz="2400" dirty="0"/>
              <a:t>The version of </a:t>
            </a:r>
            <a:r>
              <a:rPr lang="en-US" sz="2400" dirty="0" err="1"/>
              <a:t>Ethereum</a:t>
            </a:r>
            <a:r>
              <a:rPr lang="en-US" sz="2400" dirty="0"/>
              <a:t> (homestead) specifies that the </a:t>
            </a:r>
            <a:r>
              <a:rPr lang="en-US" sz="2400" b="1" dirty="0"/>
              <a:t>result of contract transaction is either a new contract with its balance, or no new contract is created with no transfer of value. </a:t>
            </a:r>
          </a:p>
        </p:txBody>
      </p:sp>
    </p:spTree>
    <p:extLst>
      <p:ext uri="{BB962C8B-B14F-4D97-AF65-F5344CB8AC3E}">
        <p14:creationId xmlns:p14="http://schemas.microsoft.com/office/powerpoint/2010/main" val="755068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call transaction</a:t>
            </a:r>
            <a:endParaRPr lang="en-US" dirty="0"/>
          </a:p>
        </p:txBody>
      </p:sp>
      <p:sp>
        <p:nvSpPr>
          <p:cNvPr id="3" name="Content Placeholder 2"/>
          <p:cNvSpPr>
            <a:spLocks noGrp="1"/>
          </p:cNvSpPr>
          <p:nvPr>
            <p:ph idx="1"/>
          </p:nvPr>
        </p:nvSpPr>
        <p:spPr>
          <a:xfrm>
            <a:off x="1959429" y="1384663"/>
            <a:ext cx="9545183" cy="4526559"/>
          </a:xfrm>
        </p:spPr>
        <p:txBody>
          <a:bodyPr>
            <a:noAutofit/>
          </a:bodyPr>
          <a:lstStyle/>
          <a:p>
            <a:r>
              <a:rPr lang="en-US" sz="2400" dirty="0"/>
              <a:t>Message call requires several parameters for execution, which are listed as follows:</a:t>
            </a:r>
          </a:p>
          <a:p>
            <a:pPr lvl="1"/>
            <a:r>
              <a:rPr lang="en-US" sz="2000" dirty="0"/>
              <a:t>Sender</a:t>
            </a:r>
          </a:p>
          <a:p>
            <a:pPr lvl="1"/>
            <a:r>
              <a:rPr lang="en-US" sz="2000" dirty="0"/>
              <a:t>The transaction originator</a:t>
            </a:r>
          </a:p>
          <a:p>
            <a:pPr lvl="1"/>
            <a:r>
              <a:rPr lang="en-US" sz="2000" dirty="0"/>
              <a:t>Recipient</a:t>
            </a:r>
          </a:p>
          <a:p>
            <a:pPr lvl="1"/>
            <a:r>
              <a:rPr lang="en-US" sz="2000" dirty="0"/>
              <a:t>The account whose code is to be executed</a:t>
            </a:r>
          </a:p>
          <a:p>
            <a:pPr lvl="1"/>
            <a:r>
              <a:rPr lang="en-US" sz="2000" dirty="0"/>
              <a:t>Available gas</a:t>
            </a:r>
          </a:p>
          <a:p>
            <a:pPr lvl="1"/>
            <a:r>
              <a:rPr lang="en-US" sz="2000" dirty="0"/>
              <a:t>Value</a:t>
            </a:r>
          </a:p>
          <a:p>
            <a:pPr lvl="1"/>
            <a:r>
              <a:rPr lang="en-US" sz="2000" dirty="0"/>
              <a:t>Gas price</a:t>
            </a:r>
          </a:p>
          <a:p>
            <a:pPr lvl="1"/>
            <a:r>
              <a:rPr lang="en-US" sz="2000" dirty="0"/>
              <a:t>Arbitrary length byte array</a:t>
            </a:r>
          </a:p>
          <a:p>
            <a:pPr lvl="1"/>
            <a:r>
              <a:rPr lang="en-US" sz="2000" dirty="0"/>
              <a:t>Input data of the call</a:t>
            </a:r>
          </a:p>
          <a:p>
            <a:pPr lvl="1"/>
            <a:r>
              <a:rPr lang="en-US" sz="2000" dirty="0"/>
              <a:t>Current depth of the message call/contract creation stack</a:t>
            </a:r>
          </a:p>
        </p:txBody>
      </p:sp>
    </p:spTree>
    <p:extLst>
      <p:ext uri="{BB962C8B-B14F-4D97-AF65-F5344CB8AC3E}">
        <p14:creationId xmlns:p14="http://schemas.microsoft.com/office/powerpoint/2010/main" val="1865444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call transaction</a:t>
            </a:r>
            <a:endParaRPr lang="en-US" dirty="0"/>
          </a:p>
        </p:txBody>
      </p:sp>
      <p:sp>
        <p:nvSpPr>
          <p:cNvPr id="3" name="Content Placeholder 2"/>
          <p:cNvSpPr>
            <a:spLocks noGrp="1"/>
          </p:cNvSpPr>
          <p:nvPr>
            <p:ph idx="1"/>
          </p:nvPr>
        </p:nvSpPr>
        <p:spPr/>
        <p:txBody>
          <a:bodyPr>
            <a:normAutofit/>
          </a:bodyPr>
          <a:lstStyle/>
          <a:p>
            <a:r>
              <a:rPr lang="en-US" sz="2800" dirty="0"/>
              <a:t>Message calls result in state transition.</a:t>
            </a:r>
          </a:p>
          <a:p>
            <a:r>
              <a:rPr lang="en-US" sz="2800" dirty="0"/>
              <a:t> Message calls also produce output data, which is not used if transactions are executed.</a:t>
            </a:r>
          </a:p>
          <a:p>
            <a:r>
              <a:rPr lang="en-US" sz="2800" dirty="0"/>
              <a:t> In cases where message calls are triggered by VM code,  the output produced by the transaction execution is used.</a:t>
            </a:r>
          </a:p>
        </p:txBody>
      </p:sp>
    </p:spTree>
    <p:extLst>
      <p:ext uri="{BB962C8B-B14F-4D97-AF65-F5344CB8AC3E}">
        <p14:creationId xmlns:p14="http://schemas.microsoft.com/office/powerpoint/2010/main" val="1626826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116280"/>
            <a:ext cx="8911687" cy="1280890"/>
          </a:xfrm>
        </p:spPr>
        <p:txBody>
          <a:bodyPr/>
          <a:lstStyle/>
          <a:p>
            <a:r>
              <a:rPr lang="en-US" dirty="0"/>
              <a:t>Two types of transaction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16628" y="700244"/>
            <a:ext cx="8072846" cy="5658612"/>
          </a:xfrm>
          <a:prstGeom prst="rect">
            <a:avLst/>
          </a:prstGeom>
        </p:spPr>
      </p:pic>
    </p:spTree>
    <p:extLst>
      <p:ext uri="{BB962C8B-B14F-4D97-AF65-F5344CB8AC3E}">
        <p14:creationId xmlns:p14="http://schemas.microsoft.com/office/powerpoint/2010/main" val="147734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97" y="0"/>
            <a:ext cx="8911687" cy="1280890"/>
          </a:xfrm>
        </p:spPr>
        <p:txBody>
          <a:bodyPr/>
          <a:lstStyle/>
          <a:p>
            <a:r>
              <a:rPr lang="en-US" b="1" dirty="0"/>
              <a:t>Elements of the </a:t>
            </a:r>
            <a:r>
              <a:rPr lang="en-US" b="1" dirty="0" err="1"/>
              <a:t>Ethereum</a:t>
            </a:r>
            <a:r>
              <a:rPr lang="en-US" b="1" dirty="0"/>
              <a:t> </a:t>
            </a:r>
            <a:r>
              <a:rPr lang="en-US" b="1" dirty="0" err="1"/>
              <a:t>blockchain</a:t>
            </a:r>
            <a:r>
              <a:rPr lang="en-US" b="1" dirty="0"/>
              <a:t> - </a:t>
            </a:r>
            <a:r>
              <a:rPr lang="en-US" b="1" dirty="0" err="1"/>
              <a:t>Ethereum</a:t>
            </a:r>
            <a:r>
              <a:rPr lang="en-US" b="1" dirty="0"/>
              <a:t> virtual machine (EVM)</a:t>
            </a:r>
            <a:endParaRPr lang="en-US" dirty="0"/>
          </a:p>
        </p:txBody>
      </p:sp>
      <p:sp>
        <p:nvSpPr>
          <p:cNvPr id="3" name="Content Placeholder 2"/>
          <p:cNvSpPr>
            <a:spLocks noGrp="1"/>
          </p:cNvSpPr>
          <p:nvPr>
            <p:ph idx="1"/>
          </p:nvPr>
        </p:nvSpPr>
        <p:spPr>
          <a:xfrm>
            <a:off x="1403236" y="1092205"/>
            <a:ext cx="10019507" cy="3777622"/>
          </a:xfrm>
        </p:spPr>
        <p:txBody>
          <a:bodyPr>
            <a:noAutofit/>
          </a:bodyPr>
          <a:lstStyle/>
          <a:p>
            <a:r>
              <a:rPr lang="en-US" sz="2400" dirty="0"/>
              <a:t>EVM is a simple </a:t>
            </a:r>
            <a:r>
              <a:rPr lang="en-US" sz="2400" b="1" dirty="0"/>
              <a:t>stack-based execution machine </a:t>
            </a:r>
            <a:r>
              <a:rPr lang="en-US" sz="2400" dirty="0"/>
              <a:t>that </a:t>
            </a:r>
            <a:r>
              <a:rPr lang="en-US" sz="2400" b="1" dirty="0"/>
              <a:t>runs bytecode instructions</a:t>
            </a:r>
            <a:r>
              <a:rPr lang="en-US" sz="2400" dirty="0"/>
              <a:t> in order to transform the system state from one state to another. </a:t>
            </a:r>
          </a:p>
          <a:p>
            <a:r>
              <a:rPr lang="en-US" sz="2400" b="1" dirty="0"/>
              <a:t>Word size </a:t>
            </a:r>
            <a:r>
              <a:rPr lang="en-US" sz="2400" dirty="0"/>
              <a:t>of the virtual machine is set to 256-bit.</a:t>
            </a:r>
          </a:p>
          <a:p>
            <a:r>
              <a:rPr lang="en-US" sz="2400" dirty="0"/>
              <a:t> </a:t>
            </a:r>
            <a:r>
              <a:rPr lang="en-US" sz="2400" b="1" dirty="0"/>
              <a:t>Stack size </a:t>
            </a:r>
            <a:r>
              <a:rPr lang="en-US" sz="2400" dirty="0"/>
              <a:t>is limited to 1024 elements and is based on the </a:t>
            </a:r>
            <a:r>
              <a:rPr lang="en-US" sz="2400" b="1" dirty="0"/>
              <a:t>LIFO </a:t>
            </a:r>
            <a:r>
              <a:rPr lang="en-US" sz="2400" dirty="0"/>
              <a:t>(</a:t>
            </a:r>
            <a:r>
              <a:rPr lang="en-US" sz="2400" b="1" dirty="0"/>
              <a:t>Last in First Out</a:t>
            </a:r>
            <a:r>
              <a:rPr lang="en-US" sz="2400" dirty="0"/>
              <a:t>) queue. </a:t>
            </a:r>
          </a:p>
          <a:p>
            <a:r>
              <a:rPr lang="en-US" sz="2400" dirty="0"/>
              <a:t>EVM is a </a:t>
            </a:r>
            <a:r>
              <a:rPr lang="en-US" sz="2400" b="1" dirty="0"/>
              <a:t>Turing-complete machine </a:t>
            </a:r>
            <a:r>
              <a:rPr lang="en-US" sz="2400" dirty="0"/>
              <a:t>but is </a:t>
            </a:r>
            <a:r>
              <a:rPr lang="en-US" sz="2400" b="1" dirty="0"/>
              <a:t>limited by the amount of gas </a:t>
            </a:r>
            <a:r>
              <a:rPr lang="en-US" sz="2400" dirty="0"/>
              <a:t>that is required to </a:t>
            </a:r>
            <a:r>
              <a:rPr lang="en-US" sz="2400" b="1" dirty="0"/>
              <a:t>run any instruction</a:t>
            </a:r>
            <a:r>
              <a:rPr lang="en-US" sz="2400" dirty="0"/>
              <a:t>. </a:t>
            </a:r>
          </a:p>
          <a:p>
            <a:pPr lvl="1"/>
            <a:r>
              <a:rPr lang="en-US" sz="2000" dirty="0"/>
              <a:t>This means that </a:t>
            </a:r>
            <a:r>
              <a:rPr lang="en-US" sz="2000" b="1" dirty="0"/>
              <a:t>infinite loops</a:t>
            </a:r>
            <a:r>
              <a:rPr lang="en-US" sz="2000" dirty="0"/>
              <a:t> that can result in </a:t>
            </a:r>
            <a:r>
              <a:rPr lang="en-US" sz="2000" b="1" dirty="0"/>
              <a:t>denial of service attacks are not possible due to gas requirements</a:t>
            </a:r>
            <a:r>
              <a:rPr lang="en-US" sz="2000" dirty="0"/>
              <a:t>.</a:t>
            </a:r>
          </a:p>
          <a:p>
            <a:r>
              <a:rPr lang="en-US" sz="2400" dirty="0"/>
              <a:t> EVM also </a:t>
            </a:r>
            <a:r>
              <a:rPr lang="en-US" sz="2400" b="1" dirty="0"/>
              <a:t>supports exception handling </a:t>
            </a:r>
            <a:r>
              <a:rPr lang="en-US" sz="2400" dirty="0"/>
              <a:t>in case exceptions occur, such as not having enough gas or invalid instructions, </a:t>
            </a:r>
          </a:p>
          <a:p>
            <a:pPr lvl="1"/>
            <a:r>
              <a:rPr lang="en-US" sz="2000" dirty="0"/>
              <a:t>in which case the </a:t>
            </a:r>
            <a:r>
              <a:rPr lang="en-US" sz="2000" b="1" dirty="0"/>
              <a:t>machine would immediately halt and return the error to the executing agent</a:t>
            </a:r>
            <a:r>
              <a:rPr lang="en-US" sz="2000" dirty="0"/>
              <a:t>.</a:t>
            </a:r>
          </a:p>
        </p:txBody>
      </p:sp>
    </p:spTree>
    <p:extLst>
      <p:ext uri="{BB962C8B-B14F-4D97-AF65-F5344CB8AC3E}">
        <p14:creationId xmlns:p14="http://schemas.microsoft.com/office/powerpoint/2010/main" val="51688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972" y="267918"/>
            <a:ext cx="8911687" cy="1280890"/>
          </a:xfrm>
        </p:spPr>
        <p:txBody>
          <a:bodyPr/>
          <a:lstStyle/>
          <a:p>
            <a:r>
              <a:rPr lang="en-US" b="1" dirty="0" err="1"/>
              <a:t>Ethereum</a:t>
            </a:r>
            <a:r>
              <a:rPr lang="en-US" b="1" dirty="0"/>
              <a:t> virtual machine (EVM)</a:t>
            </a:r>
            <a:endParaRPr lang="en-US" dirty="0"/>
          </a:p>
        </p:txBody>
      </p:sp>
      <p:sp>
        <p:nvSpPr>
          <p:cNvPr id="3" name="Content Placeholder 2"/>
          <p:cNvSpPr>
            <a:spLocks noGrp="1"/>
          </p:cNvSpPr>
          <p:nvPr>
            <p:ph idx="1"/>
          </p:nvPr>
        </p:nvSpPr>
        <p:spPr>
          <a:xfrm>
            <a:off x="1538514" y="1016001"/>
            <a:ext cx="9666515" cy="5994400"/>
          </a:xfrm>
        </p:spPr>
        <p:txBody>
          <a:bodyPr>
            <a:normAutofit lnSpcReduction="10000"/>
          </a:bodyPr>
          <a:lstStyle/>
          <a:p>
            <a:r>
              <a:rPr lang="en-US" sz="2400" dirty="0"/>
              <a:t>EVM is a fully </a:t>
            </a:r>
            <a:r>
              <a:rPr lang="en-US" sz="2400" b="1" dirty="0"/>
              <a:t>isolated</a:t>
            </a:r>
            <a:r>
              <a:rPr lang="en-US" sz="2400" dirty="0"/>
              <a:t> and </a:t>
            </a:r>
            <a:r>
              <a:rPr lang="en-US" sz="2400" b="1" dirty="0"/>
              <a:t>sandboxed</a:t>
            </a:r>
            <a:r>
              <a:rPr lang="en-US" sz="2400" dirty="0"/>
              <a:t> runtime environment. </a:t>
            </a:r>
          </a:p>
          <a:p>
            <a:r>
              <a:rPr lang="en-US" sz="2400" dirty="0"/>
              <a:t>The code that runs on the EVM </a:t>
            </a:r>
            <a:r>
              <a:rPr lang="en-US" sz="2400" b="1" dirty="0"/>
              <a:t>does not have access to any external resources</a:t>
            </a:r>
            <a:r>
              <a:rPr lang="en-US" sz="2400" dirty="0"/>
              <a:t>, such as a network or file system.</a:t>
            </a:r>
          </a:p>
          <a:p>
            <a:r>
              <a:rPr lang="en-US" sz="2400" dirty="0"/>
              <a:t>EVM is a </a:t>
            </a:r>
            <a:r>
              <a:rPr lang="en-US" sz="2400" b="1" dirty="0"/>
              <a:t>stack-based architecture. </a:t>
            </a:r>
          </a:p>
          <a:p>
            <a:r>
              <a:rPr lang="en-US" sz="2400" dirty="0"/>
              <a:t>EVM is </a:t>
            </a:r>
            <a:r>
              <a:rPr lang="en-US" sz="2400" b="1" dirty="0"/>
              <a:t>big-endian by design </a:t>
            </a:r>
            <a:r>
              <a:rPr lang="en-US" sz="2400" dirty="0"/>
              <a:t>and it uses 256-bit wide words. </a:t>
            </a:r>
          </a:p>
          <a:p>
            <a:r>
              <a:rPr lang="en-US" sz="2400" dirty="0"/>
              <a:t>Word size allows for Keccak 256-bit hash and elliptic curve cryptography computations.</a:t>
            </a:r>
          </a:p>
          <a:p>
            <a:r>
              <a:rPr lang="en-US" sz="2800" dirty="0"/>
              <a:t>There are two types of storage available to contracts and EVM. </a:t>
            </a:r>
          </a:p>
          <a:p>
            <a:pPr lvl="1"/>
            <a:r>
              <a:rPr lang="en-US" sz="2400" dirty="0"/>
              <a:t>The first one is called memory, which is a byte array. </a:t>
            </a:r>
          </a:p>
          <a:p>
            <a:pPr lvl="2"/>
            <a:r>
              <a:rPr lang="en-US" sz="2000" dirty="0"/>
              <a:t>When a contract finishes the code execution, the memory is cleared. It is </a:t>
            </a:r>
            <a:r>
              <a:rPr lang="en-US" sz="2400" dirty="0"/>
              <a:t>akin</a:t>
            </a:r>
            <a:r>
              <a:rPr lang="en-US" sz="2000" dirty="0"/>
              <a:t> to the concept of RAM. </a:t>
            </a:r>
          </a:p>
          <a:p>
            <a:pPr lvl="1"/>
            <a:r>
              <a:rPr lang="en-US" sz="2400" dirty="0"/>
              <a:t>The other type, called storage, is permanently stored on the </a:t>
            </a:r>
            <a:r>
              <a:rPr lang="en-US" sz="2400" dirty="0" err="1"/>
              <a:t>blockchain</a:t>
            </a:r>
            <a:r>
              <a:rPr lang="en-US" sz="2400" dirty="0"/>
              <a:t>. It is a key value store.</a:t>
            </a:r>
          </a:p>
        </p:txBody>
      </p:sp>
    </p:spTree>
    <p:extLst>
      <p:ext uri="{BB962C8B-B14F-4D97-AF65-F5344CB8AC3E}">
        <p14:creationId xmlns:p14="http://schemas.microsoft.com/office/powerpoint/2010/main" val="1960156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668" y="0"/>
            <a:ext cx="8911687" cy="653147"/>
          </a:xfrm>
        </p:spPr>
        <p:txBody>
          <a:bodyPr/>
          <a:lstStyle/>
          <a:p>
            <a:r>
              <a:rPr lang="en-US" b="1" dirty="0" err="1"/>
              <a:t>Ethereum</a:t>
            </a:r>
            <a:r>
              <a:rPr lang="en-US" b="1" dirty="0"/>
              <a:t> virtual machine (EVM)</a:t>
            </a:r>
            <a:endParaRPr lang="en-US" dirty="0"/>
          </a:p>
        </p:txBody>
      </p:sp>
      <p:sp>
        <p:nvSpPr>
          <p:cNvPr id="3" name="Content Placeholder 2"/>
          <p:cNvSpPr>
            <a:spLocks noGrp="1"/>
          </p:cNvSpPr>
          <p:nvPr>
            <p:ph idx="1"/>
          </p:nvPr>
        </p:nvSpPr>
        <p:spPr>
          <a:xfrm>
            <a:off x="1592668" y="653147"/>
            <a:ext cx="9373685" cy="3997148"/>
          </a:xfrm>
        </p:spPr>
        <p:txBody>
          <a:bodyPr>
            <a:noAutofit/>
          </a:bodyPr>
          <a:lstStyle/>
          <a:p>
            <a:r>
              <a:rPr lang="en-US" sz="2800" dirty="0"/>
              <a:t>Memory is </a:t>
            </a:r>
            <a:r>
              <a:rPr lang="en-US" sz="2800" b="1" dirty="0"/>
              <a:t>unlimited</a:t>
            </a:r>
            <a:r>
              <a:rPr lang="en-US" sz="2800" dirty="0"/>
              <a:t> but constrained by gas fee requirements. </a:t>
            </a:r>
          </a:p>
          <a:p>
            <a:r>
              <a:rPr lang="en-US" sz="2800" dirty="0"/>
              <a:t>Storage associated with the virtual machine is a </a:t>
            </a:r>
            <a:r>
              <a:rPr lang="en-US" sz="2800" b="1" dirty="0"/>
              <a:t>word array </a:t>
            </a:r>
            <a:r>
              <a:rPr lang="en-US" sz="2800" dirty="0"/>
              <a:t>that is nonvolatile and is maintained as part of the system state. </a:t>
            </a:r>
          </a:p>
          <a:p>
            <a:r>
              <a:rPr lang="en-US" sz="2800" dirty="0"/>
              <a:t>Keys and value are 32 bytes in size and storage.</a:t>
            </a:r>
          </a:p>
          <a:p>
            <a:r>
              <a:rPr lang="en-US" sz="2800" dirty="0"/>
              <a:t> Program code is stored in a </a:t>
            </a:r>
            <a:r>
              <a:rPr lang="en-US" sz="2800" b="1" dirty="0"/>
              <a:t>virtual read-only memory </a:t>
            </a:r>
            <a:r>
              <a:rPr lang="en-US" sz="2800" dirty="0"/>
              <a:t>(virtual ROM) that is accessible using the </a:t>
            </a:r>
            <a:r>
              <a:rPr lang="en-US" sz="2800" b="1" dirty="0"/>
              <a:t>CODECOPY </a:t>
            </a:r>
            <a:r>
              <a:rPr lang="en-US" sz="2800" dirty="0"/>
              <a:t>instruction. </a:t>
            </a:r>
          </a:p>
          <a:p>
            <a:r>
              <a:rPr lang="en-US" sz="2800" b="1" dirty="0"/>
              <a:t>CODECOPY</a:t>
            </a:r>
            <a:r>
              <a:rPr lang="en-US" sz="2800" dirty="0"/>
              <a:t> instruction is used to copy the program code into the main memory.</a:t>
            </a:r>
          </a:p>
          <a:p>
            <a:r>
              <a:rPr lang="en-US" sz="2800" dirty="0"/>
              <a:t> Initially, all storage and memory is set to zero in the EVM.</a:t>
            </a:r>
          </a:p>
        </p:txBody>
      </p:sp>
    </p:spTree>
    <p:extLst>
      <p:ext uri="{BB962C8B-B14F-4D97-AF65-F5344CB8AC3E}">
        <p14:creationId xmlns:p14="http://schemas.microsoft.com/office/powerpoint/2010/main" val="1586157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20516" y="733548"/>
            <a:ext cx="9589168" cy="5428147"/>
          </a:xfrm>
          <a:prstGeom prst="rect">
            <a:avLst/>
          </a:prstGeom>
        </p:spPr>
      </p:pic>
    </p:spTree>
    <p:extLst>
      <p:ext uri="{BB962C8B-B14F-4D97-AF65-F5344CB8AC3E}">
        <p14:creationId xmlns:p14="http://schemas.microsoft.com/office/powerpoint/2010/main" val="411133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8" y="232224"/>
            <a:ext cx="8911687" cy="1280890"/>
          </a:xfrm>
        </p:spPr>
        <p:txBody>
          <a:bodyPr/>
          <a:lstStyle/>
          <a:p>
            <a:r>
              <a:rPr lang="en-US" b="1" dirty="0" err="1"/>
              <a:t>Ethereum</a:t>
            </a:r>
            <a:r>
              <a:rPr lang="en-US" b="1" dirty="0"/>
              <a:t> virtual machine (EVM)</a:t>
            </a:r>
            <a:endParaRPr lang="en-US" dirty="0"/>
          </a:p>
        </p:txBody>
      </p:sp>
      <p:sp>
        <p:nvSpPr>
          <p:cNvPr id="3" name="Content Placeholder 2"/>
          <p:cNvSpPr>
            <a:spLocks noGrp="1"/>
          </p:cNvSpPr>
          <p:nvPr>
            <p:ph idx="1"/>
          </p:nvPr>
        </p:nvSpPr>
        <p:spPr>
          <a:xfrm>
            <a:off x="1975601" y="1086853"/>
            <a:ext cx="8915400" cy="3777622"/>
          </a:xfrm>
        </p:spPr>
        <p:txBody>
          <a:bodyPr>
            <a:noAutofit/>
          </a:bodyPr>
          <a:lstStyle/>
          <a:p>
            <a:r>
              <a:rPr lang="en-US" sz="2800" dirty="0"/>
              <a:t>Diagram shows the design of the EVM where the virtual ROM stores the program code that is copied into main memory using CODECOPY. </a:t>
            </a:r>
          </a:p>
          <a:p>
            <a:r>
              <a:rPr lang="en-US" sz="2800" dirty="0"/>
              <a:t>Main memory is then read by the EVM by referring to the program counter and executes instructions step by step. </a:t>
            </a:r>
          </a:p>
          <a:p>
            <a:r>
              <a:rPr lang="en-US" sz="2800" dirty="0"/>
              <a:t>Program counter and EVM stack are updated accordingly with each instruction execution.</a:t>
            </a:r>
          </a:p>
          <a:p>
            <a:r>
              <a:rPr lang="en-US" sz="2800" dirty="0"/>
              <a:t>EVM optimization is an active area of research</a:t>
            </a:r>
          </a:p>
          <a:p>
            <a:pPr lvl="1"/>
            <a:r>
              <a:rPr lang="en-US" sz="2400" dirty="0"/>
              <a:t> Recent research has suggested that EVM can be optimized and tuned to a very fine degree in order to achieve high performance.</a:t>
            </a:r>
          </a:p>
        </p:txBody>
      </p:sp>
    </p:spTree>
    <p:extLst>
      <p:ext uri="{BB962C8B-B14F-4D97-AF65-F5344CB8AC3E}">
        <p14:creationId xmlns:p14="http://schemas.microsoft.com/office/powerpoint/2010/main" val="3512340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526" y="166910"/>
            <a:ext cx="8911687" cy="1280890"/>
          </a:xfrm>
        </p:spPr>
        <p:txBody>
          <a:bodyPr/>
          <a:lstStyle/>
          <a:p>
            <a:r>
              <a:rPr lang="en-US" b="1" dirty="0"/>
              <a:t>Execution environment</a:t>
            </a:r>
            <a:endParaRPr lang="en-US" dirty="0"/>
          </a:p>
        </p:txBody>
      </p:sp>
      <p:sp>
        <p:nvSpPr>
          <p:cNvPr id="3" name="Content Placeholder 2"/>
          <p:cNvSpPr>
            <a:spLocks noGrp="1"/>
          </p:cNvSpPr>
          <p:nvPr>
            <p:ph idx="1"/>
          </p:nvPr>
        </p:nvSpPr>
        <p:spPr>
          <a:xfrm>
            <a:off x="1445623" y="944193"/>
            <a:ext cx="9300754" cy="2189453"/>
          </a:xfrm>
        </p:spPr>
        <p:txBody>
          <a:bodyPr>
            <a:noAutofit/>
          </a:bodyPr>
          <a:lstStyle/>
          <a:p>
            <a:r>
              <a:rPr lang="en-US" sz="2400" dirty="0"/>
              <a:t>There are some key elements that are required by the execution environment in order to execute the code.</a:t>
            </a:r>
          </a:p>
          <a:p>
            <a:r>
              <a:rPr lang="en-US" sz="2400" dirty="0"/>
              <a:t> The key parameters are provided by the execution agent</a:t>
            </a:r>
          </a:p>
          <a:p>
            <a:pPr lvl="1"/>
            <a:r>
              <a:rPr lang="en-US" sz="2400" dirty="0"/>
              <a:t>Address of the account that owns the executing code.</a:t>
            </a:r>
          </a:p>
          <a:p>
            <a:pPr lvl="1"/>
            <a:r>
              <a:rPr lang="en-US" sz="2400" dirty="0"/>
              <a:t>Address of the sender of the transaction and the originating address of this execution.</a:t>
            </a:r>
          </a:p>
          <a:p>
            <a:pPr lvl="1"/>
            <a:r>
              <a:rPr lang="en-US" sz="2400" dirty="0"/>
              <a:t>Gas price in the transaction that initiated the execution.</a:t>
            </a:r>
          </a:p>
          <a:p>
            <a:pPr lvl="1"/>
            <a:r>
              <a:rPr lang="en-US" sz="2400" dirty="0"/>
              <a:t> Input data or transaction data depending on the type of executing agent.  This is a byte array;</a:t>
            </a:r>
          </a:p>
          <a:p>
            <a:pPr lvl="2"/>
            <a:r>
              <a:rPr lang="en-US" sz="2200" dirty="0"/>
              <a:t> In the case of a message call, if the execution agent is a transaction, then the transaction data is included as input data.</a:t>
            </a:r>
          </a:p>
        </p:txBody>
      </p:sp>
    </p:spTree>
    <p:extLst>
      <p:ext uri="{BB962C8B-B14F-4D97-AF65-F5344CB8AC3E}">
        <p14:creationId xmlns:p14="http://schemas.microsoft.com/office/powerpoint/2010/main" val="241397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1476029" y="1540189"/>
            <a:ext cx="8915400" cy="3777622"/>
          </a:xfrm>
        </p:spPr>
        <p:txBody>
          <a:bodyPr>
            <a:noAutofit/>
          </a:bodyPr>
          <a:lstStyle/>
          <a:p>
            <a:r>
              <a:rPr lang="en-US" sz="2400" dirty="0"/>
              <a:t>The first release of </a:t>
            </a:r>
            <a:r>
              <a:rPr lang="en-US" sz="2400" dirty="0" err="1"/>
              <a:t>Ethereum</a:t>
            </a:r>
            <a:r>
              <a:rPr lang="en-US" sz="2400" dirty="0"/>
              <a:t> was known as </a:t>
            </a:r>
            <a:r>
              <a:rPr lang="en-US" sz="2400" b="1" i="1" dirty="0"/>
              <a:t>Frontier</a:t>
            </a:r>
            <a:endParaRPr lang="en-US" sz="2400" b="1" dirty="0"/>
          </a:p>
          <a:p>
            <a:r>
              <a:rPr lang="en-US" sz="2400" dirty="0"/>
              <a:t>current release of </a:t>
            </a:r>
            <a:r>
              <a:rPr lang="en-US" sz="2400" dirty="0" err="1"/>
              <a:t>Ethereum</a:t>
            </a:r>
            <a:r>
              <a:rPr lang="en-US" sz="2400" dirty="0"/>
              <a:t> is called </a:t>
            </a:r>
            <a:r>
              <a:rPr lang="en-US" sz="2400" b="1" i="1" dirty="0"/>
              <a:t>St. Petersburgh </a:t>
            </a:r>
            <a:r>
              <a:rPr lang="en-US" sz="2400" i="1" dirty="0"/>
              <a:t>release</a:t>
            </a:r>
            <a:r>
              <a:rPr lang="en-US" sz="2400" dirty="0"/>
              <a:t>.</a:t>
            </a:r>
          </a:p>
          <a:p>
            <a:r>
              <a:rPr lang="en-US" sz="2400" dirty="0"/>
              <a:t> The next release  is named </a:t>
            </a:r>
            <a:r>
              <a:rPr lang="en-US" sz="2400" b="1" dirty="0"/>
              <a:t>Istanbul</a:t>
            </a:r>
            <a:r>
              <a:rPr lang="en-US" sz="2400" dirty="0"/>
              <a:t> . </a:t>
            </a:r>
          </a:p>
          <a:p>
            <a:r>
              <a:rPr lang="en-US" sz="2400" dirty="0"/>
              <a:t>The final release is named </a:t>
            </a:r>
            <a:r>
              <a:rPr lang="en-US" sz="2400" b="1" i="1" dirty="0"/>
              <a:t>serenity</a:t>
            </a:r>
            <a:r>
              <a:rPr lang="en-US" sz="2400" dirty="0"/>
              <a:t>, which is envisaged to have a </a:t>
            </a:r>
            <a:r>
              <a:rPr lang="en-US" sz="2400" b="1" dirty="0"/>
              <a:t>Proof of Stake </a:t>
            </a:r>
            <a:r>
              <a:rPr lang="en-US" sz="2400" dirty="0"/>
              <a:t>algorithm (Casper) implemented with it. </a:t>
            </a:r>
          </a:p>
          <a:p>
            <a:r>
              <a:rPr lang="en-US" sz="2400" dirty="0"/>
              <a:t>Other areas of research targeted with serenity include </a:t>
            </a:r>
          </a:p>
          <a:p>
            <a:pPr lvl="1"/>
            <a:r>
              <a:rPr lang="en-US" sz="2200" dirty="0"/>
              <a:t>Scalability</a:t>
            </a:r>
          </a:p>
          <a:p>
            <a:pPr lvl="1"/>
            <a:r>
              <a:rPr lang="en-US" sz="2200" dirty="0"/>
              <a:t>Privacy</a:t>
            </a:r>
          </a:p>
          <a:p>
            <a:pPr lvl="1"/>
            <a:r>
              <a:rPr lang="en-US" sz="2200" dirty="0"/>
              <a:t> </a:t>
            </a:r>
            <a:r>
              <a:rPr lang="en-US" sz="2200" b="1" dirty="0"/>
              <a:t>Ethereum virtual machine </a:t>
            </a:r>
            <a:r>
              <a:rPr lang="en-US" sz="2200" dirty="0"/>
              <a:t>(</a:t>
            </a:r>
            <a:r>
              <a:rPr lang="en-US" sz="2200" b="1" dirty="0"/>
              <a:t>EVM</a:t>
            </a:r>
            <a:r>
              <a:rPr lang="en-US" sz="2200" dirty="0"/>
              <a:t>) upgrade. </a:t>
            </a:r>
          </a:p>
        </p:txBody>
      </p:sp>
    </p:spTree>
    <p:extLst>
      <p:ext uri="{BB962C8B-B14F-4D97-AF65-F5344CB8AC3E}">
        <p14:creationId xmlns:p14="http://schemas.microsoft.com/office/powerpoint/2010/main" val="4116398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411" y="149188"/>
            <a:ext cx="8911687" cy="682176"/>
          </a:xfrm>
        </p:spPr>
        <p:txBody>
          <a:bodyPr>
            <a:normAutofit fontScale="90000"/>
          </a:bodyPr>
          <a:lstStyle/>
          <a:p>
            <a:r>
              <a:rPr lang="en-US" dirty="0"/>
              <a:t>Execution environment - key parameters </a:t>
            </a:r>
          </a:p>
        </p:txBody>
      </p:sp>
      <p:sp>
        <p:nvSpPr>
          <p:cNvPr id="3" name="Content Placeholder 2"/>
          <p:cNvSpPr>
            <a:spLocks noGrp="1"/>
          </p:cNvSpPr>
          <p:nvPr>
            <p:ph idx="1"/>
          </p:nvPr>
        </p:nvSpPr>
        <p:spPr>
          <a:xfrm>
            <a:off x="1578727" y="671707"/>
            <a:ext cx="9387054" cy="3777622"/>
          </a:xfrm>
        </p:spPr>
        <p:txBody>
          <a:bodyPr>
            <a:noAutofit/>
          </a:bodyPr>
          <a:lstStyle/>
          <a:p>
            <a:r>
              <a:rPr lang="en-US" sz="2400" dirty="0"/>
              <a:t>Address of the account that initiated the code execution or transaction sender. </a:t>
            </a:r>
          </a:p>
          <a:p>
            <a:pPr lvl="1"/>
            <a:r>
              <a:rPr lang="en-US" sz="2200" dirty="0"/>
              <a:t>This is the address of the sender in case the code execution is initiated by a transaction; otherwise, it's the address of the account.</a:t>
            </a:r>
          </a:p>
          <a:p>
            <a:r>
              <a:rPr lang="en-US" sz="2400" dirty="0"/>
              <a:t> value or transaction value. </a:t>
            </a:r>
          </a:p>
          <a:p>
            <a:pPr lvl="1"/>
            <a:r>
              <a:rPr lang="en-US" sz="2200" dirty="0"/>
              <a:t>This is the amount in Wei. If the execution agent is a transaction, then it is the transaction value. </a:t>
            </a:r>
          </a:p>
          <a:p>
            <a:r>
              <a:rPr lang="en-US" sz="2400" dirty="0"/>
              <a:t>The code to be executed presented as a </a:t>
            </a:r>
            <a:r>
              <a:rPr lang="en-US" sz="2400" b="1" dirty="0"/>
              <a:t>byte array </a:t>
            </a:r>
            <a:r>
              <a:rPr lang="en-US" sz="2400" dirty="0"/>
              <a:t>that the iterator function picks up in each execution cycle.</a:t>
            </a:r>
          </a:p>
          <a:p>
            <a:r>
              <a:rPr lang="en-US" sz="2400" dirty="0"/>
              <a:t>Block header of the current block</a:t>
            </a:r>
          </a:p>
          <a:p>
            <a:r>
              <a:rPr lang="en-US" sz="2400" dirty="0"/>
              <a:t> The number of message calls or contract creation transactions currently in execution. </a:t>
            </a:r>
          </a:p>
          <a:p>
            <a:pPr lvl="1"/>
            <a:r>
              <a:rPr lang="en-US" sz="2200" dirty="0"/>
              <a:t>In other words, this is the number of CALLs or CREATEs currently in execution.</a:t>
            </a:r>
          </a:p>
        </p:txBody>
      </p:sp>
    </p:spTree>
    <p:extLst>
      <p:ext uri="{BB962C8B-B14F-4D97-AF65-F5344CB8AC3E}">
        <p14:creationId xmlns:p14="http://schemas.microsoft.com/office/powerpoint/2010/main" val="675554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83831" y="166910"/>
            <a:ext cx="7292283" cy="6377841"/>
          </a:xfrm>
          <a:prstGeom prst="rect">
            <a:avLst/>
          </a:prstGeom>
        </p:spPr>
      </p:pic>
    </p:spTree>
    <p:extLst>
      <p:ext uri="{BB962C8B-B14F-4D97-AF65-F5344CB8AC3E}">
        <p14:creationId xmlns:p14="http://schemas.microsoft.com/office/powerpoint/2010/main" val="1445207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environment</a:t>
            </a:r>
          </a:p>
        </p:txBody>
      </p:sp>
      <p:sp>
        <p:nvSpPr>
          <p:cNvPr id="3" name="Content Placeholder 2"/>
          <p:cNvSpPr>
            <a:spLocks noGrp="1"/>
          </p:cNvSpPr>
          <p:nvPr>
            <p:ph idx="1"/>
          </p:nvPr>
        </p:nvSpPr>
        <p:spPr>
          <a:xfrm>
            <a:off x="1638299" y="1756228"/>
            <a:ext cx="9305471" cy="4325257"/>
          </a:xfrm>
        </p:spPr>
        <p:txBody>
          <a:bodyPr>
            <a:normAutofit lnSpcReduction="10000"/>
          </a:bodyPr>
          <a:lstStyle/>
          <a:p>
            <a:r>
              <a:rPr lang="en-US" sz="2800" dirty="0"/>
              <a:t>In addition to the nine fields, </a:t>
            </a:r>
            <a:r>
              <a:rPr lang="en-US" sz="2800" b="1" dirty="0"/>
              <a:t>system state </a:t>
            </a:r>
            <a:r>
              <a:rPr lang="en-US" sz="2800" dirty="0"/>
              <a:t>and the </a:t>
            </a:r>
            <a:r>
              <a:rPr lang="en-US" sz="2800" b="1" dirty="0"/>
              <a:t>remaining gas </a:t>
            </a:r>
            <a:r>
              <a:rPr lang="en-US" sz="2800" dirty="0"/>
              <a:t>are also provided to the execution environment. </a:t>
            </a:r>
          </a:p>
          <a:p>
            <a:r>
              <a:rPr lang="en-US" sz="2800" dirty="0"/>
              <a:t>The execution results in producing </a:t>
            </a:r>
          </a:p>
          <a:p>
            <a:pPr lvl="1"/>
            <a:r>
              <a:rPr lang="en-US" sz="2600" dirty="0"/>
              <a:t> resulting state</a:t>
            </a:r>
          </a:p>
          <a:p>
            <a:pPr lvl="1"/>
            <a:r>
              <a:rPr lang="en-US" sz="2600" dirty="0"/>
              <a:t>gas remaining after the execution</a:t>
            </a:r>
          </a:p>
          <a:p>
            <a:pPr lvl="1"/>
            <a:r>
              <a:rPr lang="en-US" sz="2600" dirty="0"/>
              <a:t> self-destruct or suicide set</a:t>
            </a:r>
          </a:p>
          <a:p>
            <a:pPr lvl="1"/>
            <a:r>
              <a:rPr lang="en-US" sz="2600" dirty="0"/>
              <a:t> log series</a:t>
            </a:r>
          </a:p>
          <a:p>
            <a:pPr lvl="1"/>
            <a:r>
              <a:rPr lang="en-US" sz="2600" dirty="0"/>
              <a:t>any gas refunds.</a:t>
            </a:r>
          </a:p>
        </p:txBody>
      </p:sp>
    </p:spTree>
    <p:extLst>
      <p:ext uri="{BB962C8B-B14F-4D97-AF65-F5344CB8AC3E}">
        <p14:creationId xmlns:p14="http://schemas.microsoft.com/office/powerpoint/2010/main" val="3858102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921695" y="1117018"/>
            <a:ext cx="10077231" cy="49532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Halting problem (infinite loop) – reason for Gas</a:t>
            </a:r>
            <a:endParaRPr sz="2800" dirty="0">
              <a:solidFill>
                <a:schemeClr val="dk1"/>
              </a:solidFill>
              <a:ea typeface="Trebuchet MS"/>
              <a:cs typeface="Trebuchet MS"/>
              <a:sym typeface="Trebuchet MS"/>
            </a:endParaRPr>
          </a:p>
          <a:p>
            <a:pPr marL="1236102" lvl="1" indent="-609585">
              <a:spcBef>
                <a:spcPts val="560"/>
              </a:spcBef>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Problem: Cannot tell whether or not a program will run infinitely from compiled code</a:t>
            </a:r>
            <a:endParaRPr sz="2800" dirty="0">
              <a:solidFill>
                <a:schemeClr val="dk1"/>
              </a:solidFill>
              <a:ea typeface="Trebuchet MS"/>
              <a:cs typeface="Trebuchet MS"/>
              <a:sym typeface="Trebuchet MS"/>
            </a:endParaRPr>
          </a:p>
          <a:p>
            <a:pPr marL="1236102" lvl="1" indent="-609585">
              <a:spcBef>
                <a:spcPts val="560"/>
              </a:spcBef>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Solution: charge fee per computational step to limit  infinite loops and stop flawed code from executing</a:t>
            </a:r>
            <a:endParaRPr sz="2800" dirty="0">
              <a:solidFill>
                <a:schemeClr val="dk1"/>
              </a:solidFill>
              <a:ea typeface="Trebuchet MS"/>
              <a:cs typeface="Trebuchet MS"/>
              <a:sym typeface="Trebuchet MS"/>
            </a:endParaRPr>
          </a:p>
          <a:p>
            <a:pPr marL="626518" marR="283626" indent="-609585">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Every transaction needs to specify an </a:t>
            </a:r>
            <a:r>
              <a:rPr lang="en" sz="2800" b="1" dirty="0">
                <a:solidFill>
                  <a:schemeClr val="dk1"/>
                </a:solidFill>
                <a:ea typeface="Trebuchet MS"/>
                <a:cs typeface="Trebuchet MS"/>
                <a:sym typeface="Trebuchet MS"/>
              </a:rPr>
              <a:t>estimate of the  amount of gas it will spend</a:t>
            </a:r>
            <a:endParaRPr sz="2800" b="1" dirty="0">
              <a:solidFill>
                <a:schemeClr val="dk1"/>
              </a:solidFill>
              <a:ea typeface="Trebuchet MS"/>
              <a:cs typeface="Trebuchet MS"/>
              <a:sym typeface="Trebuchet MS"/>
            </a:endParaRPr>
          </a:p>
          <a:p>
            <a:pPr marL="1083718" marR="283626" lvl="1" indent="-609585">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Essentially a measure of how much one is willing to spend on a transaction, even if buggy</a:t>
            </a:r>
            <a:endParaRPr sz="2800" dirty="0">
              <a:solidFill>
                <a:schemeClr val="dk1"/>
              </a:solidFill>
              <a:ea typeface="Trebuchet MS"/>
              <a:cs typeface="Trebuchet MS"/>
              <a:sym typeface="Trebuchet MS"/>
            </a:endParaRPr>
          </a:p>
        </p:txBody>
      </p:sp>
      <p:sp>
        <p:nvSpPr>
          <p:cNvPr id="429" name="Shape 429"/>
          <p:cNvSpPr txBox="1">
            <a:spLocks noGrp="1"/>
          </p:cNvSpPr>
          <p:nvPr>
            <p:ph type="title"/>
          </p:nvPr>
        </p:nvSpPr>
        <p:spPr>
          <a:xfrm>
            <a:off x="709625" y="0"/>
            <a:ext cx="2193600" cy="6208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Gas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30" name="Shape 430"/>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53</a:t>
            </a:fld>
            <a:endParaRPr sz="1200" i="1">
              <a:solidFill>
                <a:schemeClr val="lt2"/>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707559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54</a:t>
            </a:fld>
            <a:endParaRPr sz="1200" i="1">
              <a:solidFill>
                <a:schemeClr val="lt2"/>
              </a:solidFill>
              <a:latin typeface="Century Schoolbook"/>
              <a:ea typeface="Century Schoolbook"/>
              <a:cs typeface="Century Schoolbook"/>
              <a:sym typeface="Century Schoolbook"/>
            </a:endParaRPr>
          </a:p>
        </p:txBody>
      </p:sp>
      <p:sp>
        <p:nvSpPr>
          <p:cNvPr id="437" name="Shape 437"/>
          <p:cNvSpPr txBox="1"/>
          <p:nvPr/>
        </p:nvSpPr>
        <p:spPr>
          <a:xfrm>
            <a:off x="693211" y="1227981"/>
            <a:ext cx="11412000" cy="38860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2800" u="sng" dirty="0">
                <a:solidFill>
                  <a:schemeClr val="dk1"/>
                </a:solidFill>
                <a:ea typeface="Trebuchet MS"/>
                <a:cs typeface="Trebuchet MS"/>
                <a:sym typeface="Trebuchet MS"/>
              </a:rPr>
              <a:t>Gas Price</a:t>
            </a:r>
            <a:r>
              <a:rPr lang="en" sz="2800" dirty="0">
                <a:solidFill>
                  <a:schemeClr val="dk1"/>
                </a:solidFill>
                <a:ea typeface="Trebuchet MS"/>
                <a:cs typeface="Trebuchet MS"/>
                <a:sym typeface="Trebuchet MS"/>
              </a:rPr>
              <a:t>: current market price of a unit of Gas (in Wei)</a:t>
            </a:r>
            <a:endParaRPr sz="2800" dirty="0">
              <a:solidFill>
                <a:schemeClr val="dk1"/>
              </a:solidFill>
              <a:ea typeface="Trebuchet MS"/>
              <a:cs typeface="Trebuchet MS"/>
              <a:sym typeface="Trebuchet MS"/>
            </a:endParaRPr>
          </a:p>
          <a:p>
            <a:pPr marL="1083706" lvl="1" indent="-457189">
              <a:spcBef>
                <a:spcPts val="693"/>
              </a:spcBef>
              <a:buClr>
                <a:srgbClr val="0000FF"/>
              </a:buClr>
              <a:buSzPct val="80000"/>
              <a:buFont typeface="Wingdings" panose="05000000000000000000" pitchFamily="2" charset="2"/>
              <a:buChar char="§"/>
            </a:pPr>
            <a:r>
              <a:rPr lang="en" sz="2800" dirty="0">
                <a:solidFill>
                  <a:schemeClr val="dk1"/>
                </a:solidFill>
                <a:ea typeface="Trebuchet MS"/>
                <a:cs typeface="Trebuchet MS"/>
                <a:sym typeface="Trebuchet MS"/>
              </a:rPr>
              <a:t>Check gas price here: </a:t>
            </a:r>
            <a:r>
              <a:rPr lang="en" sz="2800" u="sng" dirty="0">
                <a:solidFill>
                  <a:schemeClr val="hlink"/>
                </a:solidFill>
                <a:ea typeface="Trebuchet MS"/>
                <a:cs typeface="Trebuchet MS"/>
                <a:sym typeface="Trebuchet MS"/>
                <a:hlinkClick r:id="rId3"/>
              </a:rPr>
              <a:t>https://ethgasstation.info/</a:t>
            </a:r>
            <a:endParaRPr sz="2800" dirty="0">
              <a:solidFill>
                <a:schemeClr val="dk1"/>
              </a:solidFill>
              <a:ea typeface="Trebuchet MS"/>
              <a:cs typeface="Trebuchet MS"/>
              <a:sym typeface="Trebuchet MS"/>
            </a:endParaRPr>
          </a:p>
          <a:p>
            <a:pPr marL="1083706" lvl="1" indent="-457189">
              <a:spcBef>
                <a:spcPts val="560"/>
              </a:spcBef>
              <a:buClr>
                <a:srgbClr val="0000FF"/>
              </a:buClr>
              <a:buSzPct val="80000"/>
              <a:buFont typeface="Wingdings" panose="05000000000000000000" pitchFamily="2" charset="2"/>
              <a:buChar char="§"/>
            </a:pPr>
            <a:r>
              <a:rPr lang="en" sz="2800" dirty="0">
                <a:solidFill>
                  <a:schemeClr val="dk1"/>
                </a:solidFill>
                <a:ea typeface="Trebuchet MS"/>
                <a:cs typeface="Trebuchet MS"/>
                <a:sym typeface="Trebuchet MS"/>
              </a:rPr>
              <a:t>Is always set before a transaction by user</a:t>
            </a:r>
            <a:endParaRPr sz="28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2800" u="sng" dirty="0">
                <a:solidFill>
                  <a:schemeClr val="dk1"/>
                </a:solidFill>
                <a:ea typeface="Trebuchet MS"/>
                <a:cs typeface="Trebuchet MS"/>
                <a:sym typeface="Trebuchet MS"/>
              </a:rPr>
              <a:t>Gas Limit</a:t>
            </a:r>
            <a:r>
              <a:rPr lang="en" sz="2800" dirty="0">
                <a:solidFill>
                  <a:schemeClr val="dk1"/>
                </a:solidFill>
                <a:ea typeface="Trebuchet MS"/>
                <a:cs typeface="Trebuchet MS"/>
                <a:sym typeface="Trebuchet MS"/>
              </a:rPr>
              <a:t>: maximum amount of Gas user is willing to spend</a:t>
            </a:r>
            <a:endParaRPr sz="28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Helps to regulate load on network</a:t>
            </a:r>
            <a:endParaRPr sz="2800" dirty="0"/>
          </a:p>
          <a:p>
            <a:pPr marL="626518" indent="-609585">
              <a:spcBef>
                <a:spcPts val="560"/>
              </a:spcBef>
              <a:buClr>
                <a:srgbClr val="0000FF"/>
              </a:buClr>
              <a:buSzPct val="100000"/>
              <a:buFont typeface="Arial" panose="020B0604020202020204" pitchFamily="34" charset="0"/>
              <a:buChar char="•"/>
            </a:pPr>
            <a:r>
              <a:rPr lang="en" sz="2800" u="sng" dirty="0">
                <a:solidFill>
                  <a:schemeClr val="dk1"/>
                </a:solidFill>
                <a:ea typeface="Trebuchet MS"/>
                <a:cs typeface="Trebuchet MS"/>
                <a:sym typeface="Trebuchet MS"/>
              </a:rPr>
              <a:t>Gas Cost </a:t>
            </a:r>
            <a:r>
              <a:rPr lang="en" sz="2800" dirty="0">
                <a:solidFill>
                  <a:schemeClr val="dk1"/>
                </a:solidFill>
                <a:ea typeface="Trebuchet MS"/>
                <a:cs typeface="Trebuchet MS"/>
                <a:sym typeface="Trebuchet MS"/>
              </a:rPr>
              <a:t>(used when sending transactions) is calculated by gasLimit*gasPrice.</a:t>
            </a:r>
            <a:endParaRPr sz="2800" dirty="0">
              <a:solidFill>
                <a:schemeClr val="dk1"/>
              </a:solidFill>
              <a:ea typeface="Trebuchet MS"/>
              <a:cs typeface="Trebuchet MS"/>
              <a:sym typeface="Trebuchet MS"/>
            </a:endParaRPr>
          </a:p>
          <a:p>
            <a:pPr marL="1175989" lvl="1" indent="-549472">
              <a:spcBef>
                <a:spcPts val="560"/>
              </a:spcBef>
              <a:buClr>
                <a:srgbClr val="0000FF"/>
              </a:buClr>
              <a:buSzPct val="80000"/>
              <a:buFont typeface="Wingdings" panose="05000000000000000000" pitchFamily="2" charset="2"/>
              <a:buChar char="§"/>
            </a:pPr>
            <a:r>
              <a:rPr lang="en" sz="2800" dirty="0">
                <a:solidFill>
                  <a:schemeClr val="dk1"/>
                </a:solidFill>
                <a:ea typeface="Trebuchet MS"/>
                <a:cs typeface="Trebuchet MS"/>
                <a:sym typeface="Trebuchet MS"/>
              </a:rPr>
              <a:t>All blocks have a Gas Limit (maximum Gas each block can use)</a:t>
            </a:r>
            <a:endParaRPr sz="2800"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29"/>
          <p:cNvSpPr txBox="1">
            <a:spLocks noGrp="1"/>
          </p:cNvSpPr>
          <p:nvPr>
            <p:ph type="title"/>
          </p:nvPr>
        </p:nvSpPr>
        <p:spPr>
          <a:xfrm>
            <a:off x="461431" y="127215"/>
            <a:ext cx="2193600" cy="6208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Gas Cost</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4236753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1125989" y="970344"/>
            <a:ext cx="11655291" cy="4598800"/>
          </a:xfrm>
          <a:prstGeom prst="rect">
            <a:avLst/>
          </a:prstGeom>
          <a:noFill/>
          <a:ln>
            <a:noFill/>
          </a:ln>
        </p:spPr>
        <p:txBody>
          <a:bodyPr spcFirstLastPara="1" wrap="square" lIns="0" tIns="16933" rIns="0" bIns="0" anchor="t" anchorCtr="0">
            <a:noAutofit/>
          </a:bodyPr>
          <a:lstStyle/>
          <a:p>
            <a:pPr marL="626518" marR="6773" indent="-609585">
              <a:lnSpc>
                <a:spcPct val="114599"/>
              </a:lnSpc>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Every node contains a virtual machine (similar to Java)</a:t>
            </a:r>
            <a:endParaRPr sz="3733" dirty="0"/>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Called the Ethereum Virtual Machine (EVM)</a:t>
            </a:r>
            <a:endParaRPr sz="3200" dirty="0">
              <a:solidFill>
                <a:schemeClr val="dk1"/>
              </a:solidFill>
              <a:ea typeface="Trebuchet MS"/>
              <a:cs typeface="Trebuchet MS"/>
              <a:sym typeface="Trebuchet MS"/>
            </a:endParaRPr>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b="1" dirty="0">
                <a:solidFill>
                  <a:schemeClr val="dk1"/>
                </a:solidFill>
                <a:ea typeface="Trebuchet MS"/>
                <a:cs typeface="Trebuchet MS"/>
                <a:sym typeface="Trebuchet MS"/>
              </a:rPr>
              <a:t>Compiles</a:t>
            </a:r>
            <a:r>
              <a:rPr lang="en" sz="3200" dirty="0">
                <a:solidFill>
                  <a:schemeClr val="dk1"/>
                </a:solidFill>
                <a:ea typeface="Trebuchet MS"/>
                <a:cs typeface="Trebuchet MS"/>
                <a:sym typeface="Trebuchet MS"/>
              </a:rPr>
              <a:t> code from high-level language to bytecode</a:t>
            </a:r>
            <a:endParaRPr sz="3200" dirty="0">
              <a:solidFill>
                <a:schemeClr val="dk1"/>
              </a:solidFill>
              <a:ea typeface="Trebuchet MS"/>
              <a:cs typeface="Trebuchet MS"/>
              <a:sym typeface="Trebuchet MS"/>
            </a:endParaRPr>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Executes smart contract code and broadcasts state</a:t>
            </a:r>
            <a:endParaRPr sz="3200" dirty="0">
              <a:solidFill>
                <a:schemeClr val="dk1"/>
              </a:solidFill>
              <a:ea typeface="Trebuchet MS"/>
              <a:cs typeface="Trebuchet MS"/>
              <a:sym typeface="Trebuchet MS"/>
            </a:endParaRPr>
          </a:p>
          <a:p>
            <a:pPr marL="626518" marR="1426598" indent="-609585">
              <a:lnSpc>
                <a:spcPct val="114599"/>
              </a:lnSpc>
              <a:buClr>
                <a:srgbClr val="0000FF"/>
              </a:buClr>
              <a:buSzPct val="100000"/>
              <a:buFont typeface="Arial" panose="020B0604020202020204" pitchFamily="34" charset="0"/>
              <a:buChar char="•"/>
            </a:pPr>
            <a:r>
              <a:rPr lang="en" sz="3733" b="1" i="1" dirty="0">
                <a:solidFill>
                  <a:schemeClr val="dk1"/>
                </a:solidFill>
                <a:sym typeface="Arial"/>
              </a:rPr>
              <a:t>Every full-node on the blockchain processes every transaction and stores the entire state</a:t>
            </a:r>
            <a:endParaRPr sz="3733" i="1" dirty="0">
              <a:solidFill>
                <a:schemeClr val="dk1"/>
              </a:solidFill>
              <a:sym typeface="Arial"/>
            </a:endParaRPr>
          </a:p>
        </p:txBody>
      </p:sp>
      <p:sp>
        <p:nvSpPr>
          <p:cNvPr id="422" name="Shape 422"/>
          <p:cNvSpPr txBox="1">
            <a:spLocks noGrp="1"/>
          </p:cNvSpPr>
          <p:nvPr>
            <p:ph type="title"/>
          </p:nvPr>
        </p:nvSpPr>
        <p:spPr>
          <a:xfrm>
            <a:off x="1922825" y="92181"/>
            <a:ext cx="4605600" cy="6524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Code Execution</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23" name="Shape 423"/>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55</a:t>
            </a:fld>
            <a:endParaRPr sz="1200"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Tree>
    <p:extLst>
      <p:ext uri="{BB962C8B-B14F-4D97-AF65-F5344CB8AC3E}">
        <p14:creationId xmlns:p14="http://schemas.microsoft.com/office/powerpoint/2010/main" val="3165208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268" y="406396"/>
            <a:ext cx="8911687" cy="1280890"/>
          </a:xfrm>
        </p:spPr>
        <p:txBody>
          <a:bodyPr/>
          <a:lstStyle/>
          <a:p>
            <a:r>
              <a:rPr lang="en-US" b="1" dirty="0"/>
              <a:t>Machine state</a:t>
            </a:r>
            <a:endParaRPr lang="en-US" dirty="0"/>
          </a:p>
        </p:txBody>
      </p:sp>
      <p:sp>
        <p:nvSpPr>
          <p:cNvPr id="3" name="Content Placeholder 2"/>
          <p:cNvSpPr>
            <a:spLocks noGrp="1"/>
          </p:cNvSpPr>
          <p:nvPr>
            <p:ph idx="1"/>
          </p:nvPr>
        </p:nvSpPr>
        <p:spPr>
          <a:xfrm>
            <a:off x="1776411" y="1540189"/>
            <a:ext cx="8915400" cy="3777622"/>
          </a:xfrm>
        </p:spPr>
        <p:txBody>
          <a:bodyPr>
            <a:noAutofit/>
          </a:bodyPr>
          <a:lstStyle/>
          <a:p>
            <a:r>
              <a:rPr lang="en-US" sz="2400" dirty="0"/>
              <a:t>Machine state is also maintained internally by the EVM. </a:t>
            </a:r>
          </a:p>
          <a:p>
            <a:r>
              <a:rPr lang="en-US" sz="2400" dirty="0"/>
              <a:t>Machine state is updated after each execution cycle of EVM. </a:t>
            </a:r>
          </a:p>
          <a:p>
            <a:r>
              <a:rPr lang="en-US" sz="2400" dirty="0"/>
              <a:t>An iterator function runs in the virtual machine, which outputs the results of a single cycle of the state machine. </a:t>
            </a:r>
          </a:p>
          <a:p>
            <a:r>
              <a:rPr lang="en-US" sz="2400" dirty="0"/>
              <a:t>Machine state is a tuple that consist of the following elements:</a:t>
            </a:r>
          </a:p>
          <a:p>
            <a:pPr lvl="1"/>
            <a:r>
              <a:rPr lang="en-US" sz="2000" dirty="0"/>
              <a:t>Available gas</a:t>
            </a:r>
          </a:p>
          <a:p>
            <a:pPr lvl="1"/>
            <a:r>
              <a:rPr lang="en-US" sz="2000" dirty="0"/>
              <a:t>The program counter, which is a positive integer up to 256</a:t>
            </a:r>
          </a:p>
          <a:p>
            <a:pPr lvl="1"/>
            <a:r>
              <a:rPr lang="en-US" sz="2000" dirty="0"/>
              <a:t>Memory contents</a:t>
            </a:r>
          </a:p>
          <a:p>
            <a:pPr lvl="1"/>
            <a:r>
              <a:rPr lang="en-US" sz="2000" dirty="0"/>
              <a:t>Active number of words in memory</a:t>
            </a:r>
          </a:p>
          <a:p>
            <a:pPr lvl="1"/>
            <a:r>
              <a:rPr lang="en-US" sz="2000" dirty="0"/>
              <a:t>Contents of the stack</a:t>
            </a:r>
          </a:p>
        </p:txBody>
      </p:sp>
    </p:spTree>
    <p:extLst>
      <p:ext uri="{BB962C8B-B14F-4D97-AF65-F5344CB8AC3E}">
        <p14:creationId xmlns:p14="http://schemas.microsoft.com/office/powerpoint/2010/main" val="1635570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state</a:t>
            </a:r>
            <a:endParaRPr lang="en-US" dirty="0"/>
          </a:p>
        </p:txBody>
      </p:sp>
      <p:sp>
        <p:nvSpPr>
          <p:cNvPr id="3" name="Content Placeholder 2"/>
          <p:cNvSpPr>
            <a:spLocks noGrp="1"/>
          </p:cNvSpPr>
          <p:nvPr>
            <p:ph idx="1"/>
          </p:nvPr>
        </p:nvSpPr>
        <p:spPr>
          <a:xfrm>
            <a:off x="1878012" y="1756229"/>
            <a:ext cx="8915400" cy="3777622"/>
          </a:xfrm>
        </p:spPr>
        <p:txBody>
          <a:bodyPr>
            <a:noAutofit/>
          </a:bodyPr>
          <a:lstStyle/>
          <a:p>
            <a:r>
              <a:rPr lang="en-US" sz="3200" dirty="0"/>
              <a:t>The EVM is designed to handle exceptions and will halt (stop execution) in case any of the following exceptions occur:</a:t>
            </a:r>
          </a:p>
          <a:p>
            <a:pPr lvl="1"/>
            <a:r>
              <a:rPr lang="en-US" sz="2800" dirty="0"/>
              <a:t>Not having enough gas required for execution</a:t>
            </a:r>
          </a:p>
          <a:p>
            <a:pPr lvl="1"/>
            <a:r>
              <a:rPr lang="en-US" sz="2800" dirty="0"/>
              <a:t>Invalid instructions</a:t>
            </a:r>
          </a:p>
          <a:p>
            <a:pPr lvl="1"/>
            <a:r>
              <a:rPr lang="en-US" sz="2800" dirty="0"/>
              <a:t>Insufficient stack items</a:t>
            </a:r>
          </a:p>
          <a:p>
            <a:pPr lvl="1"/>
            <a:r>
              <a:rPr lang="en-US" sz="2800" dirty="0"/>
              <a:t>Invalid destination of jump op codes</a:t>
            </a:r>
          </a:p>
          <a:p>
            <a:pPr lvl="1"/>
            <a:r>
              <a:rPr lang="en-US" sz="2800" dirty="0"/>
              <a:t>Invalid stack size (greater than 1024)</a:t>
            </a:r>
          </a:p>
        </p:txBody>
      </p:sp>
    </p:spTree>
    <p:extLst>
      <p:ext uri="{BB962C8B-B14F-4D97-AF65-F5344CB8AC3E}">
        <p14:creationId xmlns:p14="http://schemas.microsoft.com/office/powerpoint/2010/main" val="2231975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iterator function</a:t>
            </a:r>
            <a:endParaRPr lang="en-US" dirty="0"/>
          </a:p>
        </p:txBody>
      </p:sp>
      <p:sp>
        <p:nvSpPr>
          <p:cNvPr id="3" name="Content Placeholder 2"/>
          <p:cNvSpPr>
            <a:spLocks noGrp="1"/>
          </p:cNvSpPr>
          <p:nvPr>
            <p:ph idx="1"/>
          </p:nvPr>
        </p:nvSpPr>
        <p:spPr>
          <a:xfrm>
            <a:off x="1590766" y="1540189"/>
            <a:ext cx="9388429" cy="3777622"/>
          </a:xfrm>
        </p:spPr>
        <p:txBody>
          <a:bodyPr>
            <a:noAutofit/>
          </a:bodyPr>
          <a:lstStyle/>
          <a:p>
            <a:r>
              <a:rPr lang="en-US" sz="2400" dirty="0"/>
              <a:t>The iterator function performs various important functions that are used to set the next state of the machine and eventually the world state. </a:t>
            </a:r>
          </a:p>
          <a:p>
            <a:r>
              <a:rPr lang="en-US" sz="2400" dirty="0"/>
              <a:t>These functions include the following:</a:t>
            </a:r>
          </a:p>
          <a:p>
            <a:pPr lvl="1"/>
            <a:r>
              <a:rPr lang="en-US" sz="2400" dirty="0"/>
              <a:t>It fetches the next instruction from a byte array where the machine code is stored in the execution environment.</a:t>
            </a:r>
          </a:p>
          <a:p>
            <a:pPr lvl="1"/>
            <a:r>
              <a:rPr lang="en-US" sz="2400" dirty="0"/>
              <a:t>It adds/removes (PUSH/POP) items from the stack accordingly.</a:t>
            </a:r>
          </a:p>
          <a:p>
            <a:pPr lvl="1"/>
            <a:r>
              <a:rPr lang="en-US" sz="2400" dirty="0"/>
              <a:t>Gas is reduced according to the gas cost of the instructions/Opcodes.</a:t>
            </a:r>
          </a:p>
          <a:p>
            <a:pPr lvl="1"/>
            <a:r>
              <a:rPr lang="en-US" sz="2400" dirty="0"/>
              <a:t>It increments the </a:t>
            </a:r>
            <a:r>
              <a:rPr lang="en-US" sz="2400" b="1" dirty="0"/>
              <a:t>program counter </a:t>
            </a:r>
            <a:r>
              <a:rPr lang="en-US" sz="2400" dirty="0"/>
              <a:t>(</a:t>
            </a:r>
            <a:r>
              <a:rPr lang="en-US" sz="2400" b="1" dirty="0"/>
              <a:t>PC</a:t>
            </a:r>
            <a:r>
              <a:rPr lang="en-US" sz="2400" dirty="0"/>
              <a:t>).</a:t>
            </a:r>
          </a:p>
        </p:txBody>
      </p:sp>
    </p:spTree>
    <p:extLst>
      <p:ext uri="{BB962C8B-B14F-4D97-AF65-F5344CB8AC3E}">
        <p14:creationId xmlns:p14="http://schemas.microsoft.com/office/powerpoint/2010/main" val="23942700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state can be viewed as a tuple</a:t>
            </a:r>
          </a:p>
        </p:txBody>
      </p:sp>
      <p:sp>
        <p:nvSpPr>
          <p:cNvPr id="3" name="Content Placeholder 2"/>
          <p:cNvSpPr>
            <a:spLocks noGrp="1"/>
          </p:cNvSpPr>
          <p:nvPr>
            <p:ph idx="1"/>
          </p:nvPr>
        </p:nvSpPr>
        <p:spPr/>
        <p:txBody>
          <a:bodyPr/>
          <a:lstStyle/>
          <a:p>
            <a:endParaRPr lang="en-US" i="1" dirty="0"/>
          </a:p>
        </p:txBody>
      </p:sp>
      <p:pic>
        <p:nvPicPr>
          <p:cNvPr id="4" name="Picture 3"/>
          <p:cNvPicPr>
            <a:picLocks noChangeAspect="1"/>
          </p:cNvPicPr>
          <p:nvPr/>
        </p:nvPicPr>
        <p:blipFill>
          <a:blip r:embed="rId2"/>
          <a:stretch>
            <a:fillRect/>
          </a:stretch>
        </p:blipFill>
        <p:spPr>
          <a:xfrm>
            <a:off x="4098651" y="1332576"/>
            <a:ext cx="5424171" cy="5393518"/>
          </a:xfrm>
          <a:prstGeom prst="rect">
            <a:avLst/>
          </a:prstGeom>
        </p:spPr>
      </p:pic>
    </p:spTree>
    <p:extLst>
      <p:ext uri="{BB962C8B-B14F-4D97-AF65-F5344CB8AC3E}">
        <p14:creationId xmlns:p14="http://schemas.microsoft.com/office/powerpoint/2010/main" val="338529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1993505" y="1706880"/>
            <a:ext cx="9153298" cy="3777622"/>
          </a:xfrm>
        </p:spPr>
        <p:txBody>
          <a:bodyPr>
            <a:noAutofit/>
          </a:bodyPr>
          <a:lstStyle/>
          <a:p>
            <a:r>
              <a:rPr lang="en-US" sz="2400" dirty="0"/>
              <a:t>Ethereum ecosystem will undergo constant improvement and development</a:t>
            </a:r>
          </a:p>
          <a:p>
            <a:r>
              <a:rPr lang="en-US" sz="2400" b="1" dirty="0"/>
              <a:t>serenity </a:t>
            </a:r>
            <a:r>
              <a:rPr lang="en-US" sz="2400" dirty="0"/>
              <a:t>should not really be considered a </a:t>
            </a:r>
            <a:r>
              <a:rPr lang="en-US" sz="2400" i="1" dirty="0"/>
              <a:t>final </a:t>
            </a:r>
            <a:r>
              <a:rPr lang="en-US" sz="2400" dirty="0"/>
              <a:t>version but a major milestone in a long journey of continuous improvement.</a:t>
            </a:r>
          </a:p>
          <a:p>
            <a:r>
              <a:rPr lang="en-US" sz="2400" dirty="0"/>
              <a:t> Further releases are envisaged but have not been named yet. </a:t>
            </a:r>
          </a:p>
          <a:p>
            <a:r>
              <a:rPr lang="en-US" sz="2400" dirty="0"/>
              <a:t>The vision of </a:t>
            </a:r>
            <a:r>
              <a:rPr lang="en-US" sz="2400" b="1" i="1" dirty="0"/>
              <a:t>web 3.0 </a:t>
            </a:r>
            <a:r>
              <a:rPr lang="en-US" sz="2400" dirty="0"/>
              <a:t>has already been proposed and is being discussed in the community. </a:t>
            </a:r>
          </a:p>
          <a:p>
            <a:endParaRPr lang="en-US" sz="2400" dirty="0"/>
          </a:p>
        </p:txBody>
      </p:sp>
    </p:spTree>
    <p:extLst>
      <p:ext uri="{BB962C8B-B14F-4D97-AF65-F5344CB8AC3E}">
        <p14:creationId xmlns:p14="http://schemas.microsoft.com/office/powerpoint/2010/main" val="1027246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6228" y="624110"/>
            <a:ext cx="9414555" cy="3777622"/>
          </a:xfrm>
        </p:spPr>
        <p:txBody>
          <a:bodyPr>
            <a:noAutofit/>
          </a:bodyPr>
          <a:lstStyle/>
          <a:p>
            <a:r>
              <a:rPr lang="en-US" sz="2400" dirty="0"/>
              <a:t>Virtual machine is also able to halt in normal conditions if STOP or SUICIDE or  RETURN Opcodes are encountered during the execution cycle.</a:t>
            </a:r>
          </a:p>
          <a:p>
            <a:r>
              <a:rPr lang="en-US" sz="2400" dirty="0"/>
              <a:t>Code written in a high-level language such as serpent, LLL, or Solidity is converted into the byte code that EVM understands in order for it to be executed by the EVM. </a:t>
            </a:r>
          </a:p>
          <a:p>
            <a:pPr lvl="1"/>
            <a:r>
              <a:rPr lang="en-US" sz="2000" b="1" dirty="0"/>
              <a:t>Solidity</a:t>
            </a:r>
            <a:r>
              <a:rPr lang="en-US" sz="2000" dirty="0"/>
              <a:t> is the high-level language that has been developed for </a:t>
            </a:r>
            <a:r>
              <a:rPr lang="en-US" sz="2000" dirty="0" err="1"/>
              <a:t>Ethereum</a:t>
            </a:r>
            <a:r>
              <a:rPr lang="en-US" sz="2000" dirty="0"/>
              <a:t> with JavaScript such as syntax to write code for smart contracts. </a:t>
            </a:r>
          </a:p>
          <a:p>
            <a:pPr lvl="2"/>
            <a:r>
              <a:rPr lang="en-US" sz="1800" dirty="0"/>
              <a:t>Once the code is written, it is compiled into byte code that's understandable by the EVM using the Solidity compiler called </a:t>
            </a:r>
            <a:r>
              <a:rPr lang="en-US" sz="1800" dirty="0" err="1"/>
              <a:t>solc</a:t>
            </a:r>
            <a:r>
              <a:rPr lang="en-US" sz="1800" dirty="0"/>
              <a:t>.</a:t>
            </a:r>
          </a:p>
          <a:p>
            <a:pPr lvl="1"/>
            <a:r>
              <a:rPr lang="en-US" sz="2000" b="1" dirty="0"/>
              <a:t>LLL </a:t>
            </a:r>
            <a:r>
              <a:rPr lang="en-US" sz="2000" dirty="0"/>
              <a:t>(</a:t>
            </a:r>
            <a:r>
              <a:rPr lang="en-US" sz="2000" b="1" dirty="0"/>
              <a:t>Lisp-like Low-level language</a:t>
            </a:r>
            <a:r>
              <a:rPr lang="en-US" sz="2000" dirty="0"/>
              <a:t>) is another language that is used to write smart contract code. </a:t>
            </a:r>
          </a:p>
          <a:p>
            <a:pPr lvl="1"/>
            <a:r>
              <a:rPr lang="en-US" sz="2000" b="1" dirty="0"/>
              <a:t>Serpent</a:t>
            </a:r>
            <a:r>
              <a:rPr lang="en-US" sz="2000" dirty="0"/>
              <a:t> is a Python-like high-level language that can be used to write smart contracts for </a:t>
            </a:r>
            <a:r>
              <a:rPr lang="en-US" sz="2000" dirty="0" err="1"/>
              <a:t>Ethereum</a:t>
            </a:r>
            <a:r>
              <a:rPr lang="en-US" sz="2000" dirty="0"/>
              <a:t>.</a:t>
            </a:r>
          </a:p>
        </p:txBody>
      </p:sp>
    </p:spTree>
    <p:extLst>
      <p:ext uri="{BB962C8B-B14F-4D97-AF65-F5344CB8AC3E}">
        <p14:creationId xmlns:p14="http://schemas.microsoft.com/office/powerpoint/2010/main" val="146221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program in solidity</a:t>
            </a:r>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dirty="0"/>
              <a:t>This program is converted into bytecode</a:t>
            </a:r>
          </a:p>
          <a:p>
            <a:r>
              <a:rPr lang="en-US" sz="2400" dirty="0">
                <a:hlinkClick r:id="rId2"/>
              </a:rPr>
              <a:t>https://remix.ethereum.org/</a:t>
            </a:r>
            <a:endParaRPr lang="en-US" sz="2400" dirty="0"/>
          </a:p>
        </p:txBody>
      </p:sp>
      <p:pic>
        <p:nvPicPr>
          <p:cNvPr id="4" name="Picture 3"/>
          <p:cNvPicPr>
            <a:picLocks noChangeAspect="1"/>
          </p:cNvPicPr>
          <p:nvPr/>
        </p:nvPicPr>
        <p:blipFill>
          <a:blip r:embed="rId3"/>
          <a:stretch>
            <a:fillRect/>
          </a:stretch>
        </p:blipFill>
        <p:spPr>
          <a:xfrm>
            <a:off x="1896881" y="1619034"/>
            <a:ext cx="8476967" cy="3122783"/>
          </a:xfrm>
          <a:prstGeom prst="rect">
            <a:avLst/>
          </a:prstGeom>
        </p:spPr>
      </p:pic>
    </p:spTree>
    <p:extLst>
      <p:ext uri="{BB962C8B-B14F-4D97-AF65-F5344CB8AC3E}">
        <p14:creationId xmlns:p14="http://schemas.microsoft.com/office/powerpoint/2010/main" val="80239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Opcodes and their meaning</a:t>
            </a:r>
            <a:endParaRPr lang="en-US" dirty="0"/>
          </a:p>
        </p:txBody>
      </p:sp>
      <p:sp>
        <p:nvSpPr>
          <p:cNvPr id="3" name="Content Placeholder 2"/>
          <p:cNvSpPr>
            <a:spLocks noGrp="1"/>
          </p:cNvSpPr>
          <p:nvPr>
            <p:ph idx="1"/>
          </p:nvPr>
        </p:nvSpPr>
        <p:spPr>
          <a:xfrm>
            <a:off x="1790926" y="1905000"/>
            <a:ext cx="8915400" cy="3777622"/>
          </a:xfrm>
        </p:spPr>
        <p:txBody>
          <a:bodyPr>
            <a:normAutofit/>
          </a:bodyPr>
          <a:lstStyle/>
          <a:p>
            <a:r>
              <a:rPr lang="en-US" sz="2400" dirty="0"/>
              <a:t>There are different opcodes that have been introduced in the EVM. </a:t>
            </a:r>
          </a:p>
          <a:p>
            <a:r>
              <a:rPr lang="en-US" sz="2400" dirty="0"/>
              <a:t>Opcodes are divided into multiple categories based on the operation they perform.</a:t>
            </a:r>
          </a:p>
        </p:txBody>
      </p:sp>
    </p:spTree>
    <p:extLst>
      <p:ext uri="{BB962C8B-B14F-4D97-AF65-F5344CB8AC3E}">
        <p14:creationId xmlns:p14="http://schemas.microsoft.com/office/powerpoint/2010/main" val="2812711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470" y="0"/>
            <a:ext cx="8911687" cy="394793"/>
          </a:xfrm>
        </p:spPr>
        <p:txBody>
          <a:bodyPr>
            <a:normAutofit fontScale="90000"/>
          </a:bodyPr>
          <a:lstStyle/>
          <a:p>
            <a:r>
              <a:rPr lang="en-US" b="1" dirty="0"/>
              <a:t>Arithmetic operations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6583" y="456271"/>
            <a:ext cx="11008548" cy="6218849"/>
          </a:xfrm>
          <a:prstGeom prst="rect">
            <a:avLst/>
          </a:prstGeom>
        </p:spPr>
      </p:pic>
    </p:spTree>
    <p:extLst>
      <p:ext uri="{BB962C8B-B14F-4D97-AF65-F5344CB8AC3E}">
        <p14:creationId xmlns:p14="http://schemas.microsoft.com/office/powerpoint/2010/main" val="3449790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4" y="0"/>
            <a:ext cx="8911687" cy="603799"/>
          </a:xfrm>
        </p:spPr>
        <p:txBody>
          <a:bodyPr>
            <a:normAutofit fontScale="90000"/>
          </a:bodyPr>
          <a:lstStyle/>
          <a:p>
            <a:r>
              <a:rPr lang="en-US" b="1"/>
              <a:t>Logical operations</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53362" y="603799"/>
            <a:ext cx="10006149" cy="6447992"/>
          </a:xfrm>
          <a:prstGeom prst="rect">
            <a:avLst/>
          </a:prstGeom>
        </p:spPr>
      </p:pic>
    </p:spTree>
    <p:extLst>
      <p:ext uri="{BB962C8B-B14F-4D97-AF65-F5344CB8AC3E}">
        <p14:creationId xmlns:p14="http://schemas.microsoft.com/office/powerpoint/2010/main" val="13408577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Cryptographic operations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83771" y="2390504"/>
            <a:ext cx="11047448" cy="1512274"/>
          </a:xfrm>
          <a:prstGeom prst="rect">
            <a:avLst/>
          </a:prstGeom>
        </p:spPr>
      </p:pic>
    </p:spTree>
    <p:extLst>
      <p:ext uri="{BB962C8B-B14F-4D97-AF65-F5344CB8AC3E}">
        <p14:creationId xmlns:p14="http://schemas.microsoft.com/office/powerpoint/2010/main" val="2071558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Environmental information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7897" y="1366505"/>
            <a:ext cx="9973279" cy="5204112"/>
          </a:xfrm>
          <a:prstGeom prst="rect">
            <a:avLst/>
          </a:prstGeom>
        </p:spPr>
      </p:pic>
    </p:spTree>
    <p:extLst>
      <p:ext uri="{BB962C8B-B14F-4D97-AF65-F5344CB8AC3E}">
        <p14:creationId xmlns:p14="http://schemas.microsoft.com/office/powerpoint/2010/main" val="4188515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Environmental information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3657" y="1368362"/>
            <a:ext cx="9904813" cy="4542859"/>
          </a:xfrm>
          <a:prstGeom prst="rect">
            <a:avLst/>
          </a:prstGeom>
        </p:spPr>
      </p:pic>
    </p:spTree>
    <p:extLst>
      <p:ext uri="{BB962C8B-B14F-4D97-AF65-F5344CB8AC3E}">
        <p14:creationId xmlns:p14="http://schemas.microsoft.com/office/powerpoint/2010/main" val="4926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Information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3683" y="1500877"/>
            <a:ext cx="10367354" cy="4847671"/>
          </a:xfrm>
          <a:prstGeom prst="rect">
            <a:avLst/>
          </a:prstGeom>
        </p:spPr>
      </p:pic>
    </p:spTree>
    <p:extLst>
      <p:ext uri="{BB962C8B-B14F-4D97-AF65-F5344CB8AC3E}">
        <p14:creationId xmlns:p14="http://schemas.microsoft.com/office/powerpoint/2010/main" val="3164128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2804"/>
          </a:xfrm>
        </p:spPr>
        <p:txBody>
          <a:bodyPr>
            <a:normAutofit fontScale="90000"/>
          </a:bodyPr>
          <a:lstStyle/>
          <a:p>
            <a:r>
              <a:rPr lang="en-US" dirty="0"/>
              <a:t>Stack, memory, storage and flow operations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18175" y="1346347"/>
            <a:ext cx="8963185" cy="5352128"/>
          </a:xfrm>
          <a:prstGeom prst="rect">
            <a:avLst/>
          </a:prstGeom>
        </p:spPr>
      </p:pic>
    </p:spTree>
    <p:extLst>
      <p:ext uri="{BB962C8B-B14F-4D97-AF65-F5344CB8AC3E}">
        <p14:creationId xmlns:p14="http://schemas.microsoft.com/office/powerpoint/2010/main" val="149613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1460568" y="1433128"/>
            <a:ext cx="9565241" cy="5100194"/>
          </a:xfrm>
        </p:spPr>
        <p:txBody>
          <a:bodyPr>
            <a:normAutofit lnSpcReduction="10000"/>
          </a:bodyPr>
          <a:lstStyle/>
          <a:p>
            <a:endParaRPr lang="en-US" dirty="0"/>
          </a:p>
          <a:p>
            <a:r>
              <a:rPr lang="en-US" sz="2400" b="1" dirty="0"/>
              <a:t>Web 3.0 </a:t>
            </a:r>
            <a:r>
              <a:rPr lang="en-US" sz="2400" dirty="0"/>
              <a:t>is a  concept that basically proposes a semantic and intelligent web as an evolution of the existing web 2.0 technology.</a:t>
            </a:r>
          </a:p>
          <a:p>
            <a:pPr lvl="1"/>
            <a:r>
              <a:rPr lang="en-US" sz="2400" dirty="0"/>
              <a:t>Ecosystem where people, applications, data, and web are all connected together and are able to interact with each other in an </a:t>
            </a:r>
            <a:r>
              <a:rPr lang="en-US" sz="2400" b="1" dirty="0"/>
              <a:t>intelligent fashion</a:t>
            </a:r>
            <a:r>
              <a:rPr lang="en-US" sz="2400" dirty="0"/>
              <a:t>. </a:t>
            </a:r>
          </a:p>
          <a:p>
            <a:r>
              <a:rPr lang="en-US" sz="2400" dirty="0"/>
              <a:t>With the advent of the blockchain technology, an idea of </a:t>
            </a:r>
            <a:r>
              <a:rPr lang="en-US" sz="2400" b="1" dirty="0"/>
              <a:t>decentralized web </a:t>
            </a:r>
            <a:r>
              <a:rPr lang="en-US" sz="2400" dirty="0"/>
              <a:t>has also emerged</a:t>
            </a:r>
          </a:p>
          <a:p>
            <a:r>
              <a:rPr lang="en-US" sz="2400" dirty="0"/>
              <a:t>All major services, such as DNS, search engines, and identity on the Internet will be decentralized in web 3.0. </a:t>
            </a:r>
          </a:p>
          <a:p>
            <a:pPr lvl="1"/>
            <a:r>
              <a:rPr lang="en-US" sz="2400" dirty="0"/>
              <a:t>Ethereum is being envisaged as a platform that can help realize this vision.</a:t>
            </a:r>
          </a:p>
        </p:txBody>
      </p:sp>
    </p:spTree>
    <p:extLst>
      <p:ext uri="{BB962C8B-B14F-4D97-AF65-F5344CB8AC3E}">
        <p14:creationId xmlns:p14="http://schemas.microsoft.com/office/powerpoint/2010/main" val="1794523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operations</a:t>
            </a:r>
          </a:p>
        </p:txBody>
      </p:sp>
      <p:sp>
        <p:nvSpPr>
          <p:cNvPr id="3" name="Content Placeholder 2"/>
          <p:cNvSpPr>
            <a:spLocks noGrp="1"/>
          </p:cNvSpPr>
          <p:nvPr>
            <p:ph idx="1"/>
          </p:nvPr>
        </p:nvSpPr>
        <p:spPr>
          <a:xfrm>
            <a:off x="2053635" y="1428205"/>
            <a:ext cx="8915400" cy="3777622"/>
          </a:xfrm>
        </p:spPr>
        <p:txBody>
          <a:bodyPr>
            <a:normAutofit/>
          </a:bodyPr>
          <a:lstStyle/>
          <a:p>
            <a:r>
              <a:rPr lang="en-US" sz="2400" dirty="0"/>
              <a:t>PUSH operations used to place items on the stack. </a:t>
            </a:r>
          </a:p>
          <a:p>
            <a:r>
              <a:rPr lang="en-US" sz="2400" dirty="0"/>
              <a:t>The range of these instructions is from 0x60 to 0x7f.</a:t>
            </a:r>
          </a:p>
          <a:p>
            <a:r>
              <a:rPr lang="en-US" sz="2400" dirty="0"/>
              <a:t> There are 32 PUSH operations available in total in the EVM.</a:t>
            </a:r>
          </a:p>
          <a:p>
            <a:r>
              <a:rPr lang="en-US" sz="2400" dirty="0"/>
              <a:t> PUSH operation, which reads from the byte array of the program code.</a:t>
            </a:r>
          </a:p>
        </p:txBody>
      </p:sp>
      <p:pic>
        <p:nvPicPr>
          <p:cNvPr id="4" name="Picture 3"/>
          <p:cNvPicPr>
            <a:picLocks noChangeAspect="1"/>
          </p:cNvPicPr>
          <p:nvPr/>
        </p:nvPicPr>
        <p:blipFill>
          <a:blip r:embed="rId2"/>
          <a:stretch>
            <a:fillRect/>
          </a:stretch>
        </p:blipFill>
        <p:spPr>
          <a:xfrm>
            <a:off x="1766251" y="4192228"/>
            <a:ext cx="9548335" cy="1817694"/>
          </a:xfrm>
          <a:prstGeom prst="rect">
            <a:avLst/>
          </a:prstGeom>
        </p:spPr>
      </p:pic>
    </p:spTree>
    <p:extLst>
      <p:ext uri="{BB962C8B-B14F-4D97-AF65-F5344CB8AC3E}">
        <p14:creationId xmlns:p14="http://schemas.microsoft.com/office/powerpoint/2010/main" val="3048348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2" y="0"/>
            <a:ext cx="8911687" cy="1280890"/>
          </a:xfrm>
        </p:spPr>
        <p:txBody>
          <a:bodyPr/>
          <a:lstStyle/>
          <a:p>
            <a:r>
              <a:rPr lang="en-US" dirty="0"/>
              <a:t>Duplication operations</a:t>
            </a:r>
          </a:p>
        </p:txBody>
      </p:sp>
      <p:sp>
        <p:nvSpPr>
          <p:cNvPr id="3" name="Content Placeholder 2"/>
          <p:cNvSpPr>
            <a:spLocks noGrp="1"/>
          </p:cNvSpPr>
          <p:nvPr>
            <p:ph idx="1"/>
          </p:nvPr>
        </p:nvSpPr>
        <p:spPr>
          <a:xfrm>
            <a:off x="1753189" y="788125"/>
            <a:ext cx="8915400" cy="3777622"/>
          </a:xfrm>
        </p:spPr>
        <p:txBody>
          <a:bodyPr>
            <a:normAutofit/>
          </a:bodyPr>
          <a:lstStyle/>
          <a:p>
            <a:r>
              <a:rPr lang="en-US" sz="2400" dirty="0"/>
              <a:t>Duplication operations are used to duplicate stack items. </a:t>
            </a:r>
          </a:p>
          <a:p>
            <a:r>
              <a:rPr lang="en-US" sz="2400" dirty="0"/>
              <a:t>The range of values is from 0x80 to 0x8f. </a:t>
            </a:r>
          </a:p>
          <a:p>
            <a:r>
              <a:rPr lang="en-US" sz="2400" dirty="0"/>
              <a:t>There are 16 DUP instructions available in the EVM. </a:t>
            </a:r>
          </a:p>
          <a:p>
            <a:r>
              <a:rPr lang="en-US" sz="2400" dirty="0"/>
              <a:t>Items placed on the stack or removed from the stack also change incrementally with the mnemonic used;</a:t>
            </a:r>
          </a:p>
          <a:p>
            <a:pPr lvl="1"/>
            <a:r>
              <a:rPr lang="en-US" sz="2000" dirty="0"/>
              <a:t> for example, DUP1 removes one item from the stack and places two items on the stack, whereas DUP16 removes 16 items from the stack and places 17 items.</a:t>
            </a:r>
          </a:p>
        </p:txBody>
      </p:sp>
      <p:pic>
        <p:nvPicPr>
          <p:cNvPr id="4" name="Picture 3"/>
          <p:cNvPicPr>
            <a:picLocks noChangeAspect="1"/>
          </p:cNvPicPr>
          <p:nvPr/>
        </p:nvPicPr>
        <p:blipFill>
          <a:blip r:embed="rId2"/>
          <a:stretch>
            <a:fillRect/>
          </a:stretch>
        </p:blipFill>
        <p:spPr>
          <a:xfrm>
            <a:off x="1753189" y="4565747"/>
            <a:ext cx="9575119" cy="2063451"/>
          </a:xfrm>
          <a:prstGeom prst="rect">
            <a:avLst/>
          </a:prstGeom>
        </p:spPr>
      </p:pic>
    </p:spTree>
    <p:extLst>
      <p:ext uri="{BB962C8B-B14F-4D97-AF65-F5344CB8AC3E}">
        <p14:creationId xmlns:p14="http://schemas.microsoft.com/office/powerpoint/2010/main" val="4043665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operations</a:t>
            </a:r>
          </a:p>
        </p:txBody>
      </p:sp>
      <p:sp>
        <p:nvSpPr>
          <p:cNvPr id="3" name="Content Placeholder 2"/>
          <p:cNvSpPr>
            <a:spLocks noGrp="1"/>
          </p:cNvSpPr>
          <p:nvPr>
            <p:ph idx="1"/>
          </p:nvPr>
        </p:nvSpPr>
        <p:spPr>
          <a:xfrm>
            <a:off x="2210389" y="1598023"/>
            <a:ext cx="8915400" cy="3777622"/>
          </a:xfrm>
        </p:spPr>
        <p:txBody>
          <a:bodyPr>
            <a:normAutofit/>
          </a:bodyPr>
          <a:lstStyle/>
          <a:p>
            <a:r>
              <a:rPr lang="en-US" sz="2400" dirty="0"/>
              <a:t>SWAP operations provide the ability to exchange stack items. </a:t>
            </a:r>
          </a:p>
          <a:p>
            <a:r>
              <a:rPr lang="en-US" sz="2400" dirty="0"/>
              <a:t>There are 16 SWAP instructions available and with each instruction, the stack items are removed and placed incrementally up to 17 items depending on the type of Opcode used.</a:t>
            </a:r>
          </a:p>
        </p:txBody>
      </p:sp>
      <p:pic>
        <p:nvPicPr>
          <p:cNvPr id="4" name="Picture 3"/>
          <p:cNvPicPr>
            <a:picLocks noChangeAspect="1"/>
          </p:cNvPicPr>
          <p:nvPr/>
        </p:nvPicPr>
        <p:blipFill>
          <a:blip r:embed="rId2"/>
          <a:stretch>
            <a:fillRect/>
          </a:stretch>
        </p:blipFill>
        <p:spPr>
          <a:xfrm>
            <a:off x="1312668" y="4190188"/>
            <a:ext cx="10191944" cy="2370914"/>
          </a:xfrm>
          <a:prstGeom prst="rect">
            <a:avLst/>
          </a:prstGeom>
        </p:spPr>
      </p:pic>
    </p:spTree>
    <p:extLst>
      <p:ext uri="{BB962C8B-B14F-4D97-AF65-F5344CB8AC3E}">
        <p14:creationId xmlns:p14="http://schemas.microsoft.com/office/powerpoint/2010/main" val="187114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operations</a:t>
            </a:r>
          </a:p>
        </p:txBody>
      </p:sp>
      <p:sp>
        <p:nvSpPr>
          <p:cNvPr id="3" name="Content Placeholder 2"/>
          <p:cNvSpPr>
            <a:spLocks noGrp="1"/>
          </p:cNvSpPr>
          <p:nvPr>
            <p:ph idx="1"/>
          </p:nvPr>
        </p:nvSpPr>
        <p:spPr>
          <a:xfrm>
            <a:off x="2301829" y="1415143"/>
            <a:ext cx="8915400" cy="3777622"/>
          </a:xfrm>
        </p:spPr>
        <p:txBody>
          <a:bodyPr>
            <a:normAutofit/>
          </a:bodyPr>
          <a:lstStyle/>
          <a:p>
            <a:r>
              <a:rPr lang="en-US" sz="2400" dirty="0"/>
              <a:t>Logging operations provide opcodes to append log entries on the sub-state tuple's log series field. </a:t>
            </a:r>
          </a:p>
          <a:p>
            <a:r>
              <a:rPr lang="en-US" sz="2400" dirty="0"/>
              <a:t>There are four log operations available in total and they range from value 0x0a to 0xa4.</a:t>
            </a:r>
          </a:p>
        </p:txBody>
      </p:sp>
      <p:pic>
        <p:nvPicPr>
          <p:cNvPr id="4" name="Picture 3"/>
          <p:cNvPicPr>
            <a:picLocks noChangeAspect="1"/>
          </p:cNvPicPr>
          <p:nvPr/>
        </p:nvPicPr>
        <p:blipFill>
          <a:blip r:embed="rId2"/>
          <a:stretch>
            <a:fillRect/>
          </a:stretch>
        </p:blipFill>
        <p:spPr>
          <a:xfrm>
            <a:off x="1665972" y="3392403"/>
            <a:ext cx="9551257" cy="3217403"/>
          </a:xfrm>
          <a:prstGeom prst="rect">
            <a:avLst/>
          </a:prstGeom>
        </p:spPr>
      </p:pic>
    </p:spTree>
    <p:extLst>
      <p:ext uri="{BB962C8B-B14F-4D97-AF65-F5344CB8AC3E}">
        <p14:creationId xmlns:p14="http://schemas.microsoft.com/office/powerpoint/2010/main" val="1705609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operations</a:t>
            </a:r>
          </a:p>
        </p:txBody>
      </p:sp>
      <p:sp>
        <p:nvSpPr>
          <p:cNvPr id="3" name="Content Placeholder 2"/>
          <p:cNvSpPr>
            <a:spLocks noGrp="1"/>
          </p:cNvSpPr>
          <p:nvPr>
            <p:ph idx="1"/>
          </p:nvPr>
        </p:nvSpPr>
        <p:spPr>
          <a:xfrm>
            <a:off x="2262641" y="1375955"/>
            <a:ext cx="8915400" cy="3777622"/>
          </a:xfrm>
        </p:spPr>
        <p:txBody>
          <a:bodyPr>
            <a:normAutofit/>
          </a:bodyPr>
          <a:lstStyle/>
          <a:p>
            <a:r>
              <a:rPr lang="en-US" sz="2000" dirty="0"/>
              <a:t>System operations are used to perform various system-related operations, such as account creation, message calling, and execution control. </a:t>
            </a:r>
          </a:p>
        </p:txBody>
      </p:sp>
      <p:pic>
        <p:nvPicPr>
          <p:cNvPr id="4" name="Picture 3"/>
          <p:cNvPicPr>
            <a:picLocks noChangeAspect="1"/>
          </p:cNvPicPr>
          <p:nvPr/>
        </p:nvPicPr>
        <p:blipFill>
          <a:blip r:embed="rId2"/>
          <a:stretch>
            <a:fillRect/>
          </a:stretch>
        </p:blipFill>
        <p:spPr>
          <a:xfrm>
            <a:off x="1689505" y="2656845"/>
            <a:ext cx="9489382" cy="3979086"/>
          </a:xfrm>
          <a:prstGeom prst="rect">
            <a:avLst/>
          </a:prstGeom>
        </p:spPr>
      </p:pic>
    </p:spTree>
    <p:extLst>
      <p:ext uri="{BB962C8B-B14F-4D97-AF65-F5344CB8AC3E}">
        <p14:creationId xmlns:p14="http://schemas.microsoft.com/office/powerpoint/2010/main" val="4196595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Accounts</a:t>
            </a:r>
            <a:endParaRPr lang="en-US" dirty="0"/>
          </a:p>
        </p:txBody>
      </p:sp>
      <p:sp>
        <p:nvSpPr>
          <p:cNvPr id="3" name="Content Placeholder 2"/>
          <p:cNvSpPr>
            <a:spLocks noGrp="1"/>
          </p:cNvSpPr>
          <p:nvPr>
            <p:ph idx="1"/>
          </p:nvPr>
        </p:nvSpPr>
        <p:spPr>
          <a:xfrm>
            <a:off x="2377440" y="1905000"/>
            <a:ext cx="9127172" cy="4006222"/>
          </a:xfrm>
        </p:spPr>
        <p:txBody>
          <a:bodyPr>
            <a:normAutofit/>
          </a:bodyPr>
          <a:lstStyle/>
          <a:p>
            <a:r>
              <a:rPr lang="en-US" sz="2400" dirty="0"/>
              <a:t>Accounts are one of the main building blocks of the </a:t>
            </a:r>
            <a:r>
              <a:rPr lang="en-US" sz="2400" dirty="0" err="1"/>
              <a:t>Ethereum</a:t>
            </a:r>
            <a:r>
              <a:rPr lang="en-US" sz="2400" dirty="0"/>
              <a:t> </a:t>
            </a:r>
            <a:r>
              <a:rPr lang="en-US" sz="2400" dirty="0" err="1"/>
              <a:t>blockchain</a:t>
            </a:r>
            <a:r>
              <a:rPr lang="en-US" sz="2400" dirty="0"/>
              <a:t>. </a:t>
            </a:r>
          </a:p>
          <a:p>
            <a:r>
              <a:rPr lang="en-US" sz="2400" dirty="0"/>
              <a:t>The state is created or updated as a result of the interaction between accounts. </a:t>
            </a:r>
          </a:p>
          <a:p>
            <a:r>
              <a:rPr lang="en-US" sz="2400" dirty="0"/>
              <a:t>Operations performed between and on the accounts represent state transitions. </a:t>
            </a:r>
          </a:p>
          <a:p>
            <a:r>
              <a:rPr lang="en-US" sz="2400" dirty="0"/>
              <a:t>State transition is achieved using </a:t>
            </a:r>
            <a:r>
              <a:rPr lang="en-US" sz="2400" dirty="0" err="1"/>
              <a:t>Ethereum</a:t>
            </a:r>
            <a:r>
              <a:rPr lang="en-US" sz="2400" dirty="0"/>
              <a:t> state transition function</a:t>
            </a:r>
          </a:p>
        </p:txBody>
      </p:sp>
    </p:spTree>
    <p:extLst>
      <p:ext uri="{BB962C8B-B14F-4D97-AF65-F5344CB8AC3E}">
        <p14:creationId xmlns:p14="http://schemas.microsoft.com/office/powerpoint/2010/main" val="920810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73" y="0"/>
            <a:ext cx="8911687" cy="1280890"/>
          </a:xfrm>
        </p:spPr>
        <p:txBody>
          <a:bodyPr/>
          <a:lstStyle/>
          <a:p>
            <a:r>
              <a:rPr lang="en-US" dirty="0" err="1"/>
              <a:t>Ethereum</a:t>
            </a:r>
            <a:r>
              <a:rPr lang="en-US" dirty="0"/>
              <a:t> state transition function-Works as follows</a:t>
            </a:r>
          </a:p>
        </p:txBody>
      </p:sp>
      <p:sp>
        <p:nvSpPr>
          <p:cNvPr id="3" name="Content Placeholder 2"/>
          <p:cNvSpPr>
            <a:spLocks noGrp="1"/>
          </p:cNvSpPr>
          <p:nvPr>
            <p:ph idx="1"/>
          </p:nvPr>
        </p:nvSpPr>
        <p:spPr>
          <a:xfrm>
            <a:off x="1936069" y="1280890"/>
            <a:ext cx="8915400" cy="3777622"/>
          </a:xfrm>
        </p:spPr>
        <p:txBody>
          <a:bodyPr>
            <a:noAutofit/>
          </a:bodyPr>
          <a:lstStyle/>
          <a:p>
            <a:r>
              <a:rPr lang="en-US" sz="2400" dirty="0"/>
              <a:t>Confirm the transaction validity by checking the syntax, signature validity, and nonce. </a:t>
            </a:r>
          </a:p>
          <a:p>
            <a:r>
              <a:rPr lang="en-US" sz="2400" dirty="0"/>
              <a:t>Transaction fee is calculated and the sending address is resolved using the signature. </a:t>
            </a:r>
          </a:p>
          <a:p>
            <a:pPr lvl="1"/>
            <a:r>
              <a:rPr lang="en-US" sz="2400" dirty="0"/>
              <a:t>Furthermore, sender's account balance is checked and subtracted accordingly and nonce is incremented. </a:t>
            </a:r>
          </a:p>
          <a:p>
            <a:pPr lvl="1"/>
            <a:r>
              <a:rPr lang="en-US" sz="2400" dirty="0"/>
              <a:t>An error is returned if the account balance is not enough.</a:t>
            </a:r>
          </a:p>
          <a:p>
            <a:r>
              <a:rPr lang="en-US" sz="2400" dirty="0"/>
              <a:t>Provide enough ether (gas price) to cover the cost of the transaction.</a:t>
            </a:r>
          </a:p>
          <a:p>
            <a:pPr lvl="1"/>
            <a:r>
              <a:rPr lang="en-US" sz="2400" dirty="0"/>
              <a:t> This is charged per byte incrementally according to the size of the transaction.</a:t>
            </a:r>
          </a:p>
        </p:txBody>
      </p:sp>
    </p:spTree>
    <p:extLst>
      <p:ext uri="{BB962C8B-B14F-4D97-AF65-F5344CB8AC3E}">
        <p14:creationId xmlns:p14="http://schemas.microsoft.com/office/powerpoint/2010/main" val="5556638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977" y="114659"/>
            <a:ext cx="8911687" cy="1280890"/>
          </a:xfrm>
        </p:spPr>
        <p:txBody>
          <a:bodyPr/>
          <a:lstStyle/>
          <a:p>
            <a:r>
              <a:rPr lang="en-US" dirty="0" err="1"/>
              <a:t>Ethereum</a:t>
            </a:r>
            <a:r>
              <a:rPr lang="en-US" dirty="0"/>
              <a:t> state transition function-Works as follows</a:t>
            </a:r>
          </a:p>
        </p:txBody>
      </p:sp>
      <p:sp>
        <p:nvSpPr>
          <p:cNvPr id="3" name="Content Placeholder 2"/>
          <p:cNvSpPr>
            <a:spLocks noGrp="1"/>
          </p:cNvSpPr>
          <p:nvPr>
            <p:ph idx="1"/>
          </p:nvPr>
        </p:nvSpPr>
        <p:spPr>
          <a:xfrm>
            <a:off x="1263786" y="1166949"/>
            <a:ext cx="9994764" cy="5576392"/>
          </a:xfrm>
        </p:spPr>
        <p:txBody>
          <a:bodyPr>
            <a:noAutofit/>
          </a:bodyPr>
          <a:lstStyle/>
          <a:p>
            <a:r>
              <a:rPr lang="en-US" sz="2600" dirty="0"/>
              <a:t>In the next  step, the actual transfer of value occurs. </a:t>
            </a:r>
          </a:p>
          <a:p>
            <a:pPr lvl="1"/>
            <a:r>
              <a:rPr lang="en-US" sz="2600" dirty="0"/>
              <a:t>The flow is from the sender's account to receiver's account. </a:t>
            </a:r>
          </a:p>
          <a:p>
            <a:pPr lvl="1"/>
            <a:r>
              <a:rPr lang="en-US" sz="2600" dirty="0"/>
              <a:t>The account is created automatically if the destination account specified in the transaction does not exist yet. </a:t>
            </a:r>
          </a:p>
          <a:p>
            <a:pPr lvl="1"/>
            <a:r>
              <a:rPr lang="en-US" sz="2600" dirty="0"/>
              <a:t>If the destination account is a contract, then the contract code is executed. </a:t>
            </a:r>
          </a:p>
          <a:p>
            <a:pPr lvl="1"/>
            <a:r>
              <a:rPr lang="en-US" sz="2600" dirty="0"/>
              <a:t>This also depends on the amount of gas available.</a:t>
            </a:r>
          </a:p>
          <a:p>
            <a:pPr lvl="1"/>
            <a:r>
              <a:rPr lang="en-US" sz="2600" dirty="0"/>
              <a:t> If enough gas is available, then the contract code will be executed fully; otherwise, it will run up to the point where it runs out of gas.</a:t>
            </a:r>
          </a:p>
        </p:txBody>
      </p:sp>
    </p:spTree>
    <p:extLst>
      <p:ext uri="{BB962C8B-B14F-4D97-AF65-F5344CB8AC3E}">
        <p14:creationId xmlns:p14="http://schemas.microsoft.com/office/powerpoint/2010/main" val="39727144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r>
              <a:rPr lang="en-US" dirty="0"/>
              <a:t> state transition function-Works as follows</a:t>
            </a:r>
          </a:p>
        </p:txBody>
      </p:sp>
      <p:sp>
        <p:nvSpPr>
          <p:cNvPr id="3" name="Content Placeholder 2"/>
          <p:cNvSpPr>
            <a:spLocks noGrp="1"/>
          </p:cNvSpPr>
          <p:nvPr>
            <p:ph idx="1"/>
          </p:nvPr>
        </p:nvSpPr>
        <p:spPr>
          <a:xfrm>
            <a:off x="1638300" y="2133600"/>
            <a:ext cx="8915400" cy="3777622"/>
          </a:xfrm>
        </p:spPr>
        <p:txBody>
          <a:bodyPr>
            <a:normAutofit/>
          </a:bodyPr>
          <a:lstStyle/>
          <a:p>
            <a:r>
              <a:rPr lang="en-US" sz="2400" dirty="0"/>
              <a:t>In cases of transaction failure due to insufficient account balance or gas</a:t>
            </a:r>
          </a:p>
          <a:p>
            <a:pPr lvl="1"/>
            <a:r>
              <a:rPr lang="en-US" sz="2200" dirty="0"/>
              <a:t>all state changes are rolled back with the exception of fee payment, which is paid to the miners.</a:t>
            </a:r>
          </a:p>
          <a:p>
            <a:r>
              <a:rPr lang="en-US" sz="2400" dirty="0"/>
              <a:t> Finally, the remainder of the fee is sent back to the sender as change and fee is paid to the miners accordingly. </a:t>
            </a:r>
          </a:p>
          <a:p>
            <a:r>
              <a:rPr lang="en-US" sz="2600" dirty="0"/>
              <a:t>At this point, the function returns the resulting state.</a:t>
            </a:r>
          </a:p>
        </p:txBody>
      </p:sp>
    </p:spTree>
    <p:extLst>
      <p:ext uri="{BB962C8B-B14F-4D97-AF65-F5344CB8AC3E}">
        <p14:creationId xmlns:p14="http://schemas.microsoft.com/office/powerpoint/2010/main" val="21748638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accounts</a:t>
            </a:r>
            <a:endParaRPr lang="en-US" dirty="0"/>
          </a:p>
        </p:txBody>
      </p:sp>
      <p:sp>
        <p:nvSpPr>
          <p:cNvPr id="3" name="Content Placeholder 2"/>
          <p:cNvSpPr>
            <a:spLocks noGrp="1"/>
          </p:cNvSpPr>
          <p:nvPr>
            <p:ph idx="1"/>
          </p:nvPr>
        </p:nvSpPr>
        <p:spPr/>
        <p:txBody>
          <a:bodyPr>
            <a:normAutofit fontScale="85000" lnSpcReduction="10000"/>
          </a:bodyPr>
          <a:lstStyle/>
          <a:p>
            <a:r>
              <a:rPr lang="en-US" sz="4000" dirty="0"/>
              <a:t>Externally owned accounts</a:t>
            </a:r>
          </a:p>
          <a:p>
            <a:pPr lvl="1"/>
            <a:r>
              <a:rPr lang="en-US" sz="3600" dirty="0"/>
              <a:t>EOAs are similar to accounts that are controlled by a private key in bitcoin</a:t>
            </a:r>
            <a:endParaRPr lang="en-US" sz="3800" dirty="0"/>
          </a:p>
          <a:p>
            <a:r>
              <a:rPr lang="en-US" sz="4000" dirty="0"/>
              <a:t>Contract accounts</a:t>
            </a:r>
          </a:p>
          <a:p>
            <a:pPr lvl="1"/>
            <a:r>
              <a:rPr lang="en-US" sz="3800" dirty="0"/>
              <a:t>Contract accounts are the accounts that have code associated with them along with the private key. </a:t>
            </a:r>
          </a:p>
          <a:p>
            <a:endParaRPr lang="en-US" sz="4000" dirty="0"/>
          </a:p>
        </p:txBody>
      </p:sp>
    </p:spTree>
    <p:extLst>
      <p:ext uri="{BB962C8B-B14F-4D97-AF65-F5344CB8AC3E}">
        <p14:creationId xmlns:p14="http://schemas.microsoft.com/office/powerpoint/2010/main" val="165800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05" y="284476"/>
            <a:ext cx="8911687" cy="1280890"/>
          </a:xfrm>
        </p:spPr>
        <p:txBody>
          <a:bodyPr/>
          <a:lstStyle/>
          <a:p>
            <a:r>
              <a:rPr lang="en-US" b="1" dirty="0"/>
              <a:t>The </a:t>
            </a:r>
            <a:r>
              <a:rPr lang="en-US" b="1" dirty="0" err="1"/>
              <a:t>Ethereum</a:t>
            </a:r>
            <a:r>
              <a:rPr lang="en-US" b="1" dirty="0"/>
              <a:t> stack</a:t>
            </a:r>
            <a:endParaRPr lang="en-US" dirty="0"/>
          </a:p>
        </p:txBody>
      </p:sp>
      <p:sp>
        <p:nvSpPr>
          <p:cNvPr id="3" name="Content Placeholder 2"/>
          <p:cNvSpPr>
            <a:spLocks noGrp="1"/>
          </p:cNvSpPr>
          <p:nvPr>
            <p:ph idx="1"/>
          </p:nvPr>
        </p:nvSpPr>
        <p:spPr>
          <a:xfrm>
            <a:off x="2037805" y="924921"/>
            <a:ext cx="9166361" cy="3777622"/>
          </a:xfrm>
        </p:spPr>
        <p:txBody>
          <a:bodyPr>
            <a:noAutofit/>
          </a:bodyPr>
          <a:lstStyle/>
          <a:p>
            <a:r>
              <a:rPr lang="en-US" sz="2400" dirty="0"/>
              <a:t>The </a:t>
            </a:r>
            <a:r>
              <a:rPr lang="en-US" sz="2400" dirty="0" err="1"/>
              <a:t>Ethereum</a:t>
            </a:r>
            <a:r>
              <a:rPr lang="en-US" sz="2400" dirty="0"/>
              <a:t> stack consists of various components.</a:t>
            </a:r>
          </a:p>
          <a:p>
            <a:pPr lvl="1"/>
            <a:r>
              <a:rPr lang="en-US" sz="2400" dirty="0"/>
              <a:t> At the core, there is the </a:t>
            </a:r>
            <a:r>
              <a:rPr lang="en-US" sz="2400" b="1" dirty="0"/>
              <a:t>Ethereum blockchain </a:t>
            </a:r>
            <a:r>
              <a:rPr lang="en-US" sz="2400" dirty="0"/>
              <a:t>running on the </a:t>
            </a:r>
            <a:r>
              <a:rPr lang="en-US" sz="2400" b="1" dirty="0"/>
              <a:t>P2P Ethereum network</a:t>
            </a:r>
            <a:r>
              <a:rPr lang="en-US" sz="2400" dirty="0"/>
              <a:t>. </a:t>
            </a:r>
          </a:p>
          <a:p>
            <a:pPr lvl="1"/>
            <a:r>
              <a:rPr lang="en-US" sz="2400" dirty="0"/>
              <a:t>Secondly, there's an </a:t>
            </a:r>
            <a:r>
              <a:rPr lang="en-US" sz="2400" b="1" dirty="0" err="1"/>
              <a:t>Ethereum</a:t>
            </a:r>
            <a:r>
              <a:rPr lang="en-US" sz="2400" b="1" dirty="0"/>
              <a:t> client (usually </a:t>
            </a:r>
            <a:r>
              <a:rPr lang="en-US" sz="2400" b="1" dirty="0" err="1"/>
              <a:t>geth</a:t>
            </a:r>
            <a:r>
              <a:rPr lang="en-US" sz="2400" b="1" dirty="0"/>
              <a:t>) </a:t>
            </a:r>
            <a:r>
              <a:rPr lang="en-US" sz="2400" dirty="0"/>
              <a:t>that runs on the nodes and connects to the peer-to-peer </a:t>
            </a:r>
            <a:r>
              <a:rPr lang="en-US" sz="2400" dirty="0" err="1"/>
              <a:t>Ethereum</a:t>
            </a:r>
            <a:r>
              <a:rPr lang="en-US" sz="2400" dirty="0"/>
              <a:t> network </a:t>
            </a:r>
          </a:p>
          <a:p>
            <a:pPr lvl="2"/>
            <a:r>
              <a:rPr lang="en-US" sz="2200" dirty="0" err="1"/>
              <a:t>blockchain</a:t>
            </a:r>
            <a:r>
              <a:rPr lang="en-US" sz="2200" dirty="0"/>
              <a:t> is </a:t>
            </a:r>
            <a:r>
              <a:rPr lang="en-US" sz="2200" b="1" dirty="0"/>
              <a:t>downloaded</a:t>
            </a:r>
            <a:r>
              <a:rPr lang="en-US" sz="2200" dirty="0"/>
              <a:t> and </a:t>
            </a:r>
            <a:r>
              <a:rPr lang="en-US" sz="2200" b="1" dirty="0"/>
              <a:t>stored locally</a:t>
            </a:r>
            <a:r>
              <a:rPr lang="en-US" sz="2200" dirty="0"/>
              <a:t>.</a:t>
            </a:r>
          </a:p>
          <a:p>
            <a:pPr lvl="2"/>
            <a:r>
              <a:rPr lang="en-US" sz="2400" dirty="0"/>
              <a:t> It provides various functions, such as </a:t>
            </a:r>
            <a:r>
              <a:rPr lang="en-US" sz="2400" b="1" dirty="0"/>
              <a:t>mining </a:t>
            </a:r>
            <a:r>
              <a:rPr lang="en-US" sz="2400" dirty="0"/>
              <a:t>and </a:t>
            </a:r>
            <a:r>
              <a:rPr lang="en-US" sz="2400" b="1" dirty="0"/>
              <a:t>account management</a:t>
            </a:r>
            <a:r>
              <a:rPr lang="en-US" sz="2400" dirty="0"/>
              <a:t>. </a:t>
            </a:r>
          </a:p>
          <a:p>
            <a:pPr lvl="2"/>
            <a:r>
              <a:rPr lang="en-US" sz="2200" dirty="0"/>
              <a:t>The local copy of the </a:t>
            </a:r>
            <a:r>
              <a:rPr lang="en-US" sz="2200" dirty="0" err="1"/>
              <a:t>blockchain</a:t>
            </a:r>
            <a:r>
              <a:rPr lang="en-US" sz="2200" dirty="0"/>
              <a:t> is </a:t>
            </a:r>
            <a:r>
              <a:rPr lang="en-US" sz="2200" b="1" dirty="0"/>
              <a:t>synchronized regularly </a:t>
            </a:r>
            <a:r>
              <a:rPr lang="en-US" sz="2200" dirty="0"/>
              <a:t>with the network. </a:t>
            </a:r>
          </a:p>
          <a:p>
            <a:pPr lvl="1"/>
            <a:r>
              <a:rPr lang="en-US" sz="2400" dirty="0"/>
              <a:t>Another component is the </a:t>
            </a:r>
            <a:r>
              <a:rPr lang="en-US" sz="2400" b="1" dirty="0"/>
              <a:t>web3.js </a:t>
            </a:r>
            <a:r>
              <a:rPr lang="en-US" sz="2400" dirty="0"/>
              <a:t>library that allows interaction with </a:t>
            </a:r>
            <a:r>
              <a:rPr lang="en-US" sz="2400" dirty="0" err="1"/>
              <a:t>geth</a:t>
            </a:r>
            <a:r>
              <a:rPr lang="en-US" sz="2400" dirty="0"/>
              <a:t> via the </a:t>
            </a:r>
            <a:r>
              <a:rPr lang="en-US" sz="2400" b="1" dirty="0"/>
              <a:t>Remote Procedure Call </a:t>
            </a:r>
            <a:r>
              <a:rPr lang="en-US" sz="2400" dirty="0"/>
              <a:t>(</a:t>
            </a:r>
            <a:r>
              <a:rPr lang="en-US" sz="2400" b="1" dirty="0"/>
              <a:t>RPC</a:t>
            </a:r>
            <a:r>
              <a:rPr lang="en-US" sz="2400" dirty="0"/>
              <a:t>) interface.</a:t>
            </a:r>
          </a:p>
        </p:txBody>
      </p:sp>
    </p:spTree>
    <p:extLst>
      <p:ext uri="{BB962C8B-B14F-4D97-AF65-F5344CB8AC3E}">
        <p14:creationId xmlns:p14="http://schemas.microsoft.com/office/powerpoint/2010/main" val="342983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22" y="0"/>
            <a:ext cx="8911687" cy="1280890"/>
          </a:xfrm>
        </p:spPr>
        <p:txBody>
          <a:bodyPr/>
          <a:lstStyle/>
          <a:p>
            <a:r>
              <a:rPr lang="en-US" b="1" dirty="0"/>
              <a:t>Types of Account</a:t>
            </a:r>
            <a:endParaRPr lang="en-US" dirty="0"/>
          </a:p>
        </p:txBody>
      </p:sp>
      <p:sp>
        <p:nvSpPr>
          <p:cNvPr id="3" name="Content Placeholder 2"/>
          <p:cNvSpPr>
            <a:spLocks noGrp="1"/>
          </p:cNvSpPr>
          <p:nvPr>
            <p:ph idx="1"/>
          </p:nvPr>
        </p:nvSpPr>
        <p:spPr>
          <a:xfrm>
            <a:off x="1941570" y="556223"/>
            <a:ext cx="8915400" cy="3777622"/>
          </a:xfrm>
        </p:spPr>
        <p:txBody>
          <a:bodyPr>
            <a:noAutofit/>
          </a:bodyPr>
          <a:lstStyle/>
          <a:p>
            <a:r>
              <a:rPr lang="en-US" sz="2400" dirty="0"/>
              <a:t>An EOA has </a:t>
            </a:r>
            <a:r>
              <a:rPr lang="en-US" sz="2400" b="1" dirty="0"/>
              <a:t>ether balance</a:t>
            </a:r>
            <a:r>
              <a:rPr lang="en-US" sz="2400" dirty="0"/>
              <a:t>, is able to send transactions, and has no associated code</a:t>
            </a:r>
          </a:p>
          <a:p>
            <a:r>
              <a:rPr lang="en-US" sz="2400" b="1" dirty="0"/>
              <a:t>Contract Account </a:t>
            </a:r>
            <a:r>
              <a:rPr lang="en-US" sz="2400" dirty="0"/>
              <a:t>(</a:t>
            </a:r>
            <a:r>
              <a:rPr lang="en-US" sz="2400" b="1" dirty="0"/>
              <a:t>CA</a:t>
            </a:r>
            <a:r>
              <a:rPr lang="en-US" sz="2400" dirty="0"/>
              <a:t>) has </a:t>
            </a:r>
            <a:r>
              <a:rPr lang="en-US" sz="2400" b="1" dirty="0"/>
              <a:t>ether balance</a:t>
            </a:r>
            <a:r>
              <a:rPr lang="en-US" sz="2400" dirty="0"/>
              <a:t>, </a:t>
            </a:r>
            <a:r>
              <a:rPr lang="en-US" sz="2400" b="1" dirty="0"/>
              <a:t>associated code, </a:t>
            </a:r>
            <a:r>
              <a:rPr lang="en-US" sz="2400" dirty="0"/>
              <a:t>and the ability to get triggered and execute code in response to a transaction or a message. </a:t>
            </a:r>
          </a:p>
          <a:p>
            <a:pPr lvl="1"/>
            <a:r>
              <a:rPr lang="en-US" sz="2400" dirty="0"/>
              <a:t>Code within contract accounts can be of any level of complexity.</a:t>
            </a:r>
          </a:p>
          <a:p>
            <a:pPr lvl="1"/>
            <a:r>
              <a:rPr lang="en-US" sz="2400" dirty="0"/>
              <a:t>Code is executed by EVM by each mining node on the Ethereum network. </a:t>
            </a:r>
          </a:p>
          <a:p>
            <a:pPr lvl="1"/>
            <a:r>
              <a:rPr lang="en-US" sz="2400" dirty="0"/>
              <a:t>In addition, contract accounts are able to maintain their own permanent state and can call other contracts. </a:t>
            </a:r>
          </a:p>
          <a:p>
            <a:r>
              <a:rPr lang="en-US" sz="2400" b="1" dirty="0"/>
              <a:t>It is envisaged that in the serenity release</a:t>
            </a:r>
            <a:r>
              <a:rPr lang="en-US" sz="2400" dirty="0"/>
              <a:t>, the distinction between externally owned accounts and contract accounts may be eliminated.</a:t>
            </a:r>
          </a:p>
        </p:txBody>
      </p:sp>
    </p:spTree>
    <p:extLst>
      <p:ext uri="{BB962C8B-B14F-4D97-AF65-F5344CB8AC3E}">
        <p14:creationId xmlns:p14="http://schemas.microsoft.com/office/powerpoint/2010/main" val="30351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00595" y="1175657"/>
            <a:ext cx="10396754" cy="4258492"/>
          </a:xfrm>
          <a:prstGeom prst="rect">
            <a:avLst/>
          </a:prstGeom>
        </p:spPr>
      </p:pic>
    </p:spTree>
    <p:extLst>
      <p:ext uri="{BB962C8B-B14F-4D97-AF65-F5344CB8AC3E}">
        <p14:creationId xmlns:p14="http://schemas.microsoft.com/office/powerpoint/2010/main" val="161628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21695" y="1389751"/>
            <a:ext cx="10717311" cy="5585600"/>
          </a:xfrm>
          <a:prstGeom prst="rect">
            <a:avLst/>
          </a:prstGeom>
          <a:noFill/>
          <a:ln>
            <a:noFill/>
          </a:ln>
        </p:spPr>
        <p:txBody>
          <a:bodyPr spcFirstLastPara="1" wrap="square" lIns="0" tIns="88033" rIns="0" bIns="0" anchor="t" anchorCtr="0">
            <a:noAutofit/>
          </a:bodyPr>
          <a:lstStyle/>
          <a:p>
            <a:pPr marL="76198">
              <a:buClr>
                <a:srgbClr val="0000FF"/>
              </a:buClr>
              <a:buSzPct val="100000"/>
            </a:pPr>
            <a:r>
              <a:rPr lang="en" sz="3200" dirty="0">
                <a:solidFill>
                  <a:schemeClr val="dk1"/>
                </a:solidFill>
                <a:ea typeface="Trebuchet MS"/>
                <a:cs typeface="Trebuchet MS"/>
                <a:sym typeface="Trebuchet MS"/>
              </a:rPr>
              <a:t>External Account (EOA, Valid Ethereum Address)</a:t>
            </a:r>
            <a:endParaRPr sz="3200" dirty="0"/>
          </a:p>
          <a:p>
            <a:pPr marL="1295368"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Has an associated nonce (amount of transactions sent from the account) and a balance</a:t>
            </a:r>
            <a:endParaRPr sz="3200" dirty="0">
              <a:solidFill>
                <a:schemeClr val="dk1"/>
              </a:solidFill>
              <a:ea typeface="Trebuchet MS"/>
              <a:cs typeface="Trebuchet MS"/>
              <a:sym typeface="Trebuchet MS"/>
            </a:endParaRPr>
          </a:p>
          <a:p>
            <a:pPr marL="1295368"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codeHash - Hash of associated account code, i.e. a computer program for a smart contract (hash of an empty string for external accounts, EOAs)</a:t>
            </a:r>
            <a:endParaRPr sz="3200" dirty="0">
              <a:solidFill>
                <a:schemeClr val="dk1"/>
              </a:solidFill>
              <a:ea typeface="Trebuchet MS"/>
              <a:cs typeface="Trebuchet MS"/>
              <a:sym typeface="Trebuchet MS"/>
            </a:endParaRPr>
          </a:p>
          <a:p>
            <a:pPr marL="1295368"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Storage Root is root hash of Merkle-Patricia trie of associated account data</a:t>
            </a:r>
            <a:endParaRPr sz="3200" dirty="0">
              <a:solidFill>
                <a:schemeClr val="dk1"/>
              </a:solidFill>
              <a:ea typeface="Trebuchet MS"/>
              <a:cs typeface="Trebuchet MS"/>
              <a:sym typeface="Trebuchet MS"/>
            </a:endParaRPr>
          </a:p>
        </p:txBody>
      </p:sp>
      <p:sp>
        <p:nvSpPr>
          <p:cNvPr id="339" name="Shape 339"/>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82</a:t>
            </a:fld>
            <a:endParaRPr sz="1200"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7" name="Shape 331"/>
          <p:cNvSpPr txBox="1">
            <a:spLocks noGrp="1"/>
          </p:cNvSpPr>
          <p:nvPr>
            <p:ph type="title"/>
          </p:nvPr>
        </p:nvSpPr>
        <p:spPr>
          <a:xfrm>
            <a:off x="-520040" y="0"/>
            <a:ext cx="6092800" cy="643600"/>
          </a:xfrm>
          <a:prstGeom prst="rect">
            <a:avLst/>
          </a:prstGeom>
          <a:noFill/>
          <a:ln>
            <a:noFill/>
          </a:ln>
        </p:spPr>
        <p:txBody>
          <a:bodyPr spcFirstLastPara="1" vert="horz" wrap="square" lIns="0" tIns="16933" rIns="0" bIns="0" rtlCol="0" anchor="t" anchorCtr="0">
            <a:noAutofit/>
          </a:bodyPr>
          <a:lstStyle/>
          <a:p>
            <a:pPr marL="16933" algn="r">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Accounts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25304881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6" name="Shape 346"/>
          <p:cNvSpPr txBox="1"/>
          <p:nvPr/>
        </p:nvSpPr>
        <p:spPr>
          <a:xfrm>
            <a:off x="663667" y="1121933"/>
            <a:ext cx="11406413" cy="3440000"/>
          </a:xfrm>
          <a:prstGeom prst="rect">
            <a:avLst/>
          </a:prstGeom>
          <a:noFill/>
          <a:ln>
            <a:noFill/>
          </a:ln>
        </p:spPr>
        <p:txBody>
          <a:bodyPr spcFirstLastPara="1" wrap="square" lIns="0" tIns="88033" rIns="0" bIns="0" anchor="t" anchorCtr="0">
            <a:noAutofit/>
          </a:bodyPr>
          <a:lstStyle/>
          <a:p>
            <a:pPr marL="76198">
              <a:buClr>
                <a:srgbClr val="0000FF"/>
              </a:buClr>
              <a:buSzPct val="100000"/>
            </a:pPr>
            <a:r>
              <a:rPr lang="en" sz="3733" dirty="0">
                <a:solidFill>
                  <a:schemeClr val="dk1"/>
                </a:solidFill>
                <a:ea typeface="Trebuchet MS"/>
                <a:cs typeface="Trebuchet MS"/>
                <a:sym typeface="Trebuchet MS"/>
              </a:rPr>
              <a:t>Contract Account </a:t>
            </a:r>
          </a:p>
          <a:p>
            <a:pPr marL="685783" indent="-609585">
              <a:buClr>
                <a:srgbClr val="0000FF"/>
              </a:buClr>
              <a:buSzPct val="100000"/>
              <a:buFont typeface="Arial" panose="020B0604020202020204" pitchFamily="34" charset="0"/>
              <a:buChar char="•"/>
            </a:pPr>
            <a:r>
              <a:rPr lang="en-US" sz="3733" dirty="0" err="1">
                <a:solidFill>
                  <a:schemeClr val="dk1"/>
                </a:solidFill>
                <a:ea typeface="Trebuchet MS"/>
                <a:cs typeface="Trebuchet MS"/>
                <a:sym typeface="Trebuchet MS"/>
              </a:rPr>
              <a:t>Ethereum</a:t>
            </a:r>
            <a:r>
              <a:rPr lang="en-US" sz="3733" dirty="0">
                <a:solidFill>
                  <a:schemeClr val="dk1"/>
                </a:solidFill>
                <a:ea typeface="Trebuchet MS"/>
                <a:cs typeface="Trebuchet MS"/>
                <a:sym typeface="Trebuchet MS"/>
              </a:rPr>
              <a:t> accounts can store and execute code</a:t>
            </a:r>
          </a:p>
          <a:p>
            <a:pPr marL="1295368"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Has an associated nonce and balance</a:t>
            </a:r>
            <a:endParaRPr sz="3200" dirty="0">
              <a:solidFill>
                <a:schemeClr val="dk1"/>
              </a:solidFill>
              <a:ea typeface="Trebuchet MS"/>
              <a:cs typeface="Trebuchet MS"/>
              <a:sym typeface="Trebuchet MS"/>
            </a:endParaRPr>
          </a:p>
          <a:p>
            <a:pPr marL="1295368"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codeHash - hash of associated account code </a:t>
            </a:r>
          </a:p>
          <a:p>
            <a:pPr marL="1295368"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storageRoot contains Merkle tree of associated storage data</a:t>
            </a:r>
            <a:endParaRPr sz="3200" dirty="0">
              <a:solidFill>
                <a:schemeClr val="dk1"/>
              </a:solidFill>
              <a:ea typeface="Trebuchet MS"/>
              <a:cs typeface="Trebuchet MS"/>
              <a:sym typeface="Trebuchet MS"/>
            </a:endParaRPr>
          </a:p>
          <a:p>
            <a:pPr marL="1236102" lvl="1" indent="-347125">
              <a:spcBef>
                <a:spcPts val="560"/>
              </a:spcBef>
              <a:buClr>
                <a:schemeClr val="dk1"/>
              </a:buClr>
              <a:buSzPts val="2400"/>
            </a:pPr>
            <a:endParaRPr sz="3733"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83</a:t>
            </a:fld>
            <a:endParaRPr lang="en"/>
          </a:p>
        </p:txBody>
      </p:sp>
      <p:sp>
        <p:nvSpPr>
          <p:cNvPr id="8" name="Shape 331"/>
          <p:cNvSpPr txBox="1">
            <a:spLocks noGrp="1"/>
          </p:cNvSpPr>
          <p:nvPr>
            <p:ph type="title"/>
          </p:nvPr>
        </p:nvSpPr>
        <p:spPr>
          <a:xfrm>
            <a:off x="-520040" y="0"/>
            <a:ext cx="6092800" cy="643600"/>
          </a:xfrm>
          <a:prstGeom prst="rect">
            <a:avLst/>
          </a:prstGeom>
          <a:noFill/>
          <a:ln>
            <a:noFill/>
          </a:ln>
        </p:spPr>
        <p:txBody>
          <a:bodyPr spcFirstLastPara="1" vert="horz" wrap="square" lIns="0" tIns="16933" rIns="0" bIns="0" rtlCol="0" anchor="t" anchorCtr="0">
            <a:noAutofit/>
          </a:bodyPr>
          <a:lstStyle/>
          <a:p>
            <a:pPr marL="16933" algn="r">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Accounts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903538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102" y="-16335"/>
            <a:ext cx="8911687" cy="1280890"/>
          </a:xfrm>
        </p:spPr>
        <p:txBody>
          <a:bodyPr/>
          <a:lstStyle/>
          <a:p>
            <a:r>
              <a:rPr lang="en-US" b="1" dirty="0"/>
              <a:t>Block</a:t>
            </a:r>
            <a:endParaRPr lang="en-US" dirty="0"/>
          </a:p>
        </p:txBody>
      </p:sp>
      <p:sp>
        <p:nvSpPr>
          <p:cNvPr id="3" name="Content Placeholder 2"/>
          <p:cNvSpPr>
            <a:spLocks noGrp="1"/>
          </p:cNvSpPr>
          <p:nvPr>
            <p:ph idx="1"/>
          </p:nvPr>
        </p:nvSpPr>
        <p:spPr>
          <a:xfrm>
            <a:off x="2001383" y="833481"/>
            <a:ext cx="8915400" cy="3777622"/>
          </a:xfrm>
        </p:spPr>
        <p:txBody>
          <a:bodyPr>
            <a:noAutofit/>
          </a:bodyPr>
          <a:lstStyle/>
          <a:p>
            <a:r>
              <a:rPr lang="en-US" sz="2800" dirty="0"/>
              <a:t>Blocks are the main building blocks of a </a:t>
            </a:r>
            <a:r>
              <a:rPr lang="en-US" sz="2800" dirty="0" err="1"/>
              <a:t>blockchain</a:t>
            </a:r>
            <a:r>
              <a:rPr lang="en-US" sz="2800" dirty="0"/>
              <a:t>. </a:t>
            </a:r>
          </a:p>
          <a:p>
            <a:r>
              <a:rPr lang="en-US" sz="2800" dirty="0" err="1"/>
              <a:t>Ethereum</a:t>
            </a:r>
            <a:r>
              <a:rPr lang="en-US" sz="2800" dirty="0"/>
              <a:t> blocks consist of various components</a:t>
            </a:r>
          </a:p>
          <a:p>
            <a:pPr lvl="1"/>
            <a:r>
              <a:rPr lang="en-US" sz="2400" dirty="0"/>
              <a:t>Block header</a:t>
            </a:r>
          </a:p>
          <a:p>
            <a:pPr lvl="1"/>
            <a:r>
              <a:rPr lang="en-US" sz="2400" dirty="0"/>
              <a:t>Transactions list</a:t>
            </a:r>
          </a:p>
          <a:p>
            <a:pPr lvl="1"/>
            <a:r>
              <a:rPr lang="en-US" sz="2400" dirty="0"/>
              <a:t>List of headers of </a:t>
            </a:r>
            <a:r>
              <a:rPr lang="en-US" sz="2400" dirty="0" err="1"/>
              <a:t>Ommers</a:t>
            </a:r>
            <a:r>
              <a:rPr lang="en-US" sz="2400" dirty="0"/>
              <a:t> or Uncles</a:t>
            </a:r>
          </a:p>
          <a:p>
            <a:r>
              <a:rPr lang="en-US" sz="2800" dirty="0"/>
              <a:t>Transaction list is simply a list of all transactions included in the block. </a:t>
            </a:r>
          </a:p>
          <a:p>
            <a:r>
              <a:rPr lang="en-US" sz="2800" dirty="0"/>
              <a:t>In addition, List of headers of Uncles is also included in the block. </a:t>
            </a:r>
          </a:p>
          <a:p>
            <a:r>
              <a:rPr lang="en-US" sz="2800" dirty="0"/>
              <a:t>The most important and complex part is the block header</a:t>
            </a:r>
          </a:p>
        </p:txBody>
      </p:sp>
    </p:spTree>
    <p:extLst>
      <p:ext uri="{BB962C8B-B14F-4D97-AF65-F5344CB8AC3E}">
        <p14:creationId xmlns:p14="http://schemas.microsoft.com/office/powerpoint/2010/main" val="777039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843391" y="129887"/>
            <a:ext cx="7738800" cy="782400"/>
          </a:xfrm>
          <a:prstGeom prst="rect">
            <a:avLst/>
          </a:prstGeom>
        </p:spPr>
        <p:txBody>
          <a:bodyPr spcFirstLastPara="1" vert="horz" wrap="square" lIns="121900" tIns="121900" rIns="121900" bIns="121900" rtlCol="0" anchor="t" anchorCtr="0">
            <a:noAutofit/>
          </a:bodyPr>
          <a:lstStyle/>
          <a:p>
            <a:pPr>
              <a:spcBef>
                <a:spcPts val="0"/>
              </a:spcBef>
            </a:pPr>
            <a:r>
              <a:rPr lang="en" sz="4800" dirty="0">
                <a:solidFill>
                  <a:srgbClr val="0000FF"/>
                </a:solidFill>
                <a:latin typeface="Calibri Light" panose="020F0302020204030204" pitchFamily="34" charset="0"/>
                <a:cs typeface="Calibri Light" panose="020F0302020204030204" pitchFamily="34" charset="0"/>
              </a:rPr>
              <a:t>Ethereum Block</a:t>
            </a:r>
            <a:endParaRPr sz="4800" dirty="0">
              <a:solidFill>
                <a:srgbClr val="0000FF"/>
              </a:solidFill>
              <a:latin typeface="Calibri Light" panose="020F0302020204030204" pitchFamily="34" charset="0"/>
              <a:cs typeface="Calibri Light" panose="020F0302020204030204" pitchFamily="34" charset="0"/>
            </a:endParaRPr>
          </a:p>
        </p:txBody>
      </p:sp>
      <p:sp>
        <p:nvSpPr>
          <p:cNvPr id="251" name="Shape 251"/>
          <p:cNvSpPr txBox="1">
            <a:spLocks noGrp="1"/>
          </p:cNvSpPr>
          <p:nvPr>
            <p:ph type="body" idx="1"/>
          </p:nvPr>
        </p:nvSpPr>
        <p:spPr>
          <a:xfrm>
            <a:off x="0" y="1067067"/>
            <a:ext cx="9194067" cy="4436400"/>
          </a:xfrm>
          <a:prstGeom prst="rect">
            <a:avLst/>
          </a:prstGeom>
        </p:spPr>
        <p:txBody>
          <a:bodyPr spcFirstLastPara="1" vert="horz" wrap="square" lIns="121900" tIns="121900" rIns="121900" bIns="121900" rtlCol="0" anchor="t" anchorCtr="0">
            <a:noAutofit/>
          </a:bodyPr>
          <a:lstStyle/>
          <a:p>
            <a:pPr marL="177796" indent="0">
              <a:spcBef>
                <a:spcPts val="0"/>
              </a:spcBef>
              <a:buClr>
                <a:srgbClr val="0000FF"/>
              </a:buClr>
              <a:buSzPct val="100000"/>
              <a:buNone/>
            </a:pPr>
            <a:r>
              <a:rPr lang="en" sz="3733" dirty="0">
                <a:solidFill>
                  <a:schemeClr val="dk1"/>
                </a:solidFill>
                <a:ea typeface="Trebuchet MS"/>
                <a:cs typeface="Trebuchet MS"/>
                <a:sym typeface="Trebuchet MS"/>
              </a:rPr>
              <a:t>Blocks consist of 3 elements</a:t>
            </a:r>
          </a:p>
          <a:p>
            <a:pPr lvl="1">
              <a:spcBef>
                <a:spcPts val="0"/>
              </a:spcBef>
              <a:buClr>
                <a:srgbClr val="0000FF"/>
              </a:buClr>
              <a:buSzPct val="100000"/>
              <a:buFont typeface="Arial" panose="020B0604020202020204" pitchFamily="34" charset="0"/>
              <a:buChar char="•"/>
            </a:pPr>
            <a:r>
              <a:rPr lang="en" sz="3533" dirty="0">
                <a:solidFill>
                  <a:schemeClr val="dk1"/>
                </a:solidFill>
                <a:ea typeface="Trebuchet MS"/>
                <a:cs typeface="Trebuchet MS"/>
                <a:sym typeface="Trebuchet MS"/>
              </a:rPr>
              <a:t>Transaction List </a:t>
            </a:r>
          </a:p>
          <a:p>
            <a:pPr lvl="2">
              <a:spcBef>
                <a:spcPts val="0"/>
              </a:spcBef>
              <a:buClr>
                <a:srgbClr val="0000FF"/>
              </a:buClr>
              <a:buSzPct val="100000"/>
              <a:buFont typeface="Wingdings" panose="05000000000000000000" pitchFamily="2" charset="2"/>
              <a:buChar char="§"/>
            </a:pPr>
            <a:r>
              <a:rPr lang="en" sz="3333" dirty="0">
                <a:solidFill>
                  <a:schemeClr val="dk1"/>
                </a:solidFill>
                <a:ea typeface="Trebuchet MS"/>
                <a:cs typeface="Trebuchet MS"/>
                <a:sym typeface="Trebuchet MS"/>
              </a:rPr>
              <a:t>List of all transactions included in a block </a:t>
            </a:r>
          </a:p>
          <a:p>
            <a:pPr lvl="1">
              <a:spcBef>
                <a:spcPts val="0"/>
              </a:spcBef>
              <a:buClr>
                <a:srgbClr val="0000FF"/>
              </a:buClr>
              <a:buSzPct val="100000"/>
              <a:buFont typeface="Arial" panose="020B0604020202020204" pitchFamily="34" charset="0"/>
              <a:buChar char="•"/>
            </a:pPr>
            <a:r>
              <a:rPr lang="en" sz="3533" dirty="0">
                <a:solidFill>
                  <a:schemeClr val="dk1"/>
                </a:solidFill>
                <a:ea typeface="Trebuchet MS"/>
                <a:cs typeface="Trebuchet MS"/>
                <a:sym typeface="Trebuchet MS"/>
              </a:rPr>
              <a:t>Block Header </a:t>
            </a:r>
          </a:p>
          <a:p>
            <a:pPr lvl="2">
              <a:spcBef>
                <a:spcPts val="0"/>
              </a:spcBef>
              <a:buClr>
                <a:srgbClr val="0000FF"/>
              </a:buClr>
              <a:buSzPct val="100000"/>
              <a:buFont typeface="Wingdings" panose="05000000000000000000" pitchFamily="2" charset="2"/>
              <a:buChar char="§"/>
            </a:pPr>
            <a:r>
              <a:rPr lang="en" sz="3333" dirty="0">
                <a:solidFill>
                  <a:schemeClr val="dk1"/>
                </a:solidFill>
                <a:ea typeface="Trebuchet MS"/>
                <a:cs typeface="Trebuchet MS"/>
                <a:sym typeface="Trebuchet MS"/>
              </a:rPr>
              <a:t>Group of 15 elements </a:t>
            </a:r>
          </a:p>
          <a:p>
            <a:pPr lvl="1">
              <a:spcBef>
                <a:spcPts val="0"/>
              </a:spcBef>
              <a:buClr>
                <a:srgbClr val="0000FF"/>
              </a:buClr>
              <a:buSzPct val="100000"/>
              <a:buFont typeface="Arial" panose="020B0604020202020204" pitchFamily="34" charset="0"/>
              <a:buChar char="•"/>
            </a:pPr>
            <a:r>
              <a:rPr lang="en" sz="3533" dirty="0">
                <a:solidFill>
                  <a:schemeClr val="dk1"/>
                </a:solidFill>
                <a:ea typeface="Trebuchet MS"/>
                <a:cs typeface="Trebuchet MS"/>
                <a:sym typeface="Trebuchet MS"/>
              </a:rPr>
              <a:t>Ommer List</a:t>
            </a:r>
          </a:p>
          <a:p>
            <a:pPr lvl="2">
              <a:spcBef>
                <a:spcPts val="0"/>
              </a:spcBef>
              <a:buClr>
                <a:srgbClr val="0000FF"/>
              </a:buClr>
              <a:buSzPct val="100000"/>
              <a:buFont typeface="Wingdings" panose="05000000000000000000" pitchFamily="2" charset="2"/>
              <a:buChar char="§"/>
            </a:pPr>
            <a:r>
              <a:rPr lang="en" sz="3333" dirty="0">
                <a:solidFill>
                  <a:schemeClr val="dk1"/>
                </a:solidFill>
                <a:ea typeface="Trebuchet MS"/>
                <a:cs typeface="Trebuchet MS"/>
                <a:sym typeface="Trebuchet MS"/>
              </a:rPr>
              <a:t>List of all Uncle blocks included</a:t>
            </a:r>
            <a:endParaRPr sz="3333" dirty="0">
              <a:solidFill>
                <a:schemeClr val="dk1"/>
              </a:solidFill>
              <a:ea typeface="Trebuchet MS"/>
              <a:cs typeface="Trebuchet MS"/>
              <a:sym typeface="Trebuchet MS"/>
            </a:endParaRPr>
          </a:p>
          <a:p>
            <a:pPr marL="0" indent="0">
              <a:spcBef>
                <a:spcPts val="0"/>
              </a:spcBef>
              <a:buNone/>
            </a:pPr>
            <a:r>
              <a:rPr lang="en" sz="3733" dirty="0">
                <a:solidFill>
                  <a:schemeClr val="dk1"/>
                </a:solidFill>
                <a:ea typeface="Trebuchet MS"/>
                <a:cs typeface="Trebuchet MS"/>
                <a:sym typeface="Trebuchet MS"/>
              </a:rPr>
              <a:t>	</a:t>
            </a:r>
            <a:endParaRPr sz="3733" dirty="0">
              <a:solidFill>
                <a:schemeClr val="dk1"/>
              </a:solidFill>
              <a:ea typeface="Trebuchet MS"/>
              <a:cs typeface="Trebuchet MS"/>
              <a:sym typeface="Trebuchet MS"/>
            </a:endParaRPr>
          </a:p>
        </p:txBody>
      </p:sp>
      <p:pic>
        <p:nvPicPr>
          <p:cNvPr id="252" name="Shape 252"/>
          <p:cNvPicPr preferRelativeResize="0"/>
          <p:nvPr/>
        </p:nvPicPr>
        <p:blipFill>
          <a:blip r:embed="rId3">
            <a:alphaModFix/>
          </a:blip>
          <a:stretch>
            <a:fillRect/>
          </a:stretch>
        </p:blipFill>
        <p:spPr>
          <a:xfrm>
            <a:off x="9194067" y="203200"/>
            <a:ext cx="2312007" cy="6451600"/>
          </a:xfrm>
          <a:prstGeom prst="rect">
            <a:avLst/>
          </a:prstGeom>
          <a:noFill/>
          <a:ln>
            <a:noFill/>
          </a:ln>
        </p:spPr>
      </p:pic>
      <p:sp>
        <p:nvSpPr>
          <p:cNvPr id="2" name="Footer Placeholder 1"/>
          <p:cNvSpPr>
            <a:spLocks noGrp="1"/>
          </p:cNvSpPr>
          <p:nvPr>
            <p:ph type="ftr" idx="11"/>
          </p:nvPr>
        </p:nvSpPr>
        <p:spPr/>
        <p:txBody>
          <a:bodyPr/>
          <a:lstStyle/>
          <a:p>
            <a:r>
              <a:rPr lang="en-US" dirty="0"/>
              <a:t>Campbell R. Harvey 2018</a:t>
            </a:r>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85</a:t>
            </a:fld>
            <a:endParaRPr lang="en"/>
          </a:p>
        </p:txBody>
      </p:sp>
    </p:spTree>
    <p:extLst>
      <p:ext uri="{BB962C8B-B14F-4D97-AF65-F5344CB8AC3E}">
        <p14:creationId xmlns:p14="http://schemas.microsoft.com/office/powerpoint/2010/main" val="18945003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761053" y="396582"/>
            <a:ext cx="7738800" cy="782400"/>
          </a:xfrm>
          <a:prstGeom prst="rect">
            <a:avLst/>
          </a:prstGeom>
        </p:spPr>
        <p:txBody>
          <a:bodyPr spcFirstLastPara="1" vert="horz" wrap="square" lIns="121900" tIns="121900" rIns="121900" bIns="121900" rtlCol="0" anchor="t" anchorCtr="0">
            <a:noAutofit/>
          </a:bodyPr>
          <a:lstStyle/>
          <a:p>
            <a:pPr>
              <a:spcBef>
                <a:spcPts val="0"/>
              </a:spcBef>
            </a:pPr>
            <a:r>
              <a:rPr lang="en-US" sz="4800" dirty="0">
                <a:solidFill>
                  <a:srgbClr val="0000FF"/>
                </a:solidFill>
                <a:latin typeface="Calibri Light" panose="020F0302020204030204" pitchFamily="34" charset="0"/>
                <a:cs typeface="Calibri Light" panose="020F0302020204030204" pitchFamily="34" charset="0"/>
              </a:rPr>
              <a:t>Uncles/</a:t>
            </a:r>
            <a:r>
              <a:rPr lang="en-US" sz="4800" dirty="0" err="1">
                <a:solidFill>
                  <a:srgbClr val="0000FF"/>
                </a:solidFill>
                <a:latin typeface="Calibri Light" panose="020F0302020204030204" pitchFamily="34" charset="0"/>
                <a:cs typeface="Calibri Light" panose="020F0302020204030204" pitchFamily="34" charset="0"/>
              </a:rPr>
              <a:t>Ommers</a:t>
            </a:r>
            <a:endParaRPr sz="4800" dirty="0">
              <a:solidFill>
                <a:srgbClr val="0000FF"/>
              </a:solidFill>
              <a:latin typeface="Calibri Light" panose="020F0302020204030204" pitchFamily="34" charset="0"/>
              <a:cs typeface="Calibri Light" panose="020F0302020204030204" pitchFamily="34" charset="0"/>
            </a:endParaRPr>
          </a:p>
        </p:txBody>
      </p:sp>
      <p:sp>
        <p:nvSpPr>
          <p:cNvPr id="258" name="Shape 258"/>
          <p:cNvSpPr txBox="1">
            <a:spLocks noGrp="1"/>
          </p:cNvSpPr>
          <p:nvPr>
            <p:ph type="body" idx="1"/>
          </p:nvPr>
        </p:nvSpPr>
        <p:spPr>
          <a:xfrm>
            <a:off x="1311579" y="1339693"/>
            <a:ext cx="8961120" cy="5254800"/>
          </a:xfrm>
          <a:prstGeom prst="rect">
            <a:avLst/>
          </a:prstGeom>
        </p:spPr>
        <p:txBody>
          <a:bodyPr spcFirstLastPara="1" vert="horz" wrap="square" lIns="121900" tIns="121900" rIns="121900" bIns="121900" rtlCol="0" anchor="t" anchorCtr="0">
            <a:noAutofit/>
          </a:bodyPr>
          <a:lstStyle/>
          <a:p>
            <a:pPr marL="749296" indent="-571500">
              <a:spcBef>
                <a:spcPts val="0"/>
              </a:spcBef>
              <a:buClr>
                <a:srgbClr val="0000FF"/>
              </a:buClr>
              <a:buSzPct val="100000"/>
            </a:pPr>
            <a:r>
              <a:rPr lang="en" sz="4400" dirty="0">
                <a:solidFill>
                  <a:schemeClr val="dk1"/>
                </a:solidFill>
                <a:ea typeface="Trebuchet MS"/>
                <a:cs typeface="Trebuchet MS"/>
                <a:sym typeface="Trebuchet MS"/>
              </a:rPr>
              <a:t> </a:t>
            </a:r>
            <a:r>
              <a:rPr lang="en" sz="2800" dirty="0">
                <a:solidFill>
                  <a:schemeClr val="dk1"/>
                </a:solidFill>
                <a:ea typeface="Trebuchet MS"/>
                <a:cs typeface="Trebuchet MS"/>
                <a:sym typeface="Trebuchet MS"/>
              </a:rPr>
              <a:t>Sometimes valid block solutions don’t make main chain</a:t>
            </a:r>
          </a:p>
          <a:p>
            <a:pPr marL="1149346" lvl="1" indent="-571500">
              <a:spcBef>
                <a:spcPts val="0"/>
              </a:spcBef>
              <a:buClr>
                <a:srgbClr val="0000FF"/>
              </a:buClr>
              <a:buSzPct val="100000"/>
            </a:pPr>
            <a:r>
              <a:rPr lang="en" sz="2600" dirty="0">
                <a:solidFill>
                  <a:schemeClr val="dk1"/>
                </a:solidFill>
                <a:ea typeface="Trebuchet MS"/>
                <a:cs typeface="Trebuchet MS"/>
                <a:sym typeface="Trebuchet MS"/>
              </a:rPr>
              <a:t>Any broadcast block (up to 6 previous blocks back) with valid PoW and difficulty can be included as an uncle</a:t>
            </a:r>
          </a:p>
          <a:p>
            <a:pPr marL="1149346" lvl="1" indent="-571500">
              <a:spcBef>
                <a:spcPts val="0"/>
              </a:spcBef>
              <a:buClr>
                <a:srgbClr val="0000FF"/>
              </a:buClr>
              <a:buSzPct val="100000"/>
            </a:pPr>
            <a:r>
              <a:rPr lang="en" sz="2800" dirty="0">
                <a:solidFill>
                  <a:schemeClr val="dk1"/>
                </a:solidFill>
                <a:ea typeface="Trebuchet MS"/>
                <a:cs typeface="Trebuchet MS"/>
                <a:sym typeface="Trebuchet MS"/>
              </a:rPr>
              <a:t>Maximum of two can be included per block </a:t>
            </a:r>
          </a:p>
          <a:p>
            <a:pPr marL="749296" indent="-571500">
              <a:spcBef>
                <a:spcPts val="0"/>
              </a:spcBef>
              <a:buClr>
                <a:srgbClr val="0000FF"/>
              </a:buClr>
              <a:buSzPct val="100000"/>
            </a:pPr>
            <a:r>
              <a:rPr lang="en" sz="3000" dirty="0">
                <a:solidFill>
                  <a:schemeClr val="dk1"/>
                </a:solidFill>
                <a:ea typeface="Trebuchet MS"/>
                <a:cs typeface="Trebuchet MS"/>
                <a:sym typeface="Trebuchet MS"/>
              </a:rPr>
              <a:t>Uncle block transactions are </a:t>
            </a:r>
            <a:r>
              <a:rPr lang="en" sz="3000" u="sng" dirty="0">
                <a:solidFill>
                  <a:schemeClr val="dk1"/>
                </a:solidFill>
                <a:ea typeface="Trebuchet MS"/>
                <a:cs typeface="Trebuchet MS"/>
                <a:sym typeface="Trebuchet MS"/>
              </a:rPr>
              <a:t>not</a:t>
            </a:r>
            <a:r>
              <a:rPr lang="en" sz="3000" dirty="0">
                <a:solidFill>
                  <a:schemeClr val="dk1"/>
                </a:solidFill>
                <a:ea typeface="Trebuchet MS"/>
                <a:cs typeface="Trebuchet MS"/>
                <a:sym typeface="Trebuchet MS"/>
              </a:rPr>
              <a:t> included  just header </a:t>
            </a:r>
            <a:r>
              <a:rPr lang="en-US" sz="3000" dirty="0">
                <a:solidFill>
                  <a:schemeClr val="dk1"/>
                </a:solidFill>
                <a:ea typeface="Trebuchet MS"/>
                <a:cs typeface="Trebuchet MS"/>
                <a:sym typeface="Trebuchet MS"/>
              </a:rPr>
              <a:t>are included</a:t>
            </a:r>
            <a:endParaRPr lang="en" sz="3000" dirty="0">
              <a:solidFill>
                <a:schemeClr val="dk1"/>
              </a:solidFill>
              <a:ea typeface="Trebuchet MS"/>
              <a:cs typeface="Trebuchet MS"/>
              <a:sym typeface="Trebuchet MS"/>
            </a:endParaRPr>
          </a:p>
          <a:p>
            <a:pPr marL="749296" indent="-571500">
              <a:spcBef>
                <a:spcPts val="0"/>
              </a:spcBef>
              <a:buClr>
                <a:srgbClr val="0000FF"/>
              </a:buClr>
              <a:buSzPct val="100000"/>
            </a:pPr>
            <a:r>
              <a:rPr lang="en-US" sz="2800" dirty="0">
                <a:solidFill>
                  <a:schemeClr val="dk1"/>
                </a:solidFill>
                <a:ea typeface="Trebuchet MS"/>
                <a:cs typeface="Trebuchet MS"/>
                <a:sym typeface="Trebuchet MS"/>
              </a:rPr>
              <a:t>Aimed to decrease centralization and reward work</a:t>
            </a:r>
          </a:p>
          <a:p>
            <a:pPr marL="609585" indent="0">
              <a:spcBef>
                <a:spcPts val="0"/>
              </a:spcBef>
              <a:buNone/>
            </a:pPr>
            <a:endParaRPr sz="4000" dirty="0">
              <a:solidFill>
                <a:schemeClr val="dk1"/>
              </a:solidFill>
              <a:ea typeface="Trebuchet MS"/>
              <a:cs typeface="Trebuchet MS"/>
              <a:sym typeface="Trebuchet MS"/>
            </a:endParaRPr>
          </a:p>
          <a:p>
            <a:pPr marL="0" indent="0">
              <a:spcBef>
                <a:spcPts val="0"/>
              </a:spcBef>
              <a:buNone/>
            </a:pPr>
            <a:endParaRPr sz="3733" dirty="0">
              <a:solidFill>
                <a:schemeClr val="dk1"/>
              </a:solidFill>
              <a:ea typeface="Trebuchet MS"/>
              <a:cs typeface="Trebuchet MS"/>
              <a:sym typeface="Trebuchet MS"/>
            </a:endParaRPr>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86</a:t>
            </a:fld>
            <a:endParaRPr lang="en"/>
          </a:p>
        </p:txBody>
      </p:sp>
    </p:spTree>
    <p:extLst>
      <p:ext uri="{BB962C8B-B14F-4D97-AF65-F5344CB8AC3E}">
        <p14:creationId xmlns:p14="http://schemas.microsoft.com/office/powerpoint/2010/main" val="39143685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796040" y="187944"/>
            <a:ext cx="10596760" cy="782400"/>
          </a:xfrm>
          <a:prstGeom prst="rect">
            <a:avLst/>
          </a:prstGeom>
        </p:spPr>
        <p:txBody>
          <a:bodyPr spcFirstLastPara="1" vert="horz" wrap="square" lIns="121900" tIns="121900" rIns="121900" bIns="121900" rtlCol="0" anchor="t" anchorCtr="0">
            <a:noAutofit/>
          </a:bodyPr>
          <a:lstStyle/>
          <a:p>
            <a:pPr marL="177796">
              <a:spcBef>
                <a:spcPts val="0"/>
              </a:spcBef>
              <a:buClr>
                <a:srgbClr val="262626"/>
              </a:buClr>
              <a:buSzPts val="1500"/>
            </a:pPr>
            <a:r>
              <a:rPr lang="en" sz="4800" dirty="0">
                <a:solidFill>
                  <a:schemeClr val="dk1"/>
                </a:solidFill>
                <a:ea typeface="Trebuchet MS"/>
                <a:cs typeface="Trebuchet MS"/>
                <a:sym typeface="Trebuchet MS"/>
              </a:rPr>
              <a:t>Uncles/Ommers Rewards:</a:t>
            </a:r>
          </a:p>
        </p:txBody>
      </p:sp>
      <p:sp>
        <p:nvSpPr>
          <p:cNvPr id="264" name="Shape 264"/>
          <p:cNvSpPr txBox="1">
            <a:spLocks noGrp="1"/>
          </p:cNvSpPr>
          <p:nvPr>
            <p:ph type="body" idx="1"/>
          </p:nvPr>
        </p:nvSpPr>
        <p:spPr>
          <a:xfrm>
            <a:off x="921695" y="1603200"/>
            <a:ext cx="10763794" cy="5254800"/>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000FF"/>
              </a:buClr>
              <a:buSzPct val="100000"/>
              <a:buFont typeface="Arial" panose="020B0604020202020204" pitchFamily="34" charset="0"/>
              <a:buChar char="•"/>
            </a:pPr>
            <a:r>
              <a:rPr lang="en" sz="3600" dirty="0">
                <a:solidFill>
                  <a:schemeClr val="dk1"/>
                </a:solidFill>
                <a:ea typeface="Trebuchet MS"/>
                <a:cs typeface="Trebuchet MS"/>
                <a:sym typeface="Trebuchet MS"/>
              </a:rPr>
              <a:t>Uncle headers can be included in main block for 1/32 of the main block miner’s reward given to said miner</a:t>
            </a:r>
          </a:p>
          <a:p>
            <a:pPr>
              <a:spcBef>
                <a:spcPts val="0"/>
              </a:spcBef>
              <a:buClr>
                <a:srgbClr val="0000FF"/>
              </a:buClr>
              <a:buSzPct val="100000"/>
              <a:buFont typeface="Arial" panose="020B0604020202020204" pitchFamily="34" charset="0"/>
              <a:buChar char="•"/>
            </a:pPr>
            <a:r>
              <a:rPr lang="en" sz="3600" dirty="0">
                <a:solidFill>
                  <a:schemeClr val="dk1"/>
                </a:solidFill>
                <a:ea typeface="Trebuchet MS"/>
                <a:cs typeface="Trebuchet MS"/>
                <a:sym typeface="Trebuchet MS"/>
              </a:rPr>
              <a:t>Miners of uncle blocks receive percent of main reward according to: </a:t>
            </a:r>
          </a:p>
          <a:p>
            <a:pPr lvl="1">
              <a:spcBef>
                <a:spcPts val="0"/>
              </a:spcBef>
              <a:buClr>
                <a:srgbClr val="0000FF"/>
              </a:buClr>
              <a:buSzPct val="100000"/>
              <a:buFont typeface="Arial" panose="020B0604020202020204" pitchFamily="34" charset="0"/>
              <a:buChar char="•"/>
            </a:pPr>
            <a:r>
              <a:rPr lang="en" sz="3600" dirty="0">
                <a:solidFill>
                  <a:schemeClr val="dk1"/>
                </a:solidFill>
                <a:highlight>
                  <a:srgbClr val="EFF0F1"/>
                </a:highlight>
                <a:ea typeface="Trebuchet MS"/>
                <a:cs typeface="Trebuchet MS"/>
                <a:sym typeface="Trebuchet MS"/>
              </a:rPr>
              <a:t>(U</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 (8 - B</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 5 / 8, where U</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and B</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are uncle and block numbers respectively.</a:t>
            </a:r>
          </a:p>
          <a:p>
            <a:pPr lvl="1">
              <a:spcBef>
                <a:spcPts val="0"/>
              </a:spcBef>
              <a:buClr>
                <a:srgbClr val="0000FF"/>
              </a:buClr>
              <a:buSzPct val="100000"/>
              <a:buFont typeface="Arial" panose="020B0604020202020204" pitchFamily="34" charset="0"/>
              <a:buChar char="•"/>
            </a:pPr>
            <a:r>
              <a:rPr lang="en" sz="3600" dirty="0">
                <a:solidFill>
                  <a:schemeClr val="dk1"/>
                </a:solidFill>
                <a:highlight>
                  <a:srgbClr val="EFF0F1"/>
                </a:highlight>
                <a:ea typeface="Trebuchet MS"/>
                <a:cs typeface="Trebuchet MS"/>
                <a:sym typeface="Trebuchet MS"/>
              </a:rPr>
              <a:t>Example (1333 + 8 - 1335) * ⅝ = 3.75 ETH</a:t>
            </a:r>
            <a:endParaRPr sz="3600" dirty="0">
              <a:solidFill>
                <a:schemeClr val="dk1"/>
              </a:solidFill>
              <a:highlight>
                <a:srgbClr val="EFF0F1"/>
              </a:highlight>
              <a:ea typeface="Trebuchet MS"/>
              <a:cs typeface="Trebuchet MS"/>
              <a:sym typeface="Trebuchet MS"/>
            </a:endParaRPr>
          </a:p>
          <a:p>
            <a:pPr marL="609585" indent="0">
              <a:spcBef>
                <a:spcPts val="0"/>
              </a:spcBef>
              <a:buNone/>
            </a:pPr>
            <a:endParaRPr sz="3600" dirty="0">
              <a:solidFill>
                <a:schemeClr val="dk1"/>
              </a:solidFill>
              <a:latin typeface="Trebuchet MS"/>
              <a:ea typeface="Trebuchet MS"/>
              <a:cs typeface="Trebuchet MS"/>
              <a:sym typeface="Trebuchet MS"/>
            </a:endParaRPr>
          </a:p>
          <a:p>
            <a:pPr marL="0" indent="0">
              <a:spcBef>
                <a:spcPts val="0"/>
              </a:spcBef>
              <a:buNone/>
            </a:pPr>
            <a:endParaRPr sz="3200" dirty="0">
              <a:solidFill>
                <a:schemeClr val="dk1"/>
              </a:solidFill>
              <a:latin typeface="Trebuchet MS"/>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87</a:t>
            </a:fld>
            <a:endParaRPr lang="en"/>
          </a:p>
        </p:txBody>
      </p:sp>
    </p:spTree>
    <p:extLst>
      <p:ext uri="{BB962C8B-B14F-4D97-AF65-F5344CB8AC3E}">
        <p14:creationId xmlns:p14="http://schemas.microsoft.com/office/powerpoint/2010/main" val="1982949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662" y="134253"/>
            <a:ext cx="8911687" cy="1280890"/>
          </a:xfrm>
        </p:spPr>
        <p:txBody>
          <a:bodyPr/>
          <a:lstStyle/>
          <a:p>
            <a:r>
              <a:rPr lang="en-US" b="1" dirty="0"/>
              <a:t>Block header</a:t>
            </a:r>
            <a:endParaRPr lang="en-US" dirty="0"/>
          </a:p>
        </p:txBody>
      </p:sp>
      <p:sp>
        <p:nvSpPr>
          <p:cNvPr id="3" name="Content Placeholder 2"/>
          <p:cNvSpPr>
            <a:spLocks noGrp="1"/>
          </p:cNvSpPr>
          <p:nvPr>
            <p:ph idx="1"/>
          </p:nvPr>
        </p:nvSpPr>
        <p:spPr>
          <a:xfrm>
            <a:off x="2014447" y="1036320"/>
            <a:ext cx="8915400" cy="3777622"/>
          </a:xfrm>
        </p:spPr>
        <p:txBody>
          <a:bodyPr>
            <a:noAutofit/>
          </a:bodyPr>
          <a:lstStyle/>
          <a:p>
            <a:r>
              <a:rPr lang="en-US" sz="2400" dirty="0"/>
              <a:t>Block headers are the most critical and detailed components of an </a:t>
            </a:r>
            <a:r>
              <a:rPr lang="en-US" sz="2400" dirty="0" err="1"/>
              <a:t>Ethereum</a:t>
            </a:r>
            <a:r>
              <a:rPr lang="en-US" sz="2400" dirty="0"/>
              <a:t> block. </a:t>
            </a:r>
          </a:p>
          <a:p>
            <a:r>
              <a:rPr lang="en-US" sz="2400" dirty="0"/>
              <a:t>The header contains valuable information</a:t>
            </a:r>
          </a:p>
          <a:p>
            <a:pPr lvl="1"/>
            <a:r>
              <a:rPr lang="en-US" sz="2400" b="1" dirty="0"/>
              <a:t>Parent hash</a:t>
            </a:r>
          </a:p>
          <a:p>
            <a:pPr lvl="2"/>
            <a:r>
              <a:rPr lang="en-US" sz="2400" dirty="0"/>
              <a:t>This is the Keccak 256-bit hash of the parent (previous) block's header.</a:t>
            </a:r>
          </a:p>
          <a:p>
            <a:pPr lvl="1"/>
            <a:r>
              <a:rPr lang="en-US" sz="2400" b="1" dirty="0" err="1"/>
              <a:t>Ommers</a:t>
            </a:r>
            <a:r>
              <a:rPr lang="en-US" sz="2400" b="1" dirty="0"/>
              <a:t> hash</a:t>
            </a:r>
          </a:p>
          <a:p>
            <a:pPr lvl="2"/>
            <a:r>
              <a:rPr lang="en-US" sz="2400" dirty="0"/>
              <a:t>This is the Keccak 256-bit hash of the list of </a:t>
            </a:r>
            <a:r>
              <a:rPr lang="en-US" sz="2400" dirty="0" err="1"/>
              <a:t>Ommers</a:t>
            </a:r>
            <a:r>
              <a:rPr lang="en-US" sz="2400" dirty="0"/>
              <a:t> (Uncles) blocks included in the block.</a:t>
            </a:r>
          </a:p>
          <a:p>
            <a:pPr lvl="1"/>
            <a:r>
              <a:rPr lang="en-US" sz="2400" b="1" dirty="0"/>
              <a:t>Beneficiary</a:t>
            </a:r>
          </a:p>
          <a:p>
            <a:pPr lvl="2"/>
            <a:r>
              <a:rPr lang="en-US" sz="2400" dirty="0"/>
              <a:t>Beneficiary field contains the 160-bit address of the recipient that will receive the mining reward once the block is successfully mined.</a:t>
            </a:r>
            <a:endParaRPr lang="en-US" sz="2400" b="1" dirty="0"/>
          </a:p>
        </p:txBody>
      </p:sp>
    </p:spTree>
    <p:extLst>
      <p:ext uri="{BB962C8B-B14F-4D97-AF65-F5344CB8AC3E}">
        <p14:creationId xmlns:p14="http://schemas.microsoft.com/office/powerpoint/2010/main" val="18193772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745" y="156389"/>
            <a:ext cx="8911687" cy="1280890"/>
          </a:xfrm>
        </p:spPr>
        <p:txBody>
          <a:bodyPr/>
          <a:lstStyle/>
          <a:p>
            <a:r>
              <a:rPr lang="en-US" b="1" dirty="0"/>
              <a:t>Block header</a:t>
            </a:r>
            <a:endParaRPr lang="en-US" dirty="0"/>
          </a:p>
        </p:txBody>
      </p:sp>
      <p:sp>
        <p:nvSpPr>
          <p:cNvPr id="3" name="Content Placeholder 2"/>
          <p:cNvSpPr>
            <a:spLocks noGrp="1"/>
          </p:cNvSpPr>
          <p:nvPr>
            <p:ph idx="1"/>
          </p:nvPr>
        </p:nvSpPr>
        <p:spPr>
          <a:xfrm>
            <a:off x="1711235" y="692331"/>
            <a:ext cx="9548948" cy="4911634"/>
          </a:xfrm>
        </p:spPr>
        <p:txBody>
          <a:bodyPr>
            <a:noAutofit/>
          </a:bodyPr>
          <a:lstStyle/>
          <a:p>
            <a:r>
              <a:rPr lang="en-US" sz="2000" b="1" dirty="0"/>
              <a:t>State root</a:t>
            </a:r>
          </a:p>
          <a:p>
            <a:pPr lvl="1"/>
            <a:r>
              <a:rPr lang="en-US" sz="2000" dirty="0"/>
              <a:t>The state root field contains the Keccak 256-bit hash of the root node of the state </a:t>
            </a:r>
            <a:r>
              <a:rPr lang="en-US" sz="2000" dirty="0" err="1"/>
              <a:t>trie</a:t>
            </a:r>
            <a:r>
              <a:rPr lang="en-US" sz="2000" dirty="0"/>
              <a:t>. </a:t>
            </a:r>
          </a:p>
          <a:p>
            <a:pPr lvl="1"/>
            <a:r>
              <a:rPr lang="en-US" sz="2000" dirty="0"/>
              <a:t>It is calculated after all transactions have been processed and finalized.</a:t>
            </a:r>
          </a:p>
          <a:p>
            <a:r>
              <a:rPr lang="en-US" sz="2000" b="1" dirty="0"/>
              <a:t>Transactions root</a:t>
            </a:r>
          </a:p>
          <a:p>
            <a:pPr lvl="1"/>
            <a:r>
              <a:rPr lang="en-US" sz="2000" dirty="0"/>
              <a:t>The transaction root is the Keccak 256-bit hash of the root node of the transaction </a:t>
            </a:r>
            <a:r>
              <a:rPr lang="en-US" sz="2000" dirty="0" err="1"/>
              <a:t>trie</a:t>
            </a:r>
            <a:r>
              <a:rPr lang="en-US" sz="2000" dirty="0"/>
              <a:t>.</a:t>
            </a:r>
          </a:p>
          <a:p>
            <a:pPr lvl="1"/>
            <a:r>
              <a:rPr lang="en-US" sz="2000" dirty="0"/>
              <a:t>Transaction </a:t>
            </a:r>
            <a:r>
              <a:rPr lang="en-US" sz="2000" dirty="0" err="1"/>
              <a:t>trie</a:t>
            </a:r>
            <a:r>
              <a:rPr lang="en-US" sz="2000" dirty="0"/>
              <a:t> represents the list of transactions included in the block.</a:t>
            </a:r>
          </a:p>
          <a:p>
            <a:r>
              <a:rPr lang="en-US" sz="2000" b="1" dirty="0"/>
              <a:t>Receipts root</a:t>
            </a:r>
          </a:p>
          <a:p>
            <a:pPr lvl="1"/>
            <a:r>
              <a:rPr lang="en-US" sz="2000" dirty="0"/>
              <a:t>The receipts root is the </a:t>
            </a:r>
            <a:r>
              <a:rPr lang="en-US" sz="2000" dirty="0" err="1"/>
              <a:t>keccak</a:t>
            </a:r>
            <a:r>
              <a:rPr lang="en-US" sz="2000" dirty="0"/>
              <a:t> 256 bit hash of the root node of the transaction receipt </a:t>
            </a:r>
            <a:r>
              <a:rPr lang="en-US" sz="2000" dirty="0" err="1"/>
              <a:t>trie</a:t>
            </a:r>
            <a:r>
              <a:rPr lang="en-US" sz="2000" dirty="0"/>
              <a:t>.</a:t>
            </a:r>
          </a:p>
          <a:p>
            <a:pPr lvl="1"/>
            <a:r>
              <a:rPr lang="en-US" sz="2000" dirty="0"/>
              <a:t>This </a:t>
            </a:r>
            <a:r>
              <a:rPr lang="en-US" sz="2000" dirty="0" err="1"/>
              <a:t>trie</a:t>
            </a:r>
            <a:r>
              <a:rPr lang="en-US" sz="2000" dirty="0"/>
              <a:t> is composed of receipts of all transactions included in the block.</a:t>
            </a:r>
          </a:p>
          <a:p>
            <a:pPr lvl="1"/>
            <a:r>
              <a:rPr lang="en-US" sz="2000" dirty="0"/>
              <a:t> Transaction receipts are generated after each transaction is processed and contain useful </a:t>
            </a:r>
            <a:r>
              <a:rPr lang="en-US" sz="2000" dirty="0" err="1"/>
              <a:t>posttransaction</a:t>
            </a:r>
            <a:r>
              <a:rPr lang="en-US" sz="2000" dirty="0"/>
              <a:t> information.  </a:t>
            </a:r>
          </a:p>
        </p:txBody>
      </p:sp>
    </p:spTree>
    <p:extLst>
      <p:ext uri="{BB962C8B-B14F-4D97-AF65-F5344CB8AC3E}">
        <p14:creationId xmlns:p14="http://schemas.microsoft.com/office/powerpoint/2010/main" val="225759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29435" y="339636"/>
            <a:ext cx="11562565" cy="6152604"/>
          </a:xfrm>
          <a:prstGeom prst="rect">
            <a:avLst/>
          </a:prstGeom>
        </p:spPr>
      </p:pic>
    </p:spTree>
    <p:extLst>
      <p:ext uri="{BB962C8B-B14F-4D97-AF65-F5344CB8AC3E}">
        <p14:creationId xmlns:p14="http://schemas.microsoft.com/office/powerpoint/2010/main" val="2800918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US" dirty="0"/>
          </a:p>
        </p:txBody>
      </p:sp>
      <p:sp>
        <p:nvSpPr>
          <p:cNvPr id="3" name="Content Placeholder 2"/>
          <p:cNvSpPr>
            <a:spLocks noGrp="1"/>
          </p:cNvSpPr>
          <p:nvPr>
            <p:ph idx="1"/>
          </p:nvPr>
        </p:nvSpPr>
        <p:spPr>
          <a:xfrm>
            <a:off x="2027509" y="1565366"/>
            <a:ext cx="8915400" cy="3777622"/>
          </a:xfrm>
        </p:spPr>
        <p:txBody>
          <a:bodyPr>
            <a:noAutofit/>
          </a:bodyPr>
          <a:lstStyle/>
          <a:p>
            <a:r>
              <a:rPr lang="en-US" sz="2000" b="1" dirty="0"/>
              <a:t>Logs bloom</a:t>
            </a:r>
          </a:p>
          <a:p>
            <a:pPr lvl="1"/>
            <a:r>
              <a:rPr lang="en-US" sz="2000" dirty="0"/>
              <a:t>The logs bloom is a bloom filter that is composed of the logger address and log topics from the log entry of each transaction receipt of the included transaction list in the block. </a:t>
            </a:r>
          </a:p>
          <a:p>
            <a:r>
              <a:rPr lang="en-US" sz="2000" b="1" dirty="0"/>
              <a:t>Difficulty</a:t>
            </a:r>
          </a:p>
          <a:p>
            <a:pPr lvl="1"/>
            <a:r>
              <a:rPr lang="en-US" sz="2000" dirty="0"/>
              <a:t>The difficulty level of the current block.</a:t>
            </a:r>
          </a:p>
          <a:p>
            <a:r>
              <a:rPr lang="en-US" sz="2000" b="1" dirty="0"/>
              <a:t>Number</a:t>
            </a:r>
          </a:p>
          <a:p>
            <a:pPr lvl="1"/>
            <a:r>
              <a:rPr lang="en-US" sz="2000" dirty="0"/>
              <a:t>The total number of all previous blocks; the genesis block is block zero.</a:t>
            </a:r>
          </a:p>
          <a:p>
            <a:r>
              <a:rPr lang="en-US" sz="2000" b="1" dirty="0"/>
              <a:t>Gas limit</a:t>
            </a:r>
          </a:p>
          <a:p>
            <a:pPr lvl="1"/>
            <a:r>
              <a:rPr lang="en-US" sz="2000" dirty="0"/>
              <a:t>The field contains the value that represents the limit set on the gas consumption per block.</a:t>
            </a:r>
          </a:p>
        </p:txBody>
      </p:sp>
    </p:spTree>
    <p:extLst>
      <p:ext uri="{BB962C8B-B14F-4D97-AF65-F5344CB8AC3E}">
        <p14:creationId xmlns:p14="http://schemas.microsoft.com/office/powerpoint/2010/main" val="3181621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US" dirty="0"/>
          </a:p>
        </p:txBody>
      </p:sp>
      <p:sp>
        <p:nvSpPr>
          <p:cNvPr id="3" name="Content Placeholder 2"/>
          <p:cNvSpPr>
            <a:spLocks noGrp="1"/>
          </p:cNvSpPr>
          <p:nvPr>
            <p:ph idx="1"/>
          </p:nvPr>
        </p:nvSpPr>
        <p:spPr>
          <a:xfrm>
            <a:off x="1815738" y="2256967"/>
            <a:ext cx="9466807" cy="3777622"/>
          </a:xfrm>
        </p:spPr>
        <p:txBody>
          <a:bodyPr>
            <a:noAutofit/>
          </a:bodyPr>
          <a:lstStyle/>
          <a:p>
            <a:r>
              <a:rPr lang="en-US" sz="2400" b="1" dirty="0"/>
              <a:t>Gas used</a:t>
            </a:r>
          </a:p>
          <a:p>
            <a:pPr lvl="1"/>
            <a:r>
              <a:rPr lang="en-US" sz="2400" dirty="0"/>
              <a:t>The field contains the total gas consumed by the transactions included in the block.</a:t>
            </a:r>
          </a:p>
          <a:p>
            <a:r>
              <a:rPr lang="en-US" sz="2400" b="1" dirty="0"/>
              <a:t>Timestamp</a:t>
            </a:r>
          </a:p>
          <a:p>
            <a:pPr lvl="1"/>
            <a:r>
              <a:rPr lang="en-US" sz="2400" dirty="0"/>
              <a:t>Timestamp is the epoch Unix time of the time of block initialization.</a:t>
            </a:r>
          </a:p>
          <a:p>
            <a:r>
              <a:rPr lang="en-US" sz="2400" b="1" dirty="0"/>
              <a:t>Extra data</a:t>
            </a:r>
          </a:p>
          <a:p>
            <a:pPr lvl="1"/>
            <a:r>
              <a:rPr lang="en-US" sz="2400" dirty="0"/>
              <a:t>Extra data field can be used to store arbitrary data related to the block.</a:t>
            </a:r>
          </a:p>
        </p:txBody>
      </p:sp>
    </p:spTree>
    <p:extLst>
      <p:ext uri="{BB962C8B-B14F-4D97-AF65-F5344CB8AC3E}">
        <p14:creationId xmlns:p14="http://schemas.microsoft.com/office/powerpoint/2010/main" val="1554632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US" dirty="0"/>
          </a:p>
        </p:txBody>
      </p:sp>
      <p:sp>
        <p:nvSpPr>
          <p:cNvPr id="3" name="Content Placeholder 2"/>
          <p:cNvSpPr>
            <a:spLocks noGrp="1"/>
          </p:cNvSpPr>
          <p:nvPr>
            <p:ph idx="1"/>
          </p:nvPr>
        </p:nvSpPr>
        <p:spPr>
          <a:xfrm>
            <a:off x="1756699" y="1905000"/>
            <a:ext cx="8915400" cy="3777622"/>
          </a:xfrm>
        </p:spPr>
        <p:txBody>
          <a:bodyPr>
            <a:noAutofit/>
          </a:bodyPr>
          <a:lstStyle/>
          <a:p>
            <a:r>
              <a:rPr lang="en-US" sz="2400" b="1" dirty="0" err="1"/>
              <a:t>Mixhash</a:t>
            </a:r>
            <a:endParaRPr lang="en-US" sz="2400" b="1" dirty="0"/>
          </a:p>
          <a:p>
            <a:pPr lvl="1"/>
            <a:r>
              <a:rPr lang="en-US" sz="2400" dirty="0" err="1"/>
              <a:t>Mixhash</a:t>
            </a:r>
            <a:r>
              <a:rPr lang="en-US" sz="2400" dirty="0"/>
              <a:t> field contains a 256-bit hash that once combined with the nonce is used to prove that adequate computational effort has been spent in order to create this block.</a:t>
            </a:r>
          </a:p>
          <a:p>
            <a:r>
              <a:rPr lang="en-US" sz="2400" b="1" dirty="0"/>
              <a:t>Nonce</a:t>
            </a:r>
          </a:p>
          <a:p>
            <a:pPr lvl="1"/>
            <a:r>
              <a:rPr lang="en-US" sz="2400" dirty="0"/>
              <a:t>Nonce is a 64-bit hash (a number) that is used to prove, in combination with the </a:t>
            </a:r>
            <a:r>
              <a:rPr lang="en-US" sz="2400" dirty="0" err="1"/>
              <a:t>mixhash</a:t>
            </a:r>
            <a:r>
              <a:rPr lang="en-US" sz="2400" dirty="0"/>
              <a:t> field, that adequate computational effort has been spent in order to create this block.</a:t>
            </a:r>
          </a:p>
        </p:txBody>
      </p:sp>
    </p:spTree>
    <p:extLst>
      <p:ext uri="{BB962C8B-B14F-4D97-AF65-F5344CB8AC3E}">
        <p14:creationId xmlns:p14="http://schemas.microsoft.com/office/powerpoint/2010/main" val="38326737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Points</a:t>
            </a:r>
          </a:p>
        </p:txBody>
      </p:sp>
      <p:sp>
        <p:nvSpPr>
          <p:cNvPr id="3" name="Content Placeholder 2"/>
          <p:cNvSpPr>
            <a:spLocks noGrp="1"/>
          </p:cNvSpPr>
          <p:nvPr>
            <p:ph idx="1"/>
          </p:nvPr>
        </p:nvSpPr>
        <p:spPr/>
        <p:txBody>
          <a:bodyPr>
            <a:noAutofit/>
          </a:bodyPr>
          <a:lstStyle/>
          <a:p>
            <a:r>
              <a:rPr lang="en-US" sz="2400" b="1" dirty="0"/>
              <a:t>World state: </a:t>
            </a:r>
            <a:r>
              <a:rPr lang="en-US" sz="2400" dirty="0"/>
              <a:t>the hard drive of the distributed computer that is </a:t>
            </a:r>
            <a:r>
              <a:rPr lang="en-US" sz="2400" dirty="0" err="1"/>
              <a:t>Ethereum</a:t>
            </a:r>
            <a:r>
              <a:rPr lang="en-US" sz="2400" dirty="0"/>
              <a:t>. It is a mapping between addresses and account states.</a:t>
            </a:r>
          </a:p>
          <a:p>
            <a:r>
              <a:rPr lang="en-US" sz="2400" b="1" dirty="0"/>
              <a:t>Account state: </a:t>
            </a:r>
            <a:r>
              <a:rPr lang="en-US" sz="2400" dirty="0"/>
              <a:t>stores the state of each one of </a:t>
            </a:r>
            <a:r>
              <a:rPr lang="en-US" sz="2400" dirty="0" err="1"/>
              <a:t>Ethereum’s</a:t>
            </a:r>
            <a:r>
              <a:rPr lang="en-US" sz="2400" dirty="0"/>
              <a:t> accounts. It also contains the </a:t>
            </a:r>
            <a:r>
              <a:rPr lang="en-US" sz="2400" dirty="0" err="1"/>
              <a:t>storageRoot</a:t>
            </a:r>
            <a:r>
              <a:rPr lang="en-US" sz="2400" dirty="0"/>
              <a:t> of the account state </a:t>
            </a:r>
            <a:r>
              <a:rPr lang="en-US" sz="2400" dirty="0" err="1"/>
              <a:t>trie</a:t>
            </a:r>
            <a:r>
              <a:rPr lang="en-US" sz="2400" dirty="0"/>
              <a:t>, that contains the storage data for the account.</a:t>
            </a:r>
          </a:p>
          <a:p>
            <a:r>
              <a:rPr lang="en-US" sz="2400" b="1" dirty="0"/>
              <a:t>Transaction: </a:t>
            </a:r>
            <a:r>
              <a:rPr lang="en-US" sz="2400" dirty="0"/>
              <a:t>represents a state transition in the system. It can be a funds transfer, a message call or a contract deployment.</a:t>
            </a:r>
          </a:p>
        </p:txBody>
      </p:sp>
    </p:spTree>
    <p:extLst>
      <p:ext uri="{BB962C8B-B14F-4D97-AF65-F5344CB8AC3E}">
        <p14:creationId xmlns:p14="http://schemas.microsoft.com/office/powerpoint/2010/main" val="39811673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rot="5400000">
            <a:off x="1340901" y="574547"/>
            <a:ext cx="6658140" cy="6074229"/>
          </a:xfrm>
          <a:prstGeom prst="rect">
            <a:avLst/>
          </a:prstGeom>
        </p:spPr>
      </p:pic>
    </p:spTree>
    <p:extLst>
      <p:ext uri="{BB962C8B-B14F-4D97-AF65-F5344CB8AC3E}">
        <p14:creationId xmlns:p14="http://schemas.microsoft.com/office/powerpoint/2010/main" val="33291170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623" y="245287"/>
            <a:ext cx="8911687" cy="1280890"/>
          </a:xfrm>
        </p:spPr>
        <p:txBody>
          <a:bodyPr/>
          <a:lstStyle/>
          <a:p>
            <a:r>
              <a:rPr lang="en-US" b="1" dirty="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1966" y="1123406"/>
            <a:ext cx="10472647" cy="5400013"/>
          </a:xfrm>
          <a:prstGeom prst="rect">
            <a:avLst/>
          </a:prstGeom>
        </p:spPr>
      </p:pic>
    </p:spTree>
    <p:extLst>
      <p:ext uri="{BB962C8B-B14F-4D97-AF65-F5344CB8AC3E}">
        <p14:creationId xmlns:p14="http://schemas.microsoft.com/office/powerpoint/2010/main" val="2714196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38709" y="1737361"/>
            <a:ext cx="11253291" cy="3814633"/>
          </a:xfrm>
          <a:prstGeom prst="rect">
            <a:avLst/>
          </a:prstGeom>
        </p:spPr>
      </p:pic>
    </p:spTree>
    <p:extLst>
      <p:ext uri="{BB962C8B-B14F-4D97-AF65-F5344CB8AC3E}">
        <p14:creationId xmlns:p14="http://schemas.microsoft.com/office/powerpoint/2010/main" val="15828277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 receipts</a:t>
            </a:r>
            <a:endParaRPr lang="en-US" dirty="0"/>
          </a:p>
        </p:txBody>
      </p:sp>
      <p:sp>
        <p:nvSpPr>
          <p:cNvPr id="3" name="Content Placeholder 2"/>
          <p:cNvSpPr>
            <a:spLocks noGrp="1"/>
          </p:cNvSpPr>
          <p:nvPr>
            <p:ph idx="1"/>
          </p:nvPr>
        </p:nvSpPr>
        <p:spPr>
          <a:xfrm>
            <a:off x="1501372" y="1533098"/>
            <a:ext cx="10003240" cy="4130722"/>
          </a:xfrm>
        </p:spPr>
        <p:txBody>
          <a:bodyPr>
            <a:normAutofit/>
          </a:bodyPr>
          <a:lstStyle/>
          <a:p>
            <a:r>
              <a:rPr lang="en-US" sz="2400" dirty="0"/>
              <a:t>Transaction receipts are used as a mechanism to store the state after a transaction has been executed. </a:t>
            </a:r>
          </a:p>
          <a:p>
            <a:r>
              <a:rPr lang="en-US" sz="2400" dirty="0"/>
              <a:t>These structures are used to record the outcome of the transaction execution. </a:t>
            </a:r>
          </a:p>
          <a:p>
            <a:r>
              <a:rPr lang="en-US" sz="2400" dirty="0"/>
              <a:t>It is produced after the execution of each transaction. </a:t>
            </a:r>
          </a:p>
          <a:p>
            <a:r>
              <a:rPr lang="en-US" sz="2400" b="1" dirty="0"/>
              <a:t>All receipts are stored in an index-keyed </a:t>
            </a:r>
            <a:r>
              <a:rPr lang="en-US" sz="2400" b="1" dirty="0" err="1"/>
              <a:t>trie</a:t>
            </a:r>
            <a:r>
              <a:rPr lang="en-US" sz="2400" dirty="0"/>
              <a:t>. </a:t>
            </a:r>
            <a:r>
              <a:rPr lang="en-US" sz="2400" b="1" dirty="0"/>
              <a:t>Hash (Keccak 256-bit) of the root of this </a:t>
            </a:r>
            <a:r>
              <a:rPr lang="en-US" sz="2400" b="1" dirty="0" err="1"/>
              <a:t>trie</a:t>
            </a:r>
            <a:r>
              <a:rPr lang="en-US" sz="2400" b="1" dirty="0"/>
              <a:t> is placed in the block header as the receipts root. </a:t>
            </a:r>
          </a:p>
          <a:p>
            <a:r>
              <a:rPr lang="en-US" sz="2400" dirty="0"/>
              <a:t>It is composed of four elements</a:t>
            </a:r>
          </a:p>
        </p:txBody>
      </p:sp>
    </p:spTree>
    <p:extLst>
      <p:ext uri="{BB962C8B-B14F-4D97-AF65-F5344CB8AC3E}">
        <p14:creationId xmlns:p14="http://schemas.microsoft.com/office/powerpoint/2010/main" val="2754844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4" y="173734"/>
            <a:ext cx="8911687" cy="1280890"/>
          </a:xfrm>
        </p:spPr>
        <p:txBody>
          <a:bodyPr/>
          <a:lstStyle/>
          <a:p>
            <a:r>
              <a:rPr lang="en-US" b="1" dirty="0"/>
              <a:t>Transaction receipts- </a:t>
            </a:r>
            <a:r>
              <a:rPr lang="en-US" dirty="0"/>
              <a:t>four elements</a:t>
            </a:r>
          </a:p>
        </p:txBody>
      </p:sp>
      <p:sp>
        <p:nvSpPr>
          <p:cNvPr id="3" name="Content Placeholder 2"/>
          <p:cNvSpPr>
            <a:spLocks noGrp="1"/>
          </p:cNvSpPr>
          <p:nvPr>
            <p:ph idx="1"/>
          </p:nvPr>
        </p:nvSpPr>
        <p:spPr>
          <a:xfrm>
            <a:off x="2115254" y="814179"/>
            <a:ext cx="8915400" cy="3777622"/>
          </a:xfrm>
        </p:spPr>
        <p:txBody>
          <a:bodyPr>
            <a:noAutofit/>
          </a:bodyPr>
          <a:lstStyle/>
          <a:p>
            <a:r>
              <a:rPr lang="en-US" sz="2000" b="1" dirty="0"/>
              <a:t>Post-transaction state</a:t>
            </a:r>
          </a:p>
          <a:p>
            <a:pPr lvl="1"/>
            <a:r>
              <a:rPr lang="en-US" sz="2000" dirty="0"/>
              <a:t>This item is a </a:t>
            </a:r>
            <a:r>
              <a:rPr lang="en-US" sz="2000" dirty="0" err="1"/>
              <a:t>trie</a:t>
            </a:r>
            <a:r>
              <a:rPr lang="en-US" sz="2000" dirty="0"/>
              <a:t> structure that holds the state after the transaction has executed. </a:t>
            </a:r>
          </a:p>
          <a:p>
            <a:pPr lvl="1"/>
            <a:r>
              <a:rPr lang="en-US" sz="2000" dirty="0"/>
              <a:t>It is encoded as a byte array.</a:t>
            </a:r>
          </a:p>
          <a:p>
            <a:r>
              <a:rPr lang="en-US" sz="2000" b="1" dirty="0"/>
              <a:t>Gas used</a:t>
            </a:r>
          </a:p>
          <a:p>
            <a:pPr lvl="1"/>
            <a:r>
              <a:rPr lang="en-US" sz="2000" dirty="0"/>
              <a:t>This item represents the total amount of gas used in the block that contains the transaction receipt. </a:t>
            </a:r>
          </a:p>
          <a:p>
            <a:pPr lvl="1"/>
            <a:r>
              <a:rPr lang="en-US" sz="2000" dirty="0"/>
              <a:t>The value is taken immediately after the transaction execution is completed.</a:t>
            </a:r>
          </a:p>
          <a:p>
            <a:pPr lvl="1"/>
            <a:r>
              <a:rPr lang="en-US" sz="2000" dirty="0"/>
              <a:t> The total gas used is expected to be a non-negative integer.</a:t>
            </a:r>
          </a:p>
          <a:p>
            <a:r>
              <a:rPr lang="en-US" sz="2000" b="1" dirty="0"/>
              <a:t>Set of logs</a:t>
            </a:r>
          </a:p>
          <a:p>
            <a:pPr lvl="1"/>
            <a:r>
              <a:rPr lang="en-US" sz="2000" dirty="0"/>
              <a:t>This field shows the set of log entries created as a result of transaction execution. </a:t>
            </a:r>
          </a:p>
          <a:p>
            <a:pPr lvl="1"/>
            <a:r>
              <a:rPr lang="en-US" sz="2000" dirty="0"/>
              <a:t>Log entries contain the logger's address, a series of log topics, and the log data.</a:t>
            </a:r>
          </a:p>
        </p:txBody>
      </p:sp>
    </p:spTree>
    <p:extLst>
      <p:ext uri="{BB962C8B-B14F-4D97-AF65-F5344CB8AC3E}">
        <p14:creationId xmlns:p14="http://schemas.microsoft.com/office/powerpoint/2010/main" val="19492445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 receipts- </a:t>
            </a:r>
            <a:r>
              <a:rPr lang="en-US" dirty="0"/>
              <a:t>four elements</a:t>
            </a:r>
          </a:p>
        </p:txBody>
      </p:sp>
      <p:sp>
        <p:nvSpPr>
          <p:cNvPr id="3" name="Content Placeholder 2"/>
          <p:cNvSpPr>
            <a:spLocks noGrp="1"/>
          </p:cNvSpPr>
          <p:nvPr>
            <p:ph idx="1"/>
          </p:nvPr>
        </p:nvSpPr>
        <p:spPr>
          <a:xfrm>
            <a:off x="1988709" y="1540189"/>
            <a:ext cx="9161511" cy="4137280"/>
          </a:xfrm>
        </p:spPr>
        <p:txBody>
          <a:bodyPr>
            <a:normAutofit fontScale="92500" lnSpcReduction="10000"/>
          </a:bodyPr>
          <a:lstStyle/>
          <a:p>
            <a:r>
              <a:rPr lang="en-US" sz="2800" b="1" dirty="0"/>
              <a:t>The bloom filter</a:t>
            </a:r>
          </a:p>
          <a:p>
            <a:pPr lvl="1"/>
            <a:r>
              <a:rPr lang="en-US" sz="2400" dirty="0"/>
              <a:t>Bloom filter is created from the information contained in the set of logs </a:t>
            </a:r>
          </a:p>
          <a:p>
            <a:pPr lvl="1"/>
            <a:r>
              <a:rPr lang="en-US" sz="2400" dirty="0"/>
              <a:t>A log entry is reduced to a hash of 256 bytes, which is then embedded in the header of the block as the logs bloom. </a:t>
            </a:r>
          </a:p>
          <a:p>
            <a:pPr lvl="1"/>
            <a:r>
              <a:rPr lang="en-US" sz="2400" dirty="0"/>
              <a:t>Log entry is composed of the logger's address and log topics and log data.</a:t>
            </a:r>
          </a:p>
          <a:p>
            <a:pPr lvl="1"/>
            <a:r>
              <a:rPr lang="en-US" sz="2400" dirty="0"/>
              <a:t> Log topics are encoded as a series of 32 byte data structures. </a:t>
            </a:r>
          </a:p>
          <a:p>
            <a:pPr lvl="1"/>
            <a:r>
              <a:rPr lang="en-US" sz="2400" dirty="0"/>
              <a:t>Log data is made up of a few bytes of data.</a:t>
            </a:r>
          </a:p>
        </p:txBody>
      </p:sp>
    </p:spTree>
    <p:extLst>
      <p:ext uri="{BB962C8B-B14F-4D97-AF65-F5344CB8AC3E}">
        <p14:creationId xmlns:p14="http://schemas.microsoft.com/office/powerpoint/2010/main" val="3796723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29344</TotalTime>
  <Words>11007</Words>
  <Application>Microsoft Office PowerPoint</Application>
  <PresentationFormat>Widescreen</PresentationFormat>
  <Paragraphs>883</Paragraphs>
  <Slides>159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159</vt:i4>
      </vt:variant>
    </vt:vector>
  </HeadingPairs>
  <TitlesOfParts>
    <vt:vector size="169" baseType="lpstr">
      <vt:lpstr>Arial</vt:lpstr>
      <vt:lpstr>Calibri</vt:lpstr>
      <vt:lpstr>Calibri Light</vt:lpstr>
      <vt:lpstr>Century Gothic</vt:lpstr>
      <vt:lpstr>Century Schoolbook</vt:lpstr>
      <vt:lpstr>Corbel</vt:lpstr>
      <vt:lpstr>Trebuchet MS</vt:lpstr>
      <vt:lpstr>Wingdings</vt:lpstr>
      <vt:lpstr>Wingdings 3</vt:lpstr>
      <vt:lpstr>Wisp</vt:lpstr>
      <vt:lpstr>Ethereum 101</vt:lpstr>
      <vt:lpstr>Introduction</vt:lpstr>
      <vt:lpstr>History of Ethereum - Timeline</vt:lpstr>
      <vt:lpstr>Ethereum clients and releases</vt:lpstr>
      <vt:lpstr>Ethereum clients and releases</vt:lpstr>
      <vt:lpstr>Ethereum clients and releases</vt:lpstr>
      <vt:lpstr>Ethereum clients and releases</vt:lpstr>
      <vt:lpstr>The Ethereum stack</vt:lpstr>
      <vt:lpstr>PowerPoint Presentation</vt:lpstr>
      <vt:lpstr>Ethereum blockchain</vt:lpstr>
      <vt:lpstr>Transfer of 2 Ether from Address 4718bf7a to Address 741f7a2 is initiated</vt:lpstr>
      <vt:lpstr>Currency (ETH and ETC)</vt:lpstr>
      <vt:lpstr>Forks</vt:lpstr>
      <vt:lpstr>Forks</vt:lpstr>
      <vt:lpstr>Gas</vt:lpstr>
      <vt:lpstr>Gas</vt:lpstr>
      <vt:lpstr>The consensus mechanism</vt:lpstr>
      <vt:lpstr>The consensus mechanism</vt:lpstr>
      <vt:lpstr>The consensus mechanism</vt:lpstr>
      <vt:lpstr>The consensus mechanism</vt:lpstr>
      <vt:lpstr>Blocks with less difficulty add less work  Two blocks in the same difficulty period always add the same amount of work to the chain</vt:lpstr>
      <vt:lpstr>The world state</vt:lpstr>
      <vt:lpstr>Account state</vt:lpstr>
      <vt:lpstr>The account state</vt:lpstr>
      <vt:lpstr>The account state</vt:lpstr>
      <vt:lpstr>world state and its relationship with accounts trie, accounts, and block header</vt:lpstr>
      <vt:lpstr>world state and its relationship with accounts trie, accounts, and block header</vt:lpstr>
      <vt:lpstr>World state and its relationship with accounts trie, accounts, and block header</vt:lpstr>
      <vt:lpstr>Transactions</vt:lpstr>
      <vt:lpstr>Transactions</vt:lpstr>
      <vt:lpstr>PowerPoint Presentation</vt:lpstr>
      <vt:lpstr>PowerPoint Presentation</vt:lpstr>
      <vt:lpstr>PowerPoint Presentation</vt:lpstr>
      <vt:lpstr>PowerPoint Presentation</vt:lpstr>
      <vt:lpstr>PowerPoint Presentation</vt:lpstr>
      <vt:lpstr>Transactions</vt:lpstr>
      <vt:lpstr>Transactions</vt:lpstr>
      <vt:lpstr>Contract creation transaction</vt:lpstr>
      <vt:lpstr>Contract creation transaction</vt:lpstr>
      <vt:lpstr>Contract creation transaction</vt:lpstr>
      <vt:lpstr>Message call transaction</vt:lpstr>
      <vt:lpstr>Message call transaction</vt:lpstr>
      <vt:lpstr>Two types of transaction</vt:lpstr>
      <vt:lpstr>Elements of the Ethereum blockchain - Ethereum virtual machine (EVM)</vt:lpstr>
      <vt:lpstr>Ethereum virtual machine (EVM)</vt:lpstr>
      <vt:lpstr>Ethereum virtual machine (EVM)</vt:lpstr>
      <vt:lpstr>PowerPoint Presentation</vt:lpstr>
      <vt:lpstr>Ethereum virtual machine (EVM)</vt:lpstr>
      <vt:lpstr>Execution environment</vt:lpstr>
      <vt:lpstr>Execution environment - key parameters </vt:lpstr>
      <vt:lpstr>PowerPoint Presentation</vt:lpstr>
      <vt:lpstr>Execution environment</vt:lpstr>
      <vt:lpstr>Gas</vt:lpstr>
      <vt:lpstr>Gas Cost</vt:lpstr>
      <vt:lpstr>Code Execution</vt:lpstr>
      <vt:lpstr>Machine state</vt:lpstr>
      <vt:lpstr>Machine state</vt:lpstr>
      <vt:lpstr>The iterator function</vt:lpstr>
      <vt:lpstr>Machine state can be viewed as a tuple</vt:lpstr>
      <vt:lpstr>PowerPoint Presentation</vt:lpstr>
      <vt:lpstr>simple program in solidity</vt:lpstr>
      <vt:lpstr>Opcodes and their meaning</vt:lpstr>
      <vt:lpstr>Arithmetic operations</vt:lpstr>
      <vt:lpstr>Logical operations</vt:lpstr>
      <vt:lpstr>Cryptographic operations</vt:lpstr>
      <vt:lpstr>Environmental information</vt:lpstr>
      <vt:lpstr>Environmental information</vt:lpstr>
      <vt:lpstr>Block Information</vt:lpstr>
      <vt:lpstr>Stack, memory, storage and flow operations</vt:lpstr>
      <vt:lpstr>Push operations</vt:lpstr>
      <vt:lpstr>Duplication operations</vt:lpstr>
      <vt:lpstr>Exchange operations</vt:lpstr>
      <vt:lpstr>Logging operations</vt:lpstr>
      <vt:lpstr>System operations</vt:lpstr>
      <vt:lpstr>Accounts</vt:lpstr>
      <vt:lpstr>Ethereum state transition function-Works as follows</vt:lpstr>
      <vt:lpstr>Ethereum state transition function-Works as follows</vt:lpstr>
      <vt:lpstr>Ethereum state transition function-Works as follows</vt:lpstr>
      <vt:lpstr>Types of accounts</vt:lpstr>
      <vt:lpstr>Types of Account</vt:lpstr>
      <vt:lpstr>PowerPoint Presentation</vt:lpstr>
      <vt:lpstr>Accounts</vt:lpstr>
      <vt:lpstr>Accounts</vt:lpstr>
      <vt:lpstr>Block</vt:lpstr>
      <vt:lpstr>Ethereum Block</vt:lpstr>
      <vt:lpstr>Uncles/Ommers</vt:lpstr>
      <vt:lpstr>Uncles/Ommers Rewards:</vt:lpstr>
      <vt:lpstr>Block header</vt:lpstr>
      <vt:lpstr>Block header</vt:lpstr>
      <vt:lpstr>Block header</vt:lpstr>
      <vt:lpstr>Block header</vt:lpstr>
      <vt:lpstr>Block header</vt:lpstr>
      <vt:lpstr>Extra Points</vt:lpstr>
      <vt:lpstr>PowerPoint Presentation</vt:lpstr>
      <vt:lpstr>Example</vt:lpstr>
      <vt:lpstr>PowerPoint Presentation</vt:lpstr>
      <vt:lpstr>Transaction receipts</vt:lpstr>
      <vt:lpstr>Transaction receipts- four elements</vt:lpstr>
      <vt:lpstr>Transaction receipts- four elements</vt:lpstr>
      <vt:lpstr>Bloom Filter</vt:lpstr>
      <vt:lpstr>PowerPoint Presentation</vt:lpstr>
      <vt:lpstr>Transaction validation and execution</vt:lpstr>
      <vt:lpstr>Why RLP (Recursive Length Prefix)  is used by Etherum?   </vt:lpstr>
      <vt:lpstr>Transaction sub state</vt:lpstr>
      <vt:lpstr>PowerPoint Presentation</vt:lpstr>
      <vt:lpstr>The block validation mechanism</vt:lpstr>
      <vt:lpstr>Block finalization</vt:lpstr>
      <vt:lpstr>Block finalization</vt:lpstr>
      <vt:lpstr>Block difficulty</vt:lpstr>
      <vt:lpstr>Block difficulty</vt:lpstr>
      <vt:lpstr>Block difficulty</vt:lpstr>
      <vt:lpstr>Below is step by step process how difficulty of new block gets created. </vt:lpstr>
      <vt:lpstr>PowerPoint Presentation</vt:lpstr>
      <vt:lpstr>PowerPoint Presentation</vt:lpstr>
      <vt:lpstr>Ether</vt:lpstr>
      <vt:lpstr>PowerPoint Presentation</vt:lpstr>
      <vt:lpstr>Gas</vt:lpstr>
      <vt:lpstr>PowerPoint Presentation</vt:lpstr>
      <vt:lpstr>PowerPoint Presentation</vt:lpstr>
      <vt:lpstr>Fee schedule</vt:lpstr>
      <vt:lpstr>Messages</vt:lpstr>
      <vt:lpstr>Messages</vt:lpstr>
      <vt:lpstr>Calls</vt:lpstr>
      <vt:lpstr>Mining</vt:lpstr>
      <vt:lpstr>Mining</vt:lpstr>
      <vt:lpstr>Mining</vt:lpstr>
      <vt:lpstr>Ethash</vt:lpstr>
      <vt:lpstr>Ethash</vt:lpstr>
      <vt:lpstr>Ethash</vt:lpstr>
      <vt:lpstr>CPU mining</vt:lpstr>
      <vt:lpstr>GPU mining</vt:lpstr>
      <vt:lpstr>GPU mining</vt:lpstr>
      <vt:lpstr>PowerPoint Presentation</vt:lpstr>
      <vt:lpstr>GPU mining</vt:lpstr>
      <vt:lpstr>Mining rigs</vt:lpstr>
      <vt:lpstr>Typical mining rig configuration</vt:lpstr>
      <vt:lpstr>Typical mining rig configuration</vt:lpstr>
      <vt:lpstr>PowerPoint Presentation</vt:lpstr>
      <vt:lpstr>Mining pools</vt:lpstr>
      <vt:lpstr>Clients and wallets</vt:lpstr>
      <vt:lpstr>Light clients</vt:lpstr>
      <vt:lpstr>Installation</vt:lpstr>
      <vt:lpstr>Installation</vt:lpstr>
      <vt:lpstr>PowerPoint Presentation</vt:lpstr>
      <vt:lpstr>PowerPoint Presentation</vt:lpstr>
      <vt:lpstr>The yellow paper</vt:lpstr>
      <vt:lpstr>Useful symbols</vt:lpstr>
      <vt:lpstr>Useful symbols</vt:lpstr>
      <vt:lpstr>Useful symbols</vt:lpstr>
      <vt:lpstr>Useful symbols</vt:lpstr>
      <vt:lpstr>The Ethereum network</vt:lpstr>
      <vt:lpstr>The Ethereum network</vt:lpstr>
      <vt:lpstr>Supporting protocols</vt:lpstr>
      <vt:lpstr>Whisper</vt:lpstr>
      <vt:lpstr>Swarm</vt:lpstr>
      <vt:lpstr>High level overview of how Swarm and whisper</vt:lpstr>
      <vt:lpstr>Applications developed on Ethereum</vt:lpstr>
      <vt:lpstr>Scalability and security issues</vt:lpstr>
      <vt:lpstr>References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101</dc:title>
  <dc:creator>Sanjay H A</dc:creator>
  <cp:lastModifiedBy>Sanjay H A</cp:lastModifiedBy>
  <cp:revision>220</cp:revision>
  <dcterms:created xsi:type="dcterms:W3CDTF">2019-10-16T13:01:23Z</dcterms:created>
  <dcterms:modified xsi:type="dcterms:W3CDTF">2020-04-15T02:52:09Z</dcterms:modified>
</cp:coreProperties>
</file>