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4"/>
    <p:sldMasterId id="2147483774" r:id="rId5"/>
  </p:sldMasterIdLst>
  <p:notesMasterIdLst>
    <p:notesMasterId r:id="rId7"/>
  </p:notesMasterIdLst>
  <p:handoutMasterIdLst>
    <p:handoutMasterId r:id="rId8"/>
  </p:handoutMasterIdLst>
  <p:sldIdLst>
    <p:sldId id="511"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6">
          <p15:clr>
            <a:srgbClr val="A4A3A4"/>
          </p15:clr>
        </p15:guide>
        <p15:guide id="2" orient="horz" pos="4126">
          <p15:clr>
            <a:srgbClr val="A4A3A4"/>
          </p15:clr>
        </p15:guide>
        <p15:guide id="3" pos="5443">
          <p15:clr>
            <a:srgbClr val="A4A3A4"/>
          </p15:clr>
        </p15:guide>
        <p15:guide id="4" pos="2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P Harsha" initials="GP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2"/>
    <a:srgbClr val="E31837"/>
    <a:srgbClr val="EE5C71"/>
    <a:srgbClr val="C0504D"/>
    <a:srgbClr val="FF6600"/>
    <a:srgbClr val="336600"/>
    <a:srgbClr val="546E14"/>
    <a:srgbClr val="003366"/>
    <a:srgbClr val="6666FF"/>
    <a:srgbClr val="A3F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86559" autoAdjust="0"/>
  </p:normalViewPr>
  <p:slideViewPr>
    <p:cSldViewPr snapToGrid="0">
      <p:cViewPr varScale="1">
        <p:scale>
          <a:sx n="73" d="100"/>
          <a:sy n="73" d="100"/>
        </p:scale>
        <p:origin x="768" y="72"/>
      </p:cViewPr>
      <p:guideLst>
        <p:guide orient="horz" pos="236"/>
        <p:guide orient="horz" pos="4126"/>
        <p:guide pos="5443"/>
        <p:guide pos="2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5" d="100"/>
        <a:sy n="35"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2DB005-F9F8-429C-A041-C93CB5242C95}" type="datetimeFigureOut">
              <a:rPr lang="en-US" smtClean="0"/>
              <a:pPr/>
              <a:t>2/13/2024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C10C90-8550-4F22-B12D-4B9DBCF602D6}" type="slidenum">
              <a:rPr lang="en-US" smtClean="0"/>
              <a:pPr/>
              <a:t>‹#›</a:t>
            </a:fld>
            <a:endParaRPr lang="en-US" dirty="0"/>
          </a:p>
        </p:txBody>
      </p:sp>
    </p:spTree>
    <p:extLst>
      <p:ext uri="{BB962C8B-B14F-4D97-AF65-F5344CB8AC3E}">
        <p14:creationId xmlns:p14="http://schemas.microsoft.com/office/powerpoint/2010/main" val="2581966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368FE3B-32E4-4912-821A-D33E2B3735E0}" type="datetimeFigureOut">
              <a:rPr lang="en-US"/>
              <a:pPr>
                <a:defRPr/>
              </a:pPr>
              <a:t>2/13/2024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A5B287-C9AA-4968-962E-CB2EEBB7DA31}" type="slidenum">
              <a:rPr lang="en-US"/>
              <a:pPr>
                <a:defRPr/>
              </a:pPr>
              <a:t>‹#›</a:t>
            </a:fld>
            <a:endParaRPr lang="en-US" dirty="0"/>
          </a:p>
        </p:txBody>
      </p:sp>
    </p:spTree>
    <p:extLst>
      <p:ext uri="{BB962C8B-B14F-4D97-AF65-F5344CB8AC3E}">
        <p14:creationId xmlns:p14="http://schemas.microsoft.com/office/powerpoint/2010/main" val="2549434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1pPr>
    <a:lvl2pPr marL="45720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2pPr>
    <a:lvl3pPr marL="91440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3pPr>
    <a:lvl4pPr marL="137160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4pPr>
    <a:lvl5pPr marL="182880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latin typeface="Arial" pitchFamily="34" charset="0"/>
                <a:cs typeface="Arial" pitchFamily="34" charset="0"/>
              </a:rPr>
              <a:pPr algn="r">
                <a:defRPr/>
              </a:pPr>
              <a:t>‹#›</a:t>
            </a:fld>
            <a:endParaRPr lang="en-US" sz="1000" dirty="0">
              <a:solidFill>
                <a:srgbClr val="6D6E71"/>
              </a:solidFill>
              <a:latin typeface="Arial" pitchFamily="34" charset="0"/>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76181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5465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341926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828659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6977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latin typeface="Arial" pitchFamily="34" charset="0"/>
                <a:cs typeface="Arial" pitchFamily="34" charset="0"/>
              </a:rPr>
              <a:t>Disclaimer </a:t>
            </a:r>
          </a:p>
          <a:p>
            <a:pPr algn="just">
              <a:spcBef>
                <a:spcPts val="600"/>
              </a:spcBef>
            </a:pPr>
            <a:r>
              <a:rPr lang="en-US" sz="900" dirty="0">
                <a:solidFill>
                  <a:srgbClr val="6D6E71"/>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11798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234786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079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8279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806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185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270793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996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9656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3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Tree>
    <p:extLst>
      <p:ext uri="{BB962C8B-B14F-4D97-AF65-F5344CB8AC3E}">
        <p14:creationId xmlns:p14="http://schemas.microsoft.com/office/powerpoint/2010/main" val="22914972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latin typeface="Arial" pitchFamily="34" charset="0"/>
                <a:cs typeface="Arial" pitchFamily="34" charset="0"/>
              </a:rPr>
              <a:pPr algn="r">
                <a:defRPr/>
              </a:pPr>
              <a:t>‹#›</a:t>
            </a:fld>
            <a:endParaRPr lang="en-US" sz="1000" dirty="0">
              <a:solidFill>
                <a:srgbClr val="6D6E71"/>
              </a:solidFill>
              <a:latin typeface="Arial" pitchFamily="34" charset="0"/>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230262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9053640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pic>
        <p:nvPicPr>
          <p:cNvPr id="4" name="Picture 3" descr="Mahindra Logo.png"/>
          <p:cNvPicPr>
            <a:picLocks noChangeAspect="1"/>
          </p:cNvPicPr>
          <p:nvPr userDrawn="1"/>
        </p:nvPicPr>
        <p:blipFill>
          <a:blip r:embed="rId2"/>
          <a:stretch>
            <a:fillRect/>
          </a:stretch>
        </p:blipFill>
        <p:spPr bwMode="gray">
          <a:xfrm>
            <a:off x="6784461" y="121042"/>
            <a:ext cx="1953139" cy="539357"/>
          </a:xfrm>
          <a:prstGeom prst="rect">
            <a:avLst/>
          </a:prstGeom>
        </p:spPr>
      </p:pic>
    </p:spTree>
    <p:extLst>
      <p:ext uri="{BB962C8B-B14F-4D97-AF65-F5344CB8AC3E}">
        <p14:creationId xmlns:p14="http://schemas.microsoft.com/office/powerpoint/2010/main" val="850157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33552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31828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78938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255635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pic>
        <p:nvPicPr>
          <p:cNvPr id="4" name="Picture 3" descr="Mahindra Logo.png"/>
          <p:cNvPicPr>
            <a:picLocks noChangeAspect="1"/>
          </p:cNvPicPr>
          <p:nvPr userDrawn="1"/>
        </p:nvPicPr>
        <p:blipFill>
          <a:blip r:embed="rId2"/>
          <a:stretch>
            <a:fillRect/>
          </a:stretch>
        </p:blipFill>
        <p:spPr bwMode="gray">
          <a:xfrm>
            <a:off x="6784461" y="121042"/>
            <a:ext cx="1953139" cy="539357"/>
          </a:xfrm>
          <a:prstGeom prst="rect">
            <a:avLst/>
          </a:prstGeom>
        </p:spPr>
      </p:pic>
    </p:spTree>
    <p:extLst>
      <p:ext uri="{BB962C8B-B14F-4D97-AF65-F5344CB8AC3E}">
        <p14:creationId xmlns:p14="http://schemas.microsoft.com/office/powerpoint/2010/main" val="931545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189072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245397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78025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95219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18564074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972084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latin typeface="Arial" pitchFamily="34" charset="0"/>
                <a:cs typeface="Arial" pitchFamily="34" charset="0"/>
              </a:rPr>
              <a:t>Disclaimer </a:t>
            </a:r>
          </a:p>
          <a:p>
            <a:pPr algn="just">
              <a:spcBef>
                <a:spcPts val="600"/>
              </a:spcBef>
            </a:pPr>
            <a:r>
              <a:rPr lang="en-US" sz="900" dirty="0">
                <a:solidFill>
                  <a:srgbClr val="6D6E71"/>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891989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998627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28622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372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832755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3455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35824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2608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7693" y="1713604"/>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43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187438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8488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59732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33950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80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4"/>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latin typeface="Arial" pitchFamily="34" charset="0"/>
                <a:cs typeface="Arial" pitchFamily="34" charset="0"/>
              </a:rPr>
              <a:pPr algn="r">
                <a:defRPr/>
              </a:pPr>
              <a:t>‹#›</a:t>
            </a:fld>
            <a:endParaRPr lang="en-US" sz="1000" dirty="0">
              <a:solidFill>
                <a:srgbClr val="6D6E71"/>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221762" cy="123111"/>
          </a:xfrm>
          <a:prstGeom prst="rect">
            <a:avLst/>
          </a:prstGeom>
          <a:noFill/>
          <a:ln w="9525">
            <a:noFill/>
            <a:miter lim="800000"/>
            <a:headEnd/>
            <a:tailEnd/>
          </a:ln>
        </p:spPr>
        <p:txBody>
          <a:bodyPr wrap="none" lIns="0" tIns="0" rIns="0" bIns="0">
            <a:spAutoFit/>
          </a:bodyPr>
          <a:lstStyle/>
          <a:p>
            <a:pPr eaLnBrk="1" fontAlgn="base" hangingPunct="1">
              <a:spcBef>
                <a:spcPct val="0"/>
              </a:spcBef>
              <a:spcAft>
                <a:spcPct val="0"/>
              </a:spcAft>
              <a:defRPr/>
            </a:pPr>
            <a:r>
              <a:rPr lang="en-US" sz="800" dirty="0">
                <a:solidFill>
                  <a:srgbClr val="6D6E71"/>
                </a:solidFill>
                <a:latin typeface="Calibri" pitchFamily="34" charset="0"/>
                <a:cs typeface="Arial" charset="0"/>
              </a:rPr>
              <a:t>Copyright © 2019 Tech Mahindra. All rights reserved.</a:t>
            </a:r>
          </a:p>
        </p:txBody>
      </p:sp>
    </p:spTree>
    <p:extLst>
      <p:ext uri="{BB962C8B-B14F-4D97-AF65-F5344CB8AC3E}">
        <p14:creationId xmlns:p14="http://schemas.microsoft.com/office/powerpoint/2010/main" val="416327850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Lst>
  <p:hf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3"/>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latin typeface="Arial" pitchFamily="34" charset="0"/>
                <a:cs typeface="Arial" pitchFamily="34" charset="0"/>
              </a:rPr>
              <a:pPr algn="r">
                <a:defRPr/>
              </a:pPr>
              <a:t>‹#›</a:t>
            </a:fld>
            <a:endParaRPr lang="en-US" sz="1000" dirty="0">
              <a:solidFill>
                <a:srgbClr val="6D6E71"/>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221762" cy="123111"/>
          </a:xfrm>
          <a:prstGeom prst="rect">
            <a:avLst/>
          </a:prstGeom>
          <a:noFill/>
          <a:ln w="9525">
            <a:noFill/>
            <a:miter lim="800000"/>
            <a:headEnd/>
            <a:tailEnd/>
          </a:ln>
        </p:spPr>
        <p:txBody>
          <a:bodyPr wrap="none" lIns="0" tIns="0" rIns="0" bIns="0">
            <a:spAutoFit/>
          </a:bodyPr>
          <a:lstStyle/>
          <a:p>
            <a:pPr eaLnBrk="1" fontAlgn="base" hangingPunct="1">
              <a:spcBef>
                <a:spcPct val="0"/>
              </a:spcBef>
              <a:spcAft>
                <a:spcPct val="0"/>
              </a:spcAft>
              <a:defRPr/>
            </a:pPr>
            <a:r>
              <a:rPr lang="en-US" sz="800" dirty="0">
                <a:solidFill>
                  <a:srgbClr val="6D6E71"/>
                </a:solidFill>
                <a:latin typeface="Calibri" pitchFamily="34" charset="0"/>
                <a:cs typeface="Arial" charset="0"/>
              </a:rPr>
              <a:t>Copyright © 2019 Tech Mahindra. All rights reserved.</a:t>
            </a:r>
          </a:p>
        </p:txBody>
      </p:sp>
    </p:spTree>
    <p:extLst>
      <p:ext uri="{BB962C8B-B14F-4D97-AF65-F5344CB8AC3E}">
        <p14:creationId xmlns:p14="http://schemas.microsoft.com/office/powerpoint/2010/main" val="212463839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Lst>
  <p:hf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163" y="61237"/>
            <a:ext cx="3889648" cy="646331"/>
          </a:xfrm>
        </p:spPr>
        <p:txBody>
          <a:bodyPr/>
          <a:lstStyle/>
          <a:p>
            <a:pPr algn="ctr"/>
            <a:r>
              <a:rPr lang="en-GB" sz="2000" dirty="0">
                <a:latin typeface="Calibri" panose="020F0502020204030204" pitchFamily="34" charset="0"/>
                <a:cs typeface="Calibri" panose="020F0502020204030204" pitchFamily="34" charset="0"/>
              </a:rPr>
              <a:t>NAME</a:t>
            </a:r>
            <a:r>
              <a:rPr lang="en-GB" sz="1100" dirty="0">
                <a:latin typeface="Calibri" panose="020F0502020204030204" pitchFamily="34" charset="0"/>
                <a:cs typeface="Calibri" panose="020F0502020204030204" pitchFamily="34" charset="0"/>
              </a:rPr>
              <a:t/>
            </a:r>
            <a:br>
              <a:rPr lang="en-GB" sz="1100" dirty="0">
                <a:latin typeface="Calibri" panose="020F0502020204030204" pitchFamily="34" charset="0"/>
                <a:cs typeface="Calibri" panose="020F0502020204030204" pitchFamily="34" charset="0"/>
              </a:rPr>
            </a:br>
            <a:r>
              <a:rPr lang="fr-FR" sz="1100" dirty="0">
                <a:latin typeface="Calibri" panose="020F0502020204030204" pitchFamily="34" charset="0"/>
                <a:cs typeface="Calibri" panose="020F0502020204030204" pitchFamily="34" charset="0"/>
              </a:rPr>
              <a:t>Email: </a:t>
            </a:r>
            <a:r>
              <a:rPr lang="fr-FR" sz="1100" b="0" dirty="0">
                <a:latin typeface="Calibri" panose="020F0502020204030204" pitchFamily="34" charset="0"/>
                <a:cs typeface="Calibri" panose="020F0502020204030204" pitchFamily="34" charset="0"/>
              </a:rPr>
              <a:t>xxxxxxx@TechMahindra.com</a:t>
            </a:r>
            <a:br>
              <a:rPr lang="fr-FR" sz="1100" b="0" dirty="0">
                <a:latin typeface="Calibri" panose="020F0502020204030204" pitchFamily="34" charset="0"/>
                <a:cs typeface="Calibri" panose="020F0502020204030204" pitchFamily="34" charset="0"/>
              </a:rPr>
            </a:br>
            <a:r>
              <a:rPr lang="fr-FR" sz="1100" dirty="0">
                <a:latin typeface="Calibri" panose="020F0502020204030204" pitchFamily="34" charset="0"/>
                <a:cs typeface="Calibri" panose="020F0502020204030204" pitchFamily="34" charset="0"/>
              </a:rPr>
              <a:t>Mobile: </a:t>
            </a:r>
            <a:r>
              <a:rPr lang="fr-FR" sz="1100" b="0" dirty="0">
                <a:latin typeface="Calibri" panose="020F0502020204030204" pitchFamily="34" charset="0"/>
                <a:cs typeface="Calibri" panose="020F0502020204030204" pitchFamily="34" charset="0"/>
              </a:rPr>
              <a:t>+</a:t>
            </a:r>
            <a:endParaRPr lang="en-GB" sz="1800" dirty="0"/>
          </a:p>
        </p:txBody>
      </p:sp>
      <p:sp>
        <p:nvSpPr>
          <p:cNvPr id="4" name="Rectangle 2"/>
          <p:cNvSpPr>
            <a:spLocks noChangeArrowheads="1"/>
          </p:cNvSpPr>
          <p:nvPr/>
        </p:nvSpPr>
        <p:spPr bwMode="auto">
          <a:xfrm>
            <a:off x="210710" y="750128"/>
            <a:ext cx="2708928" cy="5978431"/>
          </a:xfrm>
          <a:prstGeom prst="rect">
            <a:avLst/>
          </a:prstGeom>
          <a:solidFill>
            <a:srgbClr val="FFFFFF"/>
          </a:solidFill>
          <a:ln w="63500" cmpd="thickThin">
            <a:solidFill>
              <a:srgbClr val="E31837"/>
            </a:solidFill>
            <a:miter lim="800000"/>
            <a:headEnd/>
            <a:tailEnd/>
          </a:ln>
          <a:effectLst/>
        </p:spPr>
        <p:txBody>
          <a:bodyPr vert="horz" wrap="square" lIns="91440" tIns="45720" rIns="91440" bIns="45720" numCol="1" anchor="t" anchorCtr="0" compatLnSpc="1">
            <a:prstTxWarp prst="textNoShape">
              <a:avLst/>
            </a:prstTxWarp>
          </a:bodyPr>
          <a:lstStyle/>
          <a:p>
            <a:pPr>
              <a:spcAft>
                <a:spcPts val="1000"/>
              </a:spcAft>
            </a:pPr>
            <a:endParaRPr lang="en-US" sz="1100" dirty="0">
              <a:latin typeface="Times New Roman" pitchFamily="18" charset="0"/>
            </a:endParaRPr>
          </a:p>
          <a:p>
            <a:pPr>
              <a:spcAft>
                <a:spcPts val="1000"/>
              </a:spcAft>
            </a:pPr>
            <a:endParaRPr lang="en-US" sz="1100" b="1" dirty="0">
              <a:latin typeface="Calibri" pitchFamily="34" charset="0"/>
            </a:endParaRPr>
          </a:p>
          <a:p>
            <a:pPr>
              <a:spcAft>
                <a:spcPts val="1000"/>
              </a:spcAft>
            </a:pPr>
            <a:endParaRPr lang="en-US" sz="1100" b="1" dirty="0">
              <a:latin typeface="Calibri" pitchFamily="34" charset="0"/>
            </a:endParaRPr>
          </a:p>
          <a:p>
            <a:pPr>
              <a:spcAft>
                <a:spcPts val="1000"/>
              </a:spcAft>
            </a:pPr>
            <a:endParaRPr lang="en-US" sz="1100" b="1" dirty="0">
              <a:latin typeface="Calibri" pitchFamily="34" charset="0"/>
            </a:endParaRPr>
          </a:p>
          <a:p>
            <a:pPr>
              <a:lnSpc>
                <a:spcPct val="150000"/>
              </a:lnSpc>
            </a:pPr>
            <a:endParaRPr lang="en-US" sz="1100" b="1" dirty="0">
              <a:latin typeface="Calibri" pitchFamily="34" charset="0"/>
            </a:endParaRPr>
          </a:p>
          <a:p>
            <a:pPr>
              <a:lnSpc>
                <a:spcPct val="150000"/>
              </a:lnSpc>
            </a:pPr>
            <a:endParaRPr lang="en-US" sz="1100" b="1" dirty="0">
              <a:latin typeface="Calibri" pitchFamily="34" charset="0"/>
            </a:endParaRPr>
          </a:p>
          <a:p>
            <a:pPr>
              <a:lnSpc>
                <a:spcPct val="150000"/>
              </a:lnSpc>
            </a:pPr>
            <a:endParaRPr lang="en-US" sz="1100" b="1" u="sng" dirty="0" smtClean="0">
              <a:latin typeface="Calibri" panose="020F0502020204030204" pitchFamily="34" charset="0"/>
              <a:cs typeface="Calibri" panose="020F0502020204030204" pitchFamily="34" charset="0"/>
            </a:endParaRPr>
          </a:p>
          <a:p>
            <a:pPr>
              <a:lnSpc>
                <a:spcPct val="150000"/>
              </a:lnSpc>
            </a:pPr>
            <a:r>
              <a:rPr lang="en-US" sz="1100" b="1" u="sng" dirty="0" smtClean="0">
                <a:latin typeface="Calibri" panose="020F0502020204030204" pitchFamily="34" charset="0"/>
                <a:cs typeface="Calibri" panose="020F0502020204030204" pitchFamily="34" charset="0"/>
              </a:rPr>
              <a:t>Experience</a:t>
            </a:r>
            <a:r>
              <a:rPr lang="en-US" sz="1100" b="1" dirty="0">
                <a:latin typeface="Calibri" panose="020F0502020204030204" pitchFamily="34" charset="0"/>
                <a:cs typeface="Calibri" panose="020F0502020204030204" pitchFamily="34" charset="0"/>
              </a:rPr>
              <a:t>: </a:t>
            </a:r>
            <a:endParaRPr lang="en-US" sz="1100" b="1" dirty="0" smtClean="0">
              <a:latin typeface="Calibri" panose="020F0502020204030204" pitchFamily="34" charset="0"/>
              <a:cs typeface="Calibri" panose="020F0502020204030204" pitchFamily="34" charset="0"/>
            </a:endParaRPr>
          </a:p>
          <a:p>
            <a:pPr algn="just"/>
            <a:r>
              <a:rPr lang="en-US" sz="1100" dirty="0" smtClean="0">
                <a:latin typeface="Calibri" panose="020F0502020204030204" pitchFamily="34" charset="0"/>
                <a:cs typeface="Calibri" panose="020F0502020204030204" pitchFamily="34" charset="0"/>
              </a:rPr>
              <a:t>3.5 years of experience on Java J2EE application Development and Integration of Enterprise and distributed applications in Telecom</a:t>
            </a:r>
          </a:p>
          <a:p>
            <a:pPr algn="just"/>
            <a:endParaRPr lang="en-US" sz="1100" dirty="0">
              <a:latin typeface="Calibri" panose="020F0502020204030204" pitchFamily="34" charset="0"/>
              <a:cs typeface="Calibri" panose="020F0502020204030204" pitchFamily="34" charset="0"/>
            </a:endParaRPr>
          </a:p>
          <a:p>
            <a:r>
              <a:rPr lang="en-IN" sz="1100" b="1" u="sng" dirty="0">
                <a:latin typeface="Calibri" panose="020F0502020204030204" pitchFamily="34" charset="0"/>
                <a:cs typeface="Calibri" panose="020F0502020204030204" pitchFamily="34" charset="0"/>
              </a:rPr>
              <a:t>Academics</a:t>
            </a:r>
            <a:r>
              <a:rPr lang="en-IN" sz="1100" b="1" dirty="0" smtClean="0">
                <a:latin typeface="Calibri" panose="020F0502020204030204" pitchFamily="34" charset="0"/>
                <a:cs typeface="Calibri" panose="020F0502020204030204" pitchFamily="34" charset="0"/>
              </a:rPr>
              <a:t>:</a:t>
            </a:r>
            <a:endParaRPr lang="en-IN" sz="1100" b="1" dirty="0">
              <a:latin typeface="Calibri" panose="020F0502020204030204" pitchFamily="34" charset="0"/>
              <a:cs typeface="Calibri" panose="020F0502020204030204" pitchFamily="34" charset="0"/>
            </a:endParaRPr>
          </a:p>
          <a:p>
            <a:r>
              <a:rPr lang="en-IN" sz="1100" dirty="0" err="1" smtClean="0"/>
              <a:t>BTech</a:t>
            </a:r>
            <a:r>
              <a:rPr lang="en-IN" sz="1100" dirty="0" smtClean="0"/>
              <a:t> (Computer Science &amp; Engineering)</a:t>
            </a:r>
          </a:p>
          <a:p>
            <a:endParaRPr lang="en-IN" sz="1100" dirty="0"/>
          </a:p>
          <a:p>
            <a:r>
              <a:rPr lang="en-IN" sz="1100" b="1" u="sng" dirty="0">
                <a:latin typeface="Calibri" panose="020F0502020204030204" pitchFamily="34" charset="0"/>
                <a:cs typeface="Calibri" panose="020F0502020204030204" pitchFamily="34" charset="0"/>
              </a:rPr>
              <a:t>Key Skills</a:t>
            </a:r>
            <a:r>
              <a:rPr lang="en-IN" sz="1100" b="1" dirty="0" smtClean="0">
                <a:latin typeface="Calibri" panose="020F0502020204030204" pitchFamily="34" charset="0"/>
                <a:cs typeface="Calibri" panose="020F0502020204030204" pitchFamily="34" charset="0"/>
              </a:rPr>
              <a:t>:</a:t>
            </a:r>
          </a:p>
          <a:p>
            <a:endParaRPr lang="en-IN" sz="1100" b="1"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Java, J2EE</a:t>
            </a: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Spring, Spring boot, Microservices</a:t>
            </a:r>
          </a:p>
          <a:p>
            <a:pPr marL="171450" indent="-171450">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SQL</a:t>
            </a:r>
            <a:endParaRPr lang="en-US"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dirty="0">
                <a:latin typeface="Calibri" panose="020F0502020204030204" pitchFamily="34" charset="0"/>
                <a:cs typeface="Calibri" panose="020F0502020204030204" pitchFamily="34" charset="0"/>
              </a:rPr>
              <a:t>MongoDB</a:t>
            </a:r>
          </a:p>
          <a:p>
            <a:pPr marL="171450" indent="-171450">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Tomcat</a:t>
            </a:r>
            <a:endParaRPr lang="en-US" sz="11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GCP(Google Cloud Platform)</a:t>
            </a:r>
          </a:p>
          <a:p>
            <a:pPr marL="171450" indent="-171450">
              <a:buFont typeface="Arial" panose="020B0604020202020204" pitchFamily="34" charset="0"/>
              <a:buChar char="•"/>
            </a:pPr>
            <a:endParaRPr lang="en-US" sz="1100" dirty="0">
              <a:latin typeface="Calibri" panose="020F0502020204030204" pitchFamily="34" charset="0"/>
              <a:cs typeface="Calibri" panose="020F0502020204030204" pitchFamily="34" charset="0"/>
            </a:endParaRPr>
          </a:p>
        </p:txBody>
      </p:sp>
      <p:sp>
        <p:nvSpPr>
          <p:cNvPr id="5" name="Rectangle 4"/>
          <p:cNvSpPr>
            <a:spLocks noChangeArrowheads="1"/>
          </p:cNvSpPr>
          <p:nvPr/>
        </p:nvSpPr>
        <p:spPr bwMode="auto">
          <a:xfrm>
            <a:off x="2929163" y="1006787"/>
            <a:ext cx="6116866" cy="1644565"/>
          </a:xfrm>
          <a:prstGeom prst="rect">
            <a:avLst/>
          </a:prstGeom>
          <a:solidFill>
            <a:srgbClr val="FFFFFF"/>
          </a:solidFill>
          <a:ln w="12700">
            <a:solidFill>
              <a:srgbClr val="E31837"/>
            </a:solidFill>
            <a:prstDash val="dash"/>
            <a:miter lim="800000"/>
            <a:headEnd/>
            <a:tailEnd/>
          </a:ln>
          <a:effectLst/>
        </p:spPr>
        <p:txBody>
          <a:bodyPr vert="horz" wrap="square" lIns="91440" tIns="45720" rIns="91440" bIns="45720" numCol="1" anchor="t" anchorCtr="0" compatLnSpc="1">
            <a:prstTxWarp prst="textNoShape">
              <a:avLst/>
            </a:prstTxWarp>
          </a:bodyPr>
          <a:lstStyle/>
          <a:p>
            <a:pPr algn="just">
              <a:spcAft>
                <a:spcPts val="200"/>
              </a:spcAft>
            </a:pPr>
            <a:endParaRPr lang="en-US" sz="1100" dirty="0" smtClean="0">
              <a:latin typeface="Calibri" panose="020F0502020204030204" pitchFamily="34" charset="0"/>
              <a:cs typeface="Calibri" panose="020F0502020204030204" pitchFamily="34" charset="0"/>
            </a:endParaRPr>
          </a:p>
          <a:p>
            <a:pPr marL="17145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Strong </a:t>
            </a:r>
            <a:r>
              <a:rPr lang="en-US" sz="1100" dirty="0">
                <a:latin typeface="Calibri" panose="020F0502020204030204" pitchFamily="34" charset="0"/>
                <a:cs typeface="Calibri" panose="020F0502020204030204" pitchFamily="34" charset="0"/>
              </a:rPr>
              <a:t>Exposure on Object-oriented </a:t>
            </a:r>
            <a:r>
              <a:rPr lang="en-US" sz="1100" dirty="0" smtClean="0">
                <a:latin typeface="Calibri" panose="020F0502020204030204" pitchFamily="34" charset="0"/>
                <a:cs typeface="Calibri" panose="020F0502020204030204" pitchFamily="34" charset="0"/>
              </a:rPr>
              <a:t>design, </a:t>
            </a:r>
            <a:r>
              <a:rPr lang="en-US" sz="1100" dirty="0">
                <a:latin typeface="Calibri" panose="020F0502020204030204" pitchFamily="34" charset="0"/>
                <a:cs typeface="Calibri" panose="020F0502020204030204" pitchFamily="34" charset="0"/>
              </a:rPr>
              <a:t>data structures Followed Test Driven Development (TDD) and Scrum concepts of Agile Methodology to produce the high-Quality application. Sound knowledge of SDLC and proactive in acquiring new skills.</a:t>
            </a:r>
          </a:p>
          <a:p>
            <a:pPr marL="171450" indent="-171450" algn="just">
              <a:spcAft>
                <a:spcPts val="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Experience on Spring Framework applications like Spring Core, Spring AOP, Spring </a:t>
            </a:r>
            <a:r>
              <a:rPr lang="en-US" sz="1100" dirty="0" smtClean="0">
                <a:latin typeface="Calibri" panose="020F0502020204030204" pitchFamily="34" charset="0"/>
                <a:cs typeface="Calibri" panose="020F0502020204030204" pitchFamily="34" charset="0"/>
              </a:rPr>
              <a:t>IOC, </a:t>
            </a:r>
            <a:r>
              <a:rPr lang="en-US" sz="1100" dirty="0">
                <a:latin typeface="Calibri" panose="020F0502020204030204" pitchFamily="34" charset="0"/>
                <a:cs typeface="Calibri" panose="020F0502020204030204" pitchFamily="34" charset="0"/>
              </a:rPr>
              <a:t>Spring JPA, Spring Security and Spring boot and did integration to Microservices into existing system architecture.</a:t>
            </a:r>
          </a:p>
          <a:p>
            <a:pPr marL="17145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Ability </a:t>
            </a:r>
            <a:r>
              <a:rPr lang="en-US" sz="1100" dirty="0">
                <a:latin typeface="Calibri" panose="020F0502020204030204" pitchFamily="34" charset="0"/>
                <a:cs typeface="Calibri" panose="020F0502020204030204" pitchFamily="34" charset="0"/>
              </a:rPr>
              <a:t>to effectively prioritize and execute tasks in a high-pressure environment</a:t>
            </a:r>
          </a:p>
        </p:txBody>
      </p:sp>
      <p:sp>
        <p:nvSpPr>
          <p:cNvPr id="6" name="Rectangle 5"/>
          <p:cNvSpPr>
            <a:spLocks noChangeArrowheads="1"/>
          </p:cNvSpPr>
          <p:nvPr/>
        </p:nvSpPr>
        <p:spPr bwMode="auto">
          <a:xfrm>
            <a:off x="2919638" y="712387"/>
            <a:ext cx="1828800" cy="246262"/>
          </a:xfrm>
          <a:prstGeom prst="rect">
            <a:avLst/>
          </a:prstGeom>
          <a:solidFill>
            <a:srgbClr val="E31837"/>
          </a:solidFill>
          <a:ln w="9525">
            <a:solidFill>
              <a:srgbClr val="C0504D"/>
            </a:solidFill>
            <a:miter lim="800000"/>
            <a:headEnd/>
            <a:tailEnd/>
          </a:ln>
        </p:spPr>
        <p:txBody>
          <a:bodyPr vert="horz" wrap="square" lIns="91440" tIns="45720" rIns="91440" bIns="45720" numCol="1" anchor="t" anchorCtr="0" compatLnSpc="1">
            <a:prstTxWarp prst="textNoShape">
              <a:avLst/>
            </a:prstTxWarp>
          </a:bodyPr>
          <a:lstStyle/>
          <a:p>
            <a:pPr>
              <a:spcAft>
                <a:spcPts val="1000"/>
              </a:spcAft>
            </a:pPr>
            <a:r>
              <a:rPr lang="en-US" sz="1200" b="1" dirty="0">
                <a:solidFill>
                  <a:srgbClr val="FFFFFF"/>
                </a:solidFill>
                <a:latin typeface="Calibri" panose="020F0502020204030204" pitchFamily="34" charset="0"/>
                <a:cs typeface="Calibri" panose="020F0502020204030204" pitchFamily="34" charset="0"/>
              </a:rPr>
              <a:t>Professional Summary</a:t>
            </a:r>
            <a:endParaRPr lang="en-US" sz="2000" dirty="0">
              <a:solidFill>
                <a:prstClr val="black"/>
              </a:solidFill>
              <a:latin typeface="Calibri" panose="020F0502020204030204" pitchFamily="34" charset="0"/>
              <a:cs typeface="Calibri" panose="020F0502020204030204" pitchFamily="34" charset="0"/>
            </a:endParaRPr>
          </a:p>
        </p:txBody>
      </p:sp>
      <p:sp>
        <p:nvSpPr>
          <p:cNvPr id="7" name="Rectangle 6"/>
          <p:cNvSpPr>
            <a:spLocks noChangeArrowheads="1"/>
          </p:cNvSpPr>
          <p:nvPr/>
        </p:nvSpPr>
        <p:spPr bwMode="auto">
          <a:xfrm>
            <a:off x="2919638" y="2995278"/>
            <a:ext cx="6116867" cy="3732334"/>
          </a:xfrm>
          <a:prstGeom prst="rect">
            <a:avLst/>
          </a:prstGeom>
          <a:solidFill>
            <a:srgbClr val="FFFFFF"/>
          </a:solidFill>
          <a:ln w="12700">
            <a:solidFill>
              <a:srgbClr val="E31837"/>
            </a:solidFill>
            <a:prstDash val="dash"/>
            <a:miter lim="800000"/>
            <a:headEnd/>
            <a:tailEnd/>
          </a:ln>
          <a:effectLst/>
        </p:spPr>
        <p:txBody>
          <a:bodyPr vert="horz" wrap="square" lIns="91440" tIns="45720" rIns="91440" bIns="45720" numCol="1" anchor="t" anchorCtr="0" compatLnSpc="1">
            <a:prstTxWarp prst="textNoShape">
              <a:avLst/>
            </a:prstTxWarp>
          </a:bodyPr>
          <a:lstStyle/>
          <a:p>
            <a:endParaRPr lang="en-US" sz="1100" b="1" dirty="0" smtClean="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Project – Bright Speed  Project</a:t>
            </a:r>
          </a:p>
          <a:p>
            <a:pPr marL="17145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Built </a:t>
            </a:r>
            <a:r>
              <a:rPr lang="en-US" sz="1100" dirty="0">
                <a:latin typeface="Calibri" panose="020F0502020204030204" pitchFamily="34" charset="0"/>
                <a:cs typeface="Calibri" panose="020F0502020204030204" pitchFamily="34" charset="0"/>
              </a:rPr>
              <a:t>Spring Boot Microservices for the delivery of software products across the enterprise.</a:t>
            </a:r>
          </a:p>
          <a:p>
            <a:pPr marL="17145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Created</a:t>
            </a:r>
            <a:r>
              <a:rPr lang="en-US" sz="1100" dirty="0" smtClean="0">
                <a:latin typeface="Calibri" panose="020F0502020204030204" pitchFamily="34" charset="0"/>
                <a:cs typeface="Calibri" panose="020F0502020204030204" pitchFamily="34" charset="0"/>
              </a:rPr>
              <a:t> new micro services </a:t>
            </a:r>
            <a:r>
              <a:rPr lang="en-US" sz="1100" dirty="0" smtClean="0">
                <a:latin typeface="Calibri" panose="020F0502020204030204" pitchFamily="34" charset="0"/>
                <a:cs typeface="Calibri" panose="020F0502020204030204" pitchFamily="34" charset="0"/>
              </a:rPr>
              <a:t>under order management and improve services.</a:t>
            </a:r>
            <a:endParaRPr lang="en-US" sz="1100" dirty="0">
              <a:latin typeface="Calibri" panose="020F0502020204030204" pitchFamily="34" charset="0"/>
              <a:cs typeface="Calibri" panose="020F0502020204030204" pitchFamily="34" charset="0"/>
            </a:endParaRPr>
          </a:p>
          <a:p>
            <a:pPr marL="171450" indent="-171450" algn="just">
              <a:spcAft>
                <a:spcPts val="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Perform </a:t>
            </a:r>
            <a:r>
              <a:rPr lang="en-US" sz="1100" dirty="0" smtClean="0">
                <a:latin typeface="Calibri" panose="020F0502020204030204" pitchFamily="34" charset="0"/>
                <a:cs typeface="Calibri" panose="020F0502020204030204" pitchFamily="34" charset="0"/>
              </a:rPr>
              <a:t>deployment </a:t>
            </a:r>
            <a:r>
              <a:rPr lang="en-US" sz="1100" dirty="0">
                <a:latin typeface="Calibri" panose="020F0502020204030204" pitchFamily="34" charset="0"/>
                <a:cs typeface="Calibri" panose="020F0502020204030204" pitchFamily="34" charset="0"/>
              </a:rPr>
              <a:t>of application </a:t>
            </a:r>
            <a:r>
              <a:rPr lang="en-US" sz="1100" dirty="0" smtClean="0">
                <a:latin typeface="Calibri" panose="020F0502020204030204" pitchFamily="34" charset="0"/>
                <a:cs typeface="Calibri" panose="020F0502020204030204" pitchFamily="34" charset="0"/>
              </a:rPr>
              <a:t>to specific environments</a:t>
            </a:r>
            <a:r>
              <a:rPr lang="en-US" sz="1100" dirty="0">
                <a:latin typeface="Calibri" panose="020F0502020204030204" pitchFamily="34" charset="0"/>
                <a:cs typeface="Calibri" panose="020F0502020204030204" pitchFamily="34" charset="0"/>
              </a:rPr>
              <a:t>.</a:t>
            </a:r>
          </a:p>
          <a:p>
            <a:pPr marL="171450" indent="-171450" algn="just">
              <a:spcAft>
                <a:spcPts val="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Responsible for providing solutions for adding new functionalities and supporting existing functionalities in </a:t>
            </a:r>
            <a:r>
              <a:rPr lang="en-US" sz="1100" dirty="0" smtClean="0">
                <a:latin typeface="Calibri" panose="020F0502020204030204" pitchFamily="34" charset="0"/>
                <a:cs typeface="Calibri" panose="020F0502020204030204" pitchFamily="34" charset="0"/>
              </a:rPr>
              <a:t>the Improve services.</a:t>
            </a:r>
          </a:p>
          <a:p>
            <a:pPr marL="17145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Using GCP for deploying services</a:t>
            </a:r>
          </a:p>
          <a:p>
            <a:pPr algn="just">
              <a:spcAft>
                <a:spcPts val="200"/>
              </a:spcAft>
            </a:pPr>
            <a:r>
              <a:rPr lang="en-US" sz="1100" b="1" dirty="0" smtClean="0">
                <a:latin typeface="Calibri" panose="020F0502020204030204" pitchFamily="34" charset="0"/>
                <a:cs typeface="Calibri" panose="020F0502020204030204" pitchFamily="34" charset="0"/>
              </a:rPr>
              <a:t> </a:t>
            </a:r>
            <a:endParaRPr lang="en-US" sz="1100" b="1"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Project </a:t>
            </a:r>
            <a:r>
              <a:rPr lang="en-US" sz="1100" b="1" dirty="0" smtClean="0">
                <a:latin typeface="Calibri" panose="020F0502020204030204" pitchFamily="34" charset="0"/>
                <a:cs typeface="Calibri" panose="020F0502020204030204" pitchFamily="34" charset="0"/>
              </a:rPr>
              <a:t>-  Blue Marble_</a:t>
            </a:r>
            <a:r>
              <a:rPr lang="en-US" sz="1100" dirty="0">
                <a:solidFill>
                  <a:srgbClr val="000000"/>
                </a:solidFill>
                <a:latin typeface="Calibri" panose="020F0502020204030204" pitchFamily="34" charset="0"/>
                <a:cs typeface="Calibri" panose="020F0502020204030204" pitchFamily="34" charset="0"/>
              </a:rPr>
              <a:t> </a:t>
            </a:r>
            <a:r>
              <a:rPr lang="en-US" sz="1100" b="1" dirty="0">
                <a:solidFill>
                  <a:srgbClr val="000000"/>
                </a:solidFill>
                <a:latin typeface="Calibri" panose="020F0502020204030204" pitchFamily="34" charset="0"/>
                <a:cs typeface="Calibri" panose="020F0502020204030204" pitchFamily="34" charset="0"/>
              </a:rPr>
              <a:t>ENS BM Conversion team </a:t>
            </a:r>
            <a:endParaRPr lang="en-US" sz="1100" b="1" dirty="0" smtClean="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Manage order management API in </a:t>
            </a:r>
            <a:r>
              <a:rPr lang="en-US" sz="1100" dirty="0">
                <a:solidFill>
                  <a:srgbClr val="000000"/>
                </a:solidFill>
                <a:latin typeface="Calibri" panose="020F0502020204030204" pitchFamily="34" charset="0"/>
                <a:cs typeface="Calibri" panose="020F0502020204030204" pitchFamily="34" charset="0"/>
              </a:rPr>
              <a:t>ENS BM Conversion team </a:t>
            </a:r>
            <a:r>
              <a:rPr lang="en-IN" sz="1100" dirty="0" smtClean="0">
                <a:latin typeface="Calibri" panose="020F0502020204030204" pitchFamily="34" charset="0"/>
                <a:cs typeface="Calibri" panose="020F0502020204030204" pitchFamily="34" charset="0"/>
              </a:rPr>
              <a:t>.</a:t>
            </a:r>
            <a:endParaRPr lang="en-US" sz="1100" dirty="0" smtClean="0">
              <a:latin typeface="Calibri" panose="020F0502020204030204" pitchFamily="34" charset="0"/>
              <a:cs typeface="Calibri" panose="020F0502020204030204" pitchFamily="34" charset="0"/>
            </a:endParaRPr>
          </a:p>
          <a:p>
            <a:pPr marL="171450" lvl="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Implemented </a:t>
            </a:r>
            <a:r>
              <a:rPr lang="en-US" sz="1100" dirty="0">
                <a:latin typeface="Calibri" panose="020F0502020204030204" pitchFamily="34" charset="0"/>
                <a:cs typeface="Calibri" panose="020F0502020204030204" pitchFamily="34" charset="0"/>
              </a:rPr>
              <a:t>the application using Spring Boot </a:t>
            </a:r>
            <a:r>
              <a:rPr lang="en-US" sz="1100" dirty="0" smtClean="0">
                <a:latin typeface="Calibri" panose="020F0502020204030204" pitchFamily="34" charset="0"/>
                <a:cs typeface="Calibri" panose="020F0502020204030204" pitchFamily="34" charset="0"/>
              </a:rPr>
              <a:t>Framework.</a:t>
            </a:r>
            <a:endParaRPr lang="en-US" sz="1100" dirty="0">
              <a:latin typeface="Calibri" panose="020F0502020204030204" pitchFamily="34" charset="0"/>
              <a:cs typeface="Calibri" panose="020F0502020204030204" pitchFamily="34" charset="0"/>
            </a:endParaRPr>
          </a:p>
          <a:p>
            <a:pPr marL="171450" lvl="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MongoDB is use to store customers data .</a:t>
            </a:r>
            <a:endParaRPr lang="en-US" sz="1100" dirty="0">
              <a:latin typeface="Calibri" panose="020F0502020204030204" pitchFamily="34" charset="0"/>
              <a:cs typeface="Calibri" panose="020F0502020204030204" pitchFamily="34" charset="0"/>
            </a:endParaRPr>
          </a:p>
          <a:p>
            <a:pPr marL="171450" lvl="0" indent="-171450" algn="just">
              <a:spcAft>
                <a:spcPts val="200"/>
              </a:spcAft>
              <a:buFont typeface="Arial" panose="020B0604020202020204" pitchFamily="34" charset="0"/>
              <a:buChar char="•"/>
            </a:pPr>
            <a:r>
              <a:rPr lang="en-US" sz="1100" dirty="0" smtClean="0">
                <a:latin typeface="Calibri" panose="020F0502020204030204" pitchFamily="34" charset="0"/>
                <a:cs typeface="Calibri" panose="020F0502020204030204" pitchFamily="34" charset="0"/>
              </a:rPr>
              <a:t>Work with team and ensure the low bugs in application</a:t>
            </a:r>
          </a:p>
          <a:p>
            <a:pPr marL="171450" lvl="0" indent="-171450" algn="just">
              <a:spcAft>
                <a:spcPts val="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U</a:t>
            </a:r>
            <a:r>
              <a:rPr lang="en-US" sz="1100" dirty="0" smtClean="0">
                <a:latin typeface="Calibri" panose="020F0502020204030204" pitchFamily="34" charset="0"/>
                <a:cs typeface="Calibri" panose="020F0502020204030204" pitchFamily="34" charset="0"/>
              </a:rPr>
              <a:t>sing </a:t>
            </a:r>
            <a:r>
              <a:rPr lang="en-US" sz="1100" dirty="0">
                <a:latin typeface="Calibri" panose="020F0502020204030204" pitchFamily="34" charset="0"/>
                <a:cs typeface="Calibri" panose="020F0502020204030204" pitchFamily="34" charset="0"/>
              </a:rPr>
              <a:t>S</a:t>
            </a:r>
            <a:r>
              <a:rPr lang="en-US" sz="1100" dirty="0" smtClean="0">
                <a:latin typeface="Calibri" panose="020F0502020204030204" pitchFamily="34" charset="0"/>
                <a:cs typeface="Calibri" panose="020F0502020204030204" pitchFamily="34" charset="0"/>
              </a:rPr>
              <a:t>plunk for checking logs And also using Jira</a:t>
            </a:r>
            <a:r>
              <a:rPr lang="en-US" sz="1100" dirty="0" smtClean="0">
                <a:solidFill>
                  <a:srgbClr val="000000"/>
                </a:solidFill>
                <a:latin typeface="Calibri" panose="020F0502020204030204" pitchFamily="34" charset="0"/>
                <a:cs typeface="Calibri" panose="020F0502020204030204" pitchFamily="34" charset="0"/>
              </a:rPr>
              <a:t> for worked </a:t>
            </a:r>
            <a:r>
              <a:rPr lang="en-US" sz="1100" dirty="0">
                <a:solidFill>
                  <a:srgbClr val="000000"/>
                </a:solidFill>
                <a:latin typeface="Calibri" panose="020F0502020204030204" pitchFamily="34" charset="0"/>
                <a:cs typeface="Calibri" panose="020F0502020204030204" pitchFamily="34" charset="0"/>
              </a:rPr>
              <a:t>on user stories, defects</a:t>
            </a:r>
            <a:endParaRPr lang="en-US" sz="1100" dirty="0" smtClean="0">
              <a:latin typeface="Calibri" panose="020F0502020204030204" pitchFamily="34" charset="0"/>
              <a:cs typeface="Calibri" panose="020F0502020204030204" pitchFamily="34" charset="0"/>
            </a:endParaRPr>
          </a:p>
          <a:p>
            <a:pPr marL="171450" lvl="0" indent="-171450" algn="just">
              <a:spcAft>
                <a:spcPts val="200"/>
              </a:spcAft>
              <a:buFont typeface="Arial" panose="020B0604020202020204" pitchFamily="34" charset="0"/>
              <a:buChar char="•"/>
            </a:pPr>
            <a:endParaRPr lang="en-US" sz="1100" dirty="0" smtClean="0">
              <a:latin typeface="Calibri" panose="020F0502020204030204" pitchFamily="34" charset="0"/>
              <a:cs typeface="Calibri" panose="020F0502020204030204" pitchFamily="34" charset="0"/>
            </a:endParaRPr>
          </a:p>
          <a:p>
            <a:pPr lvl="0" algn="just">
              <a:spcAft>
                <a:spcPts val="200"/>
              </a:spcAft>
            </a:pPr>
            <a:endParaRPr lang="en-US" sz="1100" b="1" dirty="0" smtClean="0">
              <a:latin typeface="Calibri" panose="020F0502020204030204" pitchFamily="34" charset="0"/>
              <a:cs typeface="Calibri" panose="020F0502020204030204" pitchFamily="34" charset="0"/>
            </a:endParaRPr>
          </a:p>
          <a:p>
            <a:r>
              <a:rPr lang="en-US" sz="1100" dirty="0" smtClean="0">
                <a:latin typeface="Calibri" panose="020F0502020204030204" pitchFamily="34" charset="0"/>
                <a:cs typeface="Calibri" panose="020F0502020204030204" pitchFamily="34" charset="0"/>
              </a:rPr>
              <a:t>.</a:t>
            </a:r>
            <a:endParaRPr lang="en-US" sz="1100" dirty="0">
              <a:latin typeface="Calibri" panose="020F0502020204030204" pitchFamily="34" charset="0"/>
              <a:cs typeface="Calibri" panose="020F0502020204030204" pitchFamily="34" charset="0"/>
            </a:endParaRPr>
          </a:p>
        </p:txBody>
      </p:sp>
      <p:sp>
        <p:nvSpPr>
          <p:cNvPr id="8" name="Rectangle 7"/>
          <p:cNvSpPr>
            <a:spLocks noChangeArrowheads="1"/>
          </p:cNvSpPr>
          <p:nvPr/>
        </p:nvSpPr>
        <p:spPr bwMode="auto">
          <a:xfrm>
            <a:off x="2919638" y="2699490"/>
            <a:ext cx="1828800" cy="247650"/>
          </a:xfrm>
          <a:prstGeom prst="rect">
            <a:avLst/>
          </a:prstGeom>
          <a:solidFill>
            <a:srgbClr val="E31837"/>
          </a:solidFill>
          <a:ln w="9525">
            <a:solidFill>
              <a:srgbClr val="C0504D"/>
            </a:solidFill>
            <a:miter lim="800000"/>
            <a:headEnd/>
            <a:tailEnd/>
          </a:ln>
        </p:spPr>
        <p:txBody>
          <a:bodyPr vert="horz" wrap="square" lIns="91440" tIns="45720" rIns="91440" bIns="45720" numCol="1" anchor="t" anchorCtr="0" compatLnSpc="1">
            <a:prstTxWarp prst="textNoShape">
              <a:avLst/>
            </a:prstTxWarp>
          </a:bodyPr>
          <a:lstStyle/>
          <a:p>
            <a:pPr>
              <a:spcAft>
                <a:spcPts val="1000"/>
              </a:spcAft>
            </a:pPr>
            <a:r>
              <a:rPr lang="en-US" sz="1200" b="1" dirty="0">
                <a:solidFill>
                  <a:srgbClr val="FFFFFF"/>
                </a:solidFill>
                <a:latin typeface="Calibri" panose="020F0502020204030204" pitchFamily="34" charset="0"/>
                <a:cs typeface="Calibri" panose="020F0502020204030204" pitchFamily="34" charset="0"/>
              </a:rPr>
              <a:t>Relevant Experience</a:t>
            </a:r>
          </a:p>
        </p:txBody>
      </p:sp>
      <p:pic>
        <p:nvPicPr>
          <p:cNvPr id="3" name="Picture 2"/>
          <p:cNvPicPr>
            <a:picLocks noChangeAspect="1"/>
          </p:cNvPicPr>
          <p:nvPr/>
        </p:nvPicPr>
        <p:blipFill>
          <a:blip r:embed="rId2"/>
          <a:stretch>
            <a:fillRect/>
          </a:stretch>
        </p:blipFill>
        <p:spPr>
          <a:xfrm>
            <a:off x="369921" y="1204447"/>
            <a:ext cx="1354376" cy="1249244"/>
          </a:xfrm>
          <a:prstGeom prst="rect">
            <a:avLst/>
          </a:prstGeom>
        </p:spPr>
      </p:pic>
    </p:spTree>
    <p:extLst>
      <p:ext uri="{BB962C8B-B14F-4D97-AF65-F5344CB8AC3E}">
        <p14:creationId xmlns:p14="http://schemas.microsoft.com/office/powerpoint/2010/main" val="3177489122"/>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8FA03A614D8B4E82396D30AF7BD4AE" ma:contentTypeVersion="8" ma:contentTypeDescription="Create a new document." ma:contentTypeScope="" ma:versionID="5d085faaf1391ca32f45fc7cf8143ce4">
  <xsd:schema xmlns:xsd="http://www.w3.org/2001/XMLSchema" xmlns:xs="http://www.w3.org/2001/XMLSchema" xmlns:p="http://schemas.microsoft.com/office/2006/metadata/properties" xmlns:ns2="89bccc6d-813e-4b55-a434-e32e53317ef0" xmlns:ns3="7f0ca00f-109e-453a-86d4-946f4392e1b3" xmlns:ns4="http://schemas.microsoft.com/sharepoint/v4" targetNamespace="http://schemas.microsoft.com/office/2006/metadata/properties" ma:root="true" ma:fieldsID="e9a3389e9a6f7510c361afacf7dc86dd" ns2:_="" ns3:_="" ns4:_="">
    <xsd:import namespace="89bccc6d-813e-4b55-a434-e32e53317ef0"/>
    <xsd:import namespace="7f0ca00f-109e-453a-86d4-946f4392e1b3"/>
    <xsd:import namespace="http://schemas.microsoft.com/sharepoint/v4"/>
    <xsd:element name="properties">
      <xsd:complexType>
        <xsd:sequence>
          <xsd:element name="documentManagement">
            <xsd:complexType>
              <xsd:all>
                <xsd:element ref="ns2:Description0" minOccurs="0"/>
                <xsd:element ref="ns2:Contributed_x0020_By" minOccurs="0"/>
                <xsd:element ref="ns2:DocType" minOccurs="0"/>
                <xsd:element ref="ns3:Business" minOccurs="0"/>
                <xsd:element ref="ns3:Capability"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bccc6d-813e-4b55-a434-e32e53317ef0"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element name="Contributed_x0020_By" ma:index="9" nillable="true" ma:displayName="Contributed By" ma:internalName="Contributed_x0020_By">
      <xsd:simpleType>
        <xsd:restriction base="dms:Text">
          <xsd:maxLength value="255"/>
        </xsd:restriction>
      </xsd:simpleType>
    </xsd:element>
    <xsd:element name="DocType" ma:index="10" nillable="true" ma:displayName="DocType" ma:format="Dropdown" ma:internalName="DocType">
      <xsd:simpleType>
        <xsd:restriction base="dms:Choice">
          <xsd:enumeration value="Default code"/>
          <xsd:enumeration value="Contract"/>
          <xsd:enumeration value="List"/>
          <xsd:enumeration value="Mail"/>
          <xsd:enumeration value="Minutes of meeting"/>
          <xsd:enumeration value="Plan"/>
          <xsd:enumeration value="Policies, Processes"/>
          <xsd:enumeration value="Presentation"/>
          <xsd:enumeration value="Proposal"/>
          <xsd:enumeration value="Referential"/>
          <xsd:enumeration value="Report"/>
          <xsd:enumeration value="Request"/>
          <xsd:enumeration value="Training Material"/>
          <xsd:enumeration value="User guide"/>
          <xsd:enumeration value="Knowledge Experience"/>
        </xsd:restriction>
      </xsd:simpleType>
    </xsd:element>
  </xsd:schema>
  <xsd:schema xmlns:xsd="http://www.w3.org/2001/XMLSchema" xmlns:xs="http://www.w3.org/2001/XMLSchema" xmlns:dms="http://schemas.microsoft.com/office/2006/documentManagement/types" xmlns:pc="http://schemas.microsoft.com/office/infopath/2007/PartnerControls" targetNamespace="7f0ca00f-109e-453a-86d4-946f4392e1b3" elementFormDefault="qualified">
    <xsd:import namespace="http://schemas.microsoft.com/office/2006/documentManagement/types"/>
    <xsd:import namespace="http://schemas.microsoft.com/office/infopath/2007/PartnerControls"/>
    <xsd:element name="Business" ma:index="11" nillable="true" ma:displayName="Business" ma:list="{a1c314c3-e2b3-4d3e-b5a7-beb1bf1c9788}" ma:internalName="Business" ma:showField="LinkTitleNoMenu">
      <xsd:complexType>
        <xsd:complexContent>
          <xsd:extension base="dms:MultiChoiceLookup">
            <xsd:sequence>
              <xsd:element name="Value" type="dms:Lookup" maxOccurs="unbounded" minOccurs="0" nillable="true"/>
            </xsd:sequence>
          </xsd:extension>
        </xsd:complexContent>
      </xsd:complexType>
    </xsd:element>
    <xsd:element name="Capability" ma:index="12" nillable="true" ma:displayName="Capability" ma:list="{32abf757-9646-4824-8d4e-1325c52d5a7f}" ma:internalName="Capability" ma:showField="LinkTitleNoMenu">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Business xmlns="7f0ca00f-109e-453a-86d4-946f4392e1b3"/>
    <Contributed_x0020_By xmlns="89bccc6d-813e-4b55-a434-e32e53317ef0" xsi:nil="true"/>
    <IconOverlay xmlns="http://schemas.microsoft.com/sharepoint/v4" xsi:nil="true"/>
    <Description0 xmlns="89bccc6d-813e-4b55-a434-e32e53317ef0" xsi:nil="true"/>
    <DocType xmlns="89bccc6d-813e-4b55-a434-e32e53317ef0" xsi:nil="true"/>
    <Capability xmlns="7f0ca00f-109e-453a-86d4-946f4392e1b3"/>
  </documentManagement>
</p:properties>
</file>

<file path=customXml/itemProps1.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2.xml><?xml version="1.0" encoding="utf-8"?>
<ds:datastoreItem xmlns:ds="http://schemas.openxmlformats.org/officeDocument/2006/customXml" ds:itemID="{8DA18B10-E5DA-4426-8871-AC26C0B88E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bccc6d-813e-4b55-a434-e32e53317ef0"/>
    <ds:schemaRef ds:uri="7f0ca00f-109e-453a-86d4-946f4392e1b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D8C984-9C34-42C6-A2AD-082BDAFC11FB}">
  <ds:schemaRefs>
    <ds:schemaRef ds:uri="89bccc6d-813e-4b55-a434-e32e53317ef0"/>
    <ds:schemaRef ds:uri="7f0ca00f-109e-453a-86d4-946f4392e1b3"/>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 ds:uri="http://schemas.microsoft.com/sharepoint/v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Adjacency</Template>
  <TotalTime>1292</TotalTime>
  <Words>266</Words>
  <Application>Microsoft Office PowerPoint</Application>
  <PresentationFormat>On-screen Show (4:3)</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Wingdings</vt:lpstr>
      <vt:lpstr>Tech Mahindra Powerpoint Template</vt:lpstr>
      <vt:lpstr>1_Tech Mahindra Powerpoint Template</vt:lpstr>
      <vt:lpstr>NAME Email: xxxxxxx@TechMahindra.com Mobile: +</vt:lpstr>
    </vt:vector>
  </TitlesOfParts>
  <Company>Tech 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subject>DC Relocation Consulting Services - Bank Al Bilad</dc:subject>
  <dc:creator>SLN</dc:creator>
  <cp:lastModifiedBy>Amit Kumar Mishra5</cp:lastModifiedBy>
  <cp:revision>444</cp:revision>
  <dcterms:created xsi:type="dcterms:W3CDTF">2008-12-11T11:38:48Z</dcterms:created>
  <dcterms:modified xsi:type="dcterms:W3CDTF">2024-02-13T07:41:58Z</dcterms:modified>
  <cp:category>Consulting Solutions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0x010100288FA03A614D8B4E82396D30AF7BD4AE</vt:lpwstr>
  </property>
  <property fmtid="{D5CDD505-2E9C-101B-9397-08002B2CF9AE}" pid="3" name="_NewReviewCycle">
    <vt:lpwstr/>
  </property>
  <property fmtid="{D5CDD505-2E9C-101B-9397-08002B2CF9AE}" pid="4" name="DLPManualFileClassification">
    <vt:lpwstr>{1A067545-A4E2-4FA1-8094-0D7902669705}</vt:lpwstr>
  </property>
  <property fmtid="{D5CDD505-2E9C-101B-9397-08002B2CF9AE}" pid="5" name="DLPManualFileClassificationLastModifiedBy">
    <vt:lpwstr>ATT\NS0052356</vt:lpwstr>
  </property>
  <property fmtid="{D5CDD505-2E9C-101B-9397-08002B2CF9AE}" pid="6" name="DLPManualFileClassificationLastModificationDate">
    <vt:lpwstr>1651082751</vt:lpwstr>
  </property>
  <property fmtid="{D5CDD505-2E9C-101B-9397-08002B2CF9AE}" pid="7" name="DLPManualFileClassificationVersion">
    <vt:lpwstr>11.6.0.76</vt:lpwstr>
  </property>
  <property fmtid="{D5CDD505-2E9C-101B-9397-08002B2CF9AE}" pid="8" name="Data_Classification">
    <vt:lpwstr>TechM Company Confidential</vt:lpwstr>
  </property>
  <property fmtid="{D5CDD505-2E9C-101B-9397-08002B2CF9AE}" pid="9" name="MSIP_Label_ec655256-13e9-4c0b-ba73-c54361842301_Enabled">
    <vt:lpwstr>true</vt:lpwstr>
  </property>
  <property fmtid="{D5CDD505-2E9C-101B-9397-08002B2CF9AE}" pid="10" name="MSIP_Label_ec655256-13e9-4c0b-ba73-c54361842301_SetDate">
    <vt:lpwstr>2024-01-17T16:47:11Z</vt:lpwstr>
  </property>
  <property fmtid="{D5CDD505-2E9C-101B-9397-08002B2CF9AE}" pid="11" name="MSIP_Label_ec655256-13e9-4c0b-ba73-c54361842301_Method">
    <vt:lpwstr>Privileged</vt:lpwstr>
  </property>
  <property fmtid="{D5CDD505-2E9C-101B-9397-08002B2CF9AE}" pid="12" name="MSIP_Label_ec655256-13e9-4c0b-ba73-c54361842301_Name">
    <vt:lpwstr>Public</vt:lpwstr>
  </property>
  <property fmtid="{D5CDD505-2E9C-101B-9397-08002B2CF9AE}" pid="13" name="MSIP_Label_ec655256-13e9-4c0b-ba73-c54361842301_SiteId">
    <vt:lpwstr>edf442f5-b994-4c86-a131-b42b03a16c95</vt:lpwstr>
  </property>
  <property fmtid="{D5CDD505-2E9C-101B-9397-08002B2CF9AE}" pid="14" name="MSIP_Label_ec655256-13e9-4c0b-ba73-c54361842301_ActionId">
    <vt:lpwstr>d477255e-755d-4f0a-af61-84cee4a2231f</vt:lpwstr>
  </property>
  <property fmtid="{D5CDD505-2E9C-101B-9397-08002B2CF9AE}" pid="15" name="MSIP_Label_ec655256-13e9-4c0b-ba73-c54361842301_ContentBits">
    <vt:lpwstr>0</vt:lpwstr>
  </property>
</Properties>
</file>