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9" r:id="rId3"/>
    <p:sldId id="274" r:id="rId4"/>
    <p:sldId id="275" r:id="rId5"/>
    <p:sldId id="276" r:id="rId6"/>
    <p:sldId id="279" r:id="rId7"/>
    <p:sldId id="277" r:id="rId8"/>
    <p:sldId id="280" r:id="rId9"/>
    <p:sldId id="284" r:id="rId10"/>
    <p:sldId id="281" r:id="rId11"/>
    <p:sldId id="278" r:id="rId12"/>
    <p:sldId id="282" r:id="rId13"/>
    <p:sldId id="283" r:id="rId14"/>
    <p:sldId id="285" r:id="rId15"/>
    <p:sldId id="286" r:id="rId16"/>
    <p:sldId id="290" r:id="rId17"/>
    <p:sldId id="287" r:id="rId18"/>
    <p:sldId id="291" r:id="rId19"/>
    <p:sldId id="256" r:id="rId20"/>
    <p:sldId id="257" r:id="rId21"/>
    <p:sldId id="258" r:id="rId22"/>
    <p:sldId id="259" r:id="rId23"/>
    <p:sldId id="261" r:id="rId24"/>
    <p:sldId id="260" r:id="rId25"/>
    <p:sldId id="262" r:id="rId26"/>
    <p:sldId id="263" r:id="rId27"/>
    <p:sldId id="265" r:id="rId28"/>
    <p:sldId id="264" r:id="rId29"/>
    <p:sldId id="266" r:id="rId30"/>
    <p:sldId id="267" r:id="rId31"/>
    <p:sldId id="269" r:id="rId32"/>
    <p:sldId id="270" r:id="rId33"/>
    <p:sldId id="271" r:id="rId34"/>
    <p:sldId id="272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ran raj" initials="sr" lastIdx="1" clrIdx="0">
    <p:extLst>
      <p:ext uri="{19B8F6BF-5375-455C-9EA6-DF929625EA0E}">
        <p15:presenceInfo xmlns:p15="http://schemas.microsoft.com/office/powerpoint/2012/main" userId="3da3ae43851c4d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kumar yadav" userId="068e94ff420c323f" providerId="LiveId" clId="{EAB4F09F-3272-4C8C-A2E5-B2E2E8AC8827}"/>
    <pc:docChg chg="undo custSel addSld delSld modSld sldOrd">
      <pc:chgData name="Amit kumar yadav" userId="068e94ff420c323f" providerId="LiveId" clId="{EAB4F09F-3272-4C8C-A2E5-B2E2E8AC8827}" dt="2024-05-08T08:08:27.628" v="216" actId="20577"/>
      <pc:docMkLst>
        <pc:docMk/>
      </pc:docMkLst>
      <pc:sldChg chg="add del">
        <pc:chgData name="Amit kumar yadav" userId="068e94ff420c323f" providerId="LiveId" clId="{EAB4F09F-3272-4C8C-A2E5-B2E2E8AC8827}" dt="2024-05-08T08:03:27.220" v="120"/>
        <pc:sldMkLst>
          <pc:docMk/>
          <pc:sldMk cId="3930856550" sldId="256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3378195654" sldId="257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630638054" sldId="258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2361386723" sldId="259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568918380" sldId="260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2461944704" sldId="261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2343639676" sldId="262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2224204948" sldId="263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2479794999" sldId="264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2316941638" sldId="265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2614933199" sldId="266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70989027" sldId="267"/>
        </pc:sldMkLst>
      </pc:sldChg>
      <pc:sldChg chg="del">
        <pc:chgData name="Amit kumar yadav" userId="068e94ff420c323f" providerId="LiveId" clId="{EAB4F09F-3272-4C8C-A2E5-B2E2E8AC8827}" dt="2024-05-08T08:02:01.007" v="119" actId="47"/>
        <pc:sldMkLst>
          <pc:docMk/>
          <pc:sldMk cId="2434492034" sldId="268"/>
        </pc:sldMkLst>
      </pc:sldChg>
      <pc:sldChg chg="add del">
        <pc:chgData name="Amit kumar yadav" userId="068e94ff420c323f" providerId="LiveId" clId="{EAB4F09F-3272-4C8C-A2E5-B2E2E8AC8827}" dt="2024-05-08T08:03:27.220" v="120"/>
        <pc:sldMkLst>
          <pc:docMk/>
          <pc:sldMk cId="4184529505" sldId="269"/>
        </pc:sldMkLst>
      </pc:sldChg>
      <pc:sldChg chg="del">
        <pc:chgData name="Amit kumar yadav" userId="068e94ff420c323f" providerId="LiveId" clId="{EAB4F09F-3272-4C8C-A2E5-B2E2E8AC8827}" dt="2024-05-08T08:02:01.007" v="119" actId="47"/>
        <pc:sldMkLst>
          <pc:docMk/>
          <pc:sldMk cId="2508728121" sldId="270"/>
        </pc:sldMkLst>
      </pc:sldChg>
      <pc:sldChg chg="add">
        <pc:chgData name="Amit kumar yadav" userId="068e94ff420c323f" providerId="LiveId" clId="{EAB4F09F-3272-4C8C-A2E5-B2E2E8AC8827}" dt="2024-05-08T08:03:27.220" v="120"/>
        <pc:sldMkLst>
          <pc:docMk/>
          <pc:sldMk cId="3033377439" sldId="270"/>
        </pc:sldMkLst>
      </pc:sldChg>
      <pc:sldChg chg="del">
        <pc:chgData name="Amit kumar yadav" userId="068e94ff420c323f" providerId="LiveId" clId="{EAB4F09F-3272-4C8C-A2E5-B2E2E8AC8827}" dt="2024-05-08T08:02:01.007" v="119" actId="47"/>
        <pc:sldMkLst>
          <pc:docMk/>
          <pc:sldMk cId="118339338" sldId="271"/>
        </pc:sldMkLst>
      </pc:sldChg>
      <pc:sldChg chg="add">
        <pc:chgData name="Amit kumar yadav" userId="068e94ff420c323f" providerId="LiveId" clId="{EAB4F09F-3272-4C8C-A2E5-B2E2E8AC8827}" dt="2024-05-08T08:03:27.220" v="120"/>
        <pc:sldMkLst>
          <pc:docMk/>
          <pc:sldMk cId="2558616631" sldId="271"/>
        </pc:sldMkLst>
      </pc:sldChg>
      <pc:sldChg chg="del">
        <pc:chgData name="Amit kumar yadav" userId="068e94ff420c323f" providerId="LiveId" clId="{EAB4F09F-3272-4C8C-A2E5-B2E2E8AC8827}" dt="2024-05-08T08:02:01.007" v="119" actId="47"/>
        <pc:sldMkLst>
          <pc:docMk/>
          <pc:sldMk cId="544095979" sldId="272"/>
        </pc:sldMkLst>
      </pc:sldChg>
      <pc:sldChg chg="add">
        <pc:chgData name="Amit kumar yadav" userId="068e94ff420c323f" providerId="LiveId" clId="{EAB4F09F-3272-4C8C-A2E5-B2E2E8AC8827}" dt="2024-05-08T08:03:27.220" v="120"/>
        <pc:sldMkLst>
          <pc:docMk/>
          <pc:sldMk cId="3389536905" sldId="272"/>
        </pc:sldMkLst>
      </pc:sldChg>
      <pc:sldChg chg="modSp mod">
        <pc:chgData name="Amit kumar yadav" userId="068e94ff420c323f" providerId="LiveId" clId="{EAB4F09F-3272-4C8C-A2E5-B2E2E8AC8827}" dt="2024-05-08T07:57:16.576" v="80" actId="20577"/>
        <pc:sldMkLst>
          <pc:docMk/>
          <pc:sldMk cId="0" sldId="273"/>
        </pc:sldMkLst>
        <pc:spChg chg="mod">
          <ac:chgData name="Amit kumar yadav" userId="068e94ff420c323f" providerId="LiveId" clId="{EAB4F09F-3272-4C8C-A2E5-B2E2E8AC8827}" dt="2024-05-08T07:57:16.576" v="80" actId="20577"/>
          <ac:spMkLst>
            <pc:docMk/>
            <pc:sldMk cId="0" sldId="273"/>
            <ac:spMk id="283" creationId="{00000000-0000-0000-0000-000000000000}"/>
          </ac:spMkLst>
        </pc:spChg>
      </pc:sldChg>
      <pc:sldChg chg="add ord">
        <pc:chgData name="Amit kumar yadav" userId="068e94ff420c323f" providerId="LiveId" clId="{EAB4F09F-3272-4C8C-A2E5-B2E2E8AC8827}" dt="2024-05-08T07:59:04.713" v="83"/>
        <pc:sldMkLst>
          <pc:docMk/>
          <pc:sldMk cId="1275083447" sldId="274"/>
        </pc:sldMkLst>
      </pc:sldChg>
      <pc:sldChg chg="modSp mod">
        <pc:chgData name="Amit kumar yadav" userId="068e94ff420c323f" providerId="LiveId" clId="{EAB4F09F-3272-4C8C-A2E5-B2E2E8AC8827}" dt="2024-05-08T08:00:19.769" v="103" actId="20577"/>
        <pc:sldMkLst>
          <pc:docMk/>
          <pc:sldMk cId="1959188005" sldId="275"/>
        </pc:sldMkLst>
        <pc:spChg chg="mod">
          <ac:chgData name="Amit kumar yadav" userId="068e94ff420c323f" providerId="LiveId" clId="{EAB4F09F-3272-4C8C-A2E5-B2E2E8AC8827}" dt="2024-05-08T08:00:19.769" v="103" actId="20577"/>
          <ac:spMkLst>
            <pc:docMk/>
            <pc:sldMk cId="1959188005" sldId="275"/>
            <ac:spMk id="3" creationId="{27D2C213-BE28-F305-8576-E232B9FDF9DA}"/>
          </ac:spMkLst>
        </pc:spChg>
        <pc:spChg chg="mod">
          <ac:chgData name="Amit kumar yadav" userId="068e94ff420c323f" providerId="LiveId" clId="{EAB4F09F-3272-4C8C-A2E5-B2E2E8AC8827}" dt="2024-05-08T07:59:29.295" v="85" actId="1076"/>
          <ac:spMkLst>
            <pc:docMk/>
            <pc:sldMk cId="1959188005" sldId="275"/>
            <ac:spMk id="6" creationId="{A66BD2BC-D959-4F76-AC0A-700DBC5C278E}"/>
          </ac:spMkLst>
        </pc:spChg>
        <pc:spChg chg="mod">
          <ac:chgData name="Amit kumar yadav" userId="068e94ff420c323f" providerId="LiveId" clId="{EAB4F09F-3272-4C8C-A2E5-B2E2E8AC8827}" dt="2024-05-08T07:59:44.749" v="90" actId="1076"/>
          <ac:spMkLst>
            <pc:docMk/>
            <pc:sldMk cId="1959188005" sldId="275"/>
            <ac:spMk id="7" creationId="{94C4DB1B-483D-2756-93C9-DE97FBFD3395}"/>
          </ac:spMkLst>
        </pc:spChg>
        <pc:spChg chg="mod">
          <ac:chgData name="Amit kumar yadav" userId="068e94ff420c323f" providerId="LiveId" clId="{EAB4F09F-3272-4C8C-A2E5-B2E2E8AC8827}" dt="2024-05-08T07:59:49.151" v="91" actId="1076"/>
          <ac:spMkLst>
            <pc:docMk/>
            <pc:sldMk cId="1959188005" sldId="275"/>
            <ac:spMk id="8" creationId="{C2495894-E231-3289-CF5B-B8F94393F955}"/>
          </ac:spMkLst>
        </pc:spChg>
      </pc:sldChg>
      <pc:sldChg chg="modSp mod">
        <pc:chgData name="Amit kumar yadav" userId="068e94ff420c323f" providerId="LiveId" clId="{EAB4F09F-3272-4C8C-A2E5-B2E2E8AC8827}" dt="2024-05-08T08:00:53.312" v="108" actId="1035"/>
        <pc:sldMkLst>
          <pc:docMk/>
          <pc:sldMk cId="2683067222" sldId="277"/>
        </pc:sldMkLst>
        <pc:spChg chg="mod">
          <ac:chgData name="Amit kumar yadav" userId="068e94ff420c323f" providerId="LiveId" clId="{EAB4F09F-3272-4C8C-A2E5-B2E2E8AC8827}" dt="2024-05-08T08:00:53.312" v="108" actId="1035"/>
          <ac:spMkLst>
            <pc:docMk/>
            <pc:sldMk cId="2683067222" sldId="277"/>
            <ac:spMk id="12" creationId="{930F8A9C-C5ED-E7FB-31D6-11ACEE134DF0}"/>
          </ac:spMkLst>
        </pc:spChg>
      </pc:sldChg>
      <pc:sldChg chg="modSp mod">
        <pc:chgData name="Amit kumar yadav" userId="068e94ff420c323f" providerId="LiveId" clId="{EAB4F09F-3272-4C8C-A2E5-B2E2E8AC8827}" dt="2024-05-08T08:00:42.334" v="104" actId="1076"/>
        <pc:sldMkLst>
          <pc:docMk/>
          <pc:sldMk cId="857899962" sldId="279"/>
        </pc:sldMkLst>
        <pc:spChg chg="mod">
          <ac:chgData name="Amit kumar yadav" userId="068e94ff420c323f" providerId="LiveId" clId="{EAB4F09F-3272-4C8C-A2E5-B2E2E8AC8827}" dt="2024-05-08T08:00:42.334" v="104" actId="1076"/>
          <ac:spMkLst>
            <pc:docMk/>
            <pc:sldMk cId="857899962" sldId="279"/>
            <ac:spMk id="12" creationId="{B8248D44-42A5-564E-D683-2E4D68248C3A}"/>
          </ac:spMkLst>
        </pc:spChg>
      </pc:sldChg>
      <pc:sldChg chg="modSp mod">
        <pc:chgData name="Amit kumar yadav" userId="068e94ff420c323f" providerId="LiveId" clId="{EAB4F09F-3272-4C8C-A2E5-B2E2E8AC8827}" dt="2024-05-08T08:01:00.215" v="112" actId="1035"/>
        <pc:sldMkLst>
          <pc:docMk/>
          <pc:sldMk cId="3547607990" sldId="280"/>
        </pc:sldMkLst>
        <pc:spChg chg="mod">
          <ac:chgData name="Amit kumar yadav" userId="068e94ff420c323f" providerId="LiveId" clId="{EAB4F09F-3272-4C8C-A2E5-B2E2E8AC8827}" dt="2024-05-08T08:01:00.215" v="112" actId="1035"/>
          <ac:spMkLst>
            <pc:docMk/>
            <pc:sldMk cId="3547607990" sldId="280"/>
            <ac:spMk id="5" creationId="{E8BE689C-5414-C081-B8AC-97C0563EBDB4}"/>
          </ac:spMkLst>
        </pc:spChg>
      </pc:sldChg>
      <pc:sldChg chg="modSp mod">
        <pc:chgData name="Amit kumar yadav" userId="068e94ff420c323f" providerId="LiveId" clId="{EAB4F09F-3272-4C8C-A2E5-B2E2E8AC8827}" dt="2024-05-08T08:01:10.643" v="116" actId="1035"/>
        <pc:sldMkLst>
          <pc:docMk/>
          <pc:sldMk cId="936174647" sldId="281"/>
        </pc:sldMkLst>
        <pc:spChg chg="mod">
          <ac:chgData name="Amit kumar yadav" userId="068e94ff420c323f" providerId="LiveId" clId="{EAB4F09F-3272-4C8C-A2E5-B2E2E8AC8827}" dt="2024-05-08T08:01:10.643" v="116" actId="1035"/>
          <ac:spMkLst>
            <pc:docMk/>
            <pc:sldMk cId="936174647" sldId="281"/>
            <ac:spMk id="5" creationId="{11C0A31C-468B-F288-183F-2C4E92A88F30}"/>
          </ac:spMkLst>
        </pc:spChg>
      </pc:sldChg>
      <pc:sldChg chg="modSp mod">
        <pc:chgData name="Amit kumar yadav" userId="068e94ff420c323f" providerId="LiveId" clId="{EAB4F09F-3272-4C8C-A2E5-B2E2E8AC8827}" dt="2024-05-08T08:01:38.611" v="118" actId="1076"/>
        <pc:sldMkLst>
          <pc:docMk/>
          <pc:sldMk cId="2116047517" sldId="285"/>
        </pc:sldMkLst>
        <pc:spChg chg="mod">
          <ac:chgData name="Amit kumar yadav" userId="068e94ff420c323f" providerId="LiveId" clId="{EAB4F09F-3272-4C8C-A2E5-B2E2E8AC8827}" dt="2024-05-08T08:01:38.611" v="118" actId="1076"/>
          <ac:spMkLst>
            <pc:docMk/>
            <pc:sldMk cId="2116047517" sldId="285"/>
            <ac:spMk id="18" creationId="{4FD4DCA0-4286-179C-472A-83E2E483E96E}"/>
          </ac:spMkLst>
        </pc:spChg>
      </pc:sldChg>
      <pc:sldChg chg="modSp mod">
        <pc:chgData name="Amit kumar yadav" userId="068e94ff420c323f" providerId="LiveId" clId="{EAB4F09F-3272-4C8C-A2E5-B2E2E8AC8827}" dt="2024-05-08T08:01:24.712" v="117" actId="1076"/>
        <pc:sldMkLst>
          <pc:docMk/>
          <pc:sldMk cId="931609088" sldId="286"/>
        </pc:sldMkLst>
        <pc:spChg chg="mod">
          <ac:chgData name="Amit kumar yadav" userId="068e94ff420c323f" providerId="LiveId" clId="{EAB4F09F-3272-4C8C-A2E5-B2E2E8AC8827}" dt="2024-05-08T08:01:24.712" v="117" actId="1076"/>
          <ac:spMkLst>
            <pc:docMk/>
            <pc:sldMk cId="931609088" sldId="286"/>
            <ac:spMk id="11" creationId="{39512909-6FAF-2392-3843-FA77F5FC805E}"/>
          </ac:spMkLst>
        </pc:spChg>
      </pc:sldChg>
      <pc:sldChg chg="del">
        <pc:chgData name="Amit kumar yadav" userId="068e94ff420c323f" providerId="LiveId" clId="{EAB4F09F-3272-4C8C-A2E5-B2E2E8AC8827}" dt="2024-05-08T08:02:01.007" v="119" actId="47"/>
        <pc:sldMkLst>
          <pc:docMk/>
          <pc:sldMk cId="2452950242" sldId="288"/>
        </pc:sldMkLst>
      </pc:sldChg>
      <pc:sldChg chg="add">
        <pc:chgData name="Amit kumar yadav" userId="068e94ff420c323f" providerId="LiveId" clId="{EAB4F09F-3272-4C8C-A2E5-B2E2E8AC8827}" dt="2024-05-08T08:03:27.220" v="120"/>
        <pc:sldMkLst>
          <pc:docMk/>
          <pc:sldMk cId="4116227971" sldId="291"/>
        </pc:sldMkLst>
      </pc:sldChg>
      <pc:sldChg chg="addSp delSp modSp new mod">
        <pc:chgData name="Amit kumar yadav" userId="068e94ff420c323f" providerId="LiveId" clId="{EAB4F09F-3272-4C8C-A2E5-B2E2E8AC8827}" dt="2024-05-08T08:06:42.553" v="142" actId="1076"/>
        <pc:sldMkLst>
          <pc:docMk/>
          <pc:sldMk cId="1637621722" sldId="292"/>
        </pc:sldMkLst>
        <pc:spChg chg="mod">
          <ac:chgData name="Amit kumar yadav" userId="068e94ff420c323f" providerId="LiveId" clId="{EAB4F09F-3272-4C8C-A2E5-B2E2E8AC8827}" dt="2024-05-08T08:04:12.128" v="138" actId="20577"/>
          <ac:spMkLst>
            <pc:docMk/>
            <pc:sldMk cId="1637621722" sldId="292"/>
            <ac:spMk id="2" creationId="{7F7071CF-06D8-6745-2421-48B9D9E22FE8}"/>
          </ac:spMkLst>
        </pc:spChg>
        <pc:spChg chg="del">
          <ac:chgData name="Amit kumar yadav" userId="068e94ff420c323f" providerId="LiveId" clId="{EAB4F09F-3272-4C8C-A2E5-B2E2E8AC8827}" dt="2024-05-08T08:06:18.781" v="139" actId="478"/>
          <ac:spMkLst>
            <pc:docMk/>
            <pc:sldMk cId="1637621722" sldId="292"/>
            <ac:spMk id="3" creationId="{DF237A62-E7F7-AE7D-7D19-8D620F79503D}"/>
          </ac:spMkLst>
        </pc:spChg>
        <pc:picChg chg="add mod">
          <ac:chgData name="Amit kumar yadav" userId="068e94ff420c323f" providerId="LiveId" clId="{EAB4F09F-3272-4C8C-A2E5-B2E2E8AC8827}" dt="2024-05-08T08:06:42.553" v="142" actId="1076"/>
          <ac:picMkLst>
            <pc:docMk/>
            <pc:sldMk cId="1637621722" sldId="292"/>
            <ac:picMk id="5" creationId="{906DD0EC-9466-E866-60C4-511C55B13C66}"/>
          </ac:picMkLst>
        </pc:picChg>
      </pc:sldChg>
      <pc:sldChg chg="modSp new mod">
        <pc:chgData name="Amit kumar yadav" userId="068e94ff420c323f" providerId="LiveId" clId="{EAB4F09F-3272-4C8C-A2E5-B2E2E8AC8827}" dt="2024-05-08T08:08:27.628" v="216" actId="20577"/>
        <pc:sldMkLst>
          <pc:docMk/>
          <pc:sldMk cId="86588015" sldId="293"/>
        </pc:sldMkLst>
        <pc:spChg chg="mod">
          <ac:chgData name="Amit kumar yadav" userId="068e94ff420c323f" providerId="LiveId" clId="{EAB4F09F-3272-4C8C-A2E5-B2E2E8AC8827}" dt="2024-05-08T08:07:01.708" v="156" actId="20577"/>
          <ac:spMkLst>
            <pc:docMk/>
            <pc:sldMk cId="86588015" sldId="293"/>
            <ac:spMk id="2" creationId="{D637CA9B-2E6B-F325-704F-E3D6483F3341}"/>
          </ac:spMkLst>
        </pc:spChg>
        <pc:spChg chg="mod">
          <ac:chgData name="Amit kumar yadav" userId="068e94ff420c323f" providerId="LiveId" clId="{EAB4F09F-3272-4C8C-A2E5-B2E2E8AC8827}" dt="2024-05-08T08:08:27.628" v="216" actId="20577"/>
          <ac:spMkLst>
            <pc:docMk/>
            <pc:sldMk cId="86588015" sldId="293"/>
            <ac:spMk id="3" creationId="{62317516-BD3B-E9FC-00F1-5A6A46CBBC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83A2-6B7C-D9FC-8708-C94887893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9896D-8A6D-8D94-DF46-09C5B1C0F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4073-CCE5-3444-A067-175D41BA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511A-7EC7-6A50-2FA0-D63192C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56E52-B2C2-0184-7E1E-DC5EB73A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5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73DE-6F8C-03A0-6A58-D043FB8A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1DB4E-1F70-4EF9-4CF4-D86DF38F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AF9E-1748-1E3E-593D-8DDDED84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BFFF-4B8B-B1DA-2C21-A5D40695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ECB2-F51C-78F2-E377-DB7B505B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8197-6C3B-2C4A-292E-A8289F0C7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C52F-2DE9-58A1-CB57-62894BEA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229C-C20B-FD97-817B-3D7A24FE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4310-701F-81D3-C360-E653A433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365C-57FA-EFCB-E236-7BBDE3D5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5309-85CD-CBF7-60AE-5F0C5887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3056-1A22-6E94-940D-06863E4C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4E6F-D95D-7BD5-759C-927CB3D7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5124-8906-08CF-5D71-DBBB7C66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5D7B-3B61-ABD5-6D12-9133FDF2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C2F6-21F9-B877-3456-0C41BE75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8D5B0-4675-BA98-30E6-9565A668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FB504-8921-1344-6FE6-F67907F3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AE8A-1E2A-5527-1711-0BFD9D15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22E5-4066-CF19-064F-D45F9C10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4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86AB-D4F3-DE90-7340-C741D82E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CBD5-1967-6948-0883-F7761A2A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820B-CAD0-DE11-E59A-9BF6F6C7F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DB33-2CA6-292C-A919-75F675F1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3528-62E5-48F7-82F4-01E7FEE4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4B8F-EB31-2230-1F42-B2DEF581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8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3AE1-CA9C-F7A2-BF7B-6D5F1873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A2C0-88AD-618D-E274-7F133C99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EFEC-C294-4BC4-409F-E2445D8FB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4B4B4-243F-9A4F-AEF6-5F8D84BF1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E3E18-674F-FBD3-F172-270B48748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9A91D-4FE0-3DA6-963D-1056EAC0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9AD10-28F7-0D1B-C11D-1AB2E956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B77FC-ED2E-B9C0-AC43-DC315A9B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D91F-1B1A-5915-10C0-7D1BC4E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5E6B7-C0A9-4463-1F34-69E66991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C5F8A-EC92-C934-4D78-5D34FE1C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A5978-2F9F-73A1-569C-E230056E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2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053B8-C356-09BA-A8B0-FFF70F37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2ADB9-24B9-D8DD-7A76-3663BA89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6034-413B-D13B-E7A9-3556D469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3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0D01-713D-6F9D-198D-F4BBEB5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3AA-1316-2249-9514-695E7FC7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706C7-57FA-5CBE-4AD3-FC3A3EB9A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A1836-0402-1C38-D3E3-176F022D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A452-F2FA-45B7-2733-1C651AFC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2E87-EA7A-8D2B-4446-86145AF3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9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240C-BEA9-D9F7-991E-74C742A1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4E761-229B-4072-D3B7-A3625F13E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2B927-C4BE-B10D-15C0-016466749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512A-4AB5-EEAA-7A5A-8CB570F3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CE5C3-A231-62D5-BF35-C78DB8E9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FED15-4AAA-A796-C35B-932D40D7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26D8A-6002-0B2A-B4CF-45E95BC4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BA9E-0D2D-9F11-4008-C395421B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0962-313B-FECB-D3EB-A84B712C2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C456D-2926-4696-B911-99283796349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1FE6-08A9-AE32-837B-2EE16A106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73A1-F832-7775-BF76-D7BFFAFAD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3ADB1-7577-47A8-B31C-89163B05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0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556640" y="3561840"/>
            <a:ext cx="8649000" cy="81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latin typeface="Arial"/>
              </a:rPr>
              <a:t>Combating Pilot </a:t>
            </a:r>
            <a:r>
              <a:rPr lang="en-IN" sz="3600" b="0" strike="noStrike" spc="-1" dirty="0">
                <a:latin typeface="Arial"/>
              </a:rPr>
              <a:t>Contamination</a:t>
            </a: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7158647" y="5061292"/>
            <a:ext cx="4091244" cy="122644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cap="all" spc="-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 </a:t>
            </a:r>
            <a:endParaRPr lang="en-IN" sz="1800" b="0" strike="noStrike" spc="-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32D91"/>
              </a:buClr>
              <a:buSzPct val="92000"/>
              <a:buNone/>
              <a:tabLst>
                <a:tab pos="0" algn="l"/>
              </a:tabLst>
            </a:pPr>
            <a:r>
              <a:rPr lang="en-US" sz="1800" cap="all" spc="-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   Simran Raj (234102014)</a:t>
            </a:r>
            <a:endParaRPr lang="en-IN" sz="1800" b="0" strike="noStrike" spc="-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32D91"/>
              </a:buClr>
              <a:buSzPct val="92000"/>
              <a:buNone/>
              <a:tabLst>
                <a:tab pos="0" algn="l"/>
              </a:tabLst>
            </a:pPr>
            <a:r>
              <a:rPr lang="en-US" sz="1800" cap="all" spc="-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 Amit Kumar Yadav (234102005)</a:t>
            </a:r>
            <a:endParaRPr lang="en-IN" sz="1800" b="0" strike="noStrike" spc="-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5" name="Picture 3" descr="C:\Users\ANSAR_~1\AppData\Local\Temp\ksohtml2848\wps1.jpg"/>
          <p:cNvPicPr/>
          <p:nvPr/>
        </p:nvPicPr>
        <p:blipFill>
          <a:blip r:embed="rId2"/>
          <a:stretch/>
        </p:blipFill>
        <p:spPr>
          <a:xfrm>
            <a:off x="4990860" y="1288361"/>
            <a:ext cx="1780560" cy="1848960"/>
          </a:xfrm>
          <a:prstGeom prst="rect">
            <a:avLst/>
          </a:prstGeom>
          <a:ln w="0">
            <a:noFill/>
          </a:ln>
        </p:spPr>
      </p:pic>
      <p:sp>
        <p:nvSpPr>
          <p:cNvPr id="286" name="TextBox 5"/>
          <p:cNvSpPr/>
          <p:nvPr/>
        </p:nvSpPr>
        <p:spPr>
          <a:xfrm>
            <a:off x="535709" y="187265"/>
            <a:ext cx="10538691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chemeClr val="accent2">
                    <a:lumMod val="50000"/>
                  </a:schemeClr>
                </a:solidFill>
                <a:latin typeface="Garamond"/>
              </a:rPr>
              <a:t>EE632: Advance Topics in Communication </a:t>
            </a:r>
            <a:endParaRPr lang="en-IN" sz="4000" b="0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699FCA60-F999-9D4B-0F23-6C48B1D4EF7B}"/>
              </a:ext>
            </a:extLst>
          </p:cNvPr>
          <p:cNvSpPr txBox="1">
            <a:spLocks/>
          </p:cNvSpPr>
          <p:nvPr/>
        </p:nvSpPr>
        <p:spPr>
          <a:xfrm>
            <a:off x="1418109" y="5061292"/>
            <a:ext cx="3439033" cy="122644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cap="all" spc="-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SUPERVISION</a:t>
            </a:r>
          </a:p>
          <a:p>
            <a:pPr marL="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cap="all" spc="-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cap="all" spc="-1" dirty="0">
              <a:solidFill>
                <a:srgbClr val="F2F2F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cap="all" spc="-1" dirty="0">
              <a:solidFill>
                <a:srgbClr val="E32D9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36A6F-A2B7-7BBC-71F8-E7597A257077}"/>
              </a:ext>
            </a:extLst>
          </p:cNvPr>
          <p:cNvSpPr txBox="1"/>
          <p:nvPr/>
        </p:nvSpPr>
        <p:spPr>
          <a:xfrm>
            <a:off x="1418109" y="5473548"/>
            <a:ext cx="261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Dr. Manoj BR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Assistant Professor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EEE Department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AE2D-A54C-EDA5-66CF-17D7A68F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/>
              <a:t>B</a:t>
            </a:r>
            <a:r>
              <a:rPr lang="en-US" sz="2400" dirty="0"/>
              <a:t>. </a:t>
            </a:r>
            <a:r>
              <a:rPr lang="en-US" sz="2400" u="sng" dirty="0"/>
              <a:t>Downlink Signal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66162A-0168-21BC-84CB-3B650BA7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sz="2800" dirty="0"/>
              <a:t>Mitigating Pilot Contamination by Pilot Reuse in Massive MIMO system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C0A31C-468B-F288-183F-2C4E92A88F30}"/>
              </a:ext>
            </a:extLst>
          </p:cNvPr>
          <p:cNvSpPr/>
          <p:nvPr/>
        </p:nvSpPr>
        <p:spPr>
          <a:xfrm>
            <a:off x="945552" y="780118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95F1BE48-A4CD-E266-7B47-0AAD599D4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70" y="2120844"/>
            <a:ext cx="3857912" cy="2665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A69C73-7CD7-581D-CE6F-07587960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60" y="2696134"/>
            <a:ext cx="4902532" cy="1966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8D7BDB-F9D3-7488-E9B4-91FBB8C8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361" y="5148430"/>
            <a:ext cx="4085353" cy="876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C106B7-3ECD-4149-6228-56069BFF13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13"/>
          <a:stretch/>
        </p:blipFill>
        <p:spPr>
          <a:xfrm>
            <a:off x="7549052" y="5802597"/>
            <a:ext cx="2958276" cy="626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F03F00-FA14-E7F3-4421-2E45AB7FE316}"/>
              </a:ext>
            </a:extLst>
          </p:cNvPr>
          <p:cNvSpPr txBox="1"/>
          <p:nvPr/>
        </p:nvSpPr>
        <p:spPr>
          <a:xfrm>
            <a:off x="1123374" y="2467052"/>
            <a:ext cx="68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Downlink signal model at </a:t>
            </a:r>
            <a:r>
              <a:rPr lang="en-US" dirty="0" err="1"/>
              <a:t>jth</a:t>
            </a:r>
            <a:r>
              <a:rPr lang="en-US" dirty="0"/>
              <a:t> cell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F9AF-8388-1222-233D-62A8A34A7CCF}"/>
              </a:ext>
            </a:extLst>
          </p:cNvPr>
          <p:cNvSpPr txBox="1"/>
          <p:nvPr/>
        </p:nvSpPr>
        <p:spPr>
          <a:xfrm>
            <a:off x="1091554" y="4745323"/>
            <a:ext cx="68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User specified weight 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83C29B-4AC2-68B5-04D4-80596FEDD03E}"/>
              </a:ext>
            </a:extLst>
          </p:cNvPr>
          <p:cNvSpPr txBox="1"/>
          <p:nvPr/>
        </p:nvSpPr>
        <p:spPr>
          <a:xfrm>
            <a:off x="8609239" y="5009930"/>
            <a:ext cx="379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Fig2 : Massive MIMO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682C0-E205-42CE-AC87-697C438D96CD}"/>
              </a:ext>
            </a:extLst>
          </p:cNvPr>
          <p:cNvSpPr txBox="1"/>
          <p:nvPr/>
        </p:nvSpPr>
        <p:spPr>
          <a:xfrm>
            <a:off x="6202413" y="4123857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……(8)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CEB29-CBED-40FF-DD4B-3A79BACCDBB8}"/>
              </a:ext>
            </a:extLst>
          </p:cNvPr>
          <p:cNvSpPr txBox="1"/>
          <p:nvPr/>
        </p:nvSpPr>
        <p:spPr>
          <a:xfrm>
            <a:off x="6495954" y="5379363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……(9)</a:t>
            </a:r>
          </a:p>
        </p:txBody>
      </p:sp>
    </p:spTree>
    <p:extLst>
      <p:ext uri="{BB962C8B-B14F-4D97-AF65-F5344CB8AC3E}">
        <p14:creationId xmlns:p14="http://schemas.microsoft.com/office/powerpoint/2010/main" val="93617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6420-2D9A-3589-5689-FF936BE4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44904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           Rayleigh Fading Modeling in Reconfigurable Intelligent Surfaces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0E7E6-10FF-9EAC-A853-61881E9E9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661" y="2471088"/>
            <a:ext cx="5606423" cy="3763674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19510F-31C8-B821-4018-07D9AA0A3AA0}"/>
              </a:ext>
            </a:extLst>
          </p:cNvPr>
          <p:cNvSpPr/>
          <p:nvPr/>
        </p:nvSpPr>
        <p:spPr>
          <a:xfrm>
            <a:off x="921327" y="1988111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D5EC83-5EF8-9707-A054-E0B7DACF28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System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89F32-8622-779B-967E-9A8A098613B6}"/>
              </a:ext>
            </a:extLst>
          </p:cNvPr>
          <p:cNvSpPr txBox="1"/>
          <p:nvPr/>
        </p:nvSpPr>
        <p:spPr>
          <a:xfrm>
            <a:off x="2658063" y="6423602"/>
            <a:ext cx="687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Fig3 : The 3D geometry of an RIS consisting of NH elements per row and NV elements per column.</a:t>
            </a:r>
          </a:p>
        </p:txBody>
      </p:sp>
    </p:spTree>
    <p:extLst>
      <p:ext uri="{BB962C8B-B14F-4D97-AF65-F5344CB8AC3E}">
        <p14:creationId xmlns:p14="http://schemas.microsoft.com/office/powerpoint/2010/main" val="374078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72C0D5-167A-8C73-6A78-A71FA2C4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           Rayleigh Fading Modeling in Reconfigurable Intelligent Surfaces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3CAAB5A-45B0-8FDF-FEE1-48BA928F59AA}"/>
              </a:ext>
            </a:extLst>
          </p:cNvPr>
          <p:cNvSpPr/>
          <p:nvPr/>
        </p:nvSpPr>
        <p:spPr>
          <a:xfrm>
            <a:off x="976745" y="925278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8E243-F2D3-7E95-E5F4-14E9DF5CEBF3}"/>
              </a:ext>
            </a:extLst>
          </p:cNvPr>
          <p:cNvSpPr txBox="1"/>
          <p:nvPr/>
        </p:nvSpPr>
        <p:spPr>
          <a:xfrm>
            <a:off x="1451946" y="1980604"/>
            <a:ext cx="223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Received signal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5207312-4C12-0D3E-89E6-184FD4F31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394" y="2467935"/>
            <a:ext cx="3940377" cy="612434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01B375-213C-5323-656A-9A4C3244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36" y="3182278"/>
            <a:ext cx="2903472" cy="342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9B63DF-D137-9B1E-00D7-0B587B54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499" y="4319915"/>
            <a:ext cx="5143946" cy="6553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F58821-03ED-75CA-D17C-0644E51F1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394" y="5580624"/>
            <a:ext cx="3414056" cy="4267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A53F37-775D-45B9-BD02-F6AB10145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499" y="6127440"/>
            <a:ext cx="4953429" cy="4115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F3BB24-B436-A1BB-8204-BAB7617340FB}"/>
              </a:ext>
            </a:extLst>
          </p:cNvPr>
          <p:cNvSpPr txBox="1"/>
          <p:nvPr/>
        </p:nvSpPr>
        <p:spPr>
          <a:xfrm>
            <a:off x="1391863" y="3820692"/>
            <a:ext cx="339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Probability density function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AC180-7B7B-C9C6-9D8A-B8182A61DE39}"/>
              </a:ext>
            </a:extLst>
          </p:cNvPr>
          <p:cNvSpPr txBox="1"/>
          <p:nvPr/>
        </p:nvSpPr>
        <p:spPr>
          <a:xfrm>
            <a:off x="1451946" y="5093292"/>
            <a:ext cx="422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Location of nth element from origin  </a:t>
            </a:r>
          </a:p>
        </p:txBody>
      </p:sp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0C25D162-7A02-19C6-AD7C-568F47B66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6021" y="2271306"/>
            <a:ext cx="4725979" cy="317261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89F5C-629D-D7FC-8F4B-8608E39A3FDD}"/>
              </a:ext>
            </a:extLst>
          </p:cNvPr>
          <p:cNvCxnSpPr/>
          <p:nvPr/>
        </p:nvCxnSpPr>
        <p:spPr>
          <a:xfrm flipH="1">
            <a:off x="4451927" y="1980604"/>
            <a:ext cx="295564" cy="487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ECB2D1-8E1C-AD82-2566-50C5C515DF3E}"/>
              </a:ext>
            </a:extLst>
          </p:cNvPr>
          <p:cNvCxnSpPr/>
          <p:nvPr/>
        </p:nvCxnSpPr>
        <p:spPr>
          <a:xfrm flipH="1">
            <a:off x="2715491" y="4226948"/>
            <a:ext cx="92364" cy="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F5C869-6F71-9741-67BC-417661C02CC2}"/>
              </a:ext>
            </a:extLst>
          </p:cNvPr>
          <p:cNvCxnSpPr>
            <a:stCxn id="29" idx="2"/>
          </p:cNvCxnSpPr>
          <p:nvPr/>
        </p:nvCxnSpPr>
        <p:spPr>
          <a:xfrm flipH="1">
            <a:off x="2955636" y="4190024"/>
            <a:ext cx="132490" cy="29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FD8C1B-BFBE-9FFE-B687-2E424682AD9C}"/>
              </a:ext>
            </a:extLst>
          </p:cNvPr>
          <p:cNvSpPr txBox="1"/>
          <p:nvPr/>
        </p:nvSpPr>
        <p:spPr>
          <a:xfrm>
            <a:off x="7161222" y="5475944"/>
            <a:ext cx="472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Fig3 : The 3D geometry of an RIS consisting of NH elements per row and NV elements per column.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915C47-8824-6815-26F0-D04B5BBA0866}"/>
              </a:ext>
            </a:extLst>
          </p:cNvPr>
          <p:cNvSpPr txBox="1"/>
          <p:nvPr/>
        </p:nvSpPr>
        <p:spPr>
          <a:xfrm>
            <a:off x="6478570" y="3189537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……(10)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515F0F-8B70-9260-9A99-32B529E59D71}"/>
              </a:ext>
            </a:extLst>
          </p:cNvPr>
          <p:cNvSpPr txBox="1"/>
          <p:nvPr/>
        </p:nvSpPr>
        <p:spPr>
          <a:xfrm>
            <a:off x="6528146" y="4934281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……(11)</a:t>
            </a:r>
          </a:p>
        </p:txBody>
      </p:sp>
    </p:spTree>
    <p:extLst>
      <p:ext uri="{BB962C8B-B14F-4D97-AF65-F5344CB8AC3E}">
        <p14:creationId xmlns:p14="http://schemas.microsoft.com/office/powerpoint/2010/main" val="83379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4B2D43-E850-9B16-3B41-99444818E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05"/>
          <a:stretch/>
        </p:blipFill>
        <p:spPr>
          <a:xfrm>
            <a:off x="1637130" y="2854035"/>
            <a:ext cx="8088132" cy="22629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59332-1E4F-FC1D-6580-09B698CB8F34}"/>
              </a:ext>
            </a:extLst>
          </p:cNvPr>
          <p:cNvSpPr txBox="1"/>
          <p:nvPr/>
        </p:nvSpPr>
        <p:spPr>
          <a:xfrm>
            <a:off x="976745" y="1786099"/>
            <a:ext cx="312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Array response vector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A529A5-8EE3-18C2-A7C4-CECF60FA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           Rayleigh Fading Modeling in Reconfigurable Intelligent Surfaces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1C370A-249E-0762-FD25-12AA5D09F999}"/>
              </a:ext>
            </a:extLst>
          </p:cNvPr>
          <p:cNvSpPr/>
          <p:nvPr/>
        </p:nvSpPr>
        <p:spPr>
          <a:xfrm>
            <a:off x="976745" y="925278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F0119-3BA2-E9D6-2099-A10B809E4C27}"/>
              </a:ext>
            </a:extLst>
          </p:cNvPr>
          <p:cNvSpPr txBox="1"/>
          <p:nvPr/>
        </p:nvSpPr>
        <p:spPr>
          <a:xfrm>
            <a:off x="9256324" y="5116944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……(12)</a:t>
            </a:r>
          </a:p>
        </p:txBody>
      </p:sp>
    </p:spTree>
    <p:extLst>
      <p:ext uri="{BB962C8B-B14F-4D97-AF65-F5344CB8AC3E}">
        <p14:creationId xmlns:p14="http://schemas.microsoft.com/office/powerpoint/2010/main" val="109919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B91B-0BE8-48C2-C186-02E64FF4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Rayleigh Fading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A2FE-30A8-933D-1215-7A0B0D5C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  <a:r>
              <a:rPr lang="en-US" sz="2400" dirty="0"/>
              <a:t>Here, we will derive the fading distribution for the channels h1, h2 and characterize their spatial channel correlation</a:t>
            </a:r>
          </a:p>
          <a:p>
            <a:pPr marL="0" indent="0">
              <a:buNone/>
            </a:pPr>
            <a:r>
              <a:rPr lang="en-US" sz="2400" dirty="0"/>
              <a:t>          Channels are independently distributed.</a:t>
            </a:r>
          </a:p>
          <a:p>
            <a:pPr marL="0" indent="0">
              <a:buNone/>
            </a:pPr>
            <a:r>
              <a:rPr lang="en-US" sz="2400" dirty="0"/>
              <a:t>          There are infinitely many multipath components in an isotropic scattering environment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B3A61D-9C78-161F-E922-245CB9D3D120}"/>
              </a:ext>
            </a:extLst>
          </p:cNvPr>
          <p:cNvSpPr/>
          <p:nvPr/>
        </p:nvSpPr>
        <p:spPr>
          <a:xfrm>
            <a:off x="921327" y="1988111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56B5A43-825D-C4EF-0A87-5EDF0B6FEEAB}"/>
              </a:ext>
            </a:extLst>
          </p:cNvPr>
          <p:cNvSpPr/>
          <p:nvPr/>
        </p:nvSpPr>
        <p:spPr>
          <a:xfrm>
            <a:off x="921327" y="2765517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86E5F55-928D-1F43-186B-1EE559F55EB5}"/>
              </a:ext>
            </a:extLst>
          </p:cNvPr>
          <p:cNvSpPr/>
          <p:nvPr/>
        </p:nvSpPr>
        <p:spPr>
          <a:xfrm>
            <a:off x="921327" y="3252751"/>
            <a:ext cx="552895" cy="187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62EE6-0D6F-0DAD-E576-ECD74D24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41" y="4045795"/>
            <a:ext cx="3595368" cy="1057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9DF53-5070-6013-2CE7-6DCDF156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719" y="4175409"/>
            <a:ext cx="1409822" cy="581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199B7-BF21-5F53-44B4-A9D026A4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094" y="5384818"/>
            <a:ext cx="1720444" cy="510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01E450-8C19-D8C2-1FBA-720005AB7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952" y="5269759"/>
            <a:ext cx="2884517" cy="6020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F545F2-44E8-EC87-E656-4BF3CD214D68}"/>
              </a:ext>
            </a:extLst>
          </p:cNvPr>
          <p:cNvSpPr txBox="1"/>
          <p:nvPr/>
        </p:nvSpPr>
        <p:spPr>
          <a:xfrm>
            <a:off x="8824459" y="4294540"/>
            <a:ext cx="334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attenuation constant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4DCA0-4286-179C-472A-83E2E483E96E}"/>
              </a:ext>
            </a:extLst>
          </p:cNvPr>
          <p:cNvSpPr txBox="1"/>
          <p:nvPr/>
        </p:nvSpPr>
        <p:spPr>
          <a:xfrm>
            <a:off x="7521692" y="5384818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……(13)</a:t>
            </a:r>
          </a:p>
        </p:txBody>
      </p:sp>
    </p:spTree>
    <p:extLst>
      <p:ext uri="{BB962C8B-B14F-4D97-AF65-F5344CB8AC3E}">
        <p14:creationId xmlns:p14="http://schemas.microsoft.com/office/powerpoint/2010/main" val="211604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89FC771-4298-0511-3AE8-CC6BCF2CF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720" y="1995945"/>
            <a:ext cx="6179601" cy="12301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74B830-A989-43E4-437D-D551C72A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Rayleigh Fading modeling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5B5755-20FC-C61E-2BC3-B7AE7067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20" y="4392411"/>
            <a:ext cx="6698560" cy="1348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3BB8FA-C1A1-5375-7BB1-DF74270BD818}"/>
              </a:ext>
            </a:extLst>
          </p:cNvPr>
          <p:cNvSpPr txBox="1"/>
          <p:nvPr/>
        </p:nvSpPr>
        <p:spPr>
          <a:xfrm>
            <a:off x="1450107" y="3531312"/>
            <a:ext cx="532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   For (</a:t>
            </a:r>
            <a:r>
              <a:rPr lang="en-US" sz="2000" dirty="0" err="1"/>
              <a:t>n,m</a:t>
            </a:r>
            <a:r>
              <a:rPr lang="en-US" sz="2000" dirty="0"/>
              <a:t>) element of Correlation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12909-6FAF-2392-3843-FA77F5FC805E}"/>
              </a:ext>
            </a:extLst>
          </p:cNvPr>
          <p:cNvSpPr txBox="1"/>
          <p:nvPr/>
        </p:nvSpPr>
        <p:spPr>
          <a:xfrm>
            <a:off x="9165268" y="5066839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……(15)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74F0A-D706-F2FE-E06C-468F44161839}"/>
              </a:ext>
            </a:extLst>
          </p:cNvPr>
          <p:cNvSpPr txBox="1"/>
          <p:nvPr/>
        </p:nvSpPr>
        <p:spPr>
          <a:xfrm>
            <a:off x="8808271" y="2527060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……(14)</a:t>
            </a:r>
          </a:p>
        </p:txBody>
      </p:sp>
    </p:spTree>
    <p:extLst>
      <p:ext uri="{BB962C8B-B14F-4D97-AF65-F5344CB8AC3E}">
        <p14:creationId xmlns:p14="http://schemas.microsoft.com/office/powerpoint/2010/main" val="93160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18F0-E21A-B044-100A-0BF1391E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isotropic scattering in the half-space in front of the RIS, the spatial correlation matrix 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8E3F8F-4194-EBC6-9ECA-07CE1472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Rayleigh Fading modeling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3242D-9BAF-FB14-5F54-FB30BDA8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91" y="2835651"/>
            <a:ext cx="6631522" cy="914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292D4-E2A5-136B-DD77-F964E8072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6"/>
          <a:stretch/>
        </p:blipFill>
        <p:spPr>
          <a:xfrm>
            <a:off x="2133600" y="4083735"/>
            <a:ext cx="7232073" cy="2312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E9F6A-F0AF-DEA6-AD88-ABF43067D6E6}"/>
              </a:ext>
            </a:extLst>
          </p:cNvPr>
          <p:cNvSpPr txBox="1"/>
          <p:nvPr/>
        </p:nvSpPr>
        <p:spPr>
          <a:xfrm>
            <a:off x="9723198" y="5667423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……(16)</a:t>
            </a:r>
          </a:p>
        </p:txBody>
      </p:sp>
    </p:spTree>
    <p:extLst>
      <p:ext uri="{BB962C8B-B14F-4D97-AF65-F5344CB8AC3E}">
        <p14:creationId xmlns:p14="http://schemas.microsoft.com/office/powerpoint/2010/main" val="136565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648C0-6E28-67E5-16BA-62F2EBAE2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424" y="4784222"/>
            <a:ext cx="7287152" cy="11201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330F0-0BAA-B5E9-F984-8688DF50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14" y="3208000"/>
            <a:ext cx="5144333" cy="708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DBEC40-B72E-35E0-7641-F42A0AE124C9}"/>
              </a:ext>
            </a:extLst>
          </p:cNvPr>
          <p:cNvSpPr txBox="1"/>
          <p:nvPr/>
        </p:nvSpPr>
        <p:spPr>
          <a:xfrm>
            <a:off x="1434615" y="2157374"/>
            <a:ext cx="8485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 In an isotropic scattering environment, h1, h2 are independent and distributed 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B5995-57A3-A787-0B8D-1CB09B89C0B4}"/>
              </a:ext>
            </a:extLst>
          </p:cNvPr>
          <p:cNvSpPr txBox="1"/>
          <p:nvPr/>
        </p:nvSpPr>
        <p:spPr>
          <a:xfrm>
            <a:off x="1533237" y="4414890"/>
            <a:ext cx="7287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The average received signal power at the RIS </a:t>
            </a:r>
            <a:r>
              <a:rPr lang="en-US" sz="1800" dirty="0"/>
              <a:t>if R is an identity matrix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6D153-1673-EF52-73C0-BBB943016512}"/>
              </a:ext>
            </a:extLst>
          </p:cNvPr>
          <p:cNvSpPr txBox="1"/>
          <p:nvPr/>
        </p:nvSpPr>
        <p:spPr>
          <a:xfrm>
            <a:off x="4867564" y="59645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since tr (R) = N and it is proportional to the total RIS area NA.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277479F-F506-8680-9A09-B72ADFF9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Rayleigh Fading modeling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23B15-272B-209B-E783-42C997C4A73B}"/>
              </a:ext>
            </a:extLst>
          </p:cNvPr>
          <p:cNvSpPr txBox="1"/>
          <p:nvPr/>
        </p:nvSpPr>
        <p:spPr>
          <a:xfrm>
            <a:off x="9838126" y="5261070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……(17)</a:t>
            </a:r>
          </a:p>
        </p:txBody>
      </p:sp>
    </p:spTree>
    <p:extLst>
      <p:ext uri="{BB962C8B-B14F-4D97-AF65-F5344CB8AC3E}">
        <p14:creationId xmlns:p14="http://schemas.microsoft.com/office/powerpoint/2010/main" val="262233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165B-8F93-F3FC-8629-238A8CAC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706" y="2564200"/>
            <a:ext cx="5062870" cy="1325563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Channel Analysis</a:t>
            </a:r>
          </a:p>
        </p:txBody>
      </p:sp>
    </p:spTree>
    <p:extLst>
      <p:ext uri="{BB962C8B-B14F-4D97-AF65-F5344CB8AC3E}">
        <p14:creationId xmlns:p14="http://schemas.microsoft.com/office/powerpoint/2010/main" val="411622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3C60-4F53-9918-AE8B-816F5124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59" y="1"/>
            <a:ext cx="11897833" cy="92503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Maximum Likelihood Estimation of Deterministic Channels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A9C32-2F95-F8EE-C96F-17E27543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318" y="1785572"/>
            <a:ext cx="6556738" cy="459746"/>
          </a:xfrm>
        </p:spPr>
        <p:txBody>
          <a:bodyPr>
            <a:normAutofit/>
          </a:bodyPr>
          <a:lstStyle/>
          <a:p>
            <a:r>
              <a:rPr lang="en-US" dirty="0"/>
              <a:t>Channel estimation for deterministic channels.</a:t>
            </a:r>
          </a:p>
          <a:p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2552BF4-AD7B-ED0B-697C-828AD6ED5AE6}"/>
              </a:ext>
            </a:extLst>
          </p:cNvPr>
          <p:cNvSpPr/>
          <p:nvPr/>
        </p:nvSpPr>
        <p:spPr>
          <a:xfrm>
            <a:off x="354425" y="1874577"/>
            <a:ext cx="552895" cy="2256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5413F-54F3-8AF6-5D39-287AEB9F26FF}"/>
              </a:ext>
            </a:extLst>
          </p:cNvPr>
          <p:cNvSpPr txBox="1"/>
          <p:nvPr/>
        </p:nvSpPr>
        <p:spPr>
          <a:xfrm>
            <a:off x="907319" y="2317655"/>
            <a:ext cx="9689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</a:t>
            </a:r>
            <a:r>
              <a:rPr lang="en-US" sz="2400" dirty="0"/>
              <a:t>Received signal models assumed by the BSs as.</a:t>
            </a:r>
            <a:endParaRPr lang="en-IN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B3089A-EB19-C657-F6C4-6698442FC155}"/>
              </a:ext>
            </a:extLst>
          </p:cNvPr>
          <p:cNvSpPr/>
          <p:nvPr/>
        </p:nvSpPr>
        <p:spPr>
          <a:xfrm>
            <a:off x="354424" y="2445859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85F1CC1-2E4C-4412-C3E4-66B6D9F81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4" y="3058444"/>
            <a:ext cx="10055199" cy="21851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26495F-9263-69F5-0131-32A72834D504}"/>
              </a:ext>
            </a:extLst>
          </p:cNvPr>
          <p:cNvCxnSpPr>
            <a:cxnSpLocks/>
          </p:cNvCxnSpPr>
          <p:nvPr/>
        </p:nvCxnSpPr>
        <p:spPr>
          <a:xfrm flipH="1">
            <a:off x="6124606" y="3039323"/>
            <a:ext cx="347811" cy="84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52440FF-51C5-A6FE-1F6F-B04360106056}"/>
              </a:ext>
            </a:extLst>
          </p:cNvPr>
          <p:cNvSpPr/>
          <p:nvPr/>
        </p:nvSpPr>
        <p:spPr>
          <a:xfrm rot="20876619">
            <a:off x="8240998" y="5112292"/>
            <a:ext cx="3625907" cy="14934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Assumptions=?  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282AC5-3A0C-812A-0757-F576E00B57CB}"/>
              </a:ext>
            </a:extLst>
          </p:cNvPr>
          <p:cNvCxnSpPr>
            <a:cxnSpLocks/>
          </p:cNvCxnSpPr>
          <p:nvPr/>
        </p:nvCxnSpPr>
        <p:spPr>
          <a:xfrm>
            <a:off x="3433187" y="3058444"/>
            <a:ext cx="400327" cy="681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D8CD33-8B4C-1A08-6737-B54C44A44EA5}"/>
              </a:ext>
            </a:extLst>
          </p:cNvPr>
          <p:cNvCxnSpPr>
            <a:cxnSpLocks/>
          </p:cNvCxnSpPr>
          <p:nvPr/>
        </p:nvCxnSpPr>
        <p:spPr>
          <a:xfrm flipH="1">
            <a:off x="7563879" y="3086715"/>
            <a:ext cx="206840" cy="71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FB0948-ACCC-54A4-EDDA-9FF45B63493D}"/>
              </a:ext>
            </a:extLst>
          </p:cNvPr>
          <p:cNvCxnSpPr>
            <a:cxnSpLocks/>
          </p:cNvCxnSpPr>
          <p:nvPr/>
        </p:nvCxnSpPr>
        <p:spPr>
          <a:xfrm flipH="1">
            <a:off x="5185151" y="2955367"/>
            <a:ext cx="294476" cy="784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F09BC4-814C-1911-1903-0D181149CFE8}"/>
              </a:ext>
            </a:extLst>
          </p:cNvPr>
          <p:cNvCxnSpPr>
            <a:cxnSpLocks/>
          </p:cNvCxnSpPr>
          <p:nvPr/>
        </p:nvCxnSpPr>
        <p:spPr>
          <a:xfrm>
            <a:off x="4139633" y="2955367"/>
            <a:ext cx="354700" cy="77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C679D0-E3F1-749B-B652-0942618370ED}"/>
              </a:ext>
            </a:extLst>
          </p:cNvPr>
          <p:cNvSpPr txBox="1"/>
          <p:nvPr/>
        </p:nvSpPr>
        <p:spPr>
          <a:xfrm>
            <a:off x="8644269" y="396635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(1a)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C95C0-1A86-5050-0478-4079278AE55E}"/>
              </a:ext>
            </a:extLst>
          </p:cNvPr>
          <p:cNvSpPr txBox="1"/>
          <p:nvPr/>
        </p:nvSpPr>
        <p:spPr>
          <a:xfrm>
            <a:off x="8644269" y="4565419"/>
            <a:ext cx="78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(1b)</a:t>
            </a:r>
          </a:p>
        </p:txBody>
      </p:sp>
    </p:spTree>
    <p:extLst>
      <p:ext uri="{BB962C8B-B14F-4D97-AF65-F5344CB8AC3E}">
        <p14:creationId xmlns:p14="http://schemas.microsoft.com/office/powerpoint/2010/main" val="393085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58B6-457D-8B67-341B-BFDF9740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17C5-FC58-1E6C-A591-95E12FC4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Combating Inter-Operator Pilot Contamination in Reconfigurable Intelligent Surfaces Assisted Multi-Operator Networks ( Base paper)</a:t>
            </a:r>
          </a:p>
          <a:p>
            <a:pPr algn="just"/>
            <a:r>
              <a:rPr lang="en-US" dirty="0"/>
              <a:t>Mitigating Pilot Contamination by Pilot Reuse and Power Control Schemes for Massive MIMO Systems </a:t>
            </a:r>
          </a:p>
          <a:p>
            <a:pPr algn="just"/>
            <a:r>
              <a:rPr lang="en-US" dirty="0"/>
              <a:t>Rayleigh Fading Modeling and Channel Hardening for Reconfigurable Intelligent Surfaces</a:t>
            </a:r>
          </a:p>
        </p:txBody>
      </p:sp>
    </p:spTree>
    <p:extLst>
      <p:ext uri="{BB962C8B-B14F-4D97-AF65-F5344CB8AC3E}">
        <p14:creationId xmlns:p14="http://schemas.microsoft.com/office/powerpoint/2010/main" val="184978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math equations&#10;&#10;Description automatically generated">
            <a:extLst>
              <a:ext uri="{FF2B5EF4-FFF2-40B4-BE49-F238E27FC236}">
                <a16:creationId xmlns:a16="http://schemas.microsoft.com/office/drawing/2014/main" id="{9A339603-0B0B-2DF2-5450-24C279597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31" y="1233376"/>
            <a:ext cx="9919938" cy="2594344"/>
          </a:xfrm>
        </p:spPr>
      </p:pic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6C1BB1E5-8CC6-2D7E-5409-82337B2EF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12" y="4189228"/>
            <a:ext cx="7893456" cy="20194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75D63F-8230-7F65-B8C1-604BB26C1E0D}"/>
              </a:ext>
            </a:extLst>
          </p:cNvPr>
          <p:cNvSpPr txBox="1"/>
          <p:nvPr/>
        </p:nvSpPr>
        <p:spPr>
          <a:xfrm>
            <a:off x="1212111" y="346682"/>
            <a:ext cx="315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MML estimator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1C82AD-61A0-8F25-47BA-529D67563CC0}"/>
              </a:ext>
            </a:extLst>
          </p:cNvPr>
          <p:cNvCxnSpPr>
            <a:cxnSpLocks/>
          </p:cNvCxnSpPr>
          <p:nvPr/>
        </p:nvCxnSpPr>
        <p:spPr>
          <a:xfrm flipH="1">
            <a:off x="4925824" y="3604436"/>
            <a:ext cx="489692" cy="808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DD730D-72E5-CB89-BAEA-99275BF8D775}"/>
              </a:ext>
            </a:extLst>
          </p:cNvPr>
          <p:cNvSpPr txBox="1"/>
          <p:nvPr/>
        </p:nvSpPr>
        <p:spPr>
          <a:xfrm>
            <a:off x="754912" y="6385474"/>
            <a:ext cx="896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Now we discuss the behaviour of this estimator for two different choices of Bk  matrices.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814E7-0CC0-B477-9502-31030672CCAE}"/>
              </a:ext>
            </a:extLst>
          </p:cNvPr>
          <p:cNvSpPr txBox="1"/>
          <p:nvPr/>
        </p:nvSpPr>
        <p:spPr>
          <a:xfrm>
            <a:off x="6504468" y="5433940"/>
            <a:ext cx="566184" cy="381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</a:t>
            </a:r>
            <a:r>
              <a:rPr lang="en-IN" dirty="0"/>
              <a:t>2</a:t>
            </a:r>
            <a:r>
              <a:rPr lang="en-I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819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1A75-397E-5DFE-5E53-12A2D56D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79" y="649487"/>
            <a:ext cx="11034823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Case 1</a:t>
            </a:r>
            <a:r>
              <a:rPr lang="en-US" sz="3600" dirty="0"/>
              <a:t>: The RISs Adopt the Same Configuration Sequence</a:t>
            </a:r>
            <a:br>
              <a:rPr lang="en-US" sz="3600" dirty="0"/>
            </a:br>
            <a:r>
              <a:rPr lang="en-US" sz="3600" dirty="0"/>
              <a:t>                  </a:t>
            </a:r>
            <a:r>
              <a:rPr lang="en-US" sz="3600" dirty="0" err="1"/>
              <a:t>i.e</a:t>
            </a:r>
            <a:endParaRPr lang="en-IN" sz="3600" dirty="0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6E12DBF-42ED-4AF8-8E77-6F8676C3A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09" y="3374010"/>
            <a:ext cx="8217322" cy="1682836"/>
          </a:xfrm>
          <a:prstGeom prst="rect">
            <a:avLst/>
          </a:prstGeom>
        </p:spPr>
      </p:pic>
      <p:pic>
        <p:nvPicPr>
          <p:cNvPr id="4" name="Picture 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DC4C045F-6060-BA7B-F0C6-E870C0E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30" y="1310555"/>
            <a:ext cx="2273417" cy="438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20EB05-FFCE-5D3D-1DEA-A0BEC56A9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51" y="5069400"/>
            <a:ext cx="9093667" cy="406421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67D0D7CA-A72C-8E88-F4FB-F2ADE657C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66" y="5966977"/>
            <a:ext cx="2667137" cy="482625"/>
          </a:xfrm>
          <a:prstGeom prst="rect">
            <a:avLst/>
          </a:prstGeom>
        </p:spPr>
      </p:pic>
      <p:pic>
        <p:nvPicPr>
          <p:cNvPr id="14" name="Content Placeholder 13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3DDB6C9A-CFBE-223D-1860-78B73F767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53" y="2174792"/>
            <a:ext cx="7624470" cy="1416123"/>
          </a:xfrm>
        </p:spPr>
      </p:pic>
    </p:spTree>
    <p:extLst>
      <p:ext uri="{BB962C8B-B14F-4D97-AF65-F5344CB8AC3E}">
        <p14:creationId xmlns:p14="http://schemas.microsoft.com/office/powerpoint/2010/main" val="63063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251E-174D-1C3C-C98E-AB7DDB61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1" y="365125"/>
            <a:ext cx="11642651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Case 2</a:t>
            </a:r>
            <a:r>
              <a:rPr lang="en-US" sz="3600" dirty="0"/>
              <a:t>: The RISs Adopt Different Configuration  Sequences</a:t>
            </a:r>
            <a:br>
              <a:rPr lang="en-US" sz="3600" dirty="0"/>
            </a:br>
            <a:r>
              <a:rPr lang="en-US" sz="3600" dirty="0"/>
              <a:t>                  </a:t>
            </a:r>
            <a:r>
              <a:rPr lang="en-US" sz="3600" dirty="0" err="1"/>
              <a:t>i.e</a:t>
            </a:r>
            <a:r>
              <a:rPr lang="en-US" sz="3600" dirty="0"/>
              <a:t> </a:t>
            </a:r>
            <a:endParaRPr lang="en-IN" sz="3600" dirty="0"/>
          </a:p>
        </p:txBody>
      </p:sp>
      <p:pic>
        <p:nvPicPr>
          <p:cNvPr id="5" name="Content Placeholder 4" descr="A close up of letters&#10;&#10;Description automatically generated">
            <a:extLst>
              <a:ext uri="{FF2B5EF4-FFF2-40B4-BE49-F238E27FC236}">
                <a16:creationId xmlns:a16="http://schemas.microsoft.com/office/drawing/2014/main" id="{B0E74A47-1DE3-BB05-91B9-95FADA902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23" y="5173037"/>
            <a:ext cx="9207973" cy="1282766"/>
          </a:xfrm>
        </p:spPr>
      </p:pic>
      <p:pic>
        <p:nvPicPr>
          <p:cNvPr id="7" name="Picture 6" descr="A group of black text&#10;&#10;Description automatically generated">
            <a:extLst>
              <a:ext uri="{FF2B5EF4-FFF2-40B4-BE49-F238E27FC236}">
                <a16:creationId xmlns:a16="http://schemas.microsoft.com/office/drawing/2014/main" id="{4220FD2C-7EF4-019C-C464-00490E8F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99" y="1396988"/>
            <a:ext cx="7150467" cy="2425825"/>
          </a:xfrm>
          <a:prstGeom prst="rect">
            <a:avLst/>
          </a:prstGeom>
        </p:spPr>
      </p:pic>
      <p:pic>
        <p:nvPicPr>
          <p:cNvPr id="4" name="Picture 3" descr="A black symbols on a white background&#10;&#10;Description automatically generated">
            <a:extLst>
              <a:ext uri="{FF2B5EF4-FFF2-40B4-BE49-F238E27FC236}">
                <a16:creationId xmlns:a16="http://schemas.microsoft.com/office/drawing/2014/main" id="{7CA4A11D-C0AD-E56B-5B92-2BEDFF682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78" y="1043580"/>
            <a:ext cx="1580847" cy="482492"/>
          </a:xfrm>
          <a:prstGeom prst="rect">
            <a:avLst/>
          </a:prstGeom>
        </p:spPr>
      </p:pic>
      <p:pic>
        <p:nvPicPr>
          <p:cNvPr id="8" name="Picture 7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2CC56D05-B448-67D2-E1E9-A16EA9733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49" y="3832451"/>
            <a:ext cx="2371584" cy="619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CD46B-F6F4-EF78-41B6-C48D42CB6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49" y="4750898"/>
            <a:ext cx="5162369" cy="3691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A0D936-7020-463D-3EFC-36649DBC013B}"/>
              </a:ext>
            </a:extLst>
          </p:cNvPr>
          <p:cNvSpPr txBox="1"/>
          <p:nvPr/>
        </p:nvSpPr>
        <p:spPr>
          <a:xfrm>
            <a:off x="10999296" y="5840415"/>
            <a:ext cx="62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D8E96-E23E-7983-D546-35DC568F965E}"/>
              </a:ext>
            </a:extLst>
          </p:cNvPr>
          <p:cNvSpPr txBox="1"/>
          <p:nvPr/>
        </p:nvSpPr>
        <p:spPr>
          <a:xfrm>
            <a:off x="8357189" y="1965245"/>
            <a:ext cx="63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(3a)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48122-FEBD-BD69-B347-847481E3B5E1}"/>
              </a:ext>
            </a:extLst>
          </p:cNvPr>
          <p:cNvSpPr txBox="1"/>
          <p:nvPr/>
        </p:nvSpPr>
        <p:spPr>
          <a:xfrm>
            <a:off x="8354532" y="2925252"/>
            <a:ext cx="64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(3b)</a:t>
            </a:r>
          </a:p>
        </p:txBody>
      </p:sp>
    </p:spTree>
    <p:extLst>
      <p:ext uri="{BB962C8B-B14F-4D97-AF65-F5344CB8AC3E}">
        <p14:creationId xmlns:p14="http://schemas.microsoft.com/office/powerpoint/2010/main" val="236138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FF4297DC-C913-023C-077E-75DADF91A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9" y="4771681"/>
            <a:ext cx="6674193" cy="1181161"/>
          </a:xfrm>
        </p:spPr>
      </p:pic>
      <p:pic>
        <p:nvPicPr>
          <p:cNvPr id="7" name="Picture 6" descr="A group of black letters&#10;&#10;Description automatically generated">
            <a:extLst>
              <a:ext uri="{FF2B5EF4-FFF2-40B4-BE49-F238E27FC236}">
                <a16:creationId xmlns:a16="http://schemas.microsoft.com/office/drawing/2014/main" id="{89ED244F-ECBB-741B-313B-19287C06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9" y="1298562"/>
            <a:ext cx="7836303" cy="2311519"/>
          </a:xfrm>
          <a:prstGeom prst="rect">
            <a:avLst/>
          </a:prstGeom>
        </p:spPr>
      </p:pic>
      <p:pic>
        <p:nvPicPr>
          <p:cNvPr id="3" name="Picture 2" descr="A group of black letters&#10;&#10;Description automatically generated">
            <a:extLst>
              <a:ext uri="{FF2B5EF4-FFF2-40B4-BE49-F238E27FC236}">
                <a16:creationId xmlns:a16="http://schemas.microsoft.com/office/drawing/2014/main" id="{F7F64D4D-A9E8-8B4A-CF39-E6A71A734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68" y="568610"/>
            <a:ext cx="2741839" cy="44148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1914ED-6B4D-9750-515A-13B313F0B1A6}"/>
              </a:ext>
            </a:extLst>
          </p:cNvPr>
          <p:cNvSpPr/>
          <p:nvPr/>
        </p:nvSpPr>
        <p:spPr>
          <a:xfrm rot="20972464">
            <a:off x="6199126" y="3183510"/>
            <a:ext cx="3211033" cy="1430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What it concludes=?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36745-8730-745E-ED9D-FE5A72DE6914}"/>
              </a:ext>
            </a:extLst>
          </p:cNvPr>
          <p:cNvSpPr txBox="1"/>
          <p:nvPr/>
        </p:nvSpPr>
        <p:spPr>
          <a:xfrm>
            <a:off x="6464400" y="29039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</a:t>
            </a:r>
            <a:r>
              <a:rPr lang="en-IN" dirty="0"/>
              <a:t>3</a:t>
            </a:r>
            <a:r>
              <a:rPr lang="en-I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944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7FBC-8A9C-E4B9-C2DA-025A36F0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1428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/>
              <a:t>. MSE During Channel Estimation</a:t>
            </a:r>
            <a:endParaRPr lang="en-IN" dirty="0"/>
          </a:p>
        </p:txBody>
      </p:sp>
      <p:pic>
        <p:nvPicPr>
          <p:cNvPr id="5" name="Content Placeholder 4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BF5D305D-0403-ED0E-E6F9-733718B5C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6" y="1254014"/>
            <a:ext cx="7741048" cy="2578233"/>
          </a:xfrm>
        </p:spPr>
      </p:pic>
      <p:pic>
        <p:nvPicPr>
          <p:cNvPr id="7" name="Picture 6" descr="A math problem with lines and numbers&#10;&#10;Description automatically generated">
            <a:extLst>
              <a:ext uri="{FF2B5EF4-FFF2-40B4-BE49-F238E27FC236}">
                <a16:creationId xmlns:a16="http://schemas.microsoft.com/office/drawing/2014/main" id="{3C8148C3-27AF-7C29-3B19-63D2C84DA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0" y="5337274"/>
            <a:ext cx="6998060" cy="1339919"/>
          </a:xfrm>
          <a:prstGeom prst="rect">
            <a:avLst/>
          </a:prstGeom>
        </p:spPr>
      </p:pic>
      <p:pic>
        <p:nvPicPr>
          <p:cNvPr id="9" name="Picture 8" descr="A math equations with numbers and a plus&#10;&#10;Description automatically generated">
            <a:extLst>
              <a:ext uri="{FF2B5EF4-FFF2-40B4-BE49-F238E27FC236}">
                <a16:creationId xmlns:a16="http://schemas.microsoft.com/office/drawing/2014/main" id="{3C5043E9-892C-3F95-9FD2-BCBF2629A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4" y="3832247"/>
            <a:ext cx="6979009" cy="150502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1830EF-0589-1CF2-4C22-ECE32012A249}"/>
              </a:ext>
            </a:extLst>
          </p:cNvPr>
          <p:cNvSpPr/>
          <p:nvPr/>
        </p:nvSpPr>
        <p:spPr>
          <a:xfrm rot="20972464">
            <a:off x="7815469" y="5143034"/>
            <a:ext cx="3211033" cy="1430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What it shows=?</a:t>
            </a:r>
          </a:p>
        </p:txBody>
      </p:sp>
    </p:spTree>
    <p:extLst>
      <p:ext uri="{BB962C8B-B14F-4D97-AF65-F5344CB8AC3E}">
        <p14:creationId xmlns:p14="http://schemas.microsoft.com/office/powerpoint/2010/main" val="568918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B070-B135-1F94-4BE9-D4D32749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84" y="272884"/>
            <a:ext cx="11784304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IV.</a:t>
            </a:r>
            <a:r>
              <a:rPr lang="en-US" dirty="0"/>
              <a:t> </a:t>
            </a:r>
            <a:r>
              <a:rPr lang="en-US" sz="3600" dirty="0"/>
              <a:t>Data Signal Estimation with Deterministic Channels </a:t>
            </a:r>
            <a:endParaRPr lang="en-IN" sz="3600" dirty="0"/>
          </a:p>
        </p:txBody>
      </p:sp>
      <p:pic>
        <p:nvPicPr>
          <p:cNvPr id="5" name="Content Placeholder 4" descr="A group of black letters&#10;&#10;Description automatically generated">
            <a:extLst>
              <a:ext uri="{FF2B5EF4-FFF2-40B4-BE49-F238E27FC236}">
                <a16:creationId xmlns:a16="http://schemas.microsoft.com/office/drawing/2014/main" id="{9A159C6B-33F8-AADE-D48E-9CFA23E18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6" y="3758814"/>
            <a:ext cx="6656488" cy="1038571"/>
          </a:xfrm>
        </p:spPr>
      </p:pic>
      <p:pic>
        <p:nvPicPr>
          <p:cNvPr id="7" name="Picture 6" descr="A close-up of math equations&#10;&#10;Description automatically generated">
            <a:extLst>
              <a:ext uri="{FF2B5EF4-FFF2-40B4-BE49-F238E27FC236}">
                <a16:creationId xmlns:a16="http://schemas.microsoft.com/office/drawing/2014/main" id="{82332A75-C953-ECD9-8B03-4D445FEA2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4" y="4920981"/>
            <a:ext cx="5535904" cy="16598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233768-7826-404E-5FD9-DEC833ED52EE}"/>
              </a:ext>
            </a:extLst>
          </p:cNvPr>
          <p:cNvSpPr txBox="1"/>
          <p:nvPr/>
        </p:nvSpPr>
        <p:spPr>
          <a:xfrm>
            <a:off x="1392865" y="1906436"/>
            <a:ext cx="585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The data signal transmitted by the kth UE is</a:t>
            </a:r>
          </a:p>
        </p:txBody>
      </p:sp>
      <p:pic>
        <p:nvPicPr>
          <p:cNvPr id="6" name="Picture 5" descr="A black and white image of letters&#10;&#10;Description automatically generated">
            <a:extLst>
              <a:ext uri="{FF2B5EF4-FFF2-40B4-BE49-F238E27FC236}">
                <a16:creationId xmlns:a16="http://schemas.microsoft.com/office/drawing/2014/main" id="{D035FE2D-395E-0198-C1F6-90DA7D80C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90" y="2010422"/>
            <a:ext cx="692186" cy="323867"/>
          </a:xfrm>
          <a:prstGeom prst="rect">
            <a:avLst/>
          </a:prstGeom>
        </p:spPr>
      </p:pic>
      <p:pic>
        <p:nvPicPr>
          <p:cNvPr id="9" name="Picture 8" descr="A black and white symbol&#10;&#10;Description automatically generated with medium confidence">
            <a:extLst>
              <a:ext uri="{FF2B5EF4-FFF2-40B4-BE49-F238E27FC236}">
                <a16:creationId xmlns:a16="http://schemas.microsoft.com/office/drawing/2014/main" id="{7C1CAB82-D4C7-6F00-2FF4-C38DA79AA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76" y="1952207"/>
            <a:ext cx="1149409" cy="349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B23D3B-91A0-43E6-1A41-237AF12054F3}"/>
              </a:ext>
            </a:extLst>
          </p:cNvPr>
          <p:cNvSpPr txBox="1"/>
          <p:nvPr/>
        </p:nvSpPr>
        <p:spPr>
          <a:xfrm>
            <a:off x="1392865" y="2586069"/>
            <a:ext cx="4975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We can express the received data as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A7A0B5-35B8-AB76-C6E9-AC6195C2DA92}"/>
              </a:ext>
            </a:extLst>
          </p:cNvPr>
          <p:cNvCxnSpPr>
            <a:cxnSpLocks/>
          </p:cNvCxnSpPr>
          <p:nvPr/>
        </p:nvCxnSpPr>
        <p:spPr>
          <a:xfrm flipH="1">
            <a:off x="6515536" y="3508744"/>
            <a:ext cx="384994" cy="42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23FA6433-4638-84CA-8A7F-6537926DE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07" y="3114481"/>
            <a:ext cx="1286566" cy="36368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2B4CA-3925-F091-5FCA-B73688A6DDAD}"/>
              </a:ext>
            </a:extLst>
          </p:cNvPr>
          <p:cNvCxnSpPr>
            <a:cxnSpLocks/>
          </p:cNvCxnSpPr>
          <p:nvPr/>
        </p:nvCxnSpPr>
        <p:spPr>
          <a:xfrm>
            <a:off x="3569547" y="3359159"/>
            <a:ext cx="283117" cy="533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7B1D9F-05AC-EB42-E075-0B79F7277F13}"/>
              </a:ext>
            </a:extLst>
          </p:cNvPr>
          <p:cNvCxnSpPr>
            <a:cxnSpLocks/>
          </p:cNvCxnSpPr>
          <p:nvPr/>
        </p:nvCxnSpPr>
        <p:spPr>
          <a:xfrm>
            <a:off x="2204798" y="3359159"/>
            <a:ext cx="479787" cy="48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0C415A-0154-7A9A-CE97-AE476BE211EF}"/>
              </a:ext>
            </a:extLst>
          </p:cNvPr>
          <p:cNvCxnSpPr>
            <a:cxnSpLocks/>
          </p:cNvCxnSpPr>
          <p:nvPr/>
        </p:nvCxnSpPr>
        <p:spPr>
          <a:xfrm>
            <a:off x="2684585" y="3347119"/>
            <a:ext cx="407323" cy="491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51D518-0178-DCFC-DB79-54629BEFEE87}"/>
              </a:ext>
            </a:extLst>
          </p:cNvPr>
          <p:cNvCxnSpPr>
            <a:cxnSpLocks/>
          </p:cNvCxnSpPr>
          <p:nvPr/>
        </p:nvCxnSpPr>
        <p:spPr>
          <a:xfrm flipH="1">
            <a:off x="5318352" y="3296325"/>
            <a:ext cx="273042" cy="608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366318-2E79-AEE8-12F8-931D8DDD8E33}"/>
              </a:ext>
            </a:extLst>
          </p:cNvPr>
          <p:cNvCxnSpPr>
            <a:cxnSpLocks/>
          </p:cNvCxnSpPr>
          <p:nvPr/>
        </p:nvCxnSpPr>
        <p:spPr>
          <a:xfrm flipH="1">
            <a:off x="4677225" y="3313051"/>
            <a:ext cx="273042" cy="608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872C75-0D58-C73F-7962-44AE49212AA4}"/>
              </a:ext>
            </a:extLst>
          </p:cNvPr>
          <p:cNvCxnSpPr>
            <a:cxnSpLocks/>
          </p:cNvCxnSpPr>
          <p:nvPr/>
        </p:nvCxnSpPr>
        <p:spPr>
          <a:xfrm flipH="1">
            <a:off x="5072528" y="3274966"/>
            <a:ext cx="273042" cy="608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931941-4035-1315-60EA-5BD2F2D43955}"/>
              </a:ext>
            </a:extLst>
          </p:cNvPr>
          <p:cNvSpPr txBox="1"/>
          <p:nvPr/>
        </p:nvSpPr>
        <p:spPr>
          <a:xfrm>
            <a:off x="7052504" y="3910913"/>
            <a:ext cx="6204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(5a)</a:t>
            </a:r>
          </a:p>
          <a:p>
            <a:endParaRPr lang="en-IN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2FB10-5919-E051-62A0-1004D83F4C9A}"/>
              </a:ext>
            </a:extLst>
          </p:cNvPr>
          <p:cNvSpPr txBox="1"/>
          <p:nvPr/>
        </p:nvSpPr>
        <p:spPr>
          <a:xfrm>
            <a:off x="7052504" y="4307983"/>
            <a:ext cx="80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(5b)</a:t>
            </a:r>
          </a:p>
        </p:txBody>
      </p:sp>
    </p:spTree>
    <p:extLst>
      <p:ext uri="{BB962C8B-B14F-4D97-AF65-F5344CB8AC3E}">
        <p14:creationId xmlns:p14="http://schemas.microsoft.com/office/powerpoint/2010/main" val="234363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B505AFCC-5CEA-490F-90B2-7E5C827BA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3" y="605476"/>
            <a:ext cx="5211197" cy="1016052"/>
          </a:xfrm>
        </p:spPr>
      </p:pic>
      <p:pic>
        <p:nvPicPr>
          <p:cNvPr id="11" name="Picture 10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830A903-A31E-A8DD-F0A9-C3E988C58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49" y="5657589"/>
            <a:ext cx="4724038" cy="1032142"/>
          </a:xfrm>
          <a:prstGeom prst="rect">
            <a:avLst/>
          </a:prstGeom>
        </p:spPr>
      </p:pic>
      <p:pic>
        <p:nvPicPr>
          <p:cNvPr id="13" name="Picture 12" descr="A group of black letters&#10;&#10;Description automatically generated">
            <a:extLst>
              <a:ext uri="{FF2B5EF4-FFF2-40B4-BE49-F238E27FC236}">
                <a16:creationId xmlns:a16="http://schemas.microsoft.com/office/drawing/2014/main" id="{935018C5-8447-FD49-6DEF-3FB1918F9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1" y="3890504"/>
            <a:ext cx="5476174" cy="118376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F9F5B8-0569-CDB5-D5AF-11CA134B6407}"/>
              </a:ext>
            </a:extLst>
          </p:cNvPr>
          <p:cNvSpPr/>
          <p:nvPr/>
        </p:nvSpPr>
        <p:spPr>
          <a:xfrm rot="21210528">
            <a:off x="7923589" y="138051"/>
            <a:ext cx="2806995" cy="13290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What happens at base station ?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D00C0B7-6048-7C94-A816-A27BDB0440D4}"/>
              </a:ext>
            </a:extLst>
          </p:cNvPr>
          <p:cNvCxnSpPr>
            <a:cxnSpLocks/>
          </p:cNvCxnSpPr>
          <p:nvPr/>
        </p:nvCxnSpPr>
        <p:spPr>
          <a:xfrm flipV="1">
            <a:off x="6358875" y="700396"/>
            <a:ext cx="1498585" cy="55667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021D0B-19AF-0A7A-CB7D-0E7CB4040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94" y="2096615"/>
            <a:ext cx="7207620" cy="425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C9277-98B6-4419-B8BD-510643DE2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94" y="2905499"/>
            <a:ext cx="6102664" cy="368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CB768F-2E10-5653-E087-4A33321C3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89" y="3598673"/>
            <a:ext cx="2400423" cy="3048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E6D9B0-7017-9573-8D92-531F932482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03" y="3620874"/>
            <a:ext cx="514376" cy="2730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141B57-DF9F-0575-4660-3BB4704B7B76}"/>
              </a:ext>
            </a:extLst>
          </p:cNvPr>
          <p:cNvSpPr txBox="1"/>
          <p:nvPr/>
        </p:nvSpPr>
        <p:spPr>
          <a:xfrm>
            <a:off x="1575418" y="358418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5E97C-8B5D-A52A-426F-BF1C1C390B76}"/>
              </a:ext>
            </a:extLst>
          </p:cNvPr>
          <p:cNvSpPr txBox="1"/>
          <p:nvPr/>
        </p:nvSpPr>
        <p:spPr>
          <a:xfrm>
            <a:off x="2546732" y="35577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(6)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8093FA-279C-A4E4-E367-5A9BFA4D97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18" y="5308321"/>
            <a:ext cx="7258423" cy="349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CA8D44-BAFD-9442-CF18-E5933A0294EB}"/>
              </a:ext>
            </a:extLst>
          </p:cNvPr>
          <p:cNvSpPr txBox="1"/>
          <p:nvPr/>
        </p:nvSpPr>
        <p:spPr>
          <a:xfrm>
            <a:off x="6096000" y="802586"/>
            <a:ext cx="80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</a:t>
            </a:r>
            <a:r>
              <a:rPr lang="en-IN" dirty="0"/>
              <a:t>6a</a:t>
            </a:r>
            <a:r>
              <a:rPr lang="en-IN" sz="18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1B4EA-DF69-F245-2011-CF46A74FF871}"/>
              </a:ext>
            </a:extLst>
          </p:cNvPr>
          <p:cNvSpPr txBox="1"/>
          <p:nvPr/>
        </p:nvSpPr>
        <p:spPr>
          <a:xfrm>
            <a:off x="6096000" y="1189430"/>
            <a:ext cx="80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(6b)</a:t>
            </a:r>
          </a:p>
        </p:txBody>
      </p:sp>
    </p:spTree>
    <p:extLst>
      <p:ext uri="{BB962C8B-B14F-4D97-AF65-F5344CB8AC3E}">
        <p14:creationId xmlns:p14="http://schemas.microsoft.com/office/powerpoint/2010/main" val="222420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C7899468-A21B-8213-8007-66949CF28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4" y="1607767"/>
            <a:ext cx="7761563" cy="440770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A8AEA3-9F0F-D183-F179-6146692CD5E6}"/>
              </a:ext>
            </a:extLst>
          </p:cNvPr>
          <p:cNvSpPr txBox="1"/>
          <p:nvPr/>
        </p:nvSpPr>
        <p:spPr>
          <a:xfrm>
            <a:off x="776177" y="999460"/>
            <a:ext cx="403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Data estimation MSE for UE k</a:t>
            </a:r>
          </a:p>
        </p:txBody>
      </p:sp>
    </p:spTree>
    <p:extLst>
      <p:ext uri="{BB962C8B-B14F-4D97-AF65-F5344CB8AC3E}">
        <p14:creationId xmlns:p14="http://schemas.microsoft.com/office/powerpoint/2010/main" val="2316941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C0B2D-C4E4-2C90-A4F0-49D14031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07" y="4627509"/>
            <a:ext cx="6293173" cy="723937"/>
          </a:xfrm>
        </p:spPr>
      </p:pic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5D43E650-D540-D6A1-C263-32A4C6144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48" y="3859530"/>
            <a:ext cx="1466925" cy="323867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F865E5C-1394-5D18-847C-8558BF17D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8" y="2660610"/>
            <a:ext cx="5397777" cy="692186"/>
          </a:xfrm>
          <a:prstGeom prst="rect">
            <a:avLst/>
          </a:prstGeom>
        </p:spPr>
      </p:pic>
      <p:pic>
        <p:nvPicPr>
          <p:cNvPr id="11" name="Picture 10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EC217BF8-E2C0-4790-E061-28047EAAB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8" y="1030269"/>
            <a:ext cx="5639090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2230-B432-12EB-1836-28A17D22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Channel Estimation Based on Correlated  Rayleigh Fading Priors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8174DE-50C8-8C65-67D7-A6C6D678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28" y="2058824"/>
            <a:ext cx="1562400" cy="267204"/>
          </a:xfrm>
          <a:prstGeom prst="rect">
            <a:avLst/>
          </a:prstGeom>
        </p:spPr>
      </p:pic>
      <p:pic>
        <p:nvPicPr>
          <p:cNvPr id="25" name="Picture 2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BBA5665-F2A7-D2B0-74E4-93171EDFA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42" y="2825719"/>
            <a:ext cx="3873699" cy="120656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AF7BF0-8A8D-ED05-C385-8CB5E904B0C1}"/>
              </a:ext>
            </a:extLst>
          </p:cNvPr>
          <p:cNvCxnSpPr>
            <a:cxnSpLocks/>
          </p:cNvCxnSpPr>
          <p:nvPr/>
        </p:nvCxnSpPr>
        <p:spPr>
          <a:xfrm>
            <a:off x="2785730" y="2444662"/>
            <a:ext cx="489098" cy="52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575E88D-CB01-6A19-02A6-3CACAA9DF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561" y="4379948"/>
            <a:ext cx="2017228" cy="292283"/>
          </a:xfrm>
          <a:prstGeom prst="rect">
            <a:avLst/>
          </a:prstGeom>
        </p:spPr>
      </p:pic>
      <p:pic>
        <p:nvPicPr>
          <p:cNvPr id="33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A6A9E2AC-471D-4BF4-D2E1-667A4DC62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9" y="3842858"/>
            <a:ext cx="5073911" cy="2883048"/>
          </a:xfrm>
        </p:spPr>
      </p:pic>
    </p:spTree>
    <p:extLst>
      <p:ext uri="{BB962C8B-B14F-4D97-AF65-F5344CB8AC3E}">
        <p14:creationId xmlns:p14="http://schemas.microsoft.com/office/powerpoint/2010/main" val="261493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3F15-C229-F945-7F9B-ED63D47E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161772"/>
            <a:ext cx="3297865" cy="1325563"/>
          </a:xfrm>
        </p:spPr>
        <p:txBody>
          <a:bodyPr/>
          <a:lstStyle/>
          <a:p>
            <a:r>
              <a:rPr lang="en-IN" sz="5400" dirty="0">
                <a:solidFill>
                  <a:schemeClr val="accent1"/>
                </a:solidFill>
              </a:rPr>
              <a:t>Layouts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3002-2AC4-3C9A-9200-1050B2A2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6" y="1573620"/>
            <a:ext cx="7582787" cy="4459826"/>
          </a:xfrm>
        </p:spPr>
        <p:txBody>
          <a:bodyPr/>
          <a:lstStyle/>
          <a:p>
            <a:r>
              <a:rPr lang="en-IN" sz="3200" dirty="0">
                <a:latin typeface="Agency FB" panose="020B0503020202020204" pitchFamily="34" charset="0"/>
              </a:rPr>
              <a:t>Introduction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System Model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Channel Analysis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Pilot Contamination Avoiding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Rayleigh Fading </a:t>
            </a:r>
            <a:r>
              <a:rPr lang="en-IN" sz="3200" dirty="0" err="1">
                <a:latin typeface="Agency FB" panose="020B0503020202020204" pitchFamily="34" charset="0"/>
              </a:rPr>
              <a:t>Modeling</a:t>
            </a:r>
            <a:endParaRPr lang="en-IN" sz="3200" dirty="0">
              <a:latin typeface="Agency FB" panose="020B0503020202020204" pitchFamily="34" charset="0"/>
            </a:endParaRPr>
          </a:p>
          <a:p>
            <a:r>
              <a:rPr lang="en-IN" sz="3200" dirty="0">
                <a:latin typeface="Agency FB" panose="020B0503020202020204" pitchFamily="34" charset="0"/>
              </a:rPr>
              <a:t>Channel Hardening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Conclusion</a:t>
            </a:r>
          </a:p>
          <a:p>
            <a:endParaRPr lang="en-IN" dirty="0">
              <a:solidFill>
                <a:schemeClr val="accent5"/>
              </a:solidFill>
            </a:endParaRPr>
          </a:p>
        </p:txBody>
      </p:sp>
      <p:pic>
        <p:nvPicPr>
          <p:cNvPr id="5" name="Picture 4" descr="A circular image of a city&#10;&#10;Description automatically generated with medium confidence">
            <a:extLst>
              <a:ext uri="{FF2B5EF4-FFF2-40B4-BE49-F238E27FC236}">
                <a16:creationId xmlns:a16="http://schemas.microsoft.com/office/drawing/2014/main" id="{8C0E7EB4-B8FA-34A4-23A6-5F0B207E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89682"/>
            <a:ext cx="518186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thematical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03B5398D-58B4-7693-02A4-E89B56D74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4" y="4186360"/>
            <a:ext cx="6747641" cy="1971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DD29BC-3012-6A32-18F5-7DA5496D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3" y="592372"/>
            <a:ext cx="2025754" cy="444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9F011B-0D97-CEAA-8595-529908168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3" y="1859879"/>
            <a:ext cx="3016405" cy="425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F75DB-A77A-1253-56D5-B4B027B6C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7" y="1175576"/>
            <a:ext cx="2711589" cy="457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B07B48-69CE-10C8-56ED-4D71204F5009}"/>
              </a:ext>
            </a:extLst>
          </p:cNvPr>
          <p:cNvSpPr txBox="1"/>
          <p:nvPr/>
        </p:nvSpPr>
        <p:spPr>
          <a:xfrm>
            <a:off x="793477" y="2937904"/>
            <a:ext cx="8818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 simplify the notation of channel estimation error covariance matrix , we introduce the following notations</a:t>
            </a:r>
          </a:p>
        </p:txBody>
      </p:sp>
    </p:spTree>
    <p:extLst>
      <p:ext uri="{BB962C8B-B14F-4D97-AF65-F5344CB8AC3E}">
        <p14:creationId xmlns:p14="http://schemas.microsoft.com/office/powerpoint/2010/main" val="70989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s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6D8A84D6-D37D-3325-64F0-CBD845BC3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0" y="2122521"/>
            <a:ext cx="8787411" cy="340640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72E6A-8F50-5FC9-F744-718BDAF3A1D6}"/>
              </a:ext>
            </a:extLst>
          </p:cNvPr>
          <p:cNvSpPr txBox="1"/>
          <p:nvPr/>
        </p:nvSpPr>
        <p:spPr>
          <a:xfrm>
            <a:off x="1041173" y="1116418"/>
            <a:ext cx="8714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With this notation error covariance matrix can be represented as </a:t>
            </a:r>
          </a:p>
        </p:txBody>
      </p:sp>
    </p:spTree>
    <p:extLst>
      <p:ext uri="{BB962C8B-B14F-4D97-AF65-F5344CB8AC3E}">
        <p14:creationId xmlns:p14="http://schemas.microsoft.com/office/powerpoint/2010/main" val="4184529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462A-C3EB-3BFD-E0B0-01DB3E1C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18" y="56714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PILOT CONTAMINATION AVOIDING AND MITIGATION SCHEMES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5C18A1-03D6-20B9-196A-59A171E02792}"/>
              </a:ext>
            </a:extLst>
          </p:cNvPr>
          <p:cNvCxnSpPr>
            <a:cxnSpLocks/>
          </p:cNvCxnSpPr>
          <p:nvPr/>
        </p:nvCxnSpPr>
        <p:spPr>
          <a:xfrm>
            <a:off x="4929962" y="2041451"/>
            <a:ext cx="1832345" cy="123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8CF27D-5612-3405-930F-88E749C39237}"/>
              </a:ext>
            </a:extLst>
          </p:cNvPr>
          <p:cNvCxnSpPr>
            <a:cxnSpLocks/>
          </p:cNvCxnSpPr>
          <p:nvPr/>
        </p:nvCxnSpPr>
        <p:spPr>
          <a:xfrm flipH="1">
            <a:off x="3327991" y="2041451"/>
            <a:ext cx="1601971" cy="123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1568944-57B8-E5F6-7FBD-62467575AFC1}"/>
              </a:ext>
            </a:extLst>
          </p:cNvPr>
          <p:cNvSpPr/>
          <p:nvPr/>
        </p:nvSpPr>
        <p:spPr>
          <a:xfrm>
            <a:off x="1238692" y="3276600"/>
            <a:ext cx="3466214" cy="2371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Pilot Power Control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F52DFE-FF87-0B24-0D0D-EA99D5FA1DC2}"/>
              </a:ext>
            </a:extLst>
          </p:cNvPr>
          <p:cNvSpPr/>
          <p:nvPr/>
        </p:nvSpPr>
        <p:spPr>
          <a:xfrm>
            <a:off x="5642346" y="3276600"/>
            <a:ext cx="3466214" cy="2371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Corrdinated</a:t>
            </a:r>
            <a:r>
              <a:rPr lang="en-IN" dirty="0"/>
              <a:t> Pilot Allocation</a:t>
            </a:r>
          </a:p>
        </p:txBody>
      </p:sp>
    </p:spTree>
    <p:extLst>
      <p:ext uri="{BB962C8B-B14F-4D97-AF65-F5344CB8AC3E}">
        <p14:creationId xmlns:p14="http://schemas.microsoft.com/office/powerpoint/2010/main" val="3033377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DE80-4B79-8B5B-B31D-69EB1FA7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31" y="262985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A. Pilot Power control</a:t>
            </a:r>
          </a:p>
        </p:txBody>
      </p:sp>
    </p:spTree>
    <p:extLst>
      <p:ext uri="{BB962C8B-B14F-4D97-AF65-F5344CB8AC3E}">
        <p14:creationId xmlns:p14="http://schemas.microsoft.com/office/powerpoint/2010/main" val="2558616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4538-4AE8-5F8E-24AD-4C230008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B. </a:t>
            </a:r>
            <a:r>
              <a:rPr lang="en-I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Corrdinated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pilot allocation</a:t>
            </a:r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22CE37F5-277D-9191-9FA5-C9E1E5CF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3" y="2117542"/>
            <a:ext cx="10233887" cy="4247743"/>
          </a:xfrm>
        </p:spPr>
      </p:pic>
    </p:spTree>
    <p:extLst>
      <p:ext uri="{BB962C8B-B14F-4D97-AF65-F5344CB8AC3E}">
        <p14:creationId xmlns:p14="http://schemas.microsoft.com/office/powerpoint/2010/main" val="3389536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1CF-06D8-6745-2421-48B9D9E2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Hardening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DD0EC-9466-E866-60C4-511C55B13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93" y="3012521"/>
            <a:ext cx="5814086" cy="12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2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CA9B-2E6B-F325-704F-E3D6483F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7516-BD3B-E9FC-00F1-5A6A46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analysis based on eigenvalues provides valuable insights into the spatial characteristics and capacity limitations of RIS-assisted communication systems. By leveraging eigenvalue information, one can design efficient communication strategies, optimize system parameters, and improve overall system performance. Conclusion , aims to enhance </a:t>
            </a:r>
            <a:r>
              <a:rPr lang="en-US" dirty="0" err="1"/>
              <a:t>effiencieny</a:t>
            </a:r>
            <a:r>
              <a:rPr lang="en-US" dirty="0"/>
              <a:t> and overall performance of MIMO </a:t>
            </a:r>
            <a:r>
              <a:rPr lang="en-US" dirty="0" err="1"/>
              <a:t>bu</a:t>
            </a:r>
            <a:r>
              <a:rPr lang="en-US" dirty="0"/>
              <a:t> decreasing </a:t>
            </a:r>
            <a:r>
              <a:rPr lang="en-US" dirty="0" err="1"/>
              <a:t>athe</a:t>
            </a:r>
            <a:r>
              <a:rPr lang="en-US" dirty="0"/>
              <a:t> adverse effect of pilot contamination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8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9007-66A3-871C-8759-E749E757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C213-BE28-F305-8576-E232B9FD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0945"/>
            <a:ext cx="10661073" cy="46160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           Combating Inter-Operator Pilot Contamination in Reconfigurable Intelligent Surfaces (RIS)</a:t>
            </a:r>
          </a:p>
          <a:p>
            <a:pPr marL="0" indent="0" algn="just">
              <a:buNone/>
            </a:pPr>
            <a:r>
              <a:rPr lang="en-US" sz="2400" dirty="0"/>
              <a:t>          Mitigating Pilot Contamination by Pilot Reuse and Power Control Schemes</a:t>
            </a:r>
          </a:p>
          <a:p>
            <a:pPr marL="0" indent="0" algn="just">
              <a:buNone/>
            </a:pPr>
            <a:r>
              <a:rPr lang="en-US" sz="2400" dirty="0"/>
              <a:t>           Rayleigh Fading Modeling and Channel Hardening for Reconfigurable   Intelligent Surfaces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19C23-DBD8-9B60-C421-D5595EED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908" y="3096213"/>
            <a:ext cx="5009310" cy="359091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66BD2BC-D959-4F76-AC0A-700DBC5C278E}"/>
              </a:ext>
            </a:extLst>
          </p:cNvPr>
          <p:cNvSpPr/>
          <p:nvPr/>
        </p:nvSpPr>
        <p:spPr>
          <a:xfrm>
            <a:off x="935670" y="1637885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C4DB1B-483D-2756-93C9-DE97FBFD3395}"/>
              </a:ext>
            </a:extLst>
          </p:cNvPr>
          <p:cNvSpPr/>
          <p:nvPr/>
        </p:nvSpPr>
        <p:spPr>
          <a:xfrm>
            <a:off x="935669" y="2478973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495894-E231-3289-CF5B-B8F94393F955}"/>
              </a:ext>
            </a:extLst>
          </p:cNvPr>
          <p:cNvSpPr/>
          <p:nvPr/>
        </p:nvSpPr>
        <p:spPr>
          <a:xfrm>
            <a:off x="935669" y="2936333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8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1756-A698-4BC8-3C2B-895CE5C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86BD-1E7A-CD1F-3E7B-313CAE9B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774"/>
            <a:ext cx="10515600" cy="46714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Pilot Contamination caused by presence of Reflecting configurable surfaces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0F794D9-6041-CAF5-48BE-EAC2CE615383}"/>
              </a:ext>
            </a:extLst>
          </p:cNvPr>
          <p:cNvSpPr/>
          <p:nvPr/>
        </p:nvSpPr>
        <p:spPr>
          <a:xfrm>
            <a:off x="1157988" y="1485432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0643B3-6626-045C-F463-4BA6D3FD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69" y="2055813"/>
            <a:ext cx="5180199" cy="423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AD89D-9EA2-C50D-E0F6-8FAFF616BB65}"/>
              </a:ext>
            </a:extLst>
          </p:cNvPr>
          <p:cNvSpPr txBox="1"/>
          <p:nvPr/>
        </p:nvSpPr>
        <p:spPr>
          <a:xfrm>
            <a:off x="2813071" y="6354375"/>
            <a:ext cx="626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Fig1 : The considered setup with two UEs, two RISs, and two co-located single-antenna BSs</a:t>
            </a:r>
          </a:p>
        </p:txBody>
      </p:sp>
    </p:spTree>
    <p:extLst>
      <p:ext uri="{BB962C8B-B14F-4D97-AF65-F5344CB8AC3E}">
        <p14:creationId xmlns:p14="http://schemas.microsoft.com/office/powerpoint/2010/main" val="184707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3999-7BE9-8FA5-0B2A-E74A7737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sz="2800" dirty="0"/>
              <a:t>Pilot Contamination caused by presence of Reflecting configurable surfaces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8248D44-42A5-564E-D683-2E4D68248C3A}"/>
              </a:ext>
            </a:extLst>
          </p:cNvPr>
          <p:cNvSpPr/>
          <p:nvPr/>
        </p:nvSpPr>
        <p:spPr>
          <a:xfrm>
            <a:off x="838200" y="748222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824F73E-A125-AB6D-5CB7-E21BA6D36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845" y="3791352"/>
            <a:ext cx="5088267" cy="937523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091ABA-22CC-9446-15DE-9CCD1921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89" y="2485561"/>
            <a:ext cx="4221782" cy="11229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324045-3771-E858-AEA2-80766F96A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513" y="5103058"/>
            <a:ext cx="5500933" cy="8360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FD8664-105F-A534-D898-9A934D72AF2F}"/>
              </a:ext>
            </a:extLst>
          </p:cNvPr>
          <p:cNvSpPr txBox="1"/>
          <p:nvPr/>
        </p:nvSpPr>
        <p:spPr>
          <a:xfrm>
            <a:off x="1114647" y="1927430"/>
            <a:ext cx="48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Received signal model at the base station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95F995-AB67-928B-B509-84535C822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055" y="2164050"/>
            <a:ext cx="4228363" cy="34535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6D17EF-7F0E-D235-E6EF-BF7C9DA28AA8}"/>
              </a:ext>
            </a:extLst>
          </p:cNvPr>
          <p:cNvSpPr txBox="1"/>
          <p:nvPr/>
        </p:nvSpPr>
        <p:spPr>
          <a:xfrm>
            <a:off x="6226708" y="3072052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8020C8-9CCD-3317-E48D-E30043B1F4CF}"/>
              </a:ext>
            </a:extLst>
          </p:cNvPr>
          <p:cNvSpPr txBox="1"/>
          <p:nvPr/>
        </p:nvSpPr>
        <p:spPr>
          <a:xfrm>
            <a:off x="6945112" y="4312379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4F550-F5D1-7D27-6A2C-F3DD1DC1E376}"/>
              </a:ext>
            </a:extLst>
          </p:cNvPr>
          <p:cNvSpPr txBox="1"/>
          <p:nvPr/>
        </p:nvSpPr>
        <p:spPr>
          <a:xfrm>
            <a:off x="7121451" y="5531479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6DE93-006E-C5A1-8112-9B5B59187FE2}"/>
              </a:ext>
            </a:extLst>
          </p:cNvPr>
          <p:cNvSpPr txBox="1"/>
          <p:nvPr/>
        </p:nvSpPr>
        <p:spPr>
          <a:xfrm>
            <a:off x="8059326" y="5669978"/>
            <a:ext cx="379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Fig1 : The considered setup with two UEs, two RISs, and two co-located single-antenna BSs</a:t>
            </a:r>
          </a:p>
        </p:txBody>
      </p:sp>
    </p:spTree>
    <p:extLst>
      <p:ext uri="{BB962C8B-B14F-4D97-AF65-F5344CB8AC3E}">
        <p14:creationId xmlns:p14="http://schemas.microsoft.com/office/powerpoint/2010/main" val="8578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960EBE-78AB-BF1D-42A2-5E76B547E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5" y="2542557"/>
            <a:ext cx="5167745" cy="356982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64AE5F4-65A4-389B-7394-CC89F72D144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System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89F271-9E2D-0075-B1C2-70F6B7ED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3023"/>
            <a:ext cx="10515600" cy="1325563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sz="2800" dirty="0"/>
              <a:t>Mitigating Pilot Contamination by Pilot Reuse in Massive MIMO system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0F8A9C-C5ED-E7FB-31D6-11ACEE134DF0}"/>
              </a:ext>
            </a:extLst>
          </p:cNvPr>
          <p:cNvSpPr/>
          <p:nvPr/>
        </p:nvSpPr>
        <p:spPr>
          <a:xfrm>
            <a:off x="838200" y="1791673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B8458-3EFD-01D8-DACA-3BD903761D4E}"/>
              </a:ext>
            </a:extLst>
          </p:cNvPr>
          <p:cNvSpPr txBox="1"/>
          <p:nvPr/>
        </p:nvSpPr>
        <p:spPr>
          <a:xfrm>
            <a:off x="4558744" y="6340475"/>
            <a:ext cx="379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Fig2 : Massive MIMO system</a:t>
            </a:r>
          </a:p>
        </p:txBody>
      </p:sp>
    </p:spTree>
    <p:extLst>
      <p:ext uri="{BB962C8B-B14F-4D97-AF65-F5344CB8AC3E}">
        <p14:creationId xmlns:p14="http://schemas.microsoft.com/office/powerpoint/2010/main" val="268306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E9EB-4A4A-254C-7634-596D8472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A. </a:t>
            </a:r>
            <a:r>
              <a:rPr lang="en-US" sz="2400" u="sng" dirty="0"/>
              <a:t>Pilot Signal Model and Channel Estimation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373B41-0131-25AF-131F-EDD70184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sz="2800" dirty="0"/>
              <a:t>Mitigating Pilot Contamination by Pilot Reuse in Massive MIMO system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BE689C-5414-C081-B8AC-97C0563EBDB4}"/>
              </a:ext>
            </a:extLst>
          </p:cNvPr>
          <p:cNvSpPr/>
          <p:nvPr/>
        </p:nvSpPr>
        <p:spPr>
          <a:xfrm>
            <a:off x="945552" y="780118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E6B6CE4-4F43-BCEE-DC8D-DF34BB56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089" y="2775827"/>
            <a:ext cx="3857912" cy="2665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D8991D-4E9A-4536-AF6B-46EE4F1F2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99" y="3103975"/>
            <a:ext cx="4701123" cy="8657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B2E3F0-C361-544F-8DF8-06B93723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912" y="4750994"/>
            <a:ext cx="4007314" cy="11048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5C02BD-3117-FFC8-66A1-F0CC1181F549}"/>
              </a:ext>
            </a:extLst>
          </p:cNvPr>
          <p:cNvSpPr txBox="1"/>
          <p:nvPr/>
        </p:nvSpPr>
        <p:spPr>
          <a:xfrm>
            <a:off x="1301792" y="2730380"/>
            <a:ext cx="215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Pilot sequences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FAF68-7D02-5B2B-6240-C48C295248DE}"/>
              </a:ext>
            </a:extLst>
          </p:cNvPr>
          <p:cNvSpPr txBox="1"/>
          <p:nvPr/>
        </p:nvSpPr>
        <p:spPr>
          <a:xfrm>
            <a:off x="1221999" y="4104663"/>
            <a:ext cx="611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2. Received signal matrix at the </a:t>
            </a:r>
            <a:r>
              <a:rPr lang="en-US" dirty="0" err="1"/>
              <a:t>jth</a:t>
            </a:r>
            <a:r>
              <a:rPr lang="en-US" dirty="0"/>
              <a:t> BS due to kth pilot 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341FFA-A0EF-AB41-2CF1-6C95E860C10D}"/>
              </a:ext>
            </a:extLst>
          </p:cNvPr>
          <p:cNvSpPr txBox="1"/>
          <p:nvPr/>
        </p:nvSpPr>
        <p:spPr>
          <a:xfrm>
            <a:off x="8742816" y="5670398"/>
            <a:ext cx="379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Fig2 : Massive MIMO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B68061-17B8-15FC-E3CF-EC70BE0CA33D}"/>
              </a:ext>
            </a:extLst>
          </p:cNvPr>
          <p:cNvSpPr txBox="1"/>
          <p:nvPr/>
        </p:nvSpPr>
        <p:spPr>
          <a:xfrm>
            <a:off x="6510022" y="3661342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1D646-80B5-1FE1-BAC9-1DF4040E0271}"/>
              </a:ext>
            </a:extLst>
          </p:cNvPr>
          <p:cNvSpPr txBox="1"/>
          <p:nvPr/>
        </p:nvSpPr>
        <p:spPr>
          <a:xfrm>
            <a:off x="6671049" y="5255866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……(5)</a:t>
            </a:r>
          </a:p>
        </p:txBody>
      </p:sp>
    </p:spTree>
    <p:extLst>
      <p:ext uri="{BB962C8B-B14F-4D97-AF65-F5344CB8AC3E}">
        <p14:creationId xmlns:p14="http://schemas.microsoft.com/office/powerpoint/2010/main" val="354760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2ADA96D-108E-CDD9-E9E8-0CB5A42E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55" y="2964139"/>
            <a:ext cx="5253174" cy="1122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C89D7-6B4D-60F2-A7F5-F61808DED8E0}"/>
              </a:ext>
            </a:extLst>
          </p:cNvPr>
          <p:cNvSpPr txBox="1"/>
          <p:nvPr/>
        </p:nvSpPr>
        <p:spPr>
          <a:xfrm>
            <a:off x="1114647" y="2203313"/>
            <a:ext cx="68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Uplink channel vector estimated by least square and MMSE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1A3964-6F75-7088-4D19-0D7B6790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sz="2800" dirty="0"/>
              <a:t>Mitigating Pilot Contamination by Pilot Reuse in Massive MIMO system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88098C-F772-2A8D-A0D6-41914F0B6FA1}"/>
              </a:ext>
            </a:extLst>
          </p:cNvPr>
          <p:cNvSpPr/>
          <p:nvPr/>
        </p:nvSpPr>
        <p:spPr>
          <a:xfrm>
            <a:off x="838200" y="822650"/>
            <a:ext cx="552895" cy="20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96B0F3-8FCB-24BF-3D93-F642D17D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94" y="4177350"/>
            <a:ext cx="6497895" cy="1030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7D05F-C978-8DD8-C919-E9FAB8BFA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25" y="5549334"/>
            <a:ext cx="5127004" cy="791141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A6855872-5C8A-23B9-B0E6-1EC463668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89" y="2572645"/>
            <a:ext cx="3857912" cy="2665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7C4383-50E7-A6C2-4FCF-30D7750292F6}"/>
              </a:ext>
            </a:extLst>
          </p:cNvPr>
          <p:cNvSpPr txBox="1"/>
          <p:nvPr/>
        </p:nvSpPr>
        <p:spPr>
          <a:xfrm>
            <a:off x="9001435" y="5606982"/>
            <a:ext cx="379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Fig2 : Massive MIMO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2A565-DA01-63A7-F48D-E594F8350278}"/>
              </a:ext>
            </a:extLst>
          </p:cNvPr>
          <p:cNvSpPr txBox="1"/>
          <p:nvPr/>
        </p:nvSpPr>
        <p:spPr>
          <a:xfrm>
            <a:off x="7020917" y="3703323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C1E60-69A5-E94D-AD51-A4BF27BA075A}"/>
              </a:ext>
            </a:extLst>
          </p:cNvPr>
          <p:cNvSpPr txBox="1"/>
          <p:nvPr/>
        </p:nvSpPr>
        <p:spPr>
          <a:xfrm>
            <a:off x="7614574" y="5039105"/>
            <a:ext cx="9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……(7)</a:t>
            </a:r>
          </a:p>
        </p:txBody>
      </p:sp>
    </p:spTree>
    <p:extLst>
      <p:ext uri="{BB962C8B-B14F-4D97-AF65-F5344CB8AC3E}">
        <p14:creationId xmlns:p14="http://schemas.microsoft.com/office/powerpoint/2010/main" val="85144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874</Words>
  <Application>Microsoft Office PowerPoint</Application>
  <PresentationFormat>Widescreen</PresentationFormat>
  <Paragraphs>129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Agency FB</vt:lpstr>
      <vt:lpstr>Aptos</vt:lpstr>
      <vt:lpstr>Aptos Display</vt:lpstr>
      <vt:lpstr>Arial</vt:lpstr>
      <vt:lpstr>Calibri</vt:lpstr>
      <vt:lpstr>Garamond</vt:lpstr>
      <vt:lpstr>Office Theme</vt:lpstr>
      <vt:lpstr>Combating Pilot Contamination</vt:lpstr>
      <vt:lpstr>Research Papers</vt:lpstr>
      <vt:lpstr>Layouts :-</vt:lpstr>
      <vt:lpstr>Introduction</vt:lpstr>
      <vt:lpstr>System Model</vt:lpstr>
      <vt:lpstr>      Pilot Contamination caused by presence of Reflecting configurable surfaces </vt:lpstr>
      <vt:lpstr>      Mitigating Pilot Contamination by Pilot Reuse in Massive MIMO system</vt:lpstr>
      <vt:lpstr>      Mitigating Pilot Contamination by Pilot Reuse in Massive MIMO system</vt:lpstr>
      <vt:lpstr>      Mitigating Pilot Contamination by Pilot Reuse in Massive MIMO system</vt:lpstr>
      <vt:lpstr>      Mitigating Pilot Contamination by Pilot Reuse in Massive MIMO system</vt:lpstr>
      <vt:lpstr>           Rayleigh Fading Modeling in Reconfigurable Intelligent Surfaces</vt:lpstr>
      <vt:lpstr>           Rayleigh Fading Modeling in Reconfigurable Intelligent Surfaces</vt:lpstr>
      <vt:lpstr>           Rayleigh Fading Modeling in Reconfigurable Intelligent Surfaces</vt:lpstr>
      <vt:lpstr>Rayleigh Fading modeling</vt:lpstr>
      <vt:lpstr>Rayleigh Fading modeling</vt:lpstr>
      <vt:lpstr>Rayleigh Fading modeling</vt:lpstr>
      <vt:lpstr>Rayleigh Fading modeling</vt:lpstr>
      <vt:lpstr> Channel Analysis</vt:lpstr>
      <vt:lpstr>Maximum Likelihood Estimation of Deterministic Channels</vt:lpstr>
      <vt:lpstr>PowerPoint Presentation</vt:lpstr>
      <vt:lpstr>Case 1: The RISs Adopt the Same Configuration Sequence                   i.e</vt:lpstr>
      <vt:lpstr>Case 2: The RISs Adopt Different Configuration  Sequences                   i.e </vt:lpstr>
      <vt:lpstr>PowerPoint Presentation</vt:lpstr>
      <vt:lpstr>C. MSE During Channel Estimation</vt:lpstr>
      <vt:lpstr>IV. Data Signal Estimation with Deterministic Channels </vt:lpstr>
      <vt:lpstr>PowerPoint Presentation</vt:lpstr>
      <vt:lpstr>PowerPoint Presentation</vt:lpstr>
      <vt:lpstr>PowerPoint Presentation</vt:lpstr>
      <vt:lpstr>Channel Estimation Based on Correlated  Rayleigh Fading Priors</vt:lpstr>
      <vt:lpstr>PowerPoint Presentation</vt:lpstr>
      <vt:lpstr>PowerPoint Presentation</vt:lpstr>
      <vt:lpstr>PILOT CONTAMINATION AVOIDING AND MITIGATION SCHEMES</vt:lpstr>
      <vt:lpstr>A. Pilot Power control</vt:lpstr>
      <vt:lpstr>B. Corrdinated pilot allocation</vt:lpstr>
      <vt:lpstr>Channel Hardening</vt:lpstr>
      <vt:lpstr>Conclusion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 Estimation of Deterministic Channels</dc:title>
  <dc:creator>Amit kumar yadav</dc:creator>
  <cp:lastModifiedBy>AMIT KUMAR YADAV</cp:lastModifiedBy>
  <cp:revision>11</cp:revision>
  <dcterms:created xsi:type="dcterms:W3CDTF">2024-05-07T18:54:26Z</dcterms:created>
  <dcterms:modified xsi:type="dcterms:W3CDTF">2024-09-04T18:22:08Z</dcterms:modified>
</cp:coreProperties>
</file>