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5" r:id="rId1"/>
    <p:sldMasterId id="2147483714" r:id="rId2"/>
    <p:sldMasterId id="2147483798" r:id="rId3"/>
    <p:sldMasterId id="2147483734" r:id="rId4"/>
    <p:sldMasterId id="2147483741" r:id="rId5"/>
    <p:sldMasterId id="2147483748" r:id="rId6"/>
    <p:sldMasterId id="2147483758" r:id="rId7"/>
  </p:sldMasterIdLst>
  <p:notesMasterIdLst>
    <p:notesMasterId r:id="rId28"/>
  </p:notesMasterIdLst>
  <p:sldIdLst>
    <p:sldId id="322" r:id="rId8"/>
    <p:sldId id="353" r:id="rId9"/>
    <p:sldId id="355" r:id="rId10"/>
    <p:sldId id="357" r:id="rId11"/>
    <p:sldId id="356" r:id="rId12"/>
    <p:sldId id="358" r:id="rId13"/>
    <p:sldId id="359" r:id="rId14"/>
    <p:sldId id="350" r:id="rId15"/>
    <p:sldId id="351" r:id="rId16"/>
    <p:sldId id="352" r:id="rId17"/>
    <p:sldId id="323" r:id="rId18"/>
    <p:sldId id="340" r:id="rId19"/>
    <p:sldId id="345" r:id="rId20"/>
    <p:sldId id="347" r:id="rId21"/>
    <p:sldId id="341" r:id="rId22"/>
    <p:sldId id="346" r:id="rId23"/>
    <p:sldId id="349" r:id="rId24"/>
    <p:sldId id="343" r:id="rId25"/>
    <p:sldId id="348" r:id="rId26"/>
    <p:sldId id="3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940"/>
    <a:srgbClr val="FFFFFF"/>
    <a:srgbClr val="000000"/>
    <a:srgbClr val="46B4B2"/>
    <a:srgbClr val="009C90"/>
    <a:srgbClr val="FFC000"/>
    <a:srgbClr val="BDCD2C"/>
    <a:srgbClr val="3C454F"/>
    <a:srgbClr val="00518E"/>
    <a:srgbClr val="1D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8" autoAdjust="0"/>
    <p:restoredTop sz="93886" autoAdjust="0"/>
  </p:normalViewPr>
  <p:slideViewPr>
    <p:cSldViewPr snapToGrid="0">
      <p:cViewPr varScale="1">
        <p:scale>
          <a:sx n="67" d="100"/>
          <a:sy n="67" d="100"/>
        </p:scale>
        <p:origin x="38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90FE3-7537-4D15-A9F5-FDF1805FD5F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C67A6-C0E7-47DF-97C2-CA9B1127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Shahed Chowdhuri</a:t>
            </a: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Application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Cross-Site Scripting (XSS)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Exposure</a:t>
            </a:r>
          </a:p>
          <a:p>
            <a:pPr rtl="0" eaLnBrk="1" fontAlgn="auto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Real World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Steps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3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4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endParaRPr lang="en-US" dirty="0"/>
          </a:p>
          <a:p>
            <a:r>
              <a:rPr lang="en-US" dirty="0"/>
              <a:t>Microsoft email:</a:t>
            </a:r>
            <a:r>
              <a:rPr lang="en-US" baseline="0" dirty="0"/>
              <a:t> shchowd@microsoft.com</a:t>
            </a:r>
          </a:p>
          <a:p>
            <a:r>
              <a:rPr lang="en-US" baseline="0" dirty="0"/>
              <a:t>Personal Twitter: @shahedC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 Blog: WakeUpAndCode.com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EEC66-7BF3-4CAD-9E14-6F7448A6E41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7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0383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8770515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6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77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70731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2158585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43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62634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8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2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4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2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30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4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7433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9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13230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991024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313139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3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87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538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42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960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6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8588459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5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276185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527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24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040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27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7370777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84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91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46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18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0691620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51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9531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6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32295712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00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71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7311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424636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Topic/Title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863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73" r:id="rId3"/>
    <p:sldLayoutId id="2147483720" r:id="rId4"/>
    <p:sldLayoutId id="2147483779" r:id="rId5"/>
    <p:sldLayoutId id="2147483721" r:id="rId6"/>
    <p:sldLayoutId id="2147483726" r:id="rId7"/>
    <p:sldLayoutId id="2147483722" r:id="rId8"/>
    <p:sldLayoutId id="2147483784" r:id="rId9"/>
    <p:sldLayoutId id="214748381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BE4E-1F91-49DA-A204-28A383D6863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EE40-9F35-411C-8984-5CAB3ACA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75" r:id="rId3"/>
    <p:sldLayoutId id="2147483737" r:id="rId4"/>
    <p:sldLayoutId id="2147483781" r:id="rId5"/>
    <p:sldLayoutId id="2147483738" r:id="rId6"/>
    <p:sldLayoutId id="2147483739" r:id="rId7"/>
    <p:sldLayoutId id="214748374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171B0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6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76" r:id="rId3"/>
    <p:sldLayoutId id="2147483744" r:id="rId4"/>
    <p:sldLayoutId id="2147483782" r:id="rId5"/>
    <p:sldLayoutId id="2147483745" r:id="rId6"/>
    <p:sldLayoutId id="2147483746" r:id="rId7"/>
    <p:sldLayoutId id="214748374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89FD7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7" r:id="rId3"/>
    <p:sldLayoutId id="2147483751" r:id="rId4"/>
    <p:sldLayoutId id="2147483783" r:id="rId5"/>
    <p:sldLayoutId id="2147483752" r:id="rId6"/>
    <p:sldLayoutId id="2147483753" r:id="rId7"/>
    <p:sldLayoutId id="214748375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78" r:id="rId3"/>
    <p:sldLayoutId id="2147483761" r:id="rId4"/>
    <p:sldLayoutId id="2147483762" r:id="rId5"/>
    <p:sldLayoutId id="2147483763" r:id="rId6"/>
    <p:sldLayoutId id="21474837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docs.asp.net/en/latest/security/app-secret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hyperlink" Target="https://azure.microsoft.com/en-us/documentation/articles/web-sites-configu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efproject.net/en/latest/platforms/aspnetcore/new-db.html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hyperlink" Target="https://docs.efproject.net/en/latest/platforms/aspnetcore/new-db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msdn.microsoft.com/en-us/magazine/mt614250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hchowd@microsoft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hyperlink" Target="http://twitter.com/shahed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57" y="723520"/>
            <a:ext cx="12192001" cy="1765042"/>
          </a:xfrm>
        </p:spPr>
        <p:txBody>
          <a:bodyPr>
            <a:noAutofit/>
          </a:bodyPr>
          <a:lstStyle/>
          <a:p>
            <a:r>
              <a:rPr lang="en-US" sz="8000" dirty="0"/>
              <a:t>ASP.NET Core*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799" y="3666936"/>
            <a:ext cx="5584371" cy="204806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Shahed Chowdhuri</a:t>
            </a:r>
          </a:p>
          <a:p>
            <a:pPr algn="l"/>
            <a:r>
              <a:rPr lang="en-US" sz="2800" dirty="0"/>
              <a:t>Sr. Technical Evangelist @ Microsoft</a:t>
            </a:r>
          </a:p>
          <a:p>
            <a:pPr algn="l"/>
            <a:r>
              <a:rPr lang="en-US" sz="2800" dirty="0"/>
              <a:t>@</a:t>
            </a:r>
            <a:r>
              <a:rPr lang="en-US" sz="2800" dirty="0" err="1"/>
              <a:t>shahedC</a:t>
            </a:r>
            <a:endParaRPr lang="en-US" sz="2800" dirty="0"/>
          </a:p>
          <a:p>
            <a:pPr algn="l"/>
            <a:r>
              <a:rPr lang="en-US" sz="2800" dirty="0"/>
              <a:t>WakeUpAndCode.com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7757" y="2182397"/>
            <a:ext cx="12219757" cy="89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dirty="0"/>
              <a:t>A Quick Overview of ASP.NET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3140" y="5715000"/>
            <a:ext cx="402886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* aka ASP.NET 5 before RC1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703396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DB-Driven Web Applications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371845" y="3599542"/>
            <a:ext cx="2380343" cy="23803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6133" y="1255485"/>
            <a:ext cx="1523999" cy="245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App</a:t>
            </a:r>
          </a:p>
        </p:txBody>
      </p:sp>
      <p:sp>
        <p:nvSpPr>
          <p:cNvPr id="8" name="Cloud 7"/>
          <p:cNvSpPr/>
          <p:nvPr/>
        </p:nvSpPr>
        <p:spPr>
          <a:xfrm>
            <a:off x="6923852" y="1738084"/>
            <a:ext cx="2714172" cy="1487715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Internet</a:t>
            </a:r>
          </a:p>
        </p:txBody>
      </p:sp>
      <p:cxnSp>
        <p:nvCxnSpPr>
          <p:cNvPr id="18" name="Elbow Connector 17"/>
          <p:cNvCxnSpPr>
            <a:stCxn id="5" idx="1"/>
            <a:endCxn id="3" idx="1"/>
          </p:cNvCxnSpPr>
          <p:nvPr/>
        </p:nvCxnSpPr>
        <p:spPr>
          <a:xfrm rot="10800000" flipV="1">
            <a:off x="1562017" y="2481942"/>
            <a:ext cx="2864116" cy="111759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5" idx="3"/>
          </p:cNvCxnSpPr>
          <p:nvPr/>
        </p:nvCxnSpPr>
        <p:spPr>
          <a:xfrm rot="10800000" flipV="1">
            <a:off x="5950133" y="2481941"/>
            <a:ext cx="982139" cy="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miley Face 22"/>
          <p:cNvSpPr/>
          <p:nvPr/>
        </p:nvSpPr>
        <p:spPr>
          <a:xfrm>
            <a:off x="10610482" y="4789713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9466096" y="4789713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8" idx="0"/>
          </p:cNvCxnSpPr>
          <p:nvPr/>
        </p:nvCxnSpPr>
        <p:spPr>
          <a:xfrm>
            <a:off x="9635762" y="2481942"/>
            <a:ext cx="974720" cy="197031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23122" y="5810738"/>
            <a:ext cx="925766" cy="461665"/>
          </a:xfrm>
          <a:prstGeom prst="rect">
            <a:avLst/>
          </a:prstGeom>
          <a:solidFill>
            <a:srgbClr val="0171B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Users</a:t>
            </a:r>
          </a:p>
        </p:txBody>
      </p:sp>
      <p:sp>
        <p:nvSpPr>
          <p:cNvPr id="9" name="Explosion 1 8"/>
          <p:cNvSpPr/>
          <p:nvPr/>
        </p:nvSpPr>
        <p:spPr>
          <a:xfrm>
            <a:off x="3452413" y="1881412"/>
            <a:ext cx="1378272" cy="1201057"/>
          </a:xfrm>
          <a:prstGeom prst="irregularSeal1">
            <a:avLst/>
          </a:prstGeom>
          <a:solidFill>
            <a:srgbClr val="46B4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4091884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Models and Fields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250306" y="6058062"/>
            <a:ext cx="7647709" cy="51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i="1" dirty="0">
                <a:solidFill>
                  <a:schemeClr val="bg1"/>
                </a:solidFill>
              </a:rPr>
              <a:t>C# classes with data types, annotated with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06" y="1174130"/>
            <a:ext cx="7419975" cy="468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776" y="2136321"/>
            <a:ext cx="8115300" cy="3467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2425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Connection Strings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250306" y="5895222"/>
            <a:ext cx="11686770" cy="51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i="1" dirty="0">
                <a:solidFill>
                  <a:schemeClr val="bg1"/>
                </a:solidFill>
              </a:rPr>
              <a:t>Added with DB Context Options in </a:t>
            </a:r>
            <a:r>
              <a:rPr lang="en-US" sz="2800" i="1" dirty="0" err="1">
                <a:solidFill>
                  <a:schemeClr val="bg1"/>
                </a:solidFill>
              </a:rPr>
              <a:t>Startup.ConfigureServices</a:t>
            </a:r>
            <a:r>
              <a:rPr lang="en-US" sz="2800" i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06" y="976498"/>
            <a:ext cx="8420100" cy="468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356" y="1724395"/>
            <a:ext cx="6438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5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Connection Strings in Development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250306" y="5895222"/>
            <a:ext cx="11686770" cy="51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More info: </a:t>
            </a:r>
            <a:r>
              <a:rPr lang="en-US" sz="2800" dirty="0">
                <a:solidFill>
                  <a:schemeClr val="bg1"/>
                </a:solidFill>
                <a:hlinkClick r:id="rId4"/>
              </a:rPr>
              <a:t>http://docs.asp.net/en/latest/security/app-secrets.html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06" y="976498"/>
            <a:ext cx="6231938" cy="4918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275" y="1425524"/>
            <a:ext cx="8105775" cy="40957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026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Connection Strings in Azure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250306" y="5895222"/>
            <a:ext cx="11686770" cy="515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More info: </a:t>
            </a:r>
            <a:r>
              <a:rPr lang="en-US" sz="2800">
                <a:solidFill>
                  <a:schemeClr val="bg1"/>
                </a:solidFill>
                <a:hlinkClick r:id="rId4"/>
              </a:rPr>
              <a:t>https://azure.microsoft.com/en-us/documentation/articles/web-sites-configure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06" y="976498"/>
            <a:ext cx="8035976" cy="49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80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Add Initial Migration *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512" y="1405857"/>
            <a:ext cx="11079822" cy="4064214"/>
          </a:xfrm>
          <a:prstGeom prst="rect">
            <a:avLst/>
          </a:prstGeom>
          <a:solidFill>
            <a:srgbClr val="00000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</a:rPr>
              <a:t>&gt;</a:t>
            </a:r>
            <a:r>
              <a:rPr lang="en-US" sz="4800" b="1" dirty="0" err="1">
                <a:solidFill>
                  <a:srgbClr val="92D050"/>
                </a:solidFill>
              </a:rPr>
              <a:t>dnvm</a:t>
            </a:r>
            <a:r>
              <a:rPr lang="en-US" sz="4800" b="1" dirty="0">
                <a:solidFill>
                  <a:srgbClr val="92D050"/>
                </a:solidFill>
              </a:rPr>
              <a:t> use 1.0.0-rc1-update1</a:t>
            </a:r>
          </a:p>
          <a:p>
            <a:pPr marL="0" indent="0">
              <a:buNone/>
            </a:pPr>
            <a:endParaRPr lang="en-US" sz="48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</a:rPr>
              <a:t>&gt;</a:t>
            </a:r>
            <a:r>
              <a:rPr lang="en-US" sz="4800" b="1" dirty="0" err="1">
                <a:solidFill>
                  <a:srgbClr val="92D050"/>
                </a:solidFill>
              </a:rPr>
              <a:t>dnx</a:t>
            </a:r>
            <a:r>
              <a:rPr lang="en-US" sz="4800" b="1" dirty="0">
                <a:solidFill>
                  <a:srgbClr val="92D050"/>
                </a:solidFill>
              </a:rPr>
              <a:t> </a:t>
            </a:r>
            <a:r>
              <a:rPr lang="en-US" sz="4800" b="1" dirty="0" err="1">
                <a:solidFill>
                  <a:srgbClr val="92D050"/>
                </a:solidFill>
              </a:rPr>
              <a:t>ef</a:t>
            </a:r>
            <a:r>
              <a:rPr lang="en-US" sz="4800" b="1" dirty="0">
                <a:solidFill>
                  <a:srgbClr val="92D050"/>
                </a:solidFill>
              </a:rPr>
              <a:t> migrations add initial</a:t>
            </a:r>
          </a:p>
          <a:p>
            <a:pPr marL="0" indent="0">
              <a:buNone/>
            </a:pPr>
            <a:endParaRPr lang="en-US" sz="48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</a:rPr>
              <a:t>&gt;</a:t>
            </a:r>
            <a:r>
              <a:rPr lang="en-US" sz="4800" b="1" dirty="0" err="1">
                <a:solidFill>
                  <a:srgbClr val="92D050"/>
                </a:solidFill>
              </a:rPr>
              <a:t>dnx</a:t>
            </a:r>
            <a:r>
              <a:rPr lang="en-US" sz="4800" b="1" dirty="0">
                <a:solidFill>
                  <a:srgbClr val="92D050"/>
                </a:solidFill>
              </a:rPr>
              <a:t> </a:t>
            </a:r>
            <a:r>
              <a:rPr lang="en-US" sz="4800" b="1" dirty="0" err="1">
                <a:solidFill>
                  <a:srgbClr val="92D050"/>
                </a:solidFill>
              </a:rPr>
              <a:t>ef</a:t>
            </a:r>
            <a:r>
              <a:rPr lang="en-US" sz="4800" b="1" dirty="0">
                <a:solidFill>
                  <a:srgbClr val="92D050"/>
                </a:solidFill>
              </a:rPr>
              <a:t> database update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1555296"/>
            <a:ext cx="8105775" cy="3486150"/>
          </a:xfrm>
          <a:prstGeom prst="rect">
            <a:avLst/>
          </a:prstGeom>
        </p:spPr>
      </p:pic>
      <p:sp>
        <p:nvSpPr>
          <p:cNvPr id="16" name="Text Placeholder 4"/>
          <p:cNvSpPr txBox="1">
            <a:spLocks/>
          </p:cNvSpPr>
          <p:nvPr/>
        </p:nvSpPr>
        <p:spPr>
          <a:xfrm>
            <a:off x="250306" y="5641693"/>
            <a:ext cx="11941694" cy="1020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8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* Subject to change after RC2, see official documentation:  </a:t>
            </a:r>
            <a:r>
              <a:rPr lang="en-US" sz="2800" dirty="0">
                <a:solidFill>
                  <a:schemeClr val="bg1"/>
                </a:solidFill>
                <a:hlinkClick r:id="rId5"/>
              </a:rPr>
              <a:t>https://docs.efproject.net/en/latest/platforms/aspnetcore/new-db.html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293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Add Additional Migrations *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512" y="1405857"/>
            <a:ext cx="11079822" cy="4064214"/>
          </a:xfrm>
          <a:prstGeom prst="rect">
            <a:avLst/>
          </a:prstGeom>
          <a:solidFill>
            <a:srgbClr val="00000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</a:rPr>
              <a:t>&gt;</a:t>
            </a:r>
            <a:r>
              <a:rPr lang="en-US" sz="4800" b="1" dirty="0" err="1">
                <a:solidFill>
                  <a:srgbClr val="92D050"/>
                </a:solidFill>
              </a:rPr>
              <a:t>dnvm</a:t>
            </a:r>
            <a:r>
              <a:rPr lang="en-US" sz="4800" b="1" dirty="0">
                <a:solidFill>
                  <a:srgbClr val="92D050"/>
                </a:solidFill>
              </a:rPr>
              <a:t> use 1.0.0-rc1-update1</a:t>
            </a:r>
          </a:p>
          <a:p>
            <a:pPr marL="0" indent="0">
              <a:buNone/>
            </a:pPr>
            <a:endParaRPr lang="en-US" sz="48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</a:rPr>
              <a:t>&gt;</a:t>
            </a:r>
            <a:r>
              <a:rPr lang="en-US" sz="4800" b="1" dirty="0" err="1">
                <a:solidFill>
                  <a:srgbClr val="92D050"/>
                </a:solidFill>
              </a:rPr>
              <a:t>dnx</a:t>
            </a:r>
            <a:r>
              <a:rPr lang="en-US" sz="4800" b="1" dirty="0">
                <a:solidFill>
                  <a:srgbClr val="92D050"/>
                </a:solidFill>
              </a:rPr>
              <a:t> </a:t>
            </a:r>
            <a:r>
              <a:rPr lang="en-US" sz="4800" b="1" dirty="0" err="1">
                <a:solidFill>
                  <a:srgbClr val="92D050"/>
                </a:solidFill>
              </a:rPr>
              <a:t>ef</a:t>
            </a:r>
            <a:r>
              <a:rPr lang="en-US" sz="4800" b="1" dirty="0">
                <a:solidFill>
                  <a:srgbClr val="92D050"/>
                </a:solidFill>
              </a:rPr>
              <a:t> migrations add </a:t>
            </a:r>
            <a:r>
              <a:rPr lang="en-US" sz="4800" b="1" dirty="0" err="1">
                <a:solidFill>
                  <a:srgbClr val="92D050"/>
                </a:solidFill>
              </a:rPr>
              <a:t>FriendCode</a:t>
            </a:r>
            <a:endParaRPr lang="en-US" sz="48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8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92D050"/>
                </a:solidFill>
              </a:rPr>
              <a:t>&gt;</a:t>
            </a:r>
            <a:r>
              <a:rPr lang="en-US" sz="4800" b="1" dirty="0" err="1">
                <a:solidFill>
                  <a:srgbClr val="92D050"/>
                </a:solidFill>
              </a:rPr>
              <a:t>dnx</a:t>
            </a:r>
            <a:r>
              <a:rPr lang="en-US" sz="4800" b="1" dirty="0">
                <a:solidFill>
                  <a:srgbClr val="92D050"/>
                </a:solidFill>
              </a:rPr>
              <a:t> </a:t>
            </a:r>
            <a:r>
              <a:rPr lang="en-US" sz="4800" b="1" dirty="0" err="1">
                <a:solidFill>
                  <a:srgbClr val="92D050"/>
                </a:solidFill>
              </a:rPr>
              <a:t>ef</a:t>
            </a:r>
            <a:r>
              <a:rPr lang="en-US" sz="4800" b="1" dirty="0">
                <a:solidFill>
                  <a:srgbClr val="92D050"/>
                </a:solidFill>
              </a:rPr>
              <a:t> database update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250306" y="5641693"/>
            <a:ext cx="11941694" cy="1020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* Subject to change after RC2, see official documentation:  </a:t>
            </a:r>
            <a:r>
              <a:rPr lang="en-US" sz="2800" dirty="0">
                <a:solidFill>
                  <a:schemeClr val="bg1"/>
                </a:solidFill>
                <a:hlinkClick r:id="rId4"/>
              </a:rPr>
              <a:t>https://docs.efproject.net/en/latest/platforms/aspnetcore/new-db.html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351" y="1566020"/>
            <a:ext cx="80867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11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EF Migration Commands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250306" y="5641693"/>
            <a:ext cx="11941694" cy="1020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kern="12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More info: </a:t>
            </a:r>
            <a:r>
              <a:rPr lang="en-US" sz="2800" dirty="0">
                <a:solidFill>
                  <a:schemeClr val="bg1"/>
                </a:solidFill>
                <a:hlinkClick r:id="rId4"/>
              </a:rPr>
              <a:t>https://msdn.microsoft.com/en-us/magazine/mt614250.aspx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0306" y="976498"/>
            <a:ext cx="8172450" cy="4495800"/>
            <a:chOff x="250306" y="976498"/>
            <a:chExt cx="8172450" cy="4495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306" y="976498"/>
              <a:ext cx="8172450" cy="36766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306" y="4653148"/>
              <a:ext cx="8172450" cy="819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234375" y="4937760"/>
              <a:ext cx="4188381" cy="253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0306" y="5121976"/>
              <a:ext cx="304865" cy="3503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1262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Controllers and Views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6" y="976498"/>
            <a:ext cx="809625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251" y="1714870"/>
            <a:ext cx="81248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5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0306" y="228601"/>
            <a:ext cx="11686770" cy="747897"/>
          </a:xfrm>
        </p:spPr>
        <p:txBody>
          <a:bodyPr>
            <a:noAutofit/>
          </a:bodyPr>
          <a:lstStyle/>
          <a:p>
            <a:r>
              <a:rPr lang="en-US" sz="4800" b="1" dirty="0"/>
              <a:t>Migration History and Snapshots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6" y="1766176"/>
            <a:ext cx="9740652" cy="3468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604" y="976498"/>
            <a:ext cx="8543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40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7310" y="1277604"/>
            <a:ext cx="8437377" cy="4951368"/>
            <a:chOff x="2017310" y="1277604"/>
            <a:chExt cx="8437377" cy="4951368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320102" y="5042545"/>
              <a:ext cx="1983189" cy="11864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Web API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2017310" y="1277604"/>
              <a:ext cx="1983189" cy="206175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Active Server Pages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(Classic ASP)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168706" y="1277605"/>
              <a:ext cx="1983189" cy="35155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(Web Forms)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320102" y="1277604"/>
              <a:ext cx="1983189" cy="206175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MVC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1/2/3/4/5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320102" y="3606752"/>
              <a:ext cx="1983189" cy="11864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Web Pages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8471498" y="1277604"/>
              <a:ext cx="1983189" cy="49513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MVC 6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Unified MVC, Web API and Web Pages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17310" y="1277604"/>
            <a:ext cx="8437377" cy="4951368"/>
            <a:chOff x="2017310" y="1277604"/>
            <a:chExt cx="8437377" cy="495136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0102" y="5042545"/>
              <a:ext cx="1983189" cy="11864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Web API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017310" y="1277604"/>
              <a:ext cx="1983189" cy="206175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Active Server Pages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(Classic ASP)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4168706" y="1277605"/>
              <a:ext cx="1983189" cy="35155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(Web Forms)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320102" y="1277604"/>
              <a:ext cx="1983189" cy="206175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MVC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1/2/3/4/5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320102" y="3606752"/>
              <a:ext cx="1983189" cy="11864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Web Pages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8471498" y="1277604"/>
              <a:ext cx="1983189" cy="49513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ASP.NET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strike="sngStrike" dirty="0">
                  <a:solidFill>
                    <a:srgbClr val="FF0000"/>
                  </a:solidFill>
                  <a:ea typeface="Segoe UI" pitchFamily="34" charset="0"/>
                  <a:cs typeface="Segoe UI" pitchFamily="34" charset="0"/>
                </a:rPr>
                <a:t>MVC 6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Core MVC</a:t>
              </a: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tx2"/>
                  </a:solidFill>
                  <a:ea typeface="Segoe UI" pitchFamily="34" charset="0"/>
                  <a:cs typeface="Segoe UI" pitchFamily="34" charset="0"/>
                </a:rPr>
                <a:t>Unified MVC, Web API and Web Pages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178" y="289957"/>
            <a:ext cx="8605646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Evolution of ASP and ASP .NET</a:t>
            </a:r>
          </a:p>
        </p:txBody>
      </p:sp>
    </p:spTree>
    <p:extLst>
      <p:ext uri="{BB962C8B-B14F-4D97-AF65-F5344CB8AC3E}">
        <p14:creationId xmlns:p14="http://schemas.microsoft.com/office/powerpoint/2010/main" val="37506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5093" y="6207164"/>
            <a:ext cx="7660407" cy="45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defTabSz="914180"/>
            <a:r>
              <a:rPr lang="en-US" sz="2399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Email:</a:t>
            </a:r>
            <a:r>
              <a:rPr lang="en-US" sz="2399" dirty="0">
                <a:solidFill>
                  <a:srgbClr val="505050"/>
                </a:solidFill>
              </a:rPr>
              <a:t> </a:t>
            </a:r>
            <a:r>
              <a:rPr lang="en-US" sz="2399" dirty="0">
                <a:solidFill>
                  <a:srgbClr val="505050"/>
                </a:solidFill>
                <a:hlinkClick r:id="rId3"/>
              </a:rPr>
              <a:t>shchowd@microsoft.com</a:t>
            </a:r>
            <a:r>
              <a:rPr lang="en-US" sz="2399" dirty="0">
                <a:solidFill>
                  <a:srgbClr val="505050"/>
                </a:solidFill>
              </a:rPr>
              <a:t> </a:t>
            </a:r>
            <a:r>
              <a:rPr lang="en-US" sz="2399" dirty="0">
                <a:solidFill>
                  <a:schemeClr val="tx1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</a:t>
            </a:r>
            <a:r>
              <a:rPr lang="en-US" sz="2399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Twitter: </a:t>
            </a:r>
            <a:r>
              <a:rPr lang="en-US" sz="2399" dirty="0">
                <a:solidFill>
                  <a:srgbClr val="505050"/>
                </a:solidFill>
                <a:hlinkClick r:id="rId4"/>
              </a:rPr>
              <a:t>@shahedC</a:t>
            </a:r>
            <a:r>
              <a:rPr lang="en-US" sz="2399" dirty="0">
                <a:solidFill>
                  <a:srgbClr val="50505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30" y="1157073"/>
            <a:ext cx="8603343" cy="45438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2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0561" y="1353513"/>
            <a:ext cx="9851318" cy="4316526"/>
            <a:chOff x="1290561" y="1353513"/>
            <a:chExt cx="9851318" cy="4316526"/>
          </a:xfrm>
        </p:grpSpPr>
        <p:grpSp>
          <p:nvGrpSpPr>
            <p:cNvPr id="2" name="Group 1"/>
            <p:cNvGrpSpPr/>
            <p:nvPr/>
          </p:nvGrpSpPr>
          <p:grpSpPr>
            <a:xfrm>
              <a:off x="1290561" y="1353513"/>
              <a:ext cx="9452315" cy="4316526"/>
              <a:chOff x="1900981" y="1380156"/>
              <a:chExt cx="9641853" cy="4403081"/>
            </a:xfrm>
          </p:grpSpPr>
          <p:sp>
            <p:nvSpPr>
              <p:cNvPr id="4" name="Rounded Rectangle 3"/>
              <p:cNvSpPr/>
              <p:nvPr/>
            </p:nvSpPr>
            <p:spPr bwMode="auto">
              <a:xfrm rot="19996717">
                <a:off x="1900981" y="1485603"/>
                <a:ext cx="1737342" cy="1779103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29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C# 6.0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4115613" y="4387424"/>
                <a:ext cx="2331838" cy="1395813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.NET Framework 4.6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4115612" y="2484438"/>
                <a:ext cx="4828636" cy="1779103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ASP.NET 5</a:t>
                </a:r>
              </a:p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(runs on .NET Core 5 or .NET Framework 4.5.2+)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 rot="1600541">
                <a:off x="9248151" y="1380156"/>
                <a:ext cx="2294683" cy="2067800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ASP.NET </a:t>
                </a:r>
              </a:p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MVC 6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6564043" y="4387424"/>
                <a:ext cx="2380206" cy="1395813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.NET Core 5</a:t>
                </a:r>
              </a:p>
            </p:txBody>
          </p:sp>
        </p:grpSp>
        <p:sp>
          <p:nvSpPr>
            <p:cNvPr id="10" name="Rounded Rectangle 9"/>
            <p:cNvSpPr/>
            <p:nvPr/>
          </p:nvSpPr>
          <p:spPr bwMode="auto">
            <a:xfrm rot="20681468">
              <a:off x="9169766" y="4018108"/>
              <a:ext cx="1972113" cy="1125930"/>
            </a:xfrm>
            <a:prstGeom prst="roundRect">
              <a:avLst/>
            </a:prstGeom>
            <a:solidFill>
              <a:srgbClr val="80B9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13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SignalR</a:t>
              </a:r>
              <a:r>
                <a:rPr lang="en-US" sz="3137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90561" y="1354834"/>
            <a:ext cx="9762650" cy="4315205"/>
            <a:chOff x="1290561" y="1354834"/>
            <a:chExt cx="9762650" cy="4315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290561" y="1354834"/>
              <a:ext cx="9452002" cy="4315205"/>
              <a:chOff x="1900981" y="1381504"/>
              <a:chExt cx="9641534" cy="4401733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 rot="19996717">
                <a:off x="1900981" y="1485603"/>
                <a:ext cx="1737342" cy="1779103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29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C# 6.0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4115613" y="4387424"/>
                <a:ext cx="2331838" cy="1395813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.NET Framework 4.6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4115612" y="2484438"/>
                <a:ext cx="4828636" cy="1779103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ASP.NET</a:t>
                </a:r>
                <a:r>
                  <a:rPr lang="en-US" sz="2353" strike="sngStrike" dirty="0">
                    <a:solidFill>
                      <a:srgbClr val="FF0000"/>
                    </a:solidFill>
                    <a:ea typeface="Segoe UI" pitchFamily="34" charset="0"/>
                    <a:cs typeface="Segoe UI" pitchFamily="34" charset="0"/>
                  </a:rPr>
                  <a:t> 5 </a:t>
                </a: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Core 1.0</a:t>
                </a:r>
              </a:p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(runs on .NET Core</a:t>
                </a:r>
                <a:r>
                  <a:rPr lang="en-US" sz="2353" strike="sngStrike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353" strike="sngStrike" dirty="0">
                    <a:solidFill>
                      <a:srgbClr val="FF0000"/>
                    </a:solidFill>
                    <a:ea typeface="Segoe UI" pitchFamily="34" charset="0"/>
                    <a:cs typeface="Segoe UI" pitchFamily="34" charset="0"/>
                  </a:rPr>
                  <a:t>5</a:t>
                </a:r>
                <a:r>
                  <a:rPr lang="en-US" sz="2353" strike="sngStrike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1.0</a:t>
                </a:r>
              </a:p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or .NET Framework 4.5.2+)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00541">
                <a:off x="9253833" y="1381504"/>
                <a:ext cx="2288682" cy="2067800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ASP.NET </a:t>
                </a:r>
              </a:p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strike="sngStrike" dirty="0">
                    <a:solidFill>
                      <a:srgbClr val="FF0000"/>
                    </a:solidFill>
                    <a:ea typeface="Segoe UI" pitchFamily="34" charset="0"/>
                    <a:cs typeface="Segoe UI" pitchFamily="34" charset="0"/>
                  </a:rPr>
                  <a:t>MVC 6</a:t>
                </a:r>
              </a:p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Core MVC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564043" y="4387424"/>
                <a:ext cx="2380206" cy="1395813"/>
              </a:xfrm>
              <a:prstGeom prst="roundRect">
                <a:avLst/>
              </a:prstGeom>
              <a:solidFill>
                <a:srgbClr val="80B94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strike="sngStrike" dirty="0">
                    <a:solidFill>
                      <a:srgbClr val="FF0000"/>
                    </a:solidFill>
                    <a:ea typeface="Segoe UI" pitchFamily="34" charset="0"/>
                    <a:cs typeface="Segoe UI" pitchFamily="34" charset="0"/>
                  </a:rPr>
                  <a:t>.NET Core 5</a:t>
                </a:r>
              </a:p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.NET Core 1.0</a:t>
                </a:r>
              </a:p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 bwMode="auto">
            <a:xfrm rot="20681468">
              <a:off x="9081098" y="4018108"/>
              <a:ext cx="1972113" cy="1125930"/>
            </a:xfrm>
            <a:prstGeom prst="roundRect">
              <a:avLst/>
            </a:prstGeom>
            <a:solidFill>
              <a:srgbClr val="80B9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13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SignalR</a:t>
              </a:r>
              <a:r>
                <a:rPr lang="en-US" sz="3137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1416" y="289957"/>
            <a:ext cx="7709169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Names &amp; Version Numbers</a:t>
            </a:r>
          </a:p>
        </p:txBody>
      </p:sp>
    </p:spTree>
    <p:extLst>
      <p:ext uri="{BB962C8B-B14F-4D97-AF65-F5344CB8AC3E}">
        <p14:creationId xmlns:p14="http://schemas.microsoft.com/office/powerpoint/2010/main" val="132037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4"/>
          <a:stretch/>
        </p:blipFill>
        <p:spPr>
          <a:xfrm>
            <a:off x="627867" y="1189491"/>
            <a:ext cx="10725243" cy="51080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7867" y="289955"/>
            <a:ext cx="10725243" cy="899537"/>
          </a:xfrm>
        </p:spPr>
        <p:txBody>
          <a:bodyPr>
            <a:normAutofit/>
          </a:bodyPr>
          <a:lstStyle/>
          <a:p>
            <a:r>
              <a:rPr lang="en-US" dirty="0"/>
              <a:t>ASP.NET Core High-Level Overview</a:t>
            </a:r>
          </a:p>
        </p:txBody>
      </p:sp>
    </p:spTree>
    <p:extLst>
      <p:ext uri="{BB962C8B-B14F-4D97-AF65-F5344CB8AC3E}">
        <p14:creationId xmlns:p14="http://schemas.microsoft.com/office/powerpoint/2010/main" val="25465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2652" y="289955"/>
            <a:ext cx="5826698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Compilation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92" y="1382390"/>
            <a:ext cx="8277619" cy="47046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1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0180" y="289957"/>
            <a:ext cx="9591641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.NET Framework 4.6?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4336" y="1189494"/>
            <a:ext cx="10983329" cy="5380021"/>
            <a:chOff x="616453" y="1212849"/>
            <a:chExt cx="11203568" cy="54879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12876"/>
            <a:stretch/>
          </p:blipFill>
          <p:spPr>
            <a:xfrm>
              <a:off x="616453" y="1212849"/>
              <a:ext cx="11203568" cy="548790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009376" y="3889582"/>
              <a:ext cx="676369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36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0440" y="289957"/>
            <a:ext cx="8471121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How about Entity Framework?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27" y="1189494"/>
            <a:ext cx="9174347" cy="5158051"/>
          </a:xfrm>
          <a:prstGeom prst="rect">
            <a:avLst/>
          </a:prstGeom>
        </p:spPr>
      </p:pic>
      <p:sp>
        <p:nvSpPr>
          <p:cNvPr id="2" name="Can 1"/>
          <p:cNvSpPr/>
          <p:nvPr/>
        </p:nvSpPr>
        <p:spPr bwMode="auto">
          <a:xfrm>
            <a:off x="8841531" y="5061143"/>
            <a:ext cx="896425" cy="1192245"/>
          </a:xfrm>
          <a:prstGeom prst="can">
            <a:avLst/>
          </a:prstGeom>
          <a:solidFill>
            <a:srgbClr val="B6DF8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DB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8471765" y="3713393"/>
            <a:ext cx="1635958" cy="896425"/>
          </a:xfrm>
          <a:prstGeom prst="cloud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ORM</a:t>
            </a:r>
          </a:p>
        </p:txBody>
      </p:sp>
      <p:sp>
        <p:nvSpPr>
          <p:cNvPr id="6" name="Flowchart: Multidocument 5"/>
          <p:cNvSpPr/>
          <p:nvPr/>
        </p:nvSpPr>
        <p:spPr bwMode="auto">
          <a:xfrm>
            <a:off x="8426680" y="2089032"/>
            <a:ext cx="1726130" cy="1173037"/>
          </a:xfrm>
          <a:prstGeom prst="flowChartMultidocumen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Entities in Code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9270096" y="3262069"/>
            <a:ext cx="235579" cy="4513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847593" y="3262069"/>
            <a:ext cx="235579" cy="4513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flipV="1">
            <a:off x="9390832" y="4609819"/>
            <a:ext cx="235579" cy="4513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8968329" y="4609819"/>
            <a:ext cx="235579" cy="4513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0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57" y="723520"/>
            <a:ext cx="12192001" cy="1765042"/>
          </a:xfrm>
        </p:spPr>
        <p:txBody>
          <a:bodyPr>
            <a:noAutofit/>
          </a:bodyPr>
          <a:lstStyle/>
          <a:p>
            <a:r>
              <a:rPr lang="en-US" sz="8000" dirty="0"/>
              <a:t>Entity Framework Core*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799" y="3666936"/>
            <a:ext cx="5584371" cy="204806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Shahed Chowdhuri</a:t>
            </a:r>
          </a:p>
          <a:p>
            <a:pPr algn="l"/>
            <a:r>
              <a:rPr lang="en-US" sz="2800" dirty="0"/>
              <a:t>Sr. Technical Evangelist @ Microsoft</a:t>
            </a:r>
          </a:p>
          <a:p>
            <a:pPr algn="l"/>
            <a:r>
              <a:rPr lang="en-US" sz="2800" dirty="0"/>
              <a:t>@</a:t>
            </a:r>
            <a:r>
              <a:rPr lang="en-US" sz="2800" dirty="0" err="1"/>
              <a:t>shahedC</a:t>
            </a:r>
            <a:endParaRPr lang="en-US" sz="2800" dirty="0"/>
          </a:p>
          <a:p>
            <a:pPr algn="l"/>
            <a:r>
              <a:rPr lang="en-US" sz="2800" dirty="0"/>
              <a:t>WakeUpAndCode.com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7757" y="2182397"/>
            <a:ext cx="12219757" cy="89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dirty="0"/>
              <a:t>The Future of EF for ASP.NET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31436" y="5715000"/>
            <a:ext cx="315836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* aka EF7 before RC1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9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887896"/>
              </p:ext>
            </p:extLst>
          </p:nvPr>
        </p:nvGraphicFramePr>
        <p:xfrm>
          <a:off x="421864" y="549905"/>
          <a:ext cx="11218756" cy="58521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21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sz="3600" dirty="0"/>
                        <a:t>EF Core Agenda</a:t>
                      </a:r>
                      <a:r>
                        <a:rPr lang="en-US" sz="3600" baseline="0" dirty="0"/>
                        <a:t> </a:t>
                      </a:r>
                      <a:endParaRPr lang="en-US" sz="3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Ø"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Overview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417148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Ø"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Models and Fields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Ø"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Connection</a:t>
                      </a:r>
                      <a:r>
                        <a:rPr lang="en-US" sz="3600" baseline="0" dirty="0">
                          <a:solidFill>
                            <a:srgbClr val="000000"/>
                          </a:solidFill>
                        </a:rPr>
                        <a:t> Strings</a:t>
                      </a:r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212661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Ø"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Add Initial</a:t>
                      </a:r>
                      <a:r>
                        <a:rPr lang="en-US" sz="36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Migration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Additional Migrations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789311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Ø"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Controllers and Views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Ø"/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</a:rPr>
                        <a:t>Migration</a:t>
                      </a:r>
                      <a:r>
                        <a:rPr lang="en-US" sz="3600" baseline="0" dirty="0">
                          <a:solidFill>
                            <a:srgbClr val="000000"/>
                          </a:solidFill>
                        </a:rPr>
                        <a:t> History and Snapshots</a:t>
                      </a:r>
                      <a:endParaRPr lang="en-US" sz="3600"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6252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013285"/>
      </p:ext>
    </p:extLst>
  </p:cSld>
  <p:clrMapOvr>
    <a:masterClrMapping/>
  </p:clrMapOvr>
</p:sld>
</file>

<file path=ppt/theme/theme1.xml><?xml version="1.0" encoding="utf-8"?>
<a:theme xmlns:a="http://schemas.openxmlformats.org/drawingml/2006/main" name="Deck 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Medium">
  <a:themeElements>
    <a:clrScheme name="Custom 3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Widescreen</PresentationFormat>
  <Paragraphs>151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Deck Title Slide</vt:lpstr>
      <vt:lpstr>Azure Medium</vt:lpstr>
      <vt:lpstr>Custom Design</vt:lpstr>
      <vt:lpstr>Azure Graphite</vt:lpstr>
      <vt:lpstr>Azure Dark</vt:lpstr>
      <vt:lpstr>Azure Basic</vt:lpstr>
      <vt:lpstr>Azure Noir</vt:lpstr>
      <vt:lpstr>ASP.NET Core*</vt:lpstr>
      <vt:lpstr>Evolution of ASP and ASP .NET</vt:lpstr>
      <vt:lpstr>Names &amp; Version Numbers</vt:lpstr>
      <vt:lpstr>ASP.NET Core High-Level Overview</vt:lpstr>
      <vt:lpstr>Compilation Process</vt:lpstr>
      <vt:lpstr>What About .NET Framework 4.6?</vt:lpstr>
      <vt:lpstr>How about Entity Framework?</vt:lpstr>
      <vt:lpstr>Entity Framework Core*</vt:lpstr>
      <vt:lpstr>PowerPoint Presentation</vt:lpstr>
      <vt:lpstr>DB-Driven Web Applications</vt:lpstr>
      <vt:lpstr>Models and Fields</vt:lpstr>
      <vt:lpstr>Connection Strings</vt:lpstr>
      <vt:lpstr>Connection Strings in Development</vt:lpstr>
      <vt:lpstr>Connection Strings in Azure</vt:lpstr>
      <vt:lpstr>Add Initial Migration *</vt:lpstr>
      <vt:lpstr>Add Additional Migrations *</vt:lpstr>
      <vt:lpstr>EF Migration Commands</vt:lpstr>
      <vt:lpstr>Controllers and Views</vt:lpstr>
      <vt:lpstr>Migration History and Snapshots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2014-06-19T07:13:47Z</dcterms:created>
  <dcterms:modified xsi:type="dcterms:W3CDTF">2016-03-29T23:49:37Z</dcterms:modified>
</cp:coreProperties>
</file>