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be8aa0f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be8aa0f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be8aa0f6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be8aa0f6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be8aa0f6e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be8aa0f6e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74c6fd4c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74c6fd4c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e8aa0f6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e8aa0f6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e8aa0f6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e8aa0f6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474c6fd4c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474c6fd4c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3"/>
          <p:cNvGrpSpPr/>
          <p:nvPr/>
        </p:nvGrpSpPr>
        <p:grpSpPr>
          <a:xfrm>
            <a:off x="78750" y="75450"/>
            <a:ext cx="8986500" cy="4992600"/>
            <a:chOff x="78750" y="75450"/>
            <a:chExt cx="8986500" cy="4992600"/>
          </a:xfrm>
        </p:grpSpPr>
        <p:sp>
          <p:nvSpPr>
            <p:cNvPr id="55" name="Google Shape;55;p13"/>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193800" y="184950"/>
              <a:ext cx="8756400" cy="4773600"/>
            </a:xfrm>
            <a:prstGeom prst="rect">
              <a:avLst/>
            </a:prstGeom>
            <a:noFill/>
            <a:ln cap="flat" cmpd="sng" w="1905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13"/>
          <p:cNvSpPr txBox="1"/>
          <p:nvPr>
            <p:ph type="ctrTitle"/>
          </p:nvPr>
        </p:nvSpPr>
        <p:spPr>
          <a:xfrm>
            <a:off x="311700" y="2839025"/>
            <a:ext cx="8520600" cy="14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4200" u="sng">
                <a:solidFill>
                  <a:srgbClr val="0C7182"/>
                </a:solidFill>
              </a:rPr>
              <a:t>Test</a:t>
            </a:r>
            <a:r>
              <a:rPr b="1" lang="en" sz="4200">
                <a:solidFill>
                  <a:srgbClr val="0C7182"/>
                </a:solidFill>
              </a:rPr>
              <a:t> </a:t>
            </a:r>
            <a:r>
              <a:rPr b="1" lang="en" sz="4200" u="sng">
                <a:solidFill>
                  <a:srgbClr val="0C7182"/>
                </a:solidFill>
              </a:rPr>
              <a:t>Launch</a:t>
            </a:r>
            <a:r>
              <a:rPr b="1" lang="en" sz="4200">
                <a:solidFill>
                  <a:srgbClr val="0C7182"/>
                </a:solidFill>
              </a:rPr>
              <a:t> </a:t>
            </a:r>
            <a:r>
              <a:rPr b="1" lang="en" sz="4200" u="sng">
                <a:solidFill>
                  <a:srgbClr val="0C7182"/>
                </a:solidFill>
              </a:rPr>
              <a:t>Customer</a:t>
            </a:r>
            <a:r>
              <a:rPr b="1" lang="en" sz="4200">
                <a:solidFill>
                  <a:srgbClr val="0C7182"/>
                </a:solidFill>
              </a:rPr>
              <a:t> </a:t>
            </a:r>
            <a:r>
              <a:rPr b="1" lang="en" sz="4200" u="sng">
                <a:solidFill>
                  <a:srgbClr val="0C7182"/>
                </a:solidFill>
              </a:rPr>
              <a:t>Survey</a:t>
            </a:r>
            <a:r>
              <a:rPr b="1" lang="en" sz="4200">
                <a:solidFill>
                  <a:srgbClr val="0C7182"/>
                </a:solidFill>
              </a:rPr>
              <a:t> </a:t>
            </a:r>
            <a:r>
              <a:rPr b="1" lang="en" sz="4200" u="sng">
                <a:solidFill>
                  <a:srgbClr val="0C7182"/>
                </a:solidFill>
              </a:rPr>
              <a:t>Results</a:t>
            </a:r>
            <a:endParaRPr b="1" sz="4200" u="sng">
              <a:solidFill>
                <a:srgbClr val="0C7182"/>
              </a:solidFill>
            </a:endParaRPr>
          </a:p>
          <a:p>
            <a:pPr indent="0" lvl="0" marL="0" rtl="0" algn="ctr">
              <a:spcBef>
                <a:spcPts val="0"/>
              </a:spcBef>
              <a:spcAft>
                <a:spcPts val="0"/>
              </a:spcAft>
              <a:buNone/>
            </a:pPr>
            <a:r>
              <a:t/>
            </a:r>
            <a:endParaRPr b="1" sz="1400">
              <a:solidFill>
                <a:srgbClr val="0C7182"/>
              </a:solidFill>
            </a:endParaRPr>
          </a:p>
          <a:p>
            <a:pPr indent="0" lvl="0" marL="0" rtl="0" algn="l">
              <a:spcBef>
                <a:spcPts val="0"/>
              </a:spcBef>
              <a:spcAft>
                <a:spcPts val="0"/>
              </a:spcAft>
              <a:buNone/>
            </a:pPr>
            <a:r>
              <a:rPr b="1" lang="en" sz="1400">
                <a:solidFill>
                  <a:srgbClr val="0C7182"/>
                </a:solidFill>
              </a:rPr>
              <a:t>Our team has conducted a </a:t>
            </a:r>
            <a:r>
              <a:rPr b="1" lang="en" sz="1400">
                <a:solidFill>
                  <a:srgbClr val="0C7182"/>
                </a:solidFill>
              </a:rPr>
              <a:t>survey</a:t>
            </a:r>
            <a:r>
              <a:rPr b="1" lang="en" sz="1400">
                <a:solidFill>
                  <a:srgbClr val="0C7182"/>
                </a:solidFill>
              </a:rPr>
              <a:t> for the 50 customers that participate in the test launch to understand the overall experience of the pilot service and collect digital feedback from them. </a:t>
            </a:r>
            <a:endParaRPr b="1" sz="1400">
              <a:solidFill>
                <a:srgbClr val="0C7182"/>
              </a:solidFill>
            </a:endParaRPr>
          </a:p>
        </p:txBody>
      </p:sp>
      <p:pic>
        <p:nvPicPr>
          <p:cNvPr id="58" name="Google Shape;58;p13"/>
          <p:cNvPicPr preferRelativeResize="0"/>
          <p:nvPr/>
        </p:nvPicPr>
        <p:blipFill>
          <a:blip r:embed="rId3">
            <a:alphaModFix/>
          </a:blip>
          <a:stretch>
            <a:fillRect/>
          </a:stretch>
        </p:blipFill>
        <p:spPr>
          <a:xfrm>
            <a:off x="3211881" y="164225"/>
            <a:ext cx="2720225" cy="272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u="sng">
              <a:solidFill>
                <a:schemeClr val="dk2"/>
              </a:solidFill>
              <a:latin typeface="Calibri"/>
              <a:ea typeface="Calibri"/>
              <a:cs typeface="Calibri"/>
              <a:sym typeface="Calibri"/>
            </a:endParaRPr>
          </a:p>
        </p:txBody>
      </p:sp>
      <p:sp>
        <p:nvSpPr>
          <p:cNvPr id="64" name="Google Shape;64;p14"/>
          <p:cNvSpPr txBox="1"/>
          <p:nvPr>
            <p:ph idx="1" type="subTitle"/>
          </p:nvPr>
        </p:nvSpPr>
        <p:spPr>
          <a:xfrm>
            <a:off x="311700" y="203250"/>
            <a:ext cx="85206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Summary</a:t>
            </a:r>
            <a:endParaRPr i="1" u="sng"/>
          </a:p>
          <a:p>
            <a:pPr indent="0" lvl="0" marL="0" rtl="0" algn="l">
              <a:spcBef>
                <a:spcPts val="0"/>
              </a:spcBef>
              <a:spcAft>
                <a:spcPts val="0"/>
              </a:spcAft>
              <a:buNone/>
            </a:pPr>
            <a:r>
              <a:t/>
            </a:r>
            <a:endParaRPr i="1" sz="1200" u="sng"/>
          </a:p>
          <a:p>
            <a:pPr indent="0" lvl="0" marL="0" rtl="0" algn="l">
              <a:spcBef>
                <a:spcPts val="0"/>
              </a:spcBef>
              <a:spcAft>
                <a:spcPts val="0"/>
              </a:spcAft>
              <a:buNone/>
            </a:pPr>
            <a:r>
              <a:rPr lang="en" sz="1400">
                <a:latin typeface="Calibri"/>
                <a:ea typeface="Calibri"/>
                <a:cs typeface="Calibri"/>
                <a:sym typeface="Calibri"/>
              </a:rPr>
              <a:t>As we collected the digital feedback and analysis it. Our team discover we have reaches some of our goals and milestones which are </a:t>
            </a:r>
            <a:r>
              <a:rPr lang="en" sz="1400">
                <a:latin typeface="Calibri"/>
                <a:ea typeface="Calibri"/>
                <a:cs typeface="Calibri"/>
                <a:sym typeface="Calibri"/>
              </a:rPr>
              <a:t>mentioned</a:t>
            </a:r>
            <a:r>
              <a:rPr lang="en" sz="1400">
                <a:latin typeface="Calibri"/>
                <a:ea typeface="Calibri"/>
                <a:cs typeface="Calibri"/>
                <a:sym typeface="Calibri"/>
              </a:rPr>
              <a:t> below:</a:t>
            </a:r>
            <a:endParaRPr sz="1400">
              <a:latin typeface="Calibri"/>
              <a:ea typeface="Calibri"/>
              <a:cs typeface="Calibri"/>
              <a:sym typeface="Calibri"/>
            </a:endParaRPr>
          </a:p>
          <a:p>
            <a:pPr indent="0" lvl="0" marL="457200" rtl="0" algn="l">
              <a:spcBef>
                <a:spcPts val="0"/>
              </a:spcBef>
              <a:spcAft>
                <a:spcPts val="0"/>
              </a:spcAft>
              <a:buNone/>
            </a:pPr>
            <a:r>
              <a:rPr b="1" lang="en" sz="1600" u="sng">
                <a:latin typeface="Calibri"/>
                <a:ea typeface="Calibri"/>
                <a:cs typeface="Calibri"/>
                <a:sym typeface="Calibri"/>
              </a:rPr>
              <a:t>Fully</a:t>
            </a:r>
            <a:r>
              <a:rPr b="1" lang="en" sz="1600">
                <a:latin typeface="Calibri"/>
                <a:ea typeface="Calibri"/>
                <a:cs typeface="Calibri"/>
                <a:sym typeface="Calibri"/>
              </a:rPr>
              <a:t> </a:t>
            </a:r>
            <a:r>
              <a:rPr b="1" lang="en" sz="1600" u="sng">
                <a:latin typeface="Calibri"/>
                <a:ea typeface="Calibri"/>
                <a:cs typeface="Calibri"/>
                <a:sym typeface="Calibri"/>
              </a:rPr>
              <a:t>Achieved</a:t>
            </a:r>
            <a:endParaRPr b="1" sz="1600" u="sng">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Achieved the goal of </a:t>
            </a:r>
            <a:r>
              <a:rPr lang="en" sz="1400">
                <a:latin typeface="Calibri"/>
                <a:ea typeface="Calibri"/>
                <a:cs typeface="Calibri"/>
                <a:sym typeface="Calibri"/>
              </a:rPr>
              <a:t>increase</a:t>
            </a:r>
            <a:r>
              <a:rPr lang="en" sz="1400">
                <a:latin typeface="Calibri"/>
                <a:ea typeface="Calibri"/>
                <a:cs typeface="Calibri"/>
                <a:sym typeface="Calibri"/>
              </a:rPr>
              <a:t> the sale of appetizers, dinner and drinks through new tablet service.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Achieve the target of customer experience with tablet i.e., 86% which is above the expected one.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Around </a:t>
            </a:r>
            <a:r>
              <a:rPr lang="en" sz="1400">
                <a:latin typeface="Calibri"/>
                <a:ea typeface="Calibri"/>
                <a:cs typeface="Calibri"/>
                <a:sym typeface="Calibri"/>
              </a:rPr>
              <a:t>3/4</a:t>
            </a:r>
            <a:r>
              <a:rPr lang="en" sz="1400">
                <a:latin typeface="Calibri"/>
                <a:ea typeface="Calibri"/>
                <a:cs typeface="Calibri"/>
                <a:sym typeface="Calibri"/>
              </a:rPr>
              <a:t> customer checked for the newsletter.</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Achieved the target of decrease the table run time by 30 minutes.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Achieved the milestone of fully trained the staff about new service.</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Launch the Test pilot service in North and downtown restaurants at full potential.</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Achieved the milestone of good relations with vendors with help us in future projects or improvements in </a:t>
            </a:r>
            <a:r>
              <a:rPr lang="en" sz="1400">
                <a:latin typeface="Calibri"/>
                <a:ea typeface="Calibri"/>
                <a:cs typeface="Calibri"/>
                <a:sym typeface="Calibri"/>
              </a:rPr>
              <a:t>restaurants</a:t>
            </a:r>
            <a:r>
              <a:rPr lang="en" sz="1400">
                <a:latin typeface="Calibri"/>
                <a:ea typeface="Calibri"/>
                <a:cs typeface="Calibri"/>
                <a:sym typeface="Calibri"/>
              </a:rPr>
              <a:t>.</a:t>
            </a:r>
            <a:endParaRPr sz="1400">
              <a:latin typeface="Calibri"/>
              <a:ea typeface="Calibri"/>
              <a:cs typeface="Calibri"/>
              <a:sym typeface="Calibri"/>
            </a:endParaRPr>
          </a:p>
          <a:p>
            <a:pPr indent="0" lvl="0" marL="457200" rtl="0" algn="l">
              <a:spcBef>
                <a:spcPts val="0"/>
              </a:spcBef>
              <a:spcAft>
                <a:spcPts val="0"/>
              </a:spcAft>
              <a:buNone/>
            </a:pPr>
            <a:r>
              <a:t/>
            </a:r>
            <a:endParaRPr sz="1400">
              <a:latin typeface="Calibri"/>
              <a:ea typeface="Calibri"/>
              <a:cs typeface="Calibri"/>
              <a:sym typeface="Calibri"/>
            </a:endParaRPr>
          </a:p>
          <a:p>
            <a:pPr indent="0" lvl="0" marL="457200" rtl="0" algn="l">
              <a:spcBef>
                <a:spcPts val="0"/>
              </a:spcBef>
              <a:spcAft>
                <a:spcPts val="0"/>
              </a:spcAft>
              <a:buNone/>
            </a:pPr>
            <a:r>
              <a:rPr b="1" lang="en" sz="1600" u="sng">
                <a:latin typeface="Calibri"/>
                <a:ea typeface="Calibri"/>
                <a:cs typeface="Calibri"/>
                <a:sym typeface="Calibri"/>
              </a:rPr>
              <a:t>Partial</a:t>
            </a:r>
            <a:r>
              <a:rPr b="1" lang="en" sz="1600">
                <a:latin typeface="Calibri"/>
                <a:ea typeface="Calibri"/>
                <a:cs typeface="Calibri"/>
                <a:sym typeface="Calibri"/>
              </a:rPr>
              <a:t> </a:t>
            </a:r>
            <a:r>
              <a:rPr b="1" lang="en" sz="1600" u="sng">
                <a:latin typeface="Calibri"/>
                <a:ea typeface="Calibri"/>
                <a:cs typeface="Calibri"/>
                <a:sym typeface="Calibri"/>
              </a:rPr>
              <a:t>Achieved</a:t>
            </a:r>
            <a:endParaRPr b="1" sz="1600" u="sng">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Ease-of-Use tablet is partially achieved as more than 45% customer feel </a:t>
            </a:r>
            <a:r>
              <a:rPr lang="en" sz="1400">
                <a:latin typeface="Calibri"/>
                <a:ea typeface="Calibri"/>
                <a:cs typeface="Calibri"/>
                <a:sym typeface="Calibri"/>
              </a:rPr>
              <a:t>neutral</a:t>
            </a:r>
            <a:r>
              <a:rPr lang="en" sz="1400">
                <a:latin typeface="Calibri"/>
                <a:ea typeface="Calibri"/>
                <a:cs typeface="Calibri"/>
                <a:sym typeface="Calibri"/>
              </a:rPr>
              <a:t> or difficult to use it.</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Technical issue are less around 12% which is less than 15% as expected by us.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Digital menu, it’s design and layout, Graphics and pictures are well as 76% customer like and find easy to order from the tablet which is above than expectation but below the restaurants standards.</a:t>
            </a:r>
            <a:endParaRPr sz="1400">
              <a:latin typeface="Calibri"/>
              <a:ea typeface="Calibri"/>
              <a:cs typeface="Calibri"/>
              <a:sym typeface="Calibri"/>
            </a:endParaRPr>
          </a:p>
          <a:p>
            <a:pPr indent="-317500" lvl="0" marL="457200" rtl="0" algn="l">
              <a:spcBef>
                <a:spcPts val="0"/>
              </a:spcBef>
              <a:spcAft>
                <a:spcPts val="0"/>
              </a:spcAft>
              <a:buSzPts val="1400"/>
              <a:buFont typeface="Calibri"/>
              <a:buChar char="●"/>
            </a:pPr>
            <a:r>
              <a:rPr lang="en" sz="1400">
                <a:latin typeface="Calibri"/>
                <a:ea typeface="Calibri"/>
                <a:cs typeface="Calibri"/>
                <a:sym typeface="Calibri"/>
              </a:rPr>
              <a:t>76% customers understand the instruction very well which is achieved but still below the restaurant ORKs.</a:t>
            </a:r>
            <a:endParaRPr sz="1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txBox="1"/>
          <p:nvPr>
            <p:ph idx="1" type="subTitle"/>
          </p:nvPr>
        </p:nvSpPr>
        <p:spPr>
          <a:xfrm>
            <a:off x="311700" y="203250"/>
            <a:ext cx="8520600" cy="54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Overview</a:t>
            </a:r>
            <a:endParaRPr i="1" u="sng"/>
          </a:p>
          <a:p>
            <a:pPr indent="0" lvl="0" marL="0" rtl="0" algn="l">
              <a:spcBef>
                <a:spcPts val="0"/>
              </a:spcBef>
              <a:spcAft>
                <a:spcPts val="0"/>
              </a:spcAft>
              <a:buNone/>
            </a:pPr>
            <a:r>
              <a:t/>
            </a:r>
            <a:endParaRPr sz="1300"/>
          </a:p>
          <a:p>
            <a:pPr indent="0" lvl="0" marL="0" rtl="0" algn="l">
              <a:spcBef>
                <a:spcPts val="0"/>
              </a:spcBef>
              <a:spcAft>
                <a:spcPts val="0"/>
              </a:spcAft>
              <a:buNone/>
            </a:pPr>
            <a:r>
              <a:rPr lang="en" sz="1300">
                <a:latin typeface="Calibri"/>
                <a:ea typeface="Calibri"/>
                <a:cs typeface="Calibri"/>
                <a:sym typeface="Calibri"/>
              </a:rPr>
              <a:t>As our team wanted measure some response with </a:t>
            </a:r>
            <a:r>
              <a:rPr lang="en" sz="1300">
                <a:latin typeface="Calibri"/>
                <a:ea typeface="Calibri"/>
                <a:cs typeface="Calibri"/>
                <a:sym typeface="Calibri"/>
              </a:rPr>
              <a:t>respect</a:t>
            </a:r>
            <a:r>
              <a:rPr lang="en" sz="1300">
                <a:latin typeface="Calibri"/>
                <a:ea typeface="Calibri"/>
                <a:cs typeface="Calibri"/>
                <a:sym typeface="Calibri"/>
              </a:rPr>
              <a:t> to Evaluation indicators and </a:t>
            </a:r>
            <a:r>
              <a:rPr lang="en" sz="1300">
                <a:latin typeface="Calibri"/>
                <a:ea typeface="Calibri"/>
                <a:cs typeface="Calibri"/>
                <a:sym typeface="Calibri"/>
              </a:rPr>
              <a:t>questions. We compare it and find the overall success we achieved.</a:t>
            </a:r>
            <a:endParaRPr sz="1300">
              <a:latin typeface="Calibri"/>
              <a:ea typeface="Calibri"/>
              <a:cs typeface="Calibri"/>
              <a:sym typeface="Calibri"/>
            </a:endParaRPr>
          </a:p>
          <a:p>
            <a:pPr indent="0" lvl="0" marL="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Ease-To-Use software design, layout, etc</a:t>
            </a:r>
            <a:r>
              <a:rPr lang="en" sz="1300" u="sng">
                <a:latin typeface="Calibri"/>
                <a:ea typeface="Calibri"/>
                <a:cs typeface="Calibri"/>
                <a:sym typeface="Calibri"/>
              </a:rPr>
              <a:t>.</a:t>
            </a:r>
            <a:r>
              <a:rPr lang="en" sz="1300">
                <a:latin typeface="Calibri"/>
                <a:ea typeface="Calibri"/>
                <a:cs typeface="Calibri"/>
                <a:sym typeface="Calibri"/>
              </a:rPr>
              <a:t> - As 76% customer find easy to order directly with tablet.</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Table Turn Time</a:t>
            </a:r>
            <a:r>
              <a:rPr lang="en" sz="1300">
                <a:latin typeface="Calibri"/>
                <a:ea typeface="Calibri"/>
                <a:cs typeface="Calibri"/>
                <a:sym typeface="Calibri"/>
              </a:rPr>
              <a:t> - As 56% customers still wait for more than 15 minute, here we have to do more work.</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Reduce food waiting time</a:t>
            </a:r>
            <a:r>
              <a:rPr b="1" lang="en" sz="1300">
                <a:latin typeface="Calibri"/>
                <a:ea typeface="Calibri"/>
                <a:cs typeface="Calibri"/>
                <a:sym typeface="Calibri"/>
              </a:rPr>
              <a:t> </a:t>
            </a:r>
            <a:r>
              <a:rPr lang="en" sz="1300">
                <a:latin typeface="Calibri"/>
                <a:ea typeface="Calibri"/>
                <a:cs typeface="Calibri"/>
                <a:sym typeface="Calibri"/>
              </a:rPr>
              <a:t>- As 86% customers have to wait less than an hour which is great push to our boundaries.</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Correctly prepared Food</a:t>
            </a:r>
            <a:r>
              <a:rPr b="1" lang="en" sz="1300">
                <a:latin typeface="Calibri"/>
                <a:ea typeface="Calibri"/>
                <a:cs typeface="Calibri"/>
                <a:sym typeface="Calibri"/>
              </a:rPr>
              <a:t> </a:t>
            </a:r>
            <a:r>
              <a:rPr lang="en" sz="1300">
                <a:latin typeface="Calibri"/>
                <a:ea typeface="Calibri"/>
                <a:cs typeface="Calibri"/>
                <a:sym typeface="Calibri"/>
              </a:rPr>
              <a:t>- As 28% customers still received un-prepared food, we have to increase the kitchen strength.</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Staff's Feedback</a:t>
            </a:r>
            <a:r>
              <a:rPr lang="en" sz="1300">
                <a:latin typeface="Calibri"/>
                <a:ea typeface="Calibri"/>
                <a:cs typeface="Calibri"/>
                <a:sym typeface="Calibri"/>
              </a:rPr>
              <a:t> - As 100% employees gives their buy-ins for the pilot service.</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Customers Experience</a:t>
            </a:r>
            <a:r>
              <a:rPr lang="en" sz="1300">
                <a:latin typeface="Calibri"/>
                <a:ea typeface="Calibri"/>
                <a:cs typeface="Calibri"/>
                <a:sym typeface="Calibri"/>
              </a:rPr>
              <a:t> - As the 72% customers like the tablet service, out of 40% customers want use exclusively and 30% customers  preferred mix of tablet and waiter. </a:t>
            </a:r>
            <a:endParaRPr sz="1300">
              <a:latin typeface="Calibri"/>
              <a:ea typeface="Calibri"/>
              <a:cs typeface="Calibri"/>
              <a:sym typeface="Calibri"/>
            </a:endParaRPr>
          </a:p>
          <a:p>
            <a:pPr indent="0" lvl="0" marL="457200" rtl="0" algn="l">
              <a:spcBef>
                <a:spcPts val="0"/>
              </a:spcBef>
              <a:spcAft>
                <a:spcPts val="0"/>
              </a:spcAft>
              <a:buNone/>
            </a:pPr>
            <a:r>
              <a:t/>
            </a:r>
            <a:endParaRPr sz="1300">
              <a:latin typeface="Calibri"/>
              <a:ea typeface="Calibri"/>
              <a:cs typeface="Calibri"/>
              <a:sym typeface="Calibri"/>
            </a:endParaRPr>
          </a:p>
          <a:p>
            <a:pPr indent="-311150" lvl="0" marL="457200" rtl="0" algn="l">
              <a:spcBef>
                <a:spcPts val="0"/>
              </a:spcBef>
              <a:spcAft>
                <a:spcPts val="0"/>
              </a:spcAft>
              <a:buSzPts val="1300"/>
              <a:buFont typeface="Calibri"/>
              <a:buAutoNum type="arabicPeriod"/>
            </a:pPr>
            <a:r>
              <a:rPr b="1" lang="en" sz="1300" u="sng">
                <a:latin typeface="Calibri"/>
                <a:ea typeface="Calibri"/>
                <a:cs typeface="Calibri"/>
                <a:sym typeface="Calibri"/>
              </a:rPr>
              <a:t>Customer Satisfaction</a:t>
            </a:r>
            <a:r>
              <a:rPr lang="en" sz="1300">
                <a:latin typeface="Calibri"/>
                <a:ea typeface="Calibri"/>
                <a:cs typeface="Calibri"/>
                <a:sym typeface="Calibri"/>
              </a:rPr>
              <a:t> - As per the survey reports, ¾ of the them feel satisfied with the overall experience of blended service i.e., Use of technology and manpower. </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p:nvPr/>
        </p:nvSpPr>
        <p:spPr>
          <a:xfrm>
            <a:off x="0" y="0"/>
            <a:ext cx="9144000" cy="50868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ph idx="1" type="subTitle"/>
          </p:nvPr>
        </p:nvSpPr>
        <p:spPr>
          <a:xfrm>
            <a:off x="311700" y="203250"/>
            <a:ext cx="8520600" cy="6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Findings</a:t>
            </a:r>
            <a:endParaRPr i="1" u="sng"/>
          </a:p>
        </p:txBody>
      </p:sp>
      <p:pic>
        <p:nvPicPr>
          <p:cNvPr id="77" name="Google Shape;77;p16" title="Did you use the tablet to put in multiple orders while you were dining? "/>
          <p:cNvPicPr preferRelativeResize="0"/>
          <p:nvPr/>
        </p:nvPicPr>
        <p:blipFill>
          <a:blip r:embed="rId3">
            <a:alphaModFix/>
          </a:blip>
          <a:stretch>
            <a:fillRect/>
          </a:stretch>
        </p:blipFill>
        <p:spPr>
          <a:xfrm>
            <a:off x="255050" y="995850"/>
            <a:ext cx="5478876" cy="3863299"/>
          </a:xfrm>
          <a:prstGeom prst="rect">
            <a:avLst/>
          </a:prstGeom>
          <a:noFill/>
          <a:ln cap="flat" cmpd="sng" w="76200">
            <a:solidFill>
              <a:srgbClr val="0C7182"/>
            </a:solidFill>
            <a:prstDash val="solid"/>
            <a:round/>
            <a:headEnd len="sm" w="sm" type="none"/>
            <a:tailEnd len="sm" w="sm" type="none"/>
          </a:ln>
        </p:spPr>
      </p:pic>
      <p:sp>
        <p:nvSpPr>
          <p:cNvPr id="78" name="Google Shape;78;p16"/>
          <p:cNvSpPr/>
          <p:nvPr/>
        </p:nvSpPr>
        <p:spPr>
          <a:xfrm>
            <a:off x="5970950" y="995850"/>
            <a:ext cx="2781900" cy="2206200"/>
          </a:xfrm>
          <a:prstGeom prst="rect">
            <a:avLst/>
          </a:prstGeom>
          <a:solidFill>
            <a:schemeClr val="lt1"/>
          </a:solid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 we see in this pie chart, around 64% customers didn’t use tablets for multiple orders.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the customer prefer to initial order with the tablet and the interact with waiter as more orders.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p:nvPr/>
        </p:nvSpPr>
        <p:spPr>
          <a:xfrm>
            <a:off x="0" y="0"/>
            <a:ext cx="9144000" cy="50868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idx="1" type="subTitle"/>
          </p:nvPr>
        </p:nvSpPr>
        <p:spPr>
          <a:xfrm>
            <a:off x="311700" y="203250"/>
            <a:ext cx="8520600" cy="6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Findings</a:t>
            </a:r>
            <a:endParaRPr i="1" u="sng"/>
          </a:p>
        </p:txBody>
      </p:sp>
      <p:pic>
        <p:nvPicPr>
          <p:cNvPr id="85" name="Google Shape;85;p17" title="How long did you wait for your table?"/>
          <p:cNvPicPr preferRelativeResize="0"/>
          <p:nvPr/>
        </p:nvPicPr>
        <p:blipFill>
          <a:blip r:embed="rId3">
            <a:alphaModFix/>
          </a:blip>
          <a:stretch>
            <a:fillRect/>
          </a:stretch>
        </p:blipFill>
        <p:spPr>
          <a:xfrm>
            <a:off x="77550" y="806250"/>
            <a:ext cx="4494450" cy="2888333"/>
          </a:xfrm>
          <a:prstGeom prst="rect">
            <a:avLst/>
          </a:prstGeom>
          <a:noFill/>
          <a:ln>
            <a:noFill/>
          </a:ln>
        </p:spPr>
      </p:pic>
      <p:pic>
        <p:nvPicPr>
          <p:cNvPr id="86" name="Google Shape;86;p17" title="Time Taken to receive order"/>
          <p:cNvPicPr preferRelativeResize="0"/>
          <p:nvPr/>
        </p:nvPicPr>
        <p:blipFill>
          <a:blip r:embed="rId4">
            <a:alphaModFix/>
          </a:blip>
          <a:stretch>
            <a:fillRect/>
          </a:stretch>
        </p:blipFill>
        <p:spPr>
          <a:xfrm>
            <a:off x="4572000" y="715300"/>
            <a:ext cx="4429551" cy="2743175"/>
          </a:xfrm>
          <a:prstGeom prst="rect">
            <a:avLst/>
          </a:prstGeom>
          <a:noFill/>
          <a:ln cap="flat" cmpd="sng" w="9525">
            <a:solidFill>
              <a:schemeClr val="lt1"/>
            </a:solidFill>
            <a:prstDash val="solid"/>
            <a:round/>
            <a:headEnd len="sm" w="sm" type="none"/>
            <a:tailEnd len="sm" w="sm" type="none"/>
          </a:ln>
        </p:spPr>
      </p:pic>
      <p:sp>
        <p:nvSpPr>
          <p:cNvPr id="87" name="Google Shape;87;p17"/>
          <p:cNvSpPr/>
          <p:nvPr/>
        </p:nvSpPr>
        <p:spPr>
          <a:xfrm>
            <a:off x="311700" y="3694575"/>
            <a:ext cx="8376300" cy="1161000"/>
          </a:xfrm>
          <a:prstGeom prst="rect">
            <a:avLst/>
          </a:prstGeom>
          <a:solidFill>
            <a:schemeClr val="lt1"/>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As we see in this graph, More than 50% of customer have to wait for more than 15 minute to get a table and more than 40% customers get their order after 20 minutes.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we have to increase the kitchen staff to prepare food and deliver it to customer more fast.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ph idx="1" type="subTitle"/>
          </p:nvPr>
        </p:nvSpPr>
        <p:spPr>
          <a:xfrm>
            <a:off x="311700" y="227900"/>
            <a:ext cx="8520600" cy="5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Findings</a:t>
            </a:r>
            <a:endParaRPr i="1" u="sng"/>
          </a:p>
        </p:txBody>
      </p:sp>
      <p:pic>
        <p:nvPicPr>
          <p:cNvPr id="94" name="Google Shape;94;p18" title="Technical issues with tablet"/>
          <p:cNvPicPr preferRelativeResize="0"/>
          <p:nvPr/>
        </p:nvPicPr>
        <p:blipFill>
          <a:blip r:embed="rId3">
            <a:alphaModFix/>
          </a:blip>
          <a:stretch>
            <a:fillRect/>
          </a:stretch>
        </p:blipFill>
        <p:spPr>
          <a:xfrm>
            <a:off x="311700" y="800900"/>
            <a:ext cx="4002924" cy="3184450"/>
          </a:xfrm>
          <a:prstGeom prst="rect">
            <a:avLst/>
          </a:prstGeom>
          <a:noFill/>
          <a:ln>
            <a:noFill/>
          </a:ln>
        </p:spPr>
      </p:pic>
      <p:pic>
        <p:nvPicPr>
          <p:cNvPr id="95" name="Google Shape;95;p18" title="Tablet Navigation "/>
          <p:cNvPicPr preferRelativeResize="0"/>
          <p:nvPr/>
        </p:nvPicPr>
        <p:blipFill>
          <a:blip r:embed="rId4">
            <a:alphaModFix/>
          </a:blip>
          <a:stretch>
            <a:fillRect/>
          </a:stretch>
        </p:blipFill>
        <p:spPr>
          <a:xfrm>
            <a:off x="4314625" y="488250"/>
            <a:ext cx="4517676" cy="3497100"/>
          </a:xfrm>
          <a:prstGeom prst="rect">
            <a:avLst/>
          </a:prstGeom>
          <a:noFill/>
          <a:ln>
            <a:noFill/>
          </a:ln>
        </p:spPr>
      </p:pic>
      <p:sp>
        <p:nvSpPr>
          <p:cNvPr id="96" name="Google Shape;96;p18"/>
          <p:cNvSpPr/>
          <p:nvPr/>
        </p:nvSpPr>
        <p:spPr>
          <a:xfrm>
            <a:off x="311700" y="4076200"/>
            <a:ext cx="8578500" cy="794700"/>
          </a:xfrm>
          <a:prstGeom prst="rect">
            <a:avLst/>
          </a:prstGeom>
          <a:noFill/>
          <a:ln cap="flat" cmpd="sng" w="9525">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As we see above, 12% customers still face some issue within the tablet and more than 20% customers still face some </a:t>
            </a:r>
            <a:r>
              <a:rPr lang="en" sz="1300"/>
              <a:t>difficulty</a:t>
            </a:r>
            <a:r>
              <a:rPr lang="en" sz="1300"/>
              <a:t> to navigate around the software.</a:t>
            </a:r>
            <a:endParaRPr sz="1300"/>
          </a:p>
          <a:p>
            <a:pPr indent="0" lvl="0" marL="0" rtl="0" algn="l">
              <a:spcBef>
                <a:spcPts val="0"/>
              </a:spcBef>
              <a:spcAft>
                <a:spcPts val="0"/>
              </a:spcAft>
              <a:buNone/>
            </a:pPr>
            <a:r>
              <a:rPr lang="en" sz="1300"/>
              <a:t>Web studio still make it’s software more easy to use and remove glitch </a:t>
            </a:r>
            <a:r>
              <a:rPr lang="en" sz="1300"/>
              <a:t>in</a:t>
            </a:r>
            <a:r>
              <a:rPr lang="en" sz="1300"/>
              <a:t> the next update to provide smooth </a:t>
            </a:r>
            <a:r>
              <a:rPr lang="en" sz="1300"/>
              <a:t>experience</a:t>
            </a:r>
            <a:r>
              <a:rPr lang="en" sz="1300"/>
              <a:t> to our customers.</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txBox="1"/>
          <p:nvPr>
            <p:ph idx="1" type="subTitle"/>
          </p:nvPr>
        </p:nvSpPr>
        <p:spPr>
          <a:xfrm>
            <a:off x="311700" y="203250"/>
            <a:ext cx="8520600" cy="64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Next</a:t>
            </a:r>
            <a:r>
              <a:rPr i="1" lang="en"/>
              <a:t> </a:t>
            </a:r>
            <a:r>
              <a:rPr i="1" lang="en" u="sng"/>
              <a:t>Steps</a:t>
            </a:r>
            <a:endParaRPr i="1" u="sng"/>
          </a:p>
          <a:p>
            <a:pPr indent="0" lvl="0" marL="0" rtl="0" algn="l">
              <a:spcBef>
                <a:spcPts val="0"/>
              </a:spcBef>
              <a:spcAft>
                <a:spcPts val="0"/>
              </a:spcAft>
              <a:buNone/>
            </a:pPr>
            <a:r>
              <a:t/>
            </a:r>
            <a:endParaRPr sz="1300"/>
          </a:p>
          <a:p>
            <a:pPr indent="0" lvl="0" marL="0" rtl="0" algn="l">
              <a:spcBef>
                <a:spcPts val="0"/>
              </a:spcBef>
              <a:spcAft>
                <a:spcPts val="0"/>
              </a:spcAft>
              <a:buNone/>
            </a:pPr>
            <a:r>
              <a:rPr lang="en" sz="1300"/>
              <a:t>As we successfully run the pilot service with their full potential, we suggest some improvement in our current tasks to provide better experience to our customers :</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500" u="sng"/>
              <a:t>Small</a:t>
            </a:r>
            <a:r>
              <a:rPr lang="en" sz="1500"/>
              <a:t> </a:t>
            </a:r>
            <a:r>
              <a:rPr b="1" lang="en" sz="1500" u="sng"/>
              <a:t>Changes</a:t>
            </a:r>
            <a:r>
              <a:rPr lang="en" sz="1500"/>
              <a:t> </a:t>
            </a:r>
            <a:endParaRPr sz="1500"/>
          </a:p>
          <a:p>
            <a:pPr indent="-311150" lvl="0" marL="457200" rtl="0" algn="l">
              <a:spcBef>
                <a:spcPts val="0"/>
              </a:spcBef>
              <a:spcAft>
                <a:spcPts val="0"/>
              </a:spcAft>
              <a:buSzPts val="1300"/>
              <a:buChar char="●"/>
            </a:pPr>
            <a:r>
              <a:rPr lang="en" sz="1300"/>
              <a:t>Focus more on drinks, as we still upscale upto 56% as below the expectations.</a:t>
            </a:r>
            <a:endParaRPr sz="1300"/>
          </a:p>
          <a:p>
            <a:pPr indent="-311150" lvl="0" marL="457200" rtl="0" algn="l">
              <a:spcBef>
                <a:spcPts val="0"/>
              </a:spcBef>
              <a:spcAft>
                <a:spcPts val="0"/>
              </a:spcAft>
              <a:buSzPts val="1300"/>
              <a:buChar char="●"/>
            </a:pPr>
            <a:r>
              <a:rPr lang="en" sz="1300"/>
              <a:t>24 % customers still not understand the instruction properly as we have to train more to the front-end employees.</a:t>
            </a:r>
            <a:endParaRPr sz="1300"/>
          </a:p>
          <a:p>
            <a:pPr indent="-311150" lvl="0" marL="457200" rtl="0" algn="l">
              <a:spcBef>
                <a:spcPts val="0"/>
              </a:spcBef>
              <a:spcAft>
                <a:spcPts val="0"/>
              </a:spcAft>
              <a:buSzPts val="1300"/>
              <a:buChar char="●"/>
            </a:pPr>
            <a:r>
              <a:rPr lang="en" sz="1300"/>
              <a:t>18% customers wants the cash option also as they prefer to pay their bills in cash.</a:t>
            </a:r>
            <a:endParaRPr sz="1300"/>
          </a:p>
          <a:p>
            <a:pPr indent="-311150" lvl="0" marL="457200" rtl="0" algn="l">
              <a:spcBef>
                <a:spcPts val="0"/>
              </a:spcBef>
              <a:spcAft>
                <a:spcPts val="0"/>
              </a:spcAft>
              <a:buSzPts val="1300"/>
              <a:buChar char="●"/>
            </a:pPr>
            <a:r>
              <a:rPr lang="en" sz="1300"/>
              <a:t>Push the customers to subscribe the newsletter and Birthday Club as we see a huge chunks is still left out.</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b="1" lang="en" sz="1600" u="sng"/>
              <a:t>Big</a:t>
            </a:r>
            <a:r>
              <a:rPr lang="en" sz="1600"/>
              <a:t> </a:t>
            </a:r>
            <a:r>
              <a:rPr b="1" lang="en" sz="1600" u="sng"/>
              <a:t>Step</a:t>
            </a:r>
            <a:endParaRPr b="1" sz="1600" u="sng"/>
          </a:p>
          <a:p>
            <a:pPr indent="-311150" lvl="0" marL="457200" rtl="0" algn="l">
              <a:spcBef>
                <a:spcPts val="0"/>
              </a:spcBef>
              <a:spcAft>
                <a:spcPts val="0"/>
              </a:spcAft>
              <a:buSzPts val="1300"/>
              <a:buChar char="●"/>
            </a:pPr>
            <a:r>
              <a:rPr lang="en" sz="1300"/>
              <a:t>Remove any glitches and technical errors from the software by providing updates.</a:t>
            </a:r>
            <a:endParaRPr sz="1300"/>
          </a:p>
          <a:p>
            <a:pPr indent="-311150" lvl="1" marL="914400" rtl="0" algn="l">
              <a:spcBef>
                <a:spcPts val="0"/>
              </a:spcBef>
              <a:spcAft>
                <a:spcPts val="0"/>
              </a:spcAft>
              <a:buSzPts val="1300"/>
              <a:buChar char="○"/>
            </a:pPr>
            <a:r>
              <a:rPr lang="en" sz="1300"/>
              <a:t>Provide smooth experience to the customer.</a:t>
            </a:r>
            <a:endParaRPr sz="1300"/>
          </a:p>
          <a:p>
            <a:pPr indent="-311150" lvl="1" marL="914400" rtl="0" algn="l">
              <a:spcBef>
                <a:spcPts val="0"/>
              </a:spcBef>
              <a:spcAft>
                <a:spcPts val="0"/>
              </a:spcAft>
              <a:buSzPts val="1300"/>
              <a:buChar char="○"/>
            </a:pPr>
            <a:r>
              <a:rPr lang="en" sz="1300"/>
              <a:t>Build confidence within customers to multiple orders and check-out through tablets.</a:t>
            </a:r>
            <a:endParaRPr sz="1300"/>
          </a:p>
          <a:p>
            <a:pPr indent="-311150" lvl="1" marL="914400" rtl="0" algn="l">
              <a:spcBef>
                <a:spcPts val="0"/>
              </a:spcBef>
              <a:spcAft>
                <a:spcPts val="0"/>
              </a:spcAft>
              <a:buSzPts val="1300"/>
              <a:buChar char="○"/>
            </a:pPr>
            <a:r>
              <a:rPr lang="en" sz="1300"/>
              <a:t>Reduce the mix of technology and manpower dependencies.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p:nvPr/>
        </p:nvSpPr>
        <p:spPr>
          <a:xfrm>
            <a:off x="78750" y="75450"/>
            <a:ext cx="8986500" cy="4992600"/>
          </a:xfrm>
          <a:prstGeom prst="rect">
            <a:avLst/>
          </a:prstGeom>
          <a:noFill/>
          <a:ln cap="flat" cmpd="sng" w="76200">
            <a:solidFill>
              <a:srgbClr val="0C718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ph idx="1" type="subTitle"/>
          </p:nvPr>
        </p:nvSpPr>
        <p:spPr>
          <a:xfrm>
            <a:off x="311700" y="191900"/>
            <a:ext cx="8520600" cy="63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u="sng"/>
              <a:t>Next</a:t>
            </a:r>
            <a:r>
              <a:rPr i="1" lang="en"/>
              <a:t> </a:t>
            </a:r>
            <a:r>
              <a:rPr i="1" lang="en" u="sng"/>
              <a:t>Steps</a:t>
            </a:r>
            <a:r>
              <a:rPr i="1" lang="en"/>
              <a:t> / </a:t>
            </a:r>
            <a:r>
              <a:rPr i="1" lang="en" u="sng"/>
              <a:t>Future</a:t>
            </a:r>
            <a:r>
              <a:rPr i="1" lang="en"/>
              <a:t> </a:t>
            </a:r>
            <a:r>
              <a:rPr i="1" lang="en" u="sng"/>
              <a:t>Steps</a:t>
            </a:r>
            <a:endParaRPr i="1" u="sng"/>
          </a:p>
          <a:p>
            <a:pPr indent="0" lvl="0" marL="0" rtl="0" algn="l">
              <a:spcBef>
                <a:spcPts val="0"/>
              </a:spcBef>
              <a:spcAft>
                <a:spcPts val="0"/>
              </a:spcAft>
              <a:buNone/>
            </a:pPr>
            <a:r>
              <a:t/>
            </a:r>
            <a:endParaRPr sz="1300"/>
          </a:p>
          <a:p>
            <a:pPr indent="0" lvl="0" marL="0" rtl="0" algn="l">
              <a:spcBef>
                <a:spcPts val="0"/>
              </a:spcBef>
              <a:spcAft>
                <a:spcPts val="0"/>
              </a:spcAft>
              <a:buNone/>
            </a:pPr>
            <a:r>
              <a:rPr b="1" lang="en" sz="1600"/>
              <a:t>Future Step / Project</a:t>
            </a:r>
            <a:endParaRPr b="1" sz="1600"/>
          </a:p>
          <a:p>
            <a:pPr indent="0" lvl="0" marL="0" rtl="0" algn="l">
              <a:spcBef>
                <a:spcPts val="0"/>
              </a:spcBef>
              <a:spcAft>
                <a:spcPts val="0"/>
              </a:spcAft>
              <a:buNone/>
            </a:pPr>
            <a:r>
              <a:rPr lang="en" sz="1300"/>
              <a:t>In near future, Sauce &amp; Spoons have to increase their kitchen strength to meet the demand increase by the pilot service introduction.</a:t>
            </a:r>
            <a:endParaRPr sz="1300"/>
          </a:p>
          <a:p>
            <a:pPr indent="0" lvl="0" marL="0" rtl="0" algn="l">
              <a:spcBef>
                <a:spcPts val="0"/>
              </a:spcBef>
              <a:spcAft>
                <a:spcPts val="0"/>
              </a:spcAft>
              <a:buNone/>
            </a:pPr>
            <a:r>
              <a:rPr lang="en" sz="1300"/>
              <a:t>Currently, the kitchen staff worked at their full potential to meet the demand but it will not work in the future. This lack is affecting the quality of the food the kitchen prepared:</a:t>
            </a:r>
            <a:endParaRPr sz="1300"/>
          </a:p>
          <a:p>
            <a:pPr indent="0" lvl="0" marL="0" rtl="0" algn="l">
              <a:spcBef>
                <a:spcPts val="0"/>
              </a:spcBef>
              <a:spcAft>
                <a:spcPts val="0"/>
              </a:spcAft>
              <a:buNone/>
            </a:pPr>
            <a:r>
              <a:t/>
            </a:r>
            <a:endParaRPr sz="1300"/>
          </a:p>
          <a:p>
            <a:pPr indent="-311150" lvl="0" marL="457200" rtl="0" algn="l">
              <a:spcBef>
                <a:spcPts val="0"/>
              </a:spcBef>
              <a:spcAft>
                <a:spcPts val="0"/>
              </a:spcAft>
              <a:buSzPts val="1300"/>
              <a:buChar char="●"/>
            </a:pPr>
            <a:r>
              <a:rPr lang="en" sz="1300"/>
              <a:t>28% customers still get the wrong food or un-prepared food due to shortage of staff in back-end employees. This create chaos and over-burden by the work.</a:t>
            </a:r>
            <a:endParaRPr sz="1300"/>
          </a:p>
          <a:p>
            <a:pPr indent="-311150" lvl="0" marL="457200" rtl="0" algn="l">
              <a:spcBef>
                <a:spcPts val="0"/>
              </a:spcBef>
              <a:spcAft>
                <a:spcPts val="0"/>
              </a:spcAft>
              <a:buSzPts val="1300"/>
              <a:buChar char="●"/>
            </a:pPr>
            <a:r>
              <a:rPr lang="en" sz="1300"/>
              <a:t>44% customers still wait for more than 20 minutes to get their order on the table, which sometime frustrate the customer.</a:t>
            </a:r>
            <a:endParaRPr sz="1300"/>
          </a:p>
          <a:p>
            <a:pPr indent="-311150" lvl="0" marL="457200" rtl="0" algn="l">
              <a:spcBef>
                <a:spcPts val="0"/>
              </a:spcBef>
              <a:spcAft>
                <a:spcPts val="0"/>
              </a:spcAft>
              <a:buSzPts val="1300"/>
              <a:buChar char="●"/>
            </a:pPr>
            <a:r>
              <a:rPr lang="en" sz="1300"/>
              <a:t>54% customers still wait for more than 15 minutes to get a table due to slow movement of food between the kitchen and tables.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This is a Huge issue the sauce &amp; spoons has to fix as soon as possible to avoid any problems within their restaurants.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