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E5F51D9-83A4-42EF-854C-FF4A7C3CCD4D}">
  <a:tblStyle styleId="{6E5F51D9-83A4-42EF-854C-FF4A7C3CCD4D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455395c98_0_3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455395c98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d6139be6a_9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d6139be6a_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23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Google Shape;54;p13"/>
          <p:cNvGraphicFramePr/>
          <p:nvPr/>
        </p:nvGraphicFramePr>
        <p:xfrm>
          <a:off x="157113" y="550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{6E5F51D9-83A4-42EF-854C-FF4A7C3CCD4D}</a:tableStyleId>
              </a:tblPr>
              <a:tblGrid>
                <a:gridCol w="2045925"/>
                <a:gridCol w="1969425"/>
                <a:gridCol w="713200"/>
                <a:gridCol w="721500"/>
                <a:gridCol w="3354500"/>
              </a:tblGrid>
              <a:tr h="260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666666"/>
                          </a:solidFill>
                        </a:rPr>
                        <a:t>Stakeholder</a:t>
                      </a:r>
                      <a:endParaRPr b="1" sz="12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666666"/>
                          </a:solidFill>
                        </a:rPr>
                        <a:t>Role </a:t>
                      </a:r>
                      <a:endParaRPr b="1" sz="12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666666"/>
                          </a:solidFill>
                        </a:rPr>
                        <a:t>Power</a:t>
                      </a:r>
                      <a:r>
                        <a:rPr b="1" lang="en" sz="1200">
                          <a:solidFill>
                            <a:srgbClr val="666666"/>
                          </a:solidFill>
                        </a:rPr>
                        <a:t> (H/M/L)</a:t>
                      </a:r>
                      <a:endParaRPr b="1" sz="12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666666"/>
                          </a:solidFill>
                        </a:rPr>
                        <a:t>Interest (</a:t>
                      </a:r>
                      <a:r>
                        <a:rPr b="1" lang="en" sz="1200">
                          <a:solidFill>
                            <a:srgbClr val="666666"/>
                          </a:solidFill>
                        </a:rPr>
                        <a:t>H/M/L</a:t>
                      </a:r>
                      <a:r>
                        <a:rPr b="1" lang="en" sz="1200">
                          <a:solidFill>
                            <a:srgbClr val="666666"/>
                          </a:solidFill>
                        </a:rPr>
                        <a:t>)</a:t>
                      </a:r>
                      <a:endParaRPr b="1" sz="12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666666"/>
                          </a:solidFill>
                        </a:rPr>
                        <a:t>Notes</a:t>
                      </a:r>
                      <a:endParaRPr b="1" sz="12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Omar Mubarak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Owner and CEO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666666"/>
                          </a:solidFill>
                        </a:rPr>
                        <a:t>H</a:t>
                      </a:r>
                      <a:endParaRPr sz="10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666666"/>
                          </a:solidFill>
                        </a:rPr>
                        <a:t>L</a:t>
                      </a:r>
                      <a:endParaRPr sz="10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Owner and CEO of Sauce &amp; Spoon,responsible for the overall direction but not involve in day-to-day </a:t>
                      </a:r>
                      <a:r>
                        <a:rPr lang="en" sz="900">
                          <a:solidFill>
                            <a:srgbClr val="666666"/>
                          </a:solidFill>
                        </a:rPr>
                        <a:t>operations</a:t>
                      </a:r>
                      <a:r>
                        <a:rPr lang="en" sz="900">
                          <a:solidFill>
                            <a:srgbClr val="666666"/>
                          </a:solidFill>
                        </a:rPr>
                        <a:t>.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Deanna Coleman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Director of Operation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666666"/>
                          </a:solidFill>
                        </a:rPr>
                        <a:t>H</a:t>
                      </a:r>
                      <a:endParaRPr sz="10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666666"/>
                          </a:solidFill>
                        </a:rPr>
                        <a:t>H</a:t>
                      </a:r>
                      <a:endParaRPr sz="10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Responsible for daily communication across different teams, and ultimately for ensuring that ingredients are sourced with integrity at each location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Carter Ward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Executive Chef</a:t>
                      </a:r>
                      <a:endParaRPr b="1" sz="9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666666"/>
                          </a:solidFill>
                        </a:rPr>
                        <a:t>H</a:t>
                      </a:r>
                      <a:endParaRPr sz="10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666666"/>
                          </a:solidFill>
                        </a:rPr>
                        <a:t>M</a:t>
                      </a:r>
                      <a:endParaRPr sz="10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Has the power to final say on all menu choices and also  responsible for overseeing all other chefs employed by the restaurant.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Gilly Tyson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General Manager (North)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666666"/>
                          </a:solidFill>
                        </a:rPr>
                        <a:t>M</a:t>
                      </a:r>
                      <a:endParaRPr sz="10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666666"/>
                          </a:solidFill>
                        </a:rPr>
                        <a:t>H</a:t>
                      </a:r>
                      <a:endParaRPr sz="10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Responsible for hiring and training the North location restaurant staff, ordering all the restaurant’s supplies and also help in training and providing input on general restaurant operations.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Alex Schmidt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General Manager (Downtown)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666666"/>
                          </a:solidFill>
                        </a:rPr>
                        <a:t>M</a:t>
                      </a:r>
                      <a:endParaRPr sz="10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666666"/>
                          </a:solidFill>
                        </a:rPr>
                        <a:t>H</a:t>
                      </a:r>
                      <a:endParaRPr sz="10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 Responsible for hiring and training the Downtown location restaurant staff, ordering all the restaurant’s supplies at the Downtown locations.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Nia Williams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General Manager (Waterfront)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M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666666"/>
                          </a:solidFill>
                        </a:rPr>
                        <a:t>M</a:t>
                      </a:r>
                      <a:endParaRPr sz="10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 responsible for hiring and training the Waterfront location restaurant staff, ordering all the restaurant’s supplies and also provide help and insights about the new service to the project manager.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Zane Dutchman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Kitchen Manager (North)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666666"/>
                          </a:solidFill>
                        </a:rPr>
                        <a:t>L</a:t>
                      </a:r>
                      <a:endParaRPr sz="10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666666"/>
                          </a:solidFill>
                        </a:rPr>
                        <a:t>L</a:t>
                      </a:r>
                      <a:endParaRPr sz="10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Responsible for overseeing the day-to-day back of house operations, administrative tasks, controlling costs and managing labor at the North location. 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Larissa Stein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Kitchen Manager (Downtown)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666666"/>
                          </a:solidFill>
                        </a:rPr>
                        <a:t>L</a:t>
                      </a:r>
                      <a:endParaRPr sz="10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666666"/>
                          </a:solidFill>
                        </a:rPr>
                        <a:t>L</a:t>
                      </a:r>
                      <a:endParaRPr sz="10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Responsible for overseeing the day-to-day back of house operations, administrative tasks, controlling costs and managing labor at the Downtown location.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Seydou Diallo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Restaurant Technology Consultant</a:t>
                      </a:r>
                      <a:endParaRPr/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rgbClr val="666666"/>
                          </a:solidFill>
                        </a:rPr>
                        <a:t>L</a:t>
                      </a:r>
                      <a:endParaRPr/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666666"/>
                          </a:solidFill>
                        </a:rPr>
                        <a:t>M</a:t>
                      </a:r>
                      <a:endParaRPr sz="10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 Implement cost-effective, easy-to-use, integrated technology systems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5" name="Google Shape;55;p13"/>
          <p:cNvSpPr txBox="1"/>
          <p:nvPr/>
        </p:nvSpPr>
        <p:spPr>
          <a:xfrm>
            <a:off x="896600" y="147899"/>
            <a:ext cx="76233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5818E"/>
                </a:solidFill>
                <a:highlight>
                  <a:srgbClr val="FFFFFF"/>
                </a:highlight>
              </a:rPr>
              <a:t>Stakeholder</a:t>
            </a:r>
            <a:r>
              <a:rPr b="1" lang="en" sz="1800">
                <a:solidFill>
                  <a:srgbClr val="45818E"/>
                </a:solidFill>
                <a:highlight>
                  <a:srgbClr val="FFFFFF"/>
                </a:highlight>
              </a:rPr>
              <a:t> Analysis</a:t>
            </a:r>
            <a:endParaRPr b="1" sz="1800">
              <a:solidFill>
                <a:srgbClr val="45818E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2824888" y="581998"/>
            <a:ext cx="2817600" cy="18681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lt1"/>
                </a:solidFill>
              </a:rPr>
              <a:t>Keep satisfied (high priority)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5642483" y="581998"/>
            <a:ext cx="2817600" cy="18681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Manage closely (high effort)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2824888" y="2450233"/>
            <a:ext cx="2817600" cy="18681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Monitor (minimum effort)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5642483" y="2450233"/>
            <a:ext cx="2817600" cy="18681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66666"/>
                </a:solidFill>
              </a:rPr>
              <a:t>Show consideration</a:t>
            </a:r>
            <a:endParaRPr b="1">
              <a:solidFill>
                <a:srgbClr val="666666"/>
              </a:solidFill>
            </a:endParaRPr>
          </a:p>
        </p:txBody>
      </p:sp>
      <p:sp>
        <p:nvSpPr>
          <p:cNvPr id="64" name="Google Shape;64;p14"/>
          <p:cNvSpPr txBox="1"/>
          <p:nvPr/>
        </p:nvSpPr>
        <p:spPr>
          <a:xfrm rot="-5400000">
            <a:off x="1267475" y="2314375"/>
            <a:ext cx="16770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</a:rPr>
              <a:t>Power</a:t>
            </a:r>
            <a:endParaRPr sz="1600">
              <a:solidFill>
                <a:srgbClr val="434343"/>
              </a:solidFill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1553788" y="478648"/>
            <a:ext cx="12204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high</a:t>
            </a:r>
            <a:endParaRPr>
              <a:solidFill>
                <a:srgbClr val="CCCCCC"/>
              </a:solidFill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1553788" y="4084038"/>
            <a:ext cx="12204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low</a:t>
            </a:r>
            <a:endParaRPr>
              <a:solidFill>
                <a:srgbClr val="CCCCCC"/>
              </a:solidFill>
            </a:endParaRPr>
          </a:p>
        </p:txBody>
      </p:sp>
      <p:cxnSp>
        <p:nvCxnSpPr>
          <p:cNvPr id="67" name="Google Shape;67;p14"/>
          <p:cNvCxnSpPr/>
          <p:nvPr/>
        </p:nvCxnSpPr>
        <p:spPr>
          <a:xfrm rot="10800000">
            <a:off x="2526443" y="869463"/>
            <a:ext cx="0" cy="14766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" name="Google Shape;68;p14"/>
          <p:cNvCxnSpPr/>
          <p:nvPr/>
        </p:nvCxnSpPr>
        <p:spPr>
          <a:xfrm>
            <a:off x="2526443" y="2571306"/>
            <a:ext cx="0" cy="15429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9" name="Google Shape;69;p14"/>
          <p:cNvSpPr txBox="1"/>
          <p:nvPr/>
        </p:nvSpPr>
        <p:spPr>
          <a:xfrm>
            <a:off x="5164688" y="4250781"/>
            <a:ext cx="1007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med</a:t>
            </a:r>
            <a:endParaRPr>
              <a:solidFill>
                <a:srgbClr val="CCCCCC"/>
              </a:solidFill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7806913" y="4254272"/>
            <a:ext cx="9243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high</a:t>
            </a:r>
            <a:endParaRPr>
              <a:solidFill>
                <a:srgbClr val="CCCCCC"/>
              </a:solidFill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2526438" y="4254272"/>
            <a:ext cx="9243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low</a:t>
            </a:r>
            <a:endParaRPr>
              <a:solidFill>
                <a:srgbClr val="CCCCCC"/>
              </a:solidFill>
            </a:endParaRPr>
          </a:p>
        </p:txBody>
      </p:sp>
      <p:cxnSp>
        <p:nvCxnSpPr>
          <p:cNvPr id="72" name="Google Shape;72;p14"/>
          <p:cNvCxnSpPr>
            <a:stCxn id="69" idx="3"/>
          </p:cNvCxnSpPr>
          <p:nvPr/>
        </p:nvCxnSpPr>
        <p:spPr>
          <a:xfrm>
            <a:off x="6171788" y="4422231"/>
            <a:ext cx="1840200" cy="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" name="Google Shape;73;p14"/>
          <p:cNvCxnSpPr>
            <a:stCxn id="69" idx="1"/>
            <a:endCxn id="71" idx="3"/>
          </p:cNvCxnSpPr>
          <p:nvPr/>
        </p:nvCxnSpPr>
        <p:spPr>
          <a:xfrm flipH="1">
            <a:off x="3450788" y="4422231"/>
            <a:ext cx="1713900" cy="36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4" name="Google Shape;74;p14"/>
          <p:cNvSpPr/>
          <p:nvPr/>
        </p:nvSpPr>
        <p:spPr>
          <a:xfrm>
            <a:off x="3014650" y="1088050"/>
            <a:ext cx="1007100" cy="3447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Omar</a:t>
            </a:r>
            <a:endParaRPr b="1" sz="9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FFFFFF"/>
                </a:solidFill>
              </a:rPr>
              <a:t>Owner</a:t>
            </a:r>
            <a:endParaRPr b="1" sz="600">
              <a:solidFill>
                <a:srgbClr val="FFFFFF"/>
              </a:solidFill>
            </a:endParaRPr>
          </a:p>
        </p:txBody>
      </p:sp>
      <p:sp>
        <p:nvSpPr>
          <p:cNvPr id="75" name="Google Shape;75;p14"/>
          <p:cNvSpPr/>
          <p:nvPr/>
        </p:nvSpPr>
        <p:spPr>
          <a:xfrm>
            <a:off x="164875" y="80400"/>
            <a:ext cx="1360200" cy="783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Drag each stakeholder’s box to the appropriate place on the power-interest grid</a:t>
            </a:r>
            <a:endParaRPr sz="1300"/>
          </a:p>
        </p:txBody>
      </p:sp>
      <p:sp>
        <p:nvSpPr>
          <p:cNvPr id="76" name="Google Shape;76;p14"/>
          <p:cNvSpPr/>
          <p:nvPr/>
        </p:nvSpPr>
        <p:spPr>
          <a:xfrm>
            <a:off x="5746075" y="1088051"/>
            <a:ext cx="1007100" cy="3447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Deanna</a:t>
            </a:r>
            <a:endParaRPr b="1" sz="9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FFFFFF"/>
                </a:solidFill>
              </a:rPr>
              <a:t>Director of Operations</a:t>
            </a:r>
            <a:endParaRPr b="1" sz="600">
              <a:solidFill>
                <a:srgbClr val="FFFFFF"/>
              </a:solidFill>
            </a:endParaRPr>
          </a:p>
        </p:txBody>
      </p:sp>
      <p:sp>
        <p:nvSpPr>
          <p:cNvPr id="77" name="Google Shape;77;p14"/>
          <p:cNvSpPr/>
          <p:nvPr/>
        </p:nvSpPr>
        <p:spPr>
          <a:xfrm>
            <a:off x="4572000" y="1088051"/>
            <a:ext cx="1007100" cy="3447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Carter</a:t>
            </a:r>
            <a:endParaRPr b="1" sz="9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FFFFFF"/>
                </a:solidFill>
              </a:rPr>
              <a:t>Exec. Chef</a:t>
            </a:r>
            <a:endParaRPr b="1" sz="600">
              <a:solidFill>
                <a:srgbClr val="FFFFFF"/>
              </a:solidFill>
            </a:endParaRPr>
          </a:p>
        </p:txBody>
      </p:sp>
      <p:sp>
        <p:nvSpPr>
          <p:cNvPr id="78" name="Google Shape;78;p14"/>
          <p:cNvSpPr/>
          <p:nvPr/>
        </p:nvSpPr>
        <p:spPr>
          <a:xfrm>
            <a:off x="7365125" y="1637877"/>
            <a:ext cx="1007100" cy="3447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Gilly</a:t>
            </a:r>
            <a:endParaRPr b="1" sz="9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FFFFFF"/>
                </a:solidFill>
              </a:rPr>
              <a:t>GM - North</a:t>
            </a:r>
            <a:endParaRPr b="1" sz="600">
              <a:solidFill>
                <a:srgbClr val="FFFFFF"/>
              </a:solidFill>
            </a:endParaRPr>
          </a:p>
        </p:txBody>
      </p:sp>
      <p:sp>
        <p:nvSpPr>
          <p:cNvPr id="79" name="Google Shape;79;p14"/>
          <p:cNvSpPr/>
          <p:nvPr/>
        </p:nvSpPr>
        <p:spPr>
          <a:xfrm>
            <a:off x="7365125" y="2044052"/>
            <a:ext cx="1007100" cy="3447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Alex</a:t>
            </a:r>
            <a:endParaRPr b="1" sz="9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FFFFFF"/>
                </a:solidFill>
              </a:rPr>
              <a:t>GM - Downtown</a:t>
            </a:r>
            <a:endParaRPr b="1" sz="600">
              <a:solidFill>
                <a:srgbClr val="FFFFFF"/>
              </a:solidFill>
            </a:endParaRPr>
          </a:p>
        </p:txBody>
      </p:sp>
      <p:sp>
        <p:nvSpPr>
          <p:cNvPr id="80" name="Google Shape;80;p14"/>
          <p:cNvSpPr/>
          <p:nvPr/>
        </p:nvSpPr>
        <p:spPr>
          <a:xfrm>
            <a:off x="5746075" y="3373178"/>
            <a:ext cx="1007100" cy="3447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Zane</a:t>
            </a:r>
            <a:endParaRPr b="1" sz="9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FFFFFF"/>
                </a:solidFill>
              </a:rPr>
              <a:t>Kitchen Manager - North</a:t>
            </a:r>
            <a:endParaRPr b="1" sz="600">
              <a:solidFill>
                <a:srgbClr val="FFFFFF"/>
              </a:solidFill>
            </a:endParaRPr>
          </a:p>
        </p:txBody>
      </p:sp>
      <p:sp>
        <p:nvSpPr>
          <p:cNvPr id="81" name="Google Shape;81;p14"/>
          <p:cNvSpPr/>
          <p:nvPr/>
        </p:nvSpPr>
        <p:spPr>
          <a:xfrm>
            <a:off x="5746075" y="3811978"/>
            <a:ext cx="1007100" cy="3447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Larissa</a:t>
            </a:r>
            <a:endParaRPr b="1" sz="9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FFFFFF"/>
                </a:solidFill>
              </a:rPr>
              <a:t>Kitchen Manager - Downtown</a:t>
            </a:r>
            <a:endParaRPr b="1" sz="600">
              <a:solidFill>
                <a:srgbClr val="FFFFFF"/>
              </a:solidFill>
            </a:endParaRPr>
          </a:p>
        </p:txBody>
      </p:sp>
      <p:sp>
        <p:nvSpPr>
          <p:cNvPr id="82" name="Google Shape;82;p14"/>
          <p:cNvSpPr/>
          <p:nvPr/>
        </p:nvSpPr>
        <p:spPr>
          <a:xfrm>
            <a:off x="4572000" y="3811979"/>
            <a:ext cx="1007100" cy="3447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Seydou</a:t>
            </a:r>
            <a:endParaRPr b="1" sz="9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FFFFFF"/>
                </a:solidFill>
              </a:rPr>
              <a:t>Restaurant Consultant</a:t>
            </a:r>
            <a:endParaRPr b="1" sz="600">
              <a:solidFill>
                <a:srgbClr val="FFFFFF"/>
              </a:solidFill>
            </a:endParaRPr>
          </a:p>
        </p:txBody>
      </p:sp>
      <p:sp>
        <p:nvSpPr>
          <p:cNvPr id="83" name="Google Shape;83;p14"/>
          <p:cNvSpPr txBox="1"/>
          <p:nvPr/>
        </p:nvSpPr>
        <p:spPr>
          <a:xfrm>
            <a:off x="4948738" y="4529725"/>
            <a:ext cx="1360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</a:rPr>
              <a:t>Interest</a:t>
            </a:r>
            <a:endParaRPr sz="1600">
              <a:solidFill>
                <a:srgbClr val="434343"/>
              </a:solidFill>
            </a:endParaRPr>
          </a:p>
        </p:txBody>
      </p:sp>
      <p:sp>
        <p:nvSpPr>
          <p:cNvPr id="84" name="Google Shape;84;p14"/>
          <p:cNvSpPr txBox="1"/>
          <p:nvPr/>
        </p:nvSpPr>
        <p:spPr>
          <a:xfrm>
            <a:off x="2215500" y="2247775"/>
            <a:ext cx="62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med</a:t>
            </a:r>
            <a:endParaRPr sz="1600">
              <a:solidFill>
                <a:srgbClr val="CCCCCC"/>
              </a:solidFill>
            </a:endParaRPr>
          </a:p>
        </p:txBody>
      </p:sp>
      <p:sp>
        <p:nvSpPr>
          <p:cNvPr id="85" name="Google Shape;85;p14"/>
          <p:cNvSpPr/>
          <p:nvPr/>
        </p:nvSpPr>
        <p:spPr>
          <a:xfrm>
            <a:off x="4572000" y="2909056"/>
            <a:ext cx="1007100" cy="3447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Nia</a:t>
            </a:r>
            <a:endParaRPr b="1" sz="9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FFFFFF"/>
                </a:solidFill>
              </a:rPr>
              <a:t>General Manager - Waterfront</a:t>
            </a:r>
            <a:endParaRPr b="1" sz="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