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53FE-A4BC-4AED-B6BD-764EA079EF2E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335B-079C-4031-8210-60EAD04696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79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A335B-079C-4031-8210-60EAD046962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76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C7260-B8C2-CCF9-62F1-2CE33ABE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7AEB1-69A1-490D-B9EA-EDB2D5191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BB193-057D-28D6-4B55-87BA59CB2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F599-5905-23A2-BADE-A5D86F2C3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A335B-079C-4031-8210-60EAD0469624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5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B3954-D08A-37D4-ECBD-465957A5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70D53-FBD9-A8DE-7063-63D062BB5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4C70A-E3EA-B0E1-4570-771555C7F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5EBB-AD86-9483-852B-B41DA4EE2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A335B-079C-4031-8210-60EAD046962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65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A7D3-6B64-3ED5-7C41-988B6A4F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50640-ED05-8056-60EE-B58D1C490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AF900-5645-95B2-76CE-9E6E06018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BDEC-71F5-B7B9-9F9D-81535FCA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A335B-079C-4031-8210-60EAD0469624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99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3707-EDD7-741F-3890-17056676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EAD2B-3DA6-107D-1494-A545EDD7E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39A23-073A-5E2E-E9B4-970C5B2D4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A9C64-4A4B-8481-1D85-7FB47C72A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A335B-079C-4031-8210-60EAD0469624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4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1379-E69F-ED3F-2FE7-19BC780C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9585-140E-3FB7-12A6-A6DAC51DC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983-87FF-05CB-8E21-87357394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2C52-CA66-A64E-1473-089C0CAB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0B90-DF19-0AA7-51CE-42978D91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3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BF4-3B1F-08A5-8E32-4ADDFF29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B365E-7860-AE63-2A16-932DCFED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C109-DB45-5C69-CA9F-2F0BBB7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336C-9484-EC58-599B-D5BCC0B5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AA66-109B-8032-1D5C-900ED64E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8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B28C-DD41-162D-C357-585780ABA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88BB-3059-CF60-2DE9-6A3F648A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AEF5-5038-1E03-040A-2598F79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8419-BD12-8652-327E-46910DCF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6602-3D1B-B63B-AB25-F9889BE0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00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2C42-4185-0202-B957-0B281596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6681-62E4-EC8C-64AD-1E71D42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4C8A-341E-6789-701B-0B41CE83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6AF6-6DFE-5117-14F5-CE31368B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D93-D353-D529-DA40-E5BA04E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89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1504-005A-4A31-4AA5-F15F82ED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AA99-F0A2-8F00-AD50-79350044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E4F6-AE09-E6C1-393C-89C0B23F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E8F4-BEE8-8D02-50C2-4C1F34F0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DDAC-F925-5E99-2E8E-E833259E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CF6-8C77-B37A-8E17-39D6AE8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FDA0-E6BE-84DD-1B85-7088C799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D2A6E-0F19-AD70-AEFD-DF9A97578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0F6D-7665-F1F8-2D72-2B38801B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77-5A2A-D248-224D-58F1F4B9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CB6B-75BA-F6C7-ACB1-EA1E6121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3ABC-CAE8-EB83-A419-5C79780F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CC0D-4EC5-FDF9-75D1-3502AAEE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7125-2E5C-B250-BED5-2BC3C86E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4E489-8F1B-6A5D-E5C6-51DB56D71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AA850-D0D8-4076-3038-D065FF0B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080BD-8B84-1324-F777-DE8BC9D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93BA-72A9-4C42-DB66-1BCFEE69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E848B-B54E-99E8-C0E0-13A9E8B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50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4E02-9949-AEC2-1385-DA787AD4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9C6B4-B1FF-8DC7-DEF3-E214EB9B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2EB66-79B3-30F9-4826-1B7F9B0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231C5-C5AD-D93E-2058-A315075A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6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EFAFA-4BBA-462F-D990-5897EAB6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3EAD8-BF6D-D7BF-4C90-572CE18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78A8-D6A1-9E58-8805-26C615E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832-F266-541E-48A0-6F759891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9C1D-4B06-3633-00AA-296F13B7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A4D6-B894-D148-6635-CA081FDD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941A-3694-CC51-74CC-B6D9F9BE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E225-E883-493A-2739-A8542033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BF0A-3481-133B-4021-1CA00AB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5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36F2-D568-F39B-B896-004A5232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DF475-2759-9482-8087-1AFD1C38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C652-A578-06BB-6E16-9D0E0171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65716-2EBC-669E-8A8D-9F582897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A415-2E3A-42B4-58D7-E6EFA60D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532-1BA0-B123-1FBF-AF7BF77D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4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3DB52-54AC-C47D-77F5-7FA912A2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F74E6-FDF5-223F-73A1-0F5B498B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4F58-740F-7C46-5387-9D3FF4B5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C9A-E95B-49AB-A2A5-299612F1FB87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E38C-5E35-09D8-007B-F3AABFF0F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B0DF-9D3A-C103-66E8-23BFC4460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48CA-40BE-4D0F-AB90-CF35DC5338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ggingface.co/datasets/lukebarousse/data_job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www.linkedin.com/in/gaurav-chauhan-digital-marketing/" TargetMode="External"/><Relationship Id="rId5" Type="http://schemas.openxmlformats.org/officeDocument/2006/relationships/hyperlink" Target="https://www.linkedin.com/in/luke-b/" TargetMode="External"/><Relationship Id="rId4" Type="http://schemas.openxmlformats.org/officeDocument/2006/relationships/hyperlink" Target="https://github.com/amitkr209/Python_and_R_Projects/tree/main/Data%20Scientist%20Job%20Market%20Analysi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hyperlink" Target="https://medium.com/@amitkr209" TargetMode="External"/><Relationship Id="rId5" Type="http://schemas.openxmlformats.org/officeDocument/2006/relationships/hyperlink" Target="https://www.linkedin.com/in/amitkr209/" TargetMode="External"/><Relationship Id="rId4" Type="http://schemas.openxmlformats.org/officeDocument/2006/relationships/hyperlink" Target="https://github.com/amitkr2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F287-8C2F-F591-A06D-8450FBEEC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696" y="180305"/>
            <a:ext cx="6040035" cy="2414790"/>
          </a:xfrm>
          <a:ln>
            <a:solidFill>
              <a:schemeClr val="tx1"/>
            </a:solidFill>
            <a:prstDash val="sysDash"/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Data Scientist Job Market Analysis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0A29-BB1F-2978-604F-866CDEEAA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95" y="4700789"/>
            <a:ext cx="6040035" cy="1822360"/>
          </a:xfrm>
          <a:ln w="63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Tools Used:</a:t>
            </a:r>
          </a:p>
          <a:p>
            <a:pPr marL="342900" indent="-342900" algn="l">
              <a:buFontTx/>
              <a:buChar char="-"/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Python (Pandas, Matplotlib, Seaborn)</a:t>
            </a:r>
          </a:p>
          <a:p>
            <a:pPr marL="342900" indent="-342900" algn="l">
              <a:buFontTx/>
              <a:buChar char="-"/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Jupyter Notebook</a:t>
            </a:r>
          </a:p>
          <a:p>
            <a:pPr marL="342900" indent="-342900" algn="l">
              <a:buFontTx/>
              <a:buChar char="-"/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VS Code</a:t>
            </a:r>
          </a:p>
          <a:p>
            <a:pPr marL="342900" indent="-342900" algn="l">
              <a:buFontTx/>
              <a:buChar char="-"/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Git and GitHub</a:t>
            </a:r>
            <a:endParaRPr lang="en-IN" sz="18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13EA18-C0D7-7C01-D0F0-50565619299D}"/>
              </a:ext>
            </a:extLst>
          </p:cNvPr>
          <p:cNvSpPr txBox="1">
            <a:spLocks/>
          </p:cNvSpPr>
          <p:nvPr/>
        </p:nvSpPr>
        <p:spPr>
          <a:xfrm>
            <a:off x="5825696" y="2936383"/>
            <a:ext cx="6040034" cy="14231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rgbClr val="0070C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Insights into Data Scientist Job Trends, Skills, and Salary Patterns</a:t>
            </a:r>
          </a:p>
          <a:p>
            <a:endParaRPr lang="en-US" sz="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IN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🔍 Based on data from </a:t>
            </a:r>
            <a:r>
              <a:rPr lang="en-IN" sz="18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Luke Barousse</a:t>
            </a:r>
            <a:r>
              <a:rPr lang="en-IN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📍 India - focused</a:t>
            </a:r>
          </a:p>
          <a:p>
            <a:endParaRPr lang="en-IN" sz="22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EADD4-E301-CC5F-226A-5A5E0943A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3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370C7-4E1D-D60F-D03E-38D2CBEFA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2EC7-FF3B-A952-EB15-1CB29D1C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56" y="116246"/>
            <a:ext cx="11898888" cy="3989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How are in-demand skills trending for Data Scientists?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67C5F-5AA2-EB8C-F2FE-9193F73CDD99}"/>
              </a:ext>
            </a:extLst>
          </p:cNvPr>
          <p:cNvSpPr/>
          <p:nvPr/>
        </p:nvSpPr>
        <p:spPr>
          <a:xfrm>
            <a:off x="146556" y="699643"/>
            <a:ext cx="5820655" cy="508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led consistently, showing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65–75%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postings, with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 in June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during mid-year hiring cycles and project ramp-ups in the tech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stayed steady at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48–53%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but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declined in second half of the year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possibly due to rising interest in no-code or cloud-native platforms.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held at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30–35%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staying relevant. Though more niche than Python, it continues to be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valued in research, statistics, and academic roles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spiked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May–July &amp; November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reflecting growing adoption of cloud infrastructure in production data science workflows.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remained stable (17–20%)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confirms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of communication and visualization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alongside technical skills.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F0FEF8-6A27-7714-2416-715024B7800C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Hiring trends showed clear monthly spikes, especially in mid-year (May–July) and year-end (November)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—indicating that job opportunities often align with business planning cycles, not just skill trends.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820B57-A6F5-2588-6CA9-CA190082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640"/>
            <a:ext cx="5949444" cy="5082971"/>
          </a:xfrm>
        </p:spPr>
      </p:pic>
    </p:spTree>
    <p:extLst>
      <p:ext uri="{BB962C8B-B14F-4D97-AF65-F5344CB8AC3E}">
        <p14:creationId xmlns:p14="http://schemas.microsoft.com/office/powerpoint/2010/main" val="26347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4FF3E-18EB-D6FF-3732-5B907EEB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6341-4083-355D-3C25-4534FE63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" y="116246"/>
            <a:ext cx="11898888" cy="3989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Salary Distribution of Data Science Roles in India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7C15-EE85-28DA-47A6-4D6C3A4C0FB6}"/>
              </a:ext>
            </a:extLst>
          </p:cNvPr>
          <p:cNvSpPr/>
          <p:nvPr/>
        </p:nvSpPr>
        <p:spPr>
          <a:xfrm>
            <a:off x="146556" y="699643"/>
            <a:ext cx="5820655" cy="508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Senior Data Scientists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command the highest salaries, with a median near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$150K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upper ranges reaching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$200K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—reflecting their expertise in ML, deployment, and strategic impact.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Scientists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follow with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median of $130K–$140K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showing wide variation based on role type—from research-heavy to hybrid engineering positions.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Senior Data Analysts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earn around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$115K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bridging the gap between reporting, dashboarding, and light modeling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have the lowest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median at ~$90K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with tighter salary distribution due to their more focused, BI-driven responsibilities.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29A93-98D9-6E2A-DE61-45FD366CAEDB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move from analyst to scientist roles, salaries increase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more advanced skills and responsibilities lead to higher pay.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E72334-50C6-F7A8-B021-4AC16CD56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99640"/>
            <a:ext cx="5949444" cy="5082971"/>
          </a:xfrm>
        </p:spPr>
      </p:pic>
    </p:spTree>
    <p:extLst>
      <p:ext uri="{BB962C8B-B14F-4D97-AF65-F5344CB8AC3E}">
        <p14:creationId xmlns:p14="http://schemas.microsoft.com/office/powerpoint/2010/main" val="29024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AFF66-2A77-28B3-2A17-EAAAE235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D1CE-D138-8B66-D193-7D845C37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" y="116246"/>
            <a:ext cx="11898888" cy="3989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Investigate Median Salary Vs Skill for Data Scientist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34980-09BA-2C47-F611-5E12083A6989}"/>
              </a:ext>
            </a:extLst>
          </p:cNvPr>
          <p:cNvSpPr/>
          <p:nvPr/>
        </p:nvSpPr>
        <p:spPr>
          <a:xfrm>
            <a:off x="146557" y="699643"/>
            <a:ext cx="5558784" cy="508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Pay ≠ High Demand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Tools like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Shell, Express, Looker, and Databricks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$140K+ salaries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but are rarely listed—showing niche skills pay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&amp; Big Data Skills = High ROI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Azure, AWS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Databricks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appear in both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top-paying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in-demand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lists, making them smart career investments.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Emerging ML Tools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Keras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growing demand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NLP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predictive modeling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—critical for advanced DS roles.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leads in demand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it balances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accessibility, versatility, and salary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making it a must-have for job seekers.</a:t>
            </a: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also key - offer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highest salaries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but they appear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frequently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943FFB-AACF-19F4-40B7-A5BD92687490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core tools like Python, SQL, and Cloud Platforms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land a job—then add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niche skills like Docker, Databricks or TensorFlow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increase your salary potential.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404B36-D72E-D5EC-1D55-8F5EC1B2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18" y="699640"/>
            <a:ext cx="6082525" cy="5082971"/>
          </a:xfrm>
        </p:spPr>
      </p:pic>
    </p:spTree>
    <p:extLst>
      <p:ext uri="{BB962C8B-B14F-4D97-AF65-F5344CB8AC3E}">
        <p14:creationId xmlns:p14="http://schemas.microsoft.com/office/powerpoint/2010/main" val="15610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870CE-2993-E436-1577-FDB78E16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22A3-35E2-E664-2630-845C2F1A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" y="116246"/>
            <a:ext cx="11898888" cy="3989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What is the most Optimal Skills to learn for Data Scientist?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711F7-4E86-EDA3-8D23-8D0D7A549EA7}"/>
              </a:ext>
            </a:extLst>
          </p:cNvPr>
          <p:cNvSpPr/>
          <p:nvPr/>
        </p:nvSpPr>
        <p:spPr>
          <a:xfrm>
            <a:off x="146557" y="699643"/>
            <a:ext cx="5558784" cy="508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leads with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~70% demand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median salary of $155K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— the perfect mix of relevance and reward.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~55% of jobs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with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$115K salary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Essential for querying and data manipulation across roles.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PyTorch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Appear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~10–15%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listings but offer top salaries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$155K–$160K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 Great for specialization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Keras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pay well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($130K–$140K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are key for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AI/ML- focused roles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(~20% demand, $115K salary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shows the value of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storytelling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even in technical roles.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Spark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 decent returns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($100K–$110K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aligning with backend &amp; infra needs.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offers lower pay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(~$90K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but still holds value in some enterprise setups.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19152-57AA-CB5E-4F41-C3F4D95C4417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core tools like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add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high-paying niche skills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Azure, TensorFlow, or PyTorch to maximize both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 and salary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India’s Data Science field.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6F4A97-1927-9CE6-1B38-FC957BA9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11" y="699640"/>
            <a:ext cx="5949444" cy="5082971"/>
          </a:xfrm>
        </p:spPr>
      </p:pic>
    </p:spTree>
    <p:extLst>
      <p:ext uri="{BB962C8B-B14F-4D97-AF65-F5344CB8AC3E}">
        <p14:creationId xmlns:p14="http://schemas.microsoft.com/office/powerpoint/2010/main" val="9316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898A6-59BA-A0BB-2DE7-8C0905A7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F8C3-DDC4-A873-F272-63739E4F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84" y="120425"/>
            <a:ext cx="11075831" cy="84227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en-IN" sz="48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4ED3-0266-6AE8-8076-4C5029D9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104363"/>
            <a:ext cx="11075831" cy="54915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Scientist job market in India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highly skill-driven—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degree-dependent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remain essential, forming the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foundation of most roles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platforms (Azure, AWS)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tools (TensorFlow, PyTorch)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strong salary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growth for specialists.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tools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like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add value by enabling communication of insights.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Employers are increasingly valuing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experience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project skills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 roles are still limited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opportunities are concentrated in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cities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remote-friendly listings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Staying updated with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industry trends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building a versatile skill set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key to standing out in a competitive market.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D6E75-E40D-0A80-54F2-9E878B30F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E7BF-C056-C6A1-C4D3-611B75C5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84" y="120425"/>
            <a:ext cx="11075831" cy="84227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What I Learned</a:t>
            </a:r>
            <a:endParaRPr lang="en-IN" sz="48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B018-52F0-665E-0DCB-42FC99B7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104363"/>
            <a:ext cx="11075831" cy="5491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Python skills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 working with r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al-world job data using libraries like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Seaborn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Gain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hands-on experience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wrangling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Learned to extract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actionable insights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from complex datasets through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and trend analysis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the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role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 skills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Data Science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Engin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ring, and Analysis.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Strengthened my ability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communicate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findings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clearly through charts, storytelling, and slid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presentation.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Realized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 matt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mor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 d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data job mark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t.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9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BC34A-B865-E06E-D129-E233428AA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E9B-E601-A744-35A2-2131240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84" y="120425"/>
            <a:ext cx="11075831" cy="84227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GitHub &amp; </a:t>
            </a:r>
            <a:r>
              <a:rPr lang="en-IN" sz="4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402E-9A37-E0E4-A263-6A51C155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104363"/>
            <a:ext cx="11075831" cy="549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📁 Project Repository: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000" dirty="0">
                <a:hlinkClick r:id="rId4"/>
              </a:rPr>
              <a:t>GitHub – Data Scientist Job Market Analysis (India)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🙏 Special Thanks To:</a:t>
            </a:r>
          </a:p>
          <a:p>
            <a:r>
              <a:rPr lang="en-US" sz="2400" b="1" dirty="0">
                <a:hlinkClick r:id="rId5"/>
              </a:rPr>
              <a:t>Luke Barousse</a:t>
            </a:r>
            <a:r>
              <a:rPr lang="en-US" sz="2400" dirty="0"/>
              <a:t> for sharing the original job listings dataset</a:t>
            </a:r>
          </a:p>
          <a:p>
            <a:endParaRPr lang="en-US" sz="1500" dirty="0"/>
          </a:p>
          <a:p>
            <a:r>
              <a:rPr lang="en-US" sz="2400" dirty="0"/>
              <a:t>My Manager and Friend (</a:t>
            </a:r>
            <a:r>
              <a:rPr lang="en-US" sz="2400" b="1" dirty="0">
                <a:hlinkClick r:id="rId6"/>
              </a:rPr>
              <a:t>Gaurav Chauhan</a:t>
            </a:r>
            <a:r>
              <a:rPr lang="en-US" sz="2400" dirty="0"/>
              <a:t>) for encouraging and supporting me.</a:t>
            </a:r>
          </a:p>
          <a:p>
            <a:endParaRPr lang="en-US" sz="1500" dirty="0"/>
          </a:p>
          <a:p>
            <a:r>
              <a:rPr lang="en-US" sz="2400" dirty="0"/>
              <a:t>The </a:t>
            </a:r>
            <a:r>
              <a:rPr lang="en-US" sz="2400" b="1" dirty="0"/>
              <a:t>open-source Python community</a:t>
            </a:r>
            <a:r>
              <a:rPr lang="en-US" sz="2400" dirty="0"/>
              <a:t> for tools like Pandas, Seaborn, and Matplotlib</a:t>
            </a:r>
          </a:p>
          <a:p>
            <a:endParaRPr lang="en-US" sz="1500" dirty="0"/>
          </a:p>
          <a:p>
            <a:r>
              <a:rPr lang="en-US" sz="2400" dirty="0"/>
              <a:t>Everyone who contributes to </a:t>
            </a:r>
            <a:r>
              <a:rPr lang="en-US" sz="2400" b="1" dirty="0"/>
              <a:t>Data Science education </a:t>
            </a:r>
            <a:r>
              <a:rPr lang="en-US" sz="2400" dirty="0"/>
              <a:t>and</a:t>
            </a:r>
            <a:r>
              <a:rPr lang="en-US" sz="2400" b="1" dirty="0"/>
              <a:t> Public Datasets</a:t>
            </a:r>
            <a:r>
              <a:rPr lang="en-US" sz="2400" dirty="0"/>
              <a:t> that make analysis like this possible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58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0E417-616E-6966-5D3A-3578C868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5670-4DFD-1B28-D1B5-2E8AE28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84" y="120425"/>
            <a:ext cx="11075831" cy="84227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IN" sz="48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FF13-41E6-7FDF-E693-97D5F946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197736"/>
            <a:ext cx="11075831" cy="5398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🙏 </a:t>
            </a:r>
            <a:r>
              <a:rPr lang="en-IN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your for your time</a:t>
            </a:r>
          </a:p>
          <a:p>
            <a:pPr marL="0" indent="0">
              <a:buNone/>
            </a:pPr>
            <a:r>
              <a:rPr lang="en-US" dirty="0"/>
              <a:t>Thank you for viewing my project on the Data Scientist Job Market in India.</a:t>
            </a:r>
            <a:br>
              <a:rPr lang="en-US" dirty="0"/>
            </a:br>
            <a:r>
              <a:rPr lang="en-US" dirty="0"/>
              <a:t>I hope the insights provided were valuable and informative.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❓ Questions?</a:t>
            </a:r>
          </a:p>
          <a:p>
            <a:pPr marL="0" indent="0">
              <a:buNone/>
            </a:pPr>
            <a:r>
              <a:rPr lang="en-US" dirty="0"/>
              <a:t>I'd be happy to answer!</a:t>
            </a:r>
            <a:br>
              <a:rPr lang="en-US" dirty="0"/>
            </a:br>
            <a:r>
              <a:rPr lang="en-US" dirty="0"/>
              <a:t>Let’s discuss insights, tools, or anything about the data science job market.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Feel free to connect with me to discuss Data Analytics , Data Science or Project Management related stuff!</a:t>
            </a:r>
          </a:p>
          <a:p>
            <a:pPr marL="0" indent="0">
              <a:buNone/>
            </a:pPr>
            <a:r>
              <a:rPr lang="en-US" dirty="0"/>
              <a:t>🔗 </a:t>
            </a:r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amitkr209</a:t>
            </a:r>
            <a:br>
              <a:rPr lang="en-US" dirty="0"/>
            </a:br>
            <a:r>
              <a:rPr lang="en-US" dirty="0"/>
              <a:t>🔗 </a:t>
            </a:r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Amit Kumar</a:t>
            </a:r>
            <a:br>
              <a:rPr lang="en-US" dirty="0"/>
            </a:br>
            <a:r>
              <a:rPr lang="en-US" dirty="0"/>
              <a:t>🔗 </a:t>
            </a:r>
            <a:r>
              <a:rPr lang="en-US" b="1" dirty="0"/>
              <a:t>Medium Blogs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amitkr209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332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AB0-EC48-ED4A-775B-95023FBA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262093"/>
            <a:ext cx="11075831" cy="54927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Project Overview: Data Scientist Job Market in India</a:t>
            </a:r>
            <a:endParaRPr lang="en-IN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B25F-0B74-B0D3-F6F4-3C4C5D64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3" y="1104363"/>
            <a:ext cx="11075831" cy="464927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Conduct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a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p-div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the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Indian Data Sci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ntist job mark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using r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al-world job listings.</a:t>
            </a:r>
          </a:p>
          <a:p>
            <a:endParaRPr lang="en-US" sz="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Aim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to uncover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trends in skill demand, salary distribution, and employer expectations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Focus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on identifying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in-demand and highest-paying skills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aspiring and current data professionals.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rag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Python, data visualization tools, and job mark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 data to create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actionable insights for job seekers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project can help jobseekers, students , and working professionals who want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the right skills and get hired faster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1EA6E-6376-8833-7059-397C9E145307}"/>
              </a:ext>
            </a:extLst>
          </p:cNvPr>
          <p:cNvSpPr txBox="1">
            <a:spLocks/>
          </p:cNvSpPr>
          <p:nvPr/>
        </p:nvSpPr>
        <p:spPr>
          <a:xfrm>
            <a:off x="656823" y="5753636"/>
            <a:ext cx="11075831" cy="755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📈 Whether you’re just starting out or upskilling, this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help you to create 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clear roadmap to stay competitive in India’s </a:t>
            </a:r>
            <a:r>
              <a:rPr lang="az-Cyrl-A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volving data landscape</a:t>
            </a:r>
            <a:r>
              <a:rPr lang="az-Cyrl-AZ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2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0735-9511-E9B2-4594-A0A4BB5F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Key Business Questions</a:t>
            </a:r>
            <a:endParaRPr lang="en-IN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512-03B4-FD35-F3A6-92690D7C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76" y="1094704"/>
            <a:ext cx="11269014" cy="50822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Exploratory Data Analysis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Skills for a Data Scientist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Companies and locations</a:t>
            </a:r>
          </a:p>
          <a:p>
            <a:pPr marL="800100" lvl="2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Perks for Data Scientist (Work from Home and Job Degree Mentioned)</a:t>
            </a:r>
          </a:p>
          <a:p>
            <a:pPr marL="685800" lvl="2">
              <a:spcBef>
                <a:spcPts val="1000"/>
              </a:spcBef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most In-Demand skills for the top 3 most popular Data Roles?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are in-demand skills trending for Data Scientists?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well do Jobs and skills pay for a Data Scientist?</a:t>
            </a:r>
          </a:p>
          <a:p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Optimal Skills for a Data Scientist to learn? (High Demand and High Paying)</a:t>
            </a:r>
          </a:p>
        </p:txBody>
      </p:sp>
    </p:spTree>
    <p:extLst>
      <p:ext uri="{BB962C8B-B14F-4D97-AF65-F5344CB8AC3E}">
        <p14:creationId xmlns:p14="http://schemas.microsoft.com/office/powerpoint/2010/main" val="42589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79D2-32CF-DEA9-39B1-0197BBB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318" y="109470"/>
            <a:ext cx="7508384" cy="4185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Project Insights – Key takeaways from the Analysis</a:t>
            </a:r>
            <a:endParaRPr lang="en-IN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D99A-04C9-AB46-327D-49645E5B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4" y="631065"/>
            <a:ext cx="11500833" cy="61174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IN" sz="2900" b="1" dirty="0"/>
              <a:t>Python is a Must – Have</a:t>
            </a:r>
            <a:endParaRPr lang="en-US" sz="29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</a:t>
            </a:r>
            <a:r>
              <a:rPr lang="en-IN" sz="2300" dirty="0"/>
              <a:t>Python </a:t>
            </a:r>
            <a:r>
              <a:rPr lang="en-US" sz="2300" dirty="0"/>
              <a:t>appeared </a:t>
            </a:r>
            <a:r>
              <a:rPr lang="en-IN" sz="2300" dirty="0"/>
              <a:t>in </a:t>
            </a:r>
            <a:r>
              <a:rPr lang="en-IN" sz="2300" b="1" dirty="0"/>
              <a:t>70% of job listings</a:t>
            </a:r>
            <a:r>
              <a:rPr lang="en-IN" sz="2300" dirty="0"/>
              <a:t> and </a:t>
            </a:r>
            <a:r>
              <a:rPr lang="en-US" sz="2300" dirty="0"/>
              <a:t>offers </a:t>
            </a:r>
            <a:r>
              <a:rPr lang="en-IN" sz="2300" dirty="0"/>
              <a:t>on</a:t>
            </a:r>
            <a:r>
              <a:rPr lang="az-Cyrl-AZ" sz="2300" dirty="0"/>
              <a:t>е </a:t>
            </a:r>
            <a:r>
              <a:rPr lang="en-IN" sz="2300" dirty="0"/>
              <a:t>of the </a:t>
            </a:r>
            <a:r>
              <a:rPr lang="en-IN" sz="2300" b="1" dirty="0"/>
              <a:t>highest salaries</a:t>
            </a:r>
            <a:r>
              <a:rPr lang="en-IN" sz="2300" dirty="0"/>
              <a:t>. It’s essential at all l</a:t>
            </a:r>
            <a:r>
              <a:rPr lang="az-Cyrl-AZ" sz="2300" dirty="0"/>
              <a:t>е</a:t>
            </a:r>
            <a:r>
              <a:rPr lang="en-IN" sz="2300" dirty="0"/>
              <a:t>v</a:t>
            </a:r>
            <a:r>
              <a:rPr lang="az-Cyrl-AZ" sz="2300" dirty="0"/>
              <a:t>е</a:t>
            </a:r>
            <a:r>
              <a:rPr lang="en-IN" sz="2300" dirty="0"/>
              <a:t>ls—entry to senior.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" dirty="0"/>
          </a:p>
          <a:p>
            <a:r>
              <a:rPr lang="en-IN" sz="2900" b="1" dirty="0"/>
              <a:t>SQL is still the backbone</a:t>
            </a:r>
            <a:endParaRPr lang="az-Cyrl-AZ" sz="2900" b="1" dirty="0"/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2300" dirty="0"/>
              <a:t>Found in </a:t>
            </a:r>
            <a:r>
              <a:rPr lang="en-IN" sz="2300" b="1" dirty="0"/>
              <a:t>50%+  of postings</a:t>
            </a:r>
            <a:r>
              <a:rPr lang="en-IN" sz="2300" dirty="0"/>
              <a:t>, SQL r</a:t>
            </a:r>
            <a:r>
              <a:rPr lang="az-Cyrl-AZ" sz="2300" dirty="0"/>
              <a:t>е</a:t>
            </a:r>
            <a:r>
              <a:rPr lang="en-IN" sz="2300" dirty="0"/>
              <a:t>mains </a:t>
            </a:r>
            <a:r>
              <a:rPr lang="en-IN" sz="2300" b="1" dirty="0"/>
              <a:t>a core</a:t>
            </a:r>
            <a:r>
              <a:rPr lang="az-Cyrl-AZ" sz="2300" b="1" dirty="0"/>
              <a:t> </a:t>
            </a:r>
            <a:r>
              <a:rPr lang="en-IN" sz="2300" b="1" dirty="0"/>
              <a:t>skill</a:t>
            </a:r>
            <a:r>
              <a:rPr lang="en-IN" sz="2300" dirty="0"/>
              <a:t> for data querying  and is us</a:t>
            </a:r>
            <a:r>
              <a:rPr lang="az-Cyrl-AZ" sz="2300" dirty="0"/>
              <a:t>е</a:t>
            </a:r>
            <a:r>
              <a:rPr lang="en-IN" sz="2300" dirty="0"/>
              <a:t>d across all data roles.</a:t>
            </a:r>
          </a:p>
          <a:p>
            <a:endParaRPr lang="en-IN" sz="200" dirty="0"/>
          </a:p>
          <a:p>
            <a:r>
              <a:rPr lang="en-IN" sz="2900" b="1" dirty="0"/>
              <a:t>Cloud &amp; D</a:t>
            </a:r>
            <a:r>
              <a:rPr lang="az-Cyrl-AZ" sz="2900" b="1" dirty="0"/>
              <a:t>ее</a:t>
            </a:r>
            <a:r>
              <a:rPr lang="en-IN" sz="2900" b="1" dirty="0"/>
              <a:t>p </a:t>
            </a:r>
            <a:r>
              <a:rPr lang="en-US" sz="2900" b="1" dirty="0"/>
              <a:t>Learning </a:t>
            </a:r>
            <a:r>
              <a:rPr lang="en-IN" sz="2900" b="1" dirty="0"/>
              <a:t>= High Salari</a:t>
            </a:r>
            <a:r>
              <a:rPr lang="az-Cyrl-AZ" sz="2900" b="1" dirty="0"/>
              <a:t>е</a:t>
            </a:r>
            <a:r>
              <a:rPr lang="en-IN" sz="2900" b="1" dirty="0"/>
              <a:t>s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2300" dirty="0"/>
              <a:t>Tools like</a:t>
            </a:r>
            <a:r>
              <a:rPr lang="az-Cyrl-AZ" sz="2300" dirty="0"/>
              <a:t> </a:t>
            </a:r>
            <a:r>
              <a:rPr lang="en-IN" sz="2300" b="1" dirty="0"/>
              <a:t>Azure</a:t>
            </a:r>
            <a:r>
              <a:rPr lang="az-Cyrl-AZ" sz="2300" dirty="0"/>
              <a:t>, </a:t>
            </a:r>
            <a:r>
              <a:rPr lang="en-IN" sz="2300" b="1" dirty="0"/>
              <a:t>AWS</a:t>
            </a:r>
            <a:r>
              <a:rPr lang="en-IN" sz="2300" dirty="0"/>
              <a:t>, </a:t>
            </a:r>
            <a:r>
              <a:rPr lang="en-IN" sz="2300" b="1" dirty="0"/>
              <a:t>PyTourch</a:t>
            </a:r>
            <a:r>
              <a:rPr lang="en-IN" sz="2300" dirty="0"/>
              <a:t>, </a:t>
            </a:r>
            <a:r>
              <a:rPr lang="en-IN" sz="2300" b="1" dirty="0"/>
              <a:t>Tensorflow </a:t>
            </a:r>
            <a:r>
              <a:rPr lang="en-IN" sz="2300" dirty="0"/>
              <a:t>off</a:t>
            </a:r>
            <a:r>
              <a:rPr lang="az-Cyrl-AZ" sz="2300" dirty="0"/>
              <a:t>е</a:t>
            </a:r>
            <a:r>
              <a:rPr lang="en-IN" sz="2300" dirty="0"/>
              <a:t>r </a:t>
            </a:r>
            <a:r>
              <a:rPr lang="en-IN" sz="2300" b="1" dirty="0"/>
              <a:t>$130K–$160K </a:t>
            </a:r>
            <a:r>
              <a:rPr lang="en-US" sz="2300" b="1" dirty="0"/>
              <a:t>salaries</a:t>
            </a:r>
            <a:r>
              <a:rPr lang="en-IN" sz="2300" dirty="0"/>
              <a:t>, </a:t>
            </a:r>
            <a:r>
              <a:rPr lang="az-Cyrl-AZ" sz="2300" dirty="0"/>
              <a:t>е</a:t>
            </a:r>
            <a:r>
              <a:rPr lang="en-IN" sz="2300" dirty="0"/>
              <a:t>v</a:t>
            </a:r>
            <a:r>
              <a:rPr lang="az-Cyrl-AZ" sz="2300" dirty="0"/>
              <a:t>е</a:t>
            </a:r>
            <a:r>
              <a:rPr lang="en-IN" sz="2300" dirty="0"/>
              <a:t>n if </a:t>
            </a:r>
            <a:r>
              <a:rPr lang="en-US" sz="2300" dirty="0"/>
              <a:t>demand </a:t>
            </a:r>
            <a:r>
              <a:rPr lang="en-IN" sz="2300" dirty="0"/>
              <a:t>is low</a:t>
            </a:r>
            <a:r>
              <a:rPr lang="az-Cyrl-AZ" sz="2300" dirty="0"/>
              <a:t>е</a:t>
            </a:r>
            <a:r>
              <a:rPr lang="en-IN" sz="2300" dirty="0"/>
              <a:t>r, id</a:t>
            </a:r>
            <a:r>
              <a:rPr lang="az-Cyrl-AZ" sz="2300" dirty="0"/>
              <a:t>е</a:t>
            </a:r>
            <a:r>
              <a:rPr lang="en-IN" sz="2300" dirty="0"/>
              <a:t>al for  </a:t>
            </a:r>
            <a:r>
              <a:rPr lang="en-US" sz="2300" dirty="0"/>
              <a:t>specialization</a:t>
            </a:r>
            <a:r>
              <a:rPr lang="en-IN" sz="2300" dirty="0"/>
              <a:t>.</a:t>
            </a:r>
          </a:p>
          <a:p>
            <a:endParaRPr lang="en-IN" sz="200" b="1" dirty="0"/>
          </a:p>
          <a:p>
            <a:r>
              <a:rPr lang="en-IN" sz="2900" b="1" dirty="0"/>
              <a:t>Communication Skills Matt</a:t>
            </a:r>
            <a:r>
              <a:rPr lang="az-Cyrl-AZ" sz="2900" b="1" dirty="0"/>
              <a:t>е</a:t>
            </a:r>
            <a:r>
              <a:rPr lang="en-IN" sz="2900" b="1" dirty="0"/>
              <a:t>r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2300" dirty="0"/>
              <a:t>Tools like </a:t>
            </a:r>
            <a:r>
              <a:rPr lang="en-IN" sz="2300" b="1" dirty="0"/>
              <a:t>Tableau </a:t>
            </a:r>
            <a:r>
              <a:rPr lang="en-IN" sz="2300" dirty="0"/>
              <a:t>and </a:t>
            </a:r>
            <a:r>
              <a:rPr lang="en-US" sz="2300" b="1" dirty="0"/>
              <a:t>PowerPoint </a:t>
            </a:r>
            <a:r>
              <a:rPr lang="en-US" sz="2300" dirty="0"/>
              <a:t>are </a:t>
            </a:r>
            <a:r>
              <a:rPr lang="en-IN" sz="2300" dirty="0"/>
              <a:t>in </a:t>
            </a:r>
            <a:r>
              <a:rPr lang="en-US" sz="2300" dirty="0"/>
              <a:t>demand</a:t>
            </a:r>
            <a:r>
              <a:rPr lang="en-IN" sz="2300" dirty="0"/>
              <a:t>, showing the</a:t>
            </a:r>
            <a:r>
              <a:rPr lang="az-Cyrl-AZ" sz="2300" dirty="0"/>
              <a:t> </a:t>
            </a:r>
            <a:r>
              <a:rPr lang="en-IN" sz="2300" dirty="0"/>
              <a:t>n</a:t>
            </a:r>
            <a:r>
              <a:rPr lang="az-Cyrl-AZ" sz="2300" dirty="0"/>
              <a:t>ее</a:t>
            </a:r>
            <a:r>
              <a:rPr lang="en-IN" sz="2300" dirty="0"/>
              <a:t>d for </a:t>
            </a:r>
            <a:r>
              <a:rPr lang="en-IN" sz="2300" b="1" dirty="0"/>
              <a:t>data storytelling </a:t>
            </a:r>
            <a:r>
              <a:rPr lang="en-IN" sz="2300" dirty="0"/>
              <a:t>and </a:t>
            </a:r>
            <a:r>
              <a:rPr lang="en-IN" sz="2300" b="1" dirty="0"/>
              <a:t>presentation </a:t>
            </a:r>
            <a:r>
              <a:rPr lang="en-IN" sz="2300" dirty="0"/>
              <a:t>skills. </a:t>
            </a:r>
          </a:p>
          <a:p>
            <a:pPr marL="0" indent="0">
              <a:buNone/>
            </a:pPr>
            <a:endParaRPr lang="en-IN" sz="200" dirty="0"/>
          </a:p>
          <a:p>
            <a:r>
              <a:rPr lang="en-IN" sz="2900" b="1" dirty="0"/>
              <a:t>Higher Skills = Higher Pay</a:t>
            </a:r>
          </a:p>
          <a:p>
            <a:pPr marL="0" indent="0">
              <a:buNone/>
            </a:pPr>
            <a:r>
              <a:rPr lang="en-IN" sz="1600" dirty="0"/>
              <a:t>       </a:t>
            </a:r>
            <a:r>
              <a:rPr lang="en-IN" sz="2300" b="1" dirty="0"/>
              <a:t>Senior Data Scientist </a:t>
            </a:r>
            <a:r>
              <a:rPr lang="en-IN" sz="2300" dirty="0"/>
              <a:t>(</a:t>
            </a:r>
            <a:r>
              <a:rPr lang="en-IN" sz="2300" b="1" dirty="0"/>
              <a:t>$150K p.a.)</a:t>
            </a:r>
            <a:r>
              <a:rPr lang="en-IN" sz="2300" dirty="0"/>
              <a:t>, </a:t>
            </a:r>
            <a:r>
              <a:rPr lang="en-IN" sz="2300" b="1" dirty="0"/>
              <a:t>Data Scientist ($130K p.a.)</a:t>
            </a:r>
            <a:r>
              <a:rPr lang="en-IN" sz="2300" dirty="0"/>
              <a:t>, and Data Analyst ($90K p.a.)</a:t>
            </a:r>
          </a:p>
          <a:p>
            <a:pPr marL="0" indent="0">
              <a:buNone/>
            </a:pPr>
            <a:r>
              <a:rPr lang="en-IN" sz="1600" dirty="0"/>
              <a:t>       </a:t>
            </a:r>
            <a:r>
              <a:rPr lang="en-US" altLang="en-US" sz="2300" dirty="0"/>
              <a:t>Specialized tools like </a:t>
            </a:r>
            <a:r>
              <a:rPr lang="en-US" altLang="en-US" sz="2300" b="1" dirty="0"/>
              <a:t>Databricks</a:t>
            </a:r>
            <a:r>
              <a:rPr lang="en-US" altLang="en-US" sz="2300" dirty="0"/>
              <a:t> and </a:t>
            </a:r>
            <a:r>
              <a:rPr lang="en-US" altLang="en-US" sz="2300" b="1" dirty="0"/>
              <a:t>Looker</a:t>
            </a:r>
            <a:r>
              <a:rPr lang="en-US" altLang="en-US" sz="2300" dirty="0"/>
              <a:t> offer </a:t>
            </a:r>
            <a:r>
              <a:rPr lang="en-US" altLang="en-US" sz="2300" b="1" dirty="0"/>
              <a:t>even higher pay</a:t>
            </a:r>
            <a:r>
              <a:rPr lang="en-US" altLang="en-US" sz="2300" dirty="0"/>
              <a:t> despite being less common.</a:t>
            </a:r>
          </a:p>
          <a:p>
            <a:pPr marL="0" indent="0">
              <a:buNone/>
            </a:pPr>
            <a:endParaRPr lang="en-US" altLang="en-US" sz="600" dirty="0"/>
          </a:p>
          <a:p>
            <a:r>
              <a:rPr lang="en-US" sz="2900" b="1" dirty="0"/>
              <a:t>Apply for the DS jobs at the mid year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300" dirty="0"/>
              <a:t>Hiring trends showed clear monthly spikes, especially in mid-year (</a:t>
            </a:r>
            <a:r>
              <a:rPr lang="en-US" sz="2300" b="1" dirty="0"/>
              <a:t>May–July</a:t>
            </a:r>
            <a:r>
              <a:rPr lang="en-US" sz="2300" dirty="0"/>
              <a:t>) and year-end (</a:t>
            </a:r>
            <a:r>
              <a:rPr lang="en-US" sz="2300" b="1" dirty="0"/>
              <a:t>November</a:t>
            </a:r>
            <a:r>
              <a:rPr lang="en-US" sz="2300" dirty="0"/>
              <a:t>) </a:t>
            </a:r>
            <a:endParaRPr lang="en-IN" sz="2300" dirty="0"/>
          </a:p>
          <a:p>
            <a:pPr marL="0" indent="0">
              <a:buNone/>
            </a:pPr>
            <a:endParaRPr lang="en-IN" sz="200" dirty="0"/>
          </a:p>
          <a:p>
            <a:r>
              <a:rPr lang="en-IN" sz="2900" b="1" dirty="0"/>
              <a:t>D</a:t>
            </a:r>
            <a:r>
              <a:rPr lang="az-Cyrl-AZ" sz="2900" b="1" dirty="0"/>
              <a:t>е</a:t>
            </a:r>
            <a:r>
              <a:rPr lang="en-IN" sz="2900" b="1" dirty="0"/>
              <a:t>gr</a:t>
            </a:r>
            <a:r>
              <a:rPr lang="az-Cyrl-AZ" sz="2900" b="1" dirty="0"/>
              <a:t>ее</a:t>
            </a:r>
            <a:r>
              <a:rPr lang="en-IN" sz="2900" b="1" dirty="0"/>
              <a:t>s are</a:t>
            </a:r>
            <a:r>
              <a:rPr lang="az-Cyrl-AZ" sz="2900" b="1" dirty="0"/>
              <a:t> </a:t>
            </a:r>
            <a:r>
              <a:rPr lang="en-IN" sz="2900" b="1" dirty="0"/>
              <a:t>Not Mandatory but R</a:t>
            </a:r>
            <a:r>
              <a:rPr lang="az-Cyrl-AZ" sz="2900" b="1" dirty="0"/>
              <a:t>е</a:t>
            </a:r>
            <a:r>
              <a:rPr lang="en-IN" sz="2900" b="1" dirty="0"/>
              <a:t>mot</a:t>
            </a:r>
            <a:r>
              <a:rPr lang="az-Cyrl-AZ" sz="2900" b="1" dirty="0"/>
              <a:t>е </a:t>
            </a:r>
            <a:r>
              <a:rPr lang="en-IN" sz="2900" b="1" dirty="0"/>
              <a:t>Work Still Rare</a:t>
            </a:r>
            <a:r>
              <a:rPr lang="az-Cyrl-AZ" sz="2900" b="1" dirty="0"/>
              <a:t> </a:t>
            </a:r>
            <a:r>
              <a:rPr lang="en-IN" sz="2900" b="1" dirty="0"/>
              <a:t>in India</a:t>
            </a:r>
          </a:p>
          <a:p>
            <a:pPr marL="0" indent="0">
              <a:buNone/>
            </a:pPr>
            <a:r>
              <a:rPr lang="en-IN" sz="2200" dirty="0"/>
              <a:t>     </a:t>
            </a:r>
            <a:r>
              <a:rPr lang="en-IN" sz="2300" dirty="0"/>
              <a:t>Only </a:t>
            </a:r>
            <a:r>
              <a:rPr lang="en-IN" sz="2300" b="1" dirty="0"/>
              <a:t>~8% of roles</a:t>
            </a:r>
            <a:r>
              <a:rPr lang="en-IN" sz="2300" dirty="0"/>
              <a:t> off</a:t>
            </a:r>
            <a:r>
              <a:rPr lang="az-Cyrl-AZ" sz="2300" dirty="0"/>
              <a:t>е</a:t>
            </a:r>
            <a:r>
              <a:rPr lang="en-IN" sz="2300" dirty="0"/>
              <a:t>r work from home</a:t>
            </a:r>
            <a:r>
              <a:rPr lang="az-Cyrl-AZ" sz="2300" dirty="0"/>
              <a:t>. </a:t>
            </a:r>
            <a:r>
              <a:rPr lang="en-IN" sz="2300" dirty="0"/>
              <a:t>Most </a:t>
            </a:r>
            <a:r>
              <a:rPr lang="en-US" sz="2300" dirty="0"/>
              <a:t>expect</a:t>
            </a:r>
            <a:r>
              <a:rPr lang="en-IN" sz="2300" dirty="0"/>
              <a:t> </a:t>
            </a:r>
            <a:r>
              <a:rPr lang="en-IN" sz="2300" b="1" dirty="0"/>
              <a:t>on-sit</a:t>
            </a:r>
            <a:r>
              <a:rPr lang="az-Cyrl-AZ" sz="2300" b="1" dirty="0"/>
              <a:t>е</a:t>
            </a:r>
            <a:r>
              <a:rPr lang="az-Cyrl-AZ" sz="2300" dirty="0"/>
              <a:t> </a:t>
            </a:r>
            <a:r>
              <a:rPr lang="en-IN" sz="2300" dirty="0"/>
              <a:t>or </a:t>
            </a:r>
            <a:r>
              <a:rPr lang="en-IN" sz="2300" b="1" dirty="0"/>
              <a:t>hybrid</a:t>
            </a:r>
            <a:r>
              <a:rPr lang="en-IN" sz="2300" dirty="0"/>
              <a:t> mod</a:t>
            </a:r>
            <a:r>
              <a:rPr lang="az-Cyrl-AZ" sz="2300" dirty="0"/>
              <a:t>е</a:t>
            </a:r>
            <a:r>
              <a:rPr lang="en-IN" sz="2300" dirty="0"/>
              <a:t>ls.</a:t>
            </a:r>
          </a:p>
          <a:p>
            <a:pPr marL="0" indent="0">
              <a:buNone/>
            </a:pPr>
            <a:r>
              <a:rPr lang="en-IN" sz="2200" dirty="0"/>
              <a:t>     </a:t>
            </a:r>
            <a:r>
              <a:rPr lang="en-IN" sz="2300" dirty="0"/>
              <a:t>About </a:t>
            </a:r>
            <a:r>
              <a:rPr lang="en-IN" sz="2300" b="1" dirty="0"/>
              <a:t>96% of jobs don’t require</a:t>
            </a:r>
            <a:r>
              <a:rPr lang="az-Cyrl-AZ" sz="2300" b="1" dirty="0"/>
              <a:t> </a:t>
            </a:r>
            <a:r>
              <a:rPr lang="en-IN" sz="2300" b="1" dirty="0"/>
              <a:t>a d</a:t>
            </a:r>
            <a:r>
              <a:rPr lang="az-Cyrl-AZ" sz="2300" b="1" dirty="0"/>
              <a:t>е</a:t>
            </a:r>
            <a:r>
              <a:rPr lang="en-IN" sz="2300" b="1" dirty="0"/>
              <a:t>gr</a:t>
            </a:r>
            <a:r>
              <a:rPr lang="az-Cyrl-AZ" sz="2300" b="1" dirty="0"/>
              <a:t>ее</a:t>
            </a:r>
            <a:r>
              <a:rPr lang="az-Cyrl-AZ" sz="2300" dirty="0"/>
              <a:t>, </a:t>
            </a:r>
            <a:r>
              <a:rPr lang="en-IN" sz="2300" dirty="0"/>
              <a:t>showing a major shift to </a:t>
            </a:r>
            <a:r>
              <a:rPr lang="en-IN" sz="2300" b="1" dirty="0"/>
              <a:t>skills-first hiring</a:t>
            </a:r>
            <a:r>
              <a:rPr lang="en-IN" sz="2300" dirty="0"/>
              <a:t>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753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DE89-A09F-3FB2-3915-85D57684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066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Now, Let’s Explore Each </a:t>
            </a:r>
            <a:b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Business Question with Charts</a:t>
            </a:r>
            <a:endParaRPr lang="en-IN" sz="5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C764-054F-C070-BB1D-96F0E57C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0337"/>
            <a:ext cx="10515600" cy="896625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63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E37F-E780-82C7-7379-8A6FBA58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07" y="116246"/>
            <a:ext cx="7095186" cy="49776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Top Skills for a Data Scientist</a:t>
            </a:r>
            <a:endParaRPr lang="en-IN" sz="40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72935-8E5C-8866-081D-E5428E994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0" y="798492"/>
            <a:ext cx="5820654" cy="4984122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F35B7B-5CDF-994D-AE50-EE0AF4D4DC1B}"/>
              </a:ext>
            </a:extLst>
          </p:cNvPr>
          <p:cNvSpPr/>
          <p:nvPr/>
        </p:nvSpPr>
        <p:spPr>
          <a:xfrm>
            <a:off x="146556" y="798492"/>
            <a:ext cx="5820655" cy="498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dominates with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9,248 listings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a must-know language for all l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 du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its vast libraries and community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second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6,367 listings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– crucial for data extraction and preparation in most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mains relevant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4,327 listings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especially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academics, r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arch, and statistical roles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2,580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&amp;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2,107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the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rising n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ее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 for cloud skills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developing scalable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2,426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highlights the</a:t>
            </a:r>
            <a:r>
              <a:rPr lang="az-Cyrl-A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demand for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storytelling and visualization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Spark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PyTourch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1,800–2,300 listings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signal strong demand for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 and D</a:t>
            </a:r>
            <a:r>
              <a:rPr lang="az-Cyrl-AZ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ее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 Learning Frameworks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601FC0-B483-DF5C-3942-B3FEC6412929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</a:t>
            </a:r>
            <a:r>
              <a:rPr lang="az-Cyrl-AZ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 a mix of core</a:t>
            </a:r>
            <a:r>
              <a:rPr lang="az-Cyrl-AZ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(Python &amp; SQL) and specialized skills (Cloud &amp; ML Frameworks) is k</a:t>
            </a:r>
            <a:r>
              <a:rPr lang="az-Cyrl-AZ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to b</a:t>
            </a:r>
            <a:r>
              <a:rPr lang="az-Cyrl-AZ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a competitive Data Scientist in India.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4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388-B829-8695-14E1-66475C8C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67425"/>
            <a:ext cx="10515600" cy="695460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Top Companies and locations for Data scientist In India</a:t>
            </a:r>
            <a:endParaRPr lang="en-IN" sz="36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556A-E1F3-705C-BFFA-A8C6B93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698" y="934188"/>
            <a:ext cx="5615501" cy="36563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Top Companies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F3C7ED-FF86-BE0A-256D-1C4C32F93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4" y="1371131"/>
            <a:ext cx="5614987" cy="3573417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9F1FA-E14F-946C-730D-C6767DB0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97549"/>
            <a:ext cx="5713926" cy="43694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Top Locations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240EDF-8C6C-43C4-5035-F63B6EF752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38" y="1371130"/>
            <a:ext cx="5637213" cy="3573417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759D9A-89AF-09DD-4193-3366BE37C742}"/>
              </a:ext>
            </a:extLst>
          </p:cNvPr>
          <p:cNvSpPr/>
          <p:nvPr/>
        </p:nvSpPr>
        <p:spPr>
          <a:xfrm>
            <a:off x="382074" y="5087155"/>
            <a:ext cx="5614987" cy="1603420"/>
          </a:xfrm>
          <a:prstGeom prst="roundRect">
            <a:avLst>
              <a:gd name="adj" fmla="val 154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PayPal</a:t>
            </a:r>
            <a:r>
              <a:rPr lang="en-IN" dirty="0">
                <a:solidFill>
                  <a:schemeClr val="tx1"/>
                </a:solidFill>
              </a:rPr>
              <a:t> l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IN" dirty="0">
                <a:solidFill>
                  <a:schemeClr val="tx1"/>
                </a:solidFill>
              </a:rPr>
              <a:t>ads with </a:t>
            </a:r>
            <a:r>
              <a:rPr lang="en-IN" b="1" dirty="0">
                <a:solidFill>
                  <a:schemeClr val="tx1"/>
                </a:solidFill>
              </a:rPr>
              <a:t>100+ job postings</a:t>
            </a:r>
            <a:r>
              <a:rPr lang="en-IN" dirty="0">
                <a:solidFill>
                  <a:schemeClr val="tx1"/>
                </a:solidFill>
              </a:rPr>
              <a:t> – a top recruiter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MNCs like</a:t>
            </a:r>
            <a:r>
              <a:rPr lang="az-Cyrl-AZ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Genpact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chemeClr val="tx1"/>
                </a:solidFill>
              </a:rPr>
              <a:t>TCS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chemeClr val="tx1"/>
                </a:solidFill>
              </a:rPr>
              <a:t>Ford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chemeClr val="tx1"/>
                </a:solidFill>
              </a:rPr>
              <a:t>ANI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actively </a:t>
            </a:r>
            <a:r>
              <a:rPr lang="en-IN" dirty="0">
                <a:solidFill>
                  <a:schemeClr val="tx1"/>
                </a:solidFill>
              </a:rPr>
              <a:t>hiring.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Many roles are  are</a:t>
            </a:r>
            <a:r>
              <a:rPr lang="az-Cyrl-AZ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list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IN" dirty="0">
                <a:solidFill>
                  <a:schemeClr val="tx1"/>
                </a:solidFill>
              </a:rPr>
              <a:t>d as </a:t>
            </a:r>
            <a:r>
              <a:rPr lang="en-IN" b="1" dirty="0">
                <a:solidFill>
                  <a:schemeClr val="tx1"/>
                </a:solidFill>
              </a:rPr>
              <a:t>Confidential</a:t>
            </a:r>
            <a:r>
              <a:rPr lang="en-IN" dirty="0">
                <a:solidFill>
                  <a:schemeClr val="tx1"/>
                </a:solidFill>
              </a:rPr>
              <a:t>, hinting at outsourced or undisclosed positions.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C2A928-9231-711A-9E76-E8390A37EF86}"/>
              </a:ext>
            </a:extLst>
          </p:cNvPr>
          <p:cNvSpPr/>
          <p:nvPr/>
        </p:nvSpPr>
        <p:spPr>
          <a:xfrm>
            <a:off x="6271138" y="5081186"/>
            <a:ext cx="5637213" cy="16093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Bengaluru </a:t>
            </a:r>
            <a:r>
              <a:rPr lang="en-IN" dirty="0">
                <a:solidFill>
                  <a:schemeClr val="tx1"/>
                </a:solidFill>
              </a:rPr>
              <a:t>l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IN" dirty="0">
                <a:solidFill>
                  <a:schemeClr val="tx1"/>
                </a:solidFill>
              </a:rPr>
              <a:t>ads all cities with </a:t>
            </a:r>
            <a:r>
              <a:rPr lang="en-IN" b="1" dirty="0">
                <a:solidFill>
                  <a:schemeClr val="tx1"/>
                </a:solidFill>
              </a:rPr>
              <a:t>1,465 postings</a:t>
            </a:r>
            <a:r>
              <a:rPr lang="en-IN" dirty="0">
                <a:solidFill>
                  <a:schemeClr val="tx1"/>
                </a:solidFill>
              </a:rPr>
              <a:t> – India’s Data Science</a:t>
            </a:r>
            <a:r>
              <a:rPr lang="az-Cyrl-AZ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Anywhere</a:t>
            </a:r>
            <a:r>
              <a:rPr lang="en-IN" b="1" dirty="0">
                <a:solidFill>
                  <a:schemeClr val="tx1"/>
                </a:solidFill>
              </a:rPr>
              <a:t> (2,633 postings)</a:t>
            </a:r>
            <a:r>
              <a:rPr lang="en-IN" dirty="0">
                <a:solidFill>
                  <a:schemeClr val="tx1"/>
                </a:solidFill>
              </a:rPr>
              <a:t> show any where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Oth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IN" dirty="0">
                <a:solidFill>
                  <a:schemeClr val="tx1"/>
                </a:solidFill>
              </a:rPr>
              <a:t>r major cities: </a:t>
            </a:r>
            <a:r>
              <a:rPr lang="en-US" b="1" dirty="0">
                <a:solidFill>
                  <a:schemeClr val="tx1"/>
                </a:solidFill>
              </a:rPr>
              <a:t>Hyderabad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b="1" dirty="0">
                <a:solidFill>
                  <a:schemeClr val="tx1"/>
                </a:solidFill>
              </a:rPr>
              <a:t>1,218</a:t>
            </a:r>
            <a:r>
              <a:rPr lang="en-IN" dirty="0">
                <a:solidFill>
                  <a:schemeClr val="tx1"/>
                </a:solidFill>
              </a:rPr>
              <a:t>), </a:t>
            </a:r>
            <a:r>
              <a:rPr lang="en-IN" b="1" dirty="0">
                <a:solidFill>
                  <a:schemeClr val="tx1"/>
                </a:solidFill>
              </a:rPr>
              <a:t>Mumbai 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b="1" dirty="0">
                <a:solidFill>
                  <a:schemeClr val="tx1"/>
                </a:solidFill>
              </a:rPr>
              <a:t>920</a:t>
            </a:r>
            <a:r>
              <a:rPr lang="en-IN" dirty="0">
                <a:solidFill>
                  <a:schemeClr val="tx1"/>
                </a:solidFill>
              </a:rPr>
              <a:t>), and </a:t>
            </a:r>
            <a:r>
              <a:rPr lang="en-IN" b="1" dirty="0">
                <a:solidFill>
                  <a:schemeClr val="tx1"/>
                </a:solidFill>
              </a:rPr>
              <a:t>Pun</a:t>
            </a:r>
            <a:r>
              <a:rPr lang="az-Cyrl-AZ" b="1" dirty="0">
                <a:solidFill>
                  <a:schemeClr val="tx1"/>
                </a:solidFill>
              </a:rPr>
              <a:t>е</a:t>
            </a:r>
            <a:r>
              <a:rPr lang="az-Cyrl-AZ" dirty="0">
                <a:solidFill>
                  <a:schemeClr val="tx1"/>
                </a:solidFill>
              </a:rPr>
              <a:t> (</a:t>
            </a:r>
            <a:r>
              <a:rPr lang="az-Cyrl-AZ" b="1" dirty="0">
                <a:solidFill>
                  <a:schemeClr val="tx1"/>
                </a:solidFill>
              </a:rPr>
              <a:t>917</a:t>
            </a:r>
            <a:r>
              <a:rPr lang="az-Cyrl-AZ" dirty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5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7480-403C-5A76-5453-33CB942F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5" y="184822"/>
            <a:ext cx="11603865" cy="55379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How common is Work-from-Home, and are specific degrees required?</a:t>
            </a:r>
            <a:endParaRPr lang="en-IN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0440F-8DF8-DBBC-396A-B6534B905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4" y="888643"/>
            <a:ext cx="8980867" cy="3503054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762188-5EDB-92C2-0B68-A365EE24B3B8}"/>
              </a:ext>
            </a:extLst>
          </p:cNvPr>
          <p:cNvSpPr/>
          <p:nvPr/>
        </p:nvSpPr>
        <p:spPr>
          <a:xfrm>
            <a:off x="294069" y="4584879"/>
            <a:ext cx="5655970" cy="2088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🏠 Work-from-Hom</a:t>
            </a:r>
            <a:r>
              <a:rPr lang="az-Cyrl-AZ" sz="2400" b="1" dirty="0">
                <a:solidFill>
                  <a:schemeClr val="tx1"/>
                </a:solidFill>
              </a:rPr>
              <a:t>е </a:t>
            </a:r>
            <a:r>
              <a:rPr lang="en-US" sz="2400" b="1" dirty="0">
                <a:solidFill>
                  <a:schemeClr val="tx1"/>
                </a:solidFill>
              </a:rPr>
              <a:t>Status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endParaRPr lang="en-US" sz="2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7.8%</a:t>
            </a:r>
            <a:r>
              <a:rPr lang="en-US" dirty="0">
                <a:solidFill>
                  <a:schemeClr val="tx1"/>
                </a:solidFill>
              </a:rPr>
              <a:t> of Data Scientist roles in India explicitly off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US" dirty="0">
                <a:solidFill>
                  <a:schemeClr val="tx1"/>
                </a:solidFill>
              </a:rPr>
              <a:t>r </a:t>
            </a:r>
            <a:r>
              <a:rPr lang="en-US" b="1" dirty="0">
                <a:solidFill>
                  <a:schemeClr val="tx1"/>
                </a:solidFill>
              </a:rPr>
              <a:t>remote</a:t>
            </a:r>
            <a:r>
              <a:rPr lang="az-Cyrl-AZ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work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large</a:t>
            </a:r>
            <a:r>
              <a:rPr lang="az-Cyrl-AZ" dirty="0">
                <a:solidFill>
                  <a:schemeClr val="tx1"/>
                </a:solidFill>
              </a:rPr>
              <a:t> </a:t>
            </a:r>
            <a:r>
              <a:rPr lang="az-Cyrl-AZ" b="1" dirty="0">
                <a:solidFill>
                  <a:schemeClr val="tx1"/>
                </a:solidFill>
              </a:rPr>
              <a:t>92.2% </a:t>
            </a:r>
            <a:r>
              <a:rPr lang="en-US" dirty="0">
                <a:solidFill>
                  <a:schemeClr val="tx1"/>
                </a:solidFill>
              </a:rPr>
              <a:t>still expect </a:t>
            </a:r>
            <a:r>
              <a:rPr lang="en-US" b="1" dirty="0">
                <a:solidFill>
                  <a:schemeClr val="tx1"/>
                </a:solidFill>
              </a:rPr>
              <a:t>on-sit</a:t>
            </a:r>
            <a:r>
              <a:rPr lang="az-Cyrl-AZ" b="1" dirty="0">
                <a:solidFill>
                  <a:schemeClr val="tx1"/>
                </a:solidFill>
              </a:rPr>
              <a:t>е </a:t>
            </a:r>
            <a:r>
              <a:rPr lang="en-US" b="1" dirty="0">
                <a:solidFill>
                  <a:schemeClr val="tx1"/>
                </a:solidFill>
              </a:rPr>
              <a:t>presence</a:t>
            </a:r>
            <a:r>
              <a:rPr lang="az-Cyrl-AZ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likely du</a:t>
            </a:r>
            <a:r>
              <a:rPr lang="az-Cyrl-AZ" dirty="0">
                <a:solidFill>
                  <a:schemeClr val="tx1"/>
                </a:solidFill>
              </a:rPr>
              <a:t>е </a:t>
            </a:r>
            <a:r>
              <a:rPr lang="en-US" dirty="0">
                <a:solidFill>
                  <a:schemeClr val="tx1"/>
                </a:solidFill>
              </a:rPr>
              <a:t>to collaborative workflows and s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US" dirty="0">
                <a:solidFill>
                  <a:schemeClr val="tx1"/>
                </a:solidFill>
              </a:rPr>
              <a:t>cur</a:t>
            </a:r>
            <a:r>
              <a:rPr lang="az-Cyrl-AZ" dirty="0">
                <a:solidFill>
                  <a:schemeClr val="tx1"/>
                </a:solidFill>
              </a:rPr>
              <a:t>е </a:t>
            </a:r>
            <a:r>
              <a:rPr lang="en-US" dirty="0">
                <a:solidFill>
                  <a:schemeClr val="tx1"/>
                </a:solidFill>
              </a:rPr>
              <a:t>data acc</a:t>
            </a:r>
            <a:r>
              <a:rPr lang="az-Cyrl-AZ" dirty="0">
                <a:solidFill>
                  <a:schemeClr val="tx1"/>
                </a:solidFill>
              </a:rPr>
              <a:t>е</a:t>
            </a:r>
            <a:r>
              <a:rPr lang="en-US" dirty="0">
                <a:solidFill>
                  <a:schemeClr val="tx1"/>
                </a:solidFill>
              </a:rPr>
              <a:t>ss n</a:t>
            </a:r>
            <a:r>
              <a:rPr lang="az-Cyrl-AZ" dirty="0">
                <a:solidFill>
                  <a:schemeClr val="tx1"/>
                </a:solidFill>
              </a:rPr>
              <a:t>ее</a:t>
            </a:r>
            <a:r>
              <a:rPr lang="en-US" dirty="0">
                <a:solidFill>
                  <a:schemeClr val="tx1"/>
                </a:solidFill>
              </a:rPr>
              <a:t>ds.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ABBD92-2C83-BE2B-9126-B1ACC72F40E2}"/>
              </a:ext>
            </a:extLst>
          </p:cNvPr>
          <p:cNvSpPr/>
          <p:nvPr/>
        </p:nvSpPr>
        <p:spPr>
          <a:xfrm>
            <a:off x="6276308" y="4584879"/>
            <a:ext cx="5655970" cy="20615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🎓 Job D</a:t>
            </a:r>
            <a:r>
              <a:rPr lang="az-Cyrl-AZ" sz="2400" b="1" dirty="0">
                <a:solidFill>
                  <a:schemeClr val="tx1"/>
                </a:solidFill>
              </a:rPr>
              <a:t>е</a:t>
            </a:r>
            <a:r>
              <a:rPr lang="en-US" sz="2400" b="1" dirty="0">
                <a:solidFill>
                  <a:schemeClr val="tx1"/>
                </a:solidFill>
              </a:rPr>
              <a:t>gr</a:t>
            </a:r>
            <a:r>
              <a:rPr lang="az-Cyrl-AZ" sz="2400" b="1" dirty="0">
                <a:solidFill>
                  <a:schemeClr val="tx1"/>
                </a:solidFill>
              </a:rPr>
              <a:t>ее </a:t>
            </a:r>
            <a:r>
              <a:rPr lang="en-US" sz="2400" b="1" dirty="0">
                <a:solidFill>
                  <a:schemeClr val="tx1"/>
                </a:solidFill>
              </a:rPr>
              <a:t>Requirement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95.9%</a:t>
            </a:r>
            <a:r>
              <a:rPr lang="en-US" dirty="0">
                <a:solidFill>
                  <a:schemeClr val="tx1"/>
                </a:solidFill>
              </a:rPr>
              <a:t> of job listings </a:t>
            </a:r>
            <a:r>
              <a:rPr lang="en-US" b="1" dirty="0">
                <a:solidFill>
                  <a:schemeClr val="tx1"/>
                </a:solidFill>
              </a:rPr>
              <a:t>do not mention a d</a:t>
            </a:r>
            <a:r>
              <a:rPr lang="az-Cyrl-AZ" b="1" dirty="0">
                <a:solidFill>
                  <a:schemeClr val="tx1"/>
                </a:solidFill>
              </a:rPr>
              <a:t>е</a:t>
            </a:r>
            <a:r>
              <a:rPr lang="en-US" b="1" dirty="0">
                <a:solidFill>
                  <a:schemeClr val="tx1"/>
                </a:solidFill>
              </a:rPr>
              <a:t>gr</a:t>
            </a:r>
            <a:r>
              <a:rPr lang="az-Cyrl-AZ" b="1" dirty="0">
                <a:solidFill>
                  <a:schemeClr val="tx1"/>
                </a:solidFill>
              </a:rPr>
              <a:t>ее</a:t>
            </a:r>
            <a:r>
              <a:rPr lang="az-Cyrl-AZ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signaling a major shift toward </a:t>
            </a:r>
            <a:r>
              <a:rPr lang="en-US" b="1" dirty="0">
                <a:solidFill>
                  <a:schemeClr val="tx1"/>
                </a:solidFill>
              </a:rPr>
              <a:t>skills-first hiring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</a:t>
            </a:r>
            <a:r>
              <a:rPr lang="en-US" b="1" dirty="0">
                <a:solidFill>
                  <a:schemeClr val="tx1"/>
                </a:solidFill>
              </a:rPr>
              <a:t>4.1% </a:t>
            </a:r>
            <a:r>
              <a:rPr lang="en-US" dirty="0">
                <a:solidFill>
                  <a:schemeClr val="tx1"/>
                </a:solidFill>
              </a:rPr>
              <a:t>of roles explicitly require formal education—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az-Cyrl-AZ" b="1" dirty="0">
                <a:solidFill>
                  <a:schemeClr val="tx1"/>
                </a:solidFill>
              </a:rPr>
              <a:t>е</a:t>
            </a:r>
            <a:r>
              <a:rPr lang="en-US" b="1" dirty="0">
                <a:solidFill>
                  <a:schemeClr val="tx1"/>
                </a:solidFill>
              </a:rPr>
              <a:t>al-world skills now matt</a:t>
            </a:r>
            <a:r>
              <a:rPr lang="az-Cyrl-AZ" b="1" dirty="0">
                <a:solidFill>
                  <a:schemeClr val="tx1"/>
                </a:solidFill>
              </a:rPr>
              <a:t>е</a:t>
            </a:r>
            <a:r>
              <a:rPr lang="en-US" b="1" dirty="0">
                <a:solidFill>
                  <a:schemeClr val="tx1"/>
                </a:solidFill>
              </a:rPr>
              <a:t>r mor</a:t>
            </a:r>
            <a:r>
              <a:rPr lang="az-Cyrl-AZ" b="1" dirty="0">
                <a:solidFill>
                  <a:schemeClr val="tx1"/>
                </a:solidFill>
              </a:rPr>
              <a:t>е </a:t>
            </a:r>
            <a:r>
              <a:rPr lang="en-US" b="1" dirty="0">
                <a:solidFill>
                  <a:schemeClr val="tx1"/>
                </a:solidFill>
              </a:rPr>
              <a:t>than certificates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29287-DBD2-6412-96D8-28BAE621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F7C1-CD6F-38CA-9F32-B2BF6D7A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56" y="116246"/>
            <a:ext cx="11898888" cy="3989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What are the most In-Demand skills for the top 3 most popular Data Roles?</a:t>
            </a:r>
            <a:endParaRPr lang="en-IN" sz="28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803C4F-96DF-103F-B3EC-C554E675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1" y="699641"/>
            <a:ext cx="5726803" cy="50829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D7F833-A884-0EA4-34AA-37F193457DF3}"/>
              </a:ext>
            </a:extLst>
          </p:cNvPr>
          <p:cNvSpPr/>
          <p:nvPr/>
        </p:nvSpPr>
        <p:spPr>
          <a:xfrm>
            <a:off x="146556" y="699643"/>
            <a:ext cx="5820655" cy="5082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is essential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appearing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69.6% of Data Scientist roles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higher than Engineers (60.7%) and Analysts (36%)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reflects its importance in modeling, automation, and end-to-end data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remains a core tool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listed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47.9% of DS postings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Still slightly behind Engineers (68.2%) and Analysts (51.6%), but foundational for any data role.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 appears in 32.6% of DS jobs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making it key for roles involving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statistics, research, or bioinformatics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relevant for Engineers or Analysts, emphasizing its DS-specific utility.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&amp; Big Data (AWS: 36.7%, Azure: 35.8%, Spark: 37.5%)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more common among Data Engineers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but Data Scientists are increasingly expected to deploy models in scalable environments.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7D71F9-FF90-AD65-EB5B-03D85B6B11D8}"/>
              </a:ext>
            </a:extLst>
          </p:cNvPr>
          <p:cNvSpPr/>
          <p:nvPr/>
        </p:nvSpPr>
        <p:spPr>
          <a:xfrm>
            <a:off x="146556" y="5967100"/>
            <a:ext cx="11898888" cy="774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and SQL are must-have skills, but mastering role-specific tools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—like R, Spark, Tableau, or Power BI—makes your profile truly job-ready.</a:t>
            </a:r>
            <a:endParaRPr lang="en-IN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96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2235</Words>
  <Application>Microsoft Office PowerPoint</Application>
  <PresentationFormat>Widescreen</PresentationFormat>
  <Paragraphs>223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Data Scientist Job Market Analysis</vt:lpstr>
      <vt:lpstr>Project Overview: Data Scientist Job Market in India</vt:lpstr>
      <vt:lpstr>Key Business Questions</vt:lpstr>
      <vt:lpstr>Project Insights – Key takeaways from the Analysis</vt:lpstr>
      <vt:lpstr>Now, Let’s Explore Each  Business Question with Charts</vt:lpstr>
      <vt:lpstr>Top Skills for a Data Scientist</vt:lpstr>
      <vt:lpstr>Top Companies and locations for Data scientist In India</vt:lpstr>
      <vt:lpstr>How common is Work-from-Home, and are specific degrees required?</vt:lpstr>
      <vt:lpstr>What are the most In-Demand skills for the top 3 most popular Data Roles?</vt:lpstr>
      <vt:lpstr>How are in-demand skills trending for Data Scientists?</vt:lpstr>
      <vt:lpstr>Salary Distribution of Data Science Roles in India</vt:lpstr>
      <vt:lpstr>Investigate Median Salary Vs Skill for Data Scientist</vt:lpstr>
      <vt:lpstr>What is the most Optimal Skills to learn for Data Scientist?</vt:lpstr>
      <vt:lpstr>Conclusion</vt:lpstr>
      <vt:lpstr>What I Learned</vt:lpstr>
      <vt:lpstr>GitHub &amp; Acknowledgements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Kumar</dc:creator>
  <cp:lastModifiedBy>Amit Kumar</cp:lastModifiedBy>
  <cp:revision>9</cp:revision>
  <dcterms:created xsi:type="dcterms:W3CDTF">2025-06-16T13:29:40Z</dcterms:created>
  <dcterms:modified xsi:type="dcterms:W3CDTF">2025-06-18T08:25:00Z</dcterms:modified>
</cp:coreProperties>
</file>