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68" r:id="rId4"/>
    <p:sldId id="277" r:id="rId5"/>
    <p:sldId id="269" r:id="rId6"/>
    <p:sldId id="270" r:id="rId7"/>
    <p:sldId id="275" r:id="rId8"/>
    <p:sldId id="271" r:id="rId9"/>
    <p:sldId id="272" r:id="rId10"/>
    <p:sldId id="280" r:id="rId11"/>
    <p:sldId id="281" r:id="rId12"/>
    <p:sldId id="287" r:id="rId13"/>
    <p:sldId id="286" r:id="rId14"/>
    <p:sldId id="285" r:id="rId15"/>
    <p:sldId id="282" r:id="rId16"/>
    <p:sldId id="283" r:id="rId17"/>
    <p:sldId id="284" r:id="rId18"/>
    <p:sldId id="273" r:id="rId19"/>
    <p:sldId id="292" r:id="rId20"/>
    <p:sldId id="291" r:id="rId21"/>
    <p:sldId id="290" r:id="rId22"/>
    <p:sldId id="289" r:id="rId23"/>
    <p:sldId id="28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FEAT HUNCH</a:t>
            </a:r>
            <a:endParaRPr lang="en-US" sz="9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 PERFORMANCE PREDICTOR  IN ML</a:t>
            </a:r>
            <a:endParaRPr lang="en-US" sz="36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280" y="3240054"/>
              <a:ext cx="1908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40637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2245"/>
              <a:ext cx="1992086" cy="46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7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915" y="1188434"/>
            <a:ext cx="8293738" cy="5353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653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4" name="Picture 33" descr="C:\Users\pppppppppppppppppppp\Pictures\Screenshots\Screenshot (17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7659" y="1099331"/>
            <a:ext cx="8977751" cy="501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260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8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237" y="1227927"/>
            <a:ext cx="9035482" cy="510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617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9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95" y="1024052"/>
            <a:ext cx="8920512" cy="5696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61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9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233" y="1155507"/>
            <a:ext cx="9684444" cy="524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063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3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5701" y="1104119"/>
            <a:ext cx="9066726" cy="534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939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9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012" y="1144849"/>
            <a:ext cx="9350259" cy="544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279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WEBSITE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634853" y="226500"/>
            <a:ext cx="320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WEBSITE</a:t>
            </a:r>
            <a:endParaRPr lang="en-US" sz="3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pppppppppppppppppppp\Pictures\Screenshots\Screenshot (19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953" y="1099331"/>
            <a:ext cx="8446651" cy="5327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96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DASHBOARD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3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101" y="870531"/>
            <a:ext cx="9706544" cy="565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DASHBOARD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4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4544" y="1735523"/>
            <a:ext cx="8606778" cy="2962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02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84662" y="-1976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3187489" y="1224856"/>
            <a:ext cx="6995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w Cen MT" panose="020B0602020104020603" pitchFamily="34" charset="0"/>
              </a:rPr>
              <a:t>PROJECT </a:t>
            </a:r>
            <a:r>
              <a:rPr lang="en-US" sz="2800" b="1" u="sng" dirty="0" smtClean="0">
                <a:latin typeface="Tw Cen MT" panose="020B0602020104020603" pitchFamily="34" charset="0"/>
              </a:rPr>
              <a:t>MENTOR </a:t>
            </a:r>
            <a:r>
              <a:rPr lang="en-US" sz="2800" b="1" dirty="0" smtClean="0">
                <a:latin typeface="Tw Cen MT" panose="020B0602020104020603" pitchFamily="34" charset="0"/>
              </a:rPr>
              <a:t>:</a:t>
            </a:r>
          </a:p>
          <a:p>
            <a:r>
              <a:rPr lang="en-US" sz="2800" b="1" dirty="0">
                <a:latin typeface="Tw Cen MT" panose="020B0602020104020603" pitchFamily="34" charset="0"/>
              </a:rPr>
              <a:t>Mr. DEEPAK KUMAR VERMA</a:t>
            </a:r>
          </a:p>
        </p:txBody>
      </p:sp>
      <p:sp>
        <p:nvSpPr>
          <p:cNvPr id="2" name="Rectangle 1"/>
          <p:cNvSpPr/>
          <p:nvPr/>
        </p:nvSpPr>
        <p:spPr>
          <a:xfrm>
            <a:off x="3181389" y="324747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>
                <a:latin typeface="Tw Cen MT" panose="020B0602020104020603" pitchFamily="34" charset="0"/>
              </a:rPr>
              <a:t>TEAM MEMBERS </a:t>
            </a:r>
            <a:r>
              <a:rPr lang="en-US" sz="2800" b="1" dirty="0" smtClean="0">
                <a:latin typeface="Tw Cen MT" panose="020B0602020104020603" pitchFamily="34" charset="0"/>
              </a:rPr>
              <a:t>:</a:t>
            </a:r>
          </a:p>
          <a:p>
            <a:r>
              <a:rPr lang="sv-SE" sz="2800" b="1" dirty="0" smtClean="0">
                <a:latin typeface="Tw Cen MT" panose="020B0602020104020603" pitchFamily="34" charset="0"/>
              </a:rPr>
              <a:t>1.  Ankit </a:t>
            </a:r>
            <a:r>
              <a:rPr lang="sv-SE" sz="2800" b="1" dirty="0">
                <a:latin typeface="Tw Cen MT" panose="020B0602020104020603" pitchFamily="34" charset="0"/>
              </a:rPr>
              <a:t>Kumar (1509010035)</a:t>
            </a:r>
          </a:p>
          <a:p>
            <a:r>
              <a:rPr lang="sv-SE" sz="2800" b="1" dirty="0" smtClean="0">
                <a:latin typeface="Tw Cen MT" panose="020B0602020104020603" pitchFamily="34" charset="0"/>
              </a:rPr>
              <a:t>2.  Amit </a:t>
            </a:r>
            <a:r>
              <a:rPr lang="sv-SE" sz="2800" b="1" dirty="0">
                <a:latin typeface="Tw Cen MT" panose="020B0602020104020603" pitchFamily="34" charset="0"/>
              </a:rPr>
              <a:t>Kumar Singh (1509010027)</a:t>
            </a:r>
          </a:p>
          <a:p>
            <a:r>
              <a:rPr lang="sv-SE" sz="2800" b="1" dirty="0" smtClean="0">
                <a:latin typeface="Tw Cen MT" panose="020B0602020104020603" pitchFamily="34" charset="0"/>
              </a:rPr>
              <a:t>3.  </a:t>
            </a:r>
            <a:r>
              <a:rPr lang="sv-SE" sz="2800" b="1" dirty="0">
                <a:latin typeface="Tw Cen MT" panose="020B0602020104020603" pitchFamily="34" charset="0"/>
              </a:rPr>
              <a:t>Ankit Agrawal (1509010033)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76" y="0"/>
            <a:ext cx="3359424" cy="8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DASHBOARD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5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0780" y="1156287"/>
            <a:ext cx="9756049" cy="5231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71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DATASET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</a:t>
            </a:r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DATASET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5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6222" y="1156287"/>
            <a:ext cx="9765428" cy="5237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37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DATASET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</a:t>
            </a:r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DATASET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5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0186" y="1060628"/>
            <a:ext cx="9747950" cy="5434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46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DATASET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560186" y="285756"/>
            <a:ext cx="3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OUR </a:t>
            </a:r>
            <a:r>
              <a:rPr lang="en-US" sz="32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DATASET</a:t>
            </a:r>
            <a:endParaRPr lang="en-US" sz="32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Picture 32" descr="C:\Users\ankit agrawal\Pictures\Screenshots\Screenshot (5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5687" y="1156287"/>
            <a:ext cx="9722407" cy="5373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007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60408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AC3DF4E-CC11-4211-B94C-CFD06DD21505}"/>
              </a:ext>
            </a:extLst>
          </p:cNvPr>
          <p:cNvSpPr txBox="1"/>
          <p:nvPr/>
        </p:nvSpPr>
        <p:spPr>
          <a:xfrm>
            <a:off x="-1084792" y="2208410"/>
            <a:ext cx="9350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THANK YOU</a:t>
            </a:r>
            <a:endParaRPr lang="en-US" sz="9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75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84662" y="-1976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3353868" y="419617"/>
            <a:ext cx="69953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Education is a key factor for accomplishing an indelible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economic progress.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Student’s academic performance </a:t>
            </a:r>
            <a:r>
              <a:rPr lang="en-US" sz="2000" dirty="0" smtClean="0">
                <a:latin typeface="Tw Cen MT" panose="020B0602020104020603" pitchFamily="34" charset="0"/>
              </a:rPr>
              <a:t>centers </a:t>
            </a:r>
            <a:r>
              <a:rPr lang="en-US" sz="2000" dirty="0">
                <a:latin typeface="Tw Cen MT" panose="020B0602020104020603" pitchFamily="34" charset="0"/>
              </a:rPr>
              <a:t>on multiple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aspects, making the analysis quite challenging. In later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years, there has been an increase in the rate of interest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and concern of people in the usage of data mining for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educational and academic purposes.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goal is to do a comparative study of student’s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performance through different algorithms. For this,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research will be considering various parameters which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affect a student’s success.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One of the focuses of these studies is to identify high-risk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students, as well as to identify features which affect the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performance of students.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84662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3065742" y="497790"/>
            <a:ext cx="74288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:</a:t>
            </a:r>
          </a:p>
          <a:p>
            <a:endParaRPr lang="en-U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Major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issue is low academic performance of student.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problem factors are as follows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:-                                     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’ personal factors.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Faculty related factors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School/University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related factors, to background factors.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81389" y="27125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2917" y="3583864"/>
            <a:ext cx="79310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Intelligent </a:t>
            </a:r>
            <a:r>
              <a:rPr lang="en-IN" sz="2000" b="1" dirty="0"/>
              <a:t>platform for everyone </a:t>
            </a:r>
            <a:r>
              <a:rPr lang="en-IN" sz="2000" b="1" dirty="0" smtClean="0"/>
              <a:t>includes:-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/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Educators and advisors. 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Parents and students.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b="1" dirty="0" smtClean="0"/>
              <a:t>Predicting </a:t>
            </a:r>
            <a:r>
              <a:rPr lang="en-IN" sz="2000" b="1" dirty="0"/>
              <a:t>risk level for students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1389" y="3122199"/>
            <a:ext cx="18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Tw Cen MT" panose="020B0602020104020603" pitchFamily="34" charset="0"/>
              </a:rPr>
              <a:t>SOLUTIONS </a:t>
            </a:r>
            <a:r>
              <a:rPr lang="en-US" sz="2400" b="1" u="sng" dirty="0">
                <a:latin typeface="Tw Cen MT" panose="020B06020201040206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6430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1591582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24672" y="232118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586223" y="1518554"/>
            <a:ext cx="1591582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26249" y="2332253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3089346" y="1518554"/>
            <a:ext cx="1591582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28134" y="232118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2452003"/>
            <a:ext cx="1591582" cy="373364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73364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73364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3112880" y="3301655"/>
            <a:ext cx="1591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Early academic performance predicts later</a:t>
            </a:r>
          </a:p>
          <a:p>
            <a:pPr algn="ctr"/>
            <a:r>
              <a:rPr lang="en-US" sz="2000" b="1" dirty="0">
                <a:latin typeface="Tw Cen MT" panose="020B0602020104020603" pitchFamily="34" charset="0"/>
              </a:rPr>
              <a:t>academic performance very well.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5583864" y="3056796"/>
            <a:ext cx="1632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w Cen MT" panose="020B0602020104020603" pitchFamily="34" charset="0"/>
              </a:rPr>
              <a:t>We wanted to develop an early </a:t>
            </a:r>
            <a:r>
              <a:rPr lang="en-US" sz="1600" b="1" dirty="0" smtClean="0">
                <a:latin typeface="Tw Cen MT" panose="020B0602020104020603" pitchFamily="34" charset="0"/>
              </a:rPr>
              <a:t>warning system </a:t>
            </a:r>
            <a:r>
              <a:rPr lang="en-US" sz="1600" b="1" dirty="0">
                <a:latin typeface="Tw Cen MT" panose="020B0602020104020603" pitchFamily="34" charset="0"/>
              </a:rPr>
              <a:t>that identifies student difficulty </a:t>
            </a:r>
            <a:r>
              <a:rPr lang="en-US" sz="1600" b="1" dirty="0" smtClean="0">
                <a:latin typeface="Tw Cen MT" panose="020B0602020104020603" pitchFamily="34" charset="0"/>
              </a:rPr>
              <a:t>&amp; disengagement before assessment </a:t>
            </a:r>
            <a:r>
              <a:rPr lang="en-US" sz="1600" b="1" dirty="0">
                <a:latin typeface="Tw Cen MT" panose="020B0602020104020603" pitchFamily="34" charset="0"/>
              </a:rPr>
              <a:t>or </a:t>
            </a:r>
            <a:r>
              <a:rPr lang="en-US" sz="1600" b="1" dirty="0" smtClean="0">
                <a:latin typeface="Tw Cen MT" panose="020B0602020104020603" pitchFamily="34" charset="0"/>
              </a:rPr>
              <a:t>any major </a:t>
            </a:r>
            <a:r>
              <a:rPr lang="en-US" sz="1600" b="1" dirty="0">
                <a:latin typeface="Tw Cen MT" panose="020B0602020104020603" pitchFamily="34" charset="0"/>
              </a:rPr>
              <a:t>day of there life.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38973E8-8FEC-48EF-89C3-A1086AD31515}"/>
              </a:ext>
            </a:extLst>
          </p:cNvPr>
          <p:cNvSpPr txBox="1"/>
          <p:nvPr/>
        </p:nvSpPr>
        <p:spPr>
          <a:xfrm>
            <a:off x="8047137" y="2985323"/>
            <a:ext cx="1666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w Cen MT" panose="020B0602020104020603" pitchFamily="34" charset="0"/>
              </a:rPr>
              <a:t>80% of the </a:t>
            </a:r>
            <a:r>
              <a:rPr lang="en-US" sz="1600" b="1" dirty="0" smtClean="0">
                <a:latin typeface="Tw Cen MT" panose="020B0602020104020603" pitchFamily="34" charset="0"/>
              </a:rPr>
              <a:t>most at-risk </a:t>
            </a:r>
            <a:r>
              <a:rPr lang="en-US" sz="1600" b="1" dirty="0">
                <a:latin typeface="Tw Cen MT" panose="020B0602020104020603" pitchFamily="34" charset="0"/>
              </a:rPr>
              <a:t>(</a:t>
            </a:r>
            <a:r>
              <a:rPr lang="en-US" sz="1600" b="1" dirty="0" smtClean="0">
                <a:latin typeface="Tw Cen MT" panose="020B0602020104020603" pitchFamily="34" charset="0"/>
              </a:rPr>
              <a:t>failing) candidates</a:t>
            </a:r>
            <a:endParaRPr lang="en-US" sz="1600" b="1" dirty="0">
              <a:latin typeface="Tw Cen MT" panose="020B0602020104020603" pitchFamily="34" charset="0"/>
            </a:endParaRPr>
          </a:p>
          <a:p>
            <a:pPr algn="ctr"/>
            <a:r>
              <a:rPr lang="en-US" sz="1600" b="1" dirty="0" smtClean="0">
                <a:latin typeface="Tw Cen MT" panose="020B0602020104020603" pitchFamily="34" charset="0"/>
              </a:rPr>
              <a:t>Will be </a:t>
            </a:r>
            <a:r>
              <a:rPr lang="en-US" sz="1600" b="1" dirty="0">
                <a:latin typeface="Tw Cen MT" panose="020B0602020104020603" pitchFamily="34" charset="0"/>
              </a:rPr>
              <a:t>identified by the model. There will</a:t>
            </a:r>
          </a:p>
          <a:p>
            <a:pPr algn="ctr"/>
            <a:r>
              <a:rPr lang="en-US" sz="1600" b="1" dirty="0">
                <a:latin typeface="Tw Cen MT" panose="020B0602020104020603" pitchFamily="34" charset="0"/>
              </a:rPr>
              <a:t>be large differences between the most and</a:t>
            </a:r>
          </a:p>
          <a:p>
            <a:pPr algn="ctr"/>
            <a:r>
              <a:rPr lang="en-US" sz="1600" b="1" dirty="0">
                <a:latin typeface="Tw Cen MT" panose="020B0602020104020603" pitchFamily="34" charset="0"/>
              </a:rPr>
              <a:t>least at-risk </a:t>
            </a:r>
            <a:r>
              <a:rPr lang="en-US" sz="1600" b="1" dirty="0" smtClean="0">
                <a:latin typeface="Tw Cen MT" panose="020B0602020104020603" pitchFamily="34" charset="0"/>
              </a:rPr>
              <a:t>students.</a:t>
            </a:r>
            <a:endParaRPr lang="en-US" sz="1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64523" y="364550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SURVEY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INFORMATION</a:t>
            </a:r>
          </a:p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GATHERING</a:t>
            </a:r>
            <a:endParaRPr lang="en-US" sz="24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895374" y="3669892"/>
            <a:ext cx="228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Tw Cen MT" panose="020B0602020104020603" pitchFamily="34" charset="0"/>
              </a:rPr>
              <a:t>INFORMATION IN DATABASE</a:t>
            </a:r>
            <a:endParaRPr lang="en-US" sz="2400" b="1" dirty="0">
              <a:solidFill>
                <a:schemeClr val="accent4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w Cen MT" panose="020B0602020104020603" pitchFamily="34" charset="0"/>
              </a:rPr>
              <a:t>ML PREDICTION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68435" y="368909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ANALYSIS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RESULT ON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DASHBOARD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736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0607" y="-4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8A4AD62D-BD7E-415D-B725-6AC37487928F}"/>
              </a:ext>
            </a:extLst>
          </p:cNvPr>
          <p:cNvSpPr/>
          <p:nvPr/>
        </p:nvSpPr>
        <p:spPr>
          <a:xfrm>
            <a:off x="2219025" y="176084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8106C475-63FF-4B88-9037-7D4296DCF408}"/>
              </a:ext>
            </a:extLst>
          </p:cNvPr>
          <p:cNvSpPr/>
          <p:nvPr/>
        </p:nvSpPr>
        <p:spPr>
          <a:xfrm>
            <a:off x="7151682" y="1702719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2197537" y="1636984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148DB69-DF3E-4C33-B538-AF9F73BD860D}"/>
              </a:ext>
            </a:extLst>
          </p:cNvPr>
          <p:cNvGrpSpPr/>
          <p:nvPr/>
        </p:nvGrpSpPr>
        <p:grpSpPr>
          <a:xfrm>
            <a:off x="7109757" y="1594617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7D438D1-4A2C-457A-A675-A2FFD11F8FC1}"/>
              </a:ext>
            </a:extLst>
          </p:cNvPr>
          <p:cNvSpPr txBox="1"/>
          <p:nvPr/>
        </p:nvSpPr>
        <p:spPr>
          <a:xfrm>
            <a:off x="7194261" y="2324895"/>
            <a:ext cx="204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Methods for </a:t>
            </a:r>
            <a:r>
              <a:rPr lang="en-US" sz="2400" b="1" dirty="0" smtClean="0">
                <a:latin typeface="Tw Cen MT" panose="020B0602020104020603" pitchFamily="34" charset="0"/>
              </a:rPr>
              <a:t>Analysis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CCBD766E-1FDC-47EC-AFE3-250300F9E1D4}"/>
              </a:ext>
            </a:extLst>
          </p:cNvPr>
          <p:cNvSpPr txBox="1"/>
          <p:nvPr/>
        </p:nvSpPr>
        <p:spPr>
          <a:xfrm>
            <a:off x="2261241" y="2328730"/>
            <a:ext cx="2077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Analysis </a:t>
            </a:r>
            <a:r>
              <a:rPr lang="en-US" sz="2800" b="1" dirty="0" smtClean="0">
                <a:latin typeface="Tw Cen MT" panose="020B0602020104020603" pitchFamily="34" charset="0"/>
              </a:rPr>
              <a:t>Data.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C21C292-71CC-48CF-BD5C-47D7BFAC5B36}"/>
              </a:ext>
            </a:extLst>
          </p:cNvPr>
          <p:cNvSpPr txBox="1"/>
          <p:nvPr/>
        </p:nvSpPr>
        <p:spPr>
          <a:xfrm>
            <a:off x="1485767" y="336176"/>
            <a:ext cx="899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w Cen MT" panose="020B0602020104020603" pitchFamily="34" charset="0"/>
              </a:rPr>
              <a:t>The implementation of this study consists of </a:t>
            </a:r>
            <a:r>
              <a:rPr lang="en-US" sz="2400" b="1" u="sng" dirty="0" smtClean="0">
                <a:latin typeface="Tw Cen MT" panose="020B0602020104020603" pitchFamily="34" charset="0"/>
              </a:rPr>
              <a:t>two types </a:t>
            </a:r>
            <a:r>
              <a:rPr lang="en-US" sz="2400" b="1" u="sng" dirty="0">
                <a:latin typeface="Tw Cen MT" panose="020B0602020104020603" pitchFamily="34" charset="0"/>
              </a:rPr>
              <a:t>of methods: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C21C292-71CC-48CF-BD5C-47D7BFAC5B36}"/>
              </a:ext>
            </a:extLst>
          </p:cNvPr>
          <p:cNvSpPr txBox="1"/>
          <p:nvPr/>
        </p:nvSpPr>
        <p:spPr>
          <a:xfrm>
            <a:off x="2328619" y="4239419"/>
            <a:ext cx="6917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process of Analysis </a:t>
            </a:r>
            <a:r>
              <a:rPr lang="en-US" sz="2000" dirty="0" smtClean="0">
                <a:latin typeface="Tw Cen MT" panose="020B0602020104020603" pitchFamily="34" charset="0"/>
              </a:rPr>
              <a:t>Data </a:t>
            </a:r>
            <a:r>
              <a:rPr lang="en-US" sz="2000" dirty="0">
                <a:latin typeface="Tw Cen MT" panose="020B0602020104020603" pitchFamily="34" charset="0"/>
              </a:rPr>
              <a:t>is done </a:t>
            </a:r>
            <a:r>
              <a:rPr lang="en-US" sz="2000" dirty="0" smtClean="0">
                <a:latin typeface="Tw Cen MT" panose="020B0602020104020603" pitchFamily="34" charset="0"/>
              </a:rPr>
              <a:t>through several </a:t>
            </a:r>
            <a:r>
              <a:rPr lang="en-US" sz="2000" dirty="0">
                <a:latin typeface="Tw Cen MT" panose="020B0602020104020603" pitchFamily="34" charset="0"/>
              </a:rPr>
              <a:t>stages including: Literature review, </a:t>
            </a:r>
            <a:r>
              <a:rPr lang="en-US" sz="2000" dirty="0" smtClean="0">
                <a:latin typeface="Tw Cen MT" panose="020B0602020104020603" pitchFamily="34" charset="0"/>
              </a:rPr>
              <a:t>the study </a:t>
            </a:r>
            <a:r>
              <a:rPr lang="en-US" sz="2000" dirty="0">
                <a:latin typeface="Tw Cen MT" panose="020B0602020104020603" pitchFamily="34" charset="0"/>
              </a:rPr>
              <a:t>of literature discussing the establishment </a:t>
            </a:r>
            <a:r>
              <a:rPr lang="en-US" sz="2000" dirty="0" smtClean="0">
                <a:latin typeface="Tw Cen MT" panose="020B0602020104020603" pitchFamily="34" charset="0"/>
              </a:rPr>
              <a:t>of a </a:t>
            </a:r>
            <a:r>
              <a:rPr lang="en-US" sz="2000" dirty="0">
                <a:latin typeface="Tw Cen MT" panose="020B0602020104020603" pitchFamily="34" charset="0"/>
              </a:rPr>
              <a:t>data warehouse and data mining.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C21C292-71CC-48CF-BD5C-47D7BFAC5B36}"/>
              </a:ext>
            </a:extLst>
          </p:cNvPr>
          <p:cNvSpPr txBox="1"/>
          <p:nvPr/>
        </p:nvSpPr>
        <p:spPr>
          <a:xfrm>
            <a:off x="2418311" y="5363883"/>
            <a:ext cx="691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In the design phase, design models and </a:t>
            </a:r>
            <a:r>
              <a:rPr lang="en-US" sz="2000" dirty="0" smtClean="0">
                <a:latin typeface="Tw Cen MT" panose="020B0602020104020603" pitchFamily="34" charset="0"/>
              </a:rPr>
              <a:t>applications based </a:t>
            </a:r>
            <a:r>
              <a:rPr lang="en-US" sz="2000" dirty="0">
                <a:latin typeface="Tw Cen MT" panose="020B0602020104020603" pitchFamily="34" charset="0"/>
              </a:rPr>
              <a:t>on the results of an analysis of the </a:t>
            </a:r>
            <a:r>
              <a:rPr lang="en-US" sz="2000" dirty="0" smtClean="0">
                <a:latin typeface="Tw Cen MT" panose="020B0602020104020603" pitchFamily="34" charset="0"/>
              </a:rPr>
              <a:t>problem are used.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Background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1399904" y="926873"/>
            <a:ext cx="5023861" cy="1361215"/>
            <a:chOff x="764723" y="2142394"/>
            <a:chExt cx="3197225" cy="87897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21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LOW MAINTENANCE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96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HAVE A ROBUST SYSTEM WHICH TAKE LESS AMOUNT OF RESOURCE AND GIVE BEST OUTPUT.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9C5CB2E8-B3A7-4DE0-B2CC-736365263446}"/>
              </a:ext>
            </a:extLst>
          </p:cNvPr>
          <p:cNvGrpSpPr/>
          <p:nvPr/>
        </p:nvGrpSpPr>
        <p:grpSpPr>
          <a:xfrm>
            <a:off x="1354696" y="2646893"/>
            <a:ext cx="5171779" cy="1395905"/>
            <a:chOff x="764723" y="3420415"/>
            <a:chExt cx="3197225" cy="8352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22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BEST UI EXPERIENCE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55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HAVE A WORLD CLASS UI DASHBOARD WHICH IS EASY TO MANAGE.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xmlns="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AF9A856-B862-439D-AB2D-28527B3BC76B}"/>
              </a:ext>
            </a:extLst>
          </p:cNvPr>
          <p:cNvGrpSpPr/>
          <p:nvPr/>
        </p:nvGrpSpPr>
        <p:grpSpPr>
          <a:xfrm>
            <a:off x="1387574" y="4479856"/>
            <a:ext cx="5265908" cy="1410543"/>
            <a:chOff x="764723" y="4698436"/>
            <a:chExt cx="3197225" cy="81860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21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HIGH ACCURACY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535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OUR SYSTEM HAVING GOOD AMOUNT OF ACCURACY ON EVERY TYPE OF DATASET.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xmlns="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583</Words>
  <Application>Microsoft Office PowerPoint</Application>
  <PresentationFormat>Widescreen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Amit Kumar Singh</cp:lastModifiedBy>
  <cp:revision>36</cp:revision>
  <dcterms:created xsi:type="dcterms:W3CDTF">2017-01-05T13:17:27Z</dcterms:created>
  <dcterms:modified xsi:type="dcterms:W3CDTF">2019-06-02T11:04:19Z</dcterms:modified>
</cp:coreProperties>
</file>