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tmp"/><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package" Target="../embeddings/Microsoft_Excel_Worksheet1.xlsx"/></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package" Target="../embeddings/Microsoft_Excel_Worksheet2.xlsx"/></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package" Target="../embeddings/Microsoft_Excel_Worksheet3.xls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9.wmf"/><Relationship Id="rId4" Type="http://schemas.openxmlformats.org/officeDocument/2006/relationships/package" Target="../embeddings/Microsoft_Excel_Worksheet4.xlsx"/></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6.bin"/></Relationships>
</file>

<file path=ppt/slides/_rels/slide5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3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2.wmf"/><Relationship Id="rId5" Type="http://schemas.openxmlformats.org/officeDocument/2006/relationships/oleObject" Target="../embeddings/oleObject35.bin"/><Relationship Id="rId4" Type="http://schemas.openxmlformats.org/officeDocument/2006/relationships/image" Target="../media/image41.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50.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1.wmf"/></Relationships>
</file>

<file path=ppt/slides/_rels/slide7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43.bin"/><Relationship Id="rId4" Type="http://schemas.openxmlformats.org/officeDocument/2006/relationships/image" Target="../media/image5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image" Target="../media/image57.pn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6.wmf"/><Relationship Id="rId5" Type="http://schemas.openxmlformats.org/officeDocument/2006/relationships/oleObject" Target="../embeddings/oleObject46.bin"/><Relationship Id="rId4" Type="http://schemas.openxmlformats.org/officeDocument/2006/relationships/image" Target="../media/image55.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7.bin"/><Relationship Id="rId7" Type="http://schemas.openxmlformats.org/officeDocument/2006/relationships/image" Target="../media/image60.png"/><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9.wmf"/><Relationship Id="rId5" Type="http://schemas.openxmlformats.org/officeDocument/2006/relationships/oleObject" Target="../embeddings/oleObject48.bin"/><Relationship Id="rId4" Type="http://schemas.openxmlformats.org/officeDocument/2006/relationships/image" Target="../media/image58.wmf"/></Relationships>
</file>

<file path=ppt/slides/_rels/slide78.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2.wmf"/><Relationship Id="rId5" Type="http://schemas.openxmlformats.org/officeDocument/2006/relationships/oleObject" Target="../embeddings/oleObject50.bin"/><Relationship Id="rId4" Type="http://schemas.openxmlformats.org/officeDocument/2006/relationships/image" Target="../media/image61.wmf"/><Relationship Id="rId9" Type="http://schemas.openxmlformats.org/officeDocument/2006/relationships/image" Target="../media/image6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6.wmf"/><Relationship Id="rId5" Type="http://schemas.openxmlformats.org/officeDocument/2006/relationships/oleObject" Target="../embeddings/oleObject53.bin"/><Relationship Id="rId4" Type="http://schemas.openxmlformats.org/officeDocument/2006/relationships/image" Target="../media/image65.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7.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68.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69.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70.wmf"/></Relationships>
</file>

<file path=ppt/slides/_rels/slide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72.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E4D48F8-4946-45EE-858B-DCE7A8B6575F}"/>
              </a:ext>
            </a:extLst>
          </p:cNvPr>
          <p:cNvSpPr txBox="1"/>
          <p:nvPr/>
        </p:nvSpPr>
        <p:spPr>
          <a:xfrm>
            <a:off x="808310" y="2890391"/>
            <a:ext cx="8218669" cy="1077218"/>
          </a:xfrm>
          <a:prstGeom prst="rect">
            <a:avLst/>
          </a:prstGeom>
          <a:noFill/>
        </p:spPr>
        <p:txBody>
          <a:bodyPr wrap="square" rtlCol="0">
            <a:spAutoFit/>
          </a:bodyPr>
          <a:lstStyle/>
          <a:p>
            <a:r>
              <a:rPr lang="en-US" sz="2400" dirty="0">
                <a:solidFill>
                  <a:srgbClr val="00B0F0"/>
                </a:solidFill>
                <a:latin typeface="Times New Roman" pitchFamily="18" charset="0"/>
                <a:cs typeface="Times New Roman" pitchFamily="18" charset="0"/>
              </a:rPr>
              <a:t>Day1 – Measures of Central Tendency, Spread and Shape </a:t>
            </a:r>
          </a:p>
          <a:p>
            <a:endParaRPr lang="en-IN" sz="4000" dirty="0">
              <a:solidFill>
                <a:srgbClr val="00B0F0"/>
              </a:solidFill>
              <a:latin typeface="+mn-lt"/>
            </a:endParaRPr>
          </a:p>
        </p:txBody>
      </p:sp>
    </p:spTree>
    <p:extLst>
      <p:ext uri="{BB962C8B-B14F-4D97-AF65-F5344CB8AC3E}">
        <p14:creationId xmlns:p14="http://schemas.microsoft.com/office/powerpoint/2010/main" val="278300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C2B60D1-2CC9-4C45-9A38-5AB3DDABAB18}"/>
              </a:ext>
            </a:extLst>
          </p:cNvPr>
          <p:cNvSpPr/>
          <p:nvPr/>
        </p:nvSpPr>
        <p:spPr>
          <a:xfrm>
            <a:off x="309045" y="1163105"/>
            <a:ext cx="8333885" cy="5940088"/>
          </a:xfrm>
          <a:prstGeom prst="rect">
            <a:avLst/>
          </a:prstGeom>
        </p:spPr>
        <p:txBody>
          <a:bodyPr wrap="square">
            <a:spAutoFit/>
          </a:bodyPr>
          <a:lstStyle/>
          <a:p>
            <a:pPr marL="0" indent="0">
              <a:buNone/>
            </a:pPr>
            <a:r>
              <a:rPr lang="en-US" altLang="en-US" sz="2800" u="sng" dirty="0">
                <a:latin typeface="Times New Roman" panose="02020603050405020304" pitchFamily="18" charset="0"/>
                <a:cs typeface="Times New Roman" panose="02020603050405020304" pitchFamily="18" charset="0"/>
              </a:rPr>
              <a:t>Properties</a:t>
            </a:r>
            <a:endParaRPr lang="en-US" alt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2000" b="0" dirty="0">
                <a:latin typeface="Times New Roman" panose="02020603050405020304" pitchFamily="18" charset="0"/>
                <a:cs typeface="Times New Roman" panose="02020603050405020304" pitchFamily="18" charset="0"/>
              </a:rPr>
              <a:t>The difference between the largest and the smallest values in a set of data</a:t>
            </a:r>
          </a:p>
          <a:p>
            <a:pPr>
              <a:buFont typeface="Wingdings" panose="05000000000000000000" pitchFamily="2" charset="2"/>
              <a:buChar char="ü"/>
            </a:pPr>
            <a:r>
              <a:rPr lang="en-US" altLang="en-US" sz="1800" b="0" dirty="0">
                <a:latin typeface="Times New Roman" panose="02020603050405020304" pitchFamily="18" charset="0"/>
                <a:cs typeface="Times New Roman" panose="02020603050405020304" pitchFamily="18" charset="0"/>
              </a:rPr>
              <a:t>Advantage – easy to compute</a:t>
            </a:r>
          </a:p>
          <a:p>
            <a:pPr>
              <a:buFont typeface="Wingdings" panose="05000000000000000000" pitchFamily="2" charset="2"/>
              <a:buChar char="ü"/>
            </a:pPr>
            <a:r>
              <a:rPr lang="en-US" altLang="en-US" sz="1800" b="0" dirty="0">
                <a:latin typeface="Times New Roman" panose="02020603050405020304" pitchFamily="18" charset="0"/>
                <a:cs typeface="Times New Roman" panose="02020603050405020304" pitchFamily="18" charset="0"/>
              </a:rPr>
              <a:t>Disadvantage – is affected by extreme values</a:t>
            </a:r>
          </a:p>
          <a:p>
            <a:pPr>
              <a:buFont typeface="Wingdings" panose="05000000000000000000" pitchFamily="2" charset="2"/>
              <a:buChar char="ü"/>
            </a:pPr>
            <a:r>
              <a:rPr lang="en-US" altLang="en-US" sz="1800" b="0" dirty="0">
                <a:latin typeface="Times New Roman" panose="02020603050405020304" pitchFamily="18" charset="0"/>
                <a:cs typeface="Times New Roman" panose="02020603050405020304" pitchFamily="18" charset="0"/>
              </a:rPr>
              <a:t>Mathematically = Range = Highest  - Lowest</a:t>
            </a:r>
            <a:endParaRPr lang="en-US" altLang="en-US" b="0" dirty="0">
              <a:latin typeface="Times New Roman" panose="02020603050405020304" pitchFamily="18" charset="0"/>
              <a:cs typeface="Times New Roman" panose="02020603050405020304" pitchFamily="18" charset="0"/>
            </a:endParaRPr>
          </a:p>
          <a:p>
            <a:pPr marL="0" indent="0">
              <a:buNone/>
            </a:pPr>
            <a:r>
              <a:rPr lang="en-US" altLang="en-US" u="sng" dirty="0">
                <a:solidFill>
                  <a:srgbClr val="00B0F0"/>
                </a:solidFill>
                <a:latin typeface="Times New Roman" panose="02020603050405020304" pitchFamily="18" charset="0"/>
                <a:cs typeface="Times New Roman" panose="02020603050405020304" pitchFamily="18" charset="0"/>
              </a:rPr>
              <a:t>Interquartile Range</a:t>
            </a:r>
            <a:r>
              <a:rPr lang="en-US" altLang="en-US" b="0" u="sng" dirty="0">
                <a:solidFill>
                  <a:srgbClr val="00B0F0"/>
                </a:solidFill>
                <a:latin typeface="Times New Roman" panose="02020603050405020304" pitchFamily="18" charset="0"/>
                <a:cs typeface="Times New Roman" panose="02020603050405020304" pitchFamily="18" charset="0"/>
              </a:rPr>
              <a:t> </a:t>
            </a:r>
          </a:p>
          <a:p>
            <a:pPr marL="0" indent="0">
              <a:buNone/>
            </a:pPr>
            <a:r>
              <a:rPr lang="en-US" altLang="en-US" sz="2400" u="sng" dirty="0">
                <a:latin typeface="Times New Roman" panose="02020603050405020304" pitchFamily="18" charset="0"/>
                <a:cs typeface="Times New Roman" panose="02020603050405020304" pitchFamily="18" charset="0"/>
              </a:rPr>
              <a:t>Properties</a:t>
            </a:r>
            <a:endParaRPr lang="en-US" alt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1800" b="0" dirty="0">
                <a:latin typeface="Times New Roman" panose="02020603050405020304" pitchFamily="18" charset="0"/>
                <a:cs typeface="Times New Roman" panose="02020603050405020304" pitchFamily="18" charset="0"/>
              </a:rPr>
              <a:t>Range of values between the first and third quartiles</a:t>
            </a:r>
          </a:p>
          <a:p>
            <a:pPr>
              <a:buFont typeface="Wingdings" panose="05000000000000000000" pitchFamily="2" charset="2"/>
              <a:buChar char="ü"/>
            </a:pPr>
            <a:r>
              <a:rPr lang="en-US" altLang="en-US" sz="1800" b="0" dirty="0">
                <a:latin typeface="Times New Roman" panose="02020603050405020304" pitchFamily="18" charset="0"/>
                <a:cs typeface="Times New Roman" panose="02020603050405020304" pitchFamily="18" charset="0"/>
              </a:rPr>
              <a:t>Range of the “middle half”; middle 50%</a:t>
            </a:r>
          </a:p>
          <a:p>
            <a:pPr>
              <a:buFont typeface="Wingdings" panose="05000000000000000000" pitchFamily="2" charset="2"/>
              <a:buChar char="ü"/>
            </a:pPr>
            <a:r>
              <a:rPr lang="en-US" altLang="en-US" sz="1800" b="0" dirty="0">
                <a:latin typeface="Times New Roman" panose="02020603050405020304" pitchFamily="18" charset="0"/>
                <a:cs typeface="Times New Roman" panose="02020603050405020304" pitchFamily="18" charset="0"/>
              </a:rPr>
              <a:t>Useful when researchers are interested in the middle 50%, and not the extremes</a:t>
            </a:r>
          </a:p>
          <a:p>
            <a:endParaRPr lang="en-US" altLang="en-US" sz="2400" u="sng" dirty="0">
              <a:latin typeface="Times New Roman" panose="02020603050405020304" pitchFamily="18" charset="0"/>
              <a:cs typeface="Times New Roman" panose="02020603050405020304" pitchFamily="18" charset="0"/>
            </a:endParaRPr>
          </a:p>
          <a:p>
            <a:r>
              <a:rPr lang="en-US" altLang="en-US" sz="2400" b="0" u="sng" dirty="0">
                <a:latin typeface="Times New Roman" panose="02020603050405020304" pitchFamily="18" charset="0"/>
                <a:cs typeface="Times New Roman" panose="02020603050405020304" pitchFamily="18" charset="0"/>
              </a:rPr>
              <a:t>Mathematically</a:t>
            </a:r>
            <a:endParaRPr lang="en-US" altLang="en-US" sz="1800" b="0" u="sng"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r>
              <a:rPr lang="en-US" altLang="en-US" sz="1800" b="0" dirty="0">
                <a:latin typeface="Times New Roman" panose="02020603050405020304" pitchFamily="18" charset="0"/>
                <a:cs typeface="Times New Roman" panose="02020603050405020304" pitchFamily="18" charset="0"/>
              </a:rPr>
              <a:t>	IQR = Q3-Q1</a:t>
            </a:r>
          </a:p>
          <a:p>
            <a:pPr lvl="1"/>
            <a:endParaRPr lang="en-US" altLang="en-US" b="0" dirty="0">
              <a:latin typeface="Times New Roman" panose="02020603050405020304" pitchFamily="18" charset="0"/>
              <a:cs typeface="Times New Roman" panose="02020603050405020304" pitchFamily="18" charset="0"/>
            </a:endParaRPr>
          </a:p>
          <a:p>
            <a:pPr marL="0" indent="0">
              <a:buNone/>
            </a:pPr>
            <a:endParaRPr lang="en-US" altLang="en-US" sz="2000"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656F7AFE-A0BC-43A0-B972-477B002237F9}"/>
              </a:ext>
            </a:extLst>
          </p:cNvPr>
          <p:cNvSpPr/>
          <p:nvPr/>
        </p:nvSpPr>
        <p:spPr>
          <a:xfrm>
            <a:off x="405057" y="578330"/>
            <a:ext cx="2707553" cy="584775"/>
          </a:xfrm>
          <a:prstGeom prst="rect">
            <a:avLst/>
          </a:prstGeom>
        </p:spPr>
        <p:txBody>
          <a:bodyPr wrap="square">
            <a:spAutoFit/>
          </a:bodyPr>
          <a:lstStyle/>
          <a:p>
            <a:r>
              <a:rPr lang="en-IN" altLang="en-US" u="sng" dirty="0">
                <a:solidFill>
                  <a:srgbClr val="00B0F0"/>
                </a:solidFill>
                <a:latin typeface="Times New Roman" panose="02020603050405020304" pitchFamily="18" charset="0"/>
                <a:cs typeface="Times New Roman" panose="02020603050405020304" pitchFamily="18" charset="0"/>
              </a:rPr>
              <a:t>Range</a:t>
            </a:r>
            <a:endParaRPr lang="en-IN" u="sng"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6653F-06A3-44EB-B18B-0F6EB9C223BD}"/>
              </a:ext>
            </a:extLst>
          </p:cNvPr>
          <p:cNvSpPr txBox="1">
            <a:spLocks/>
          </p:cNvSpPr>
          <p:nvPr/>
        </p:nvSpPr>
        <p:spPr>
          <a:xfrm>
            <a:off x="134101" y="930807"/>
            <a:ext cx="8596668" cy="609922"/>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altLang="en-US" u="sng" kern="0" dirty="0">
                <a:solidFill>
                  <a:srgbClr val="00B0F0"/>
                </a:solidFill>
                <a:latin typeface="Times New Roman" panose="02020603050405020304" pitchFamily="18" charset="0"/>
                <a:cs typeface="Times New Roman" panose="02020603050405020304" pitchFamily="18" charset="0"/>
              </a:rPr>
              <a:t>Variance</a:t>
            </a:r>
            <a:endParaRPr lang="en-IN" u="sng" kern="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D537088-D27B-454A-927E-76D51B8C0074}"/>
              </a:ext>
            </a:extLst>
          </p:cNvPr>
          <p:cNvSpPr txBox="1">
            <a:spLocks/>
          </p:cNvSpPr>
          <p:nvPr/>
        </p:nvSpPr>
        <p:spPr>
          <a:xfrm>
            <a:off x="134100" y="1554229"/>
            <a:ext cx="8892879" cy="3880773"/>
          </a:xfrm>
          <a:prstGeom prst="rect">
            <a:avLst/>
          </a:prstGeom>
        </p:spPr>
        <p:txBody>
          <a:bodyPr>
            <a:normAutofit fontScale="40000" lnSpcReduction="20000"/>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sz="6000" u="sng" kern="0" dirty="0">
                <a:latin typeface="Times New Roman" panose="02020603050405020304" pitchFamily="18" charset="0"/>
                <a:cs typeface="Times New Roman" panose="02020603050405020304" pitchFamily="18" charset="0"/>
              </a:rPr>
              <a:t>Properties</a:t>
            </a:r>
            <a:endParaRPr lang="en-US" altLang="en-US" sz="3000" u="sng" kern="0" dirty="0">
              <a:latin typeface="Times New Roman" panose="02020603050405020304" pitchFamily="18" charset="0"/>
              <a:cs typeface="Times New Roman" panose="02020603050405020304" pitchFamily="18" charset="0"/>
            </a:endParaRPr>
          </a:p>
          <a:p>
            <a:pPr marL="0" indent="0">
              <a:buFontTx/>
              <a:buNone/>
            </a:pPr>
            <a:endParaRPr lang="en-US" altLang="en-US" sz="2000" b="0" u="sng"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3800" b="0" kern="0" dirty="0">
                <a:latin typeface="Times New Roman" panose="02020603050405020304" pitchFamily="18" charset="0"/>
                <a:cs typeface="Times New Roman" panose="02020603050405020304" pitchFamily="18" charset="0"/>
              </a:rPr>
              <a:t>Average of the squared deviations from the arithmetic mean, Denoted by S</a:t>
            </a:r>
            <a:r>
              <a:rPr lang="en-US" altLang="en-US" sz="3800" b="0" kern="0" baseline="30000" dirty="0">
                <a:latin typeface="Times New Roman" panose="02020603050405020304" pitchFamily="18" charset="0"/>
                <a:cs typeface="Times New Roman" panose="02020603050405020304" pitchFamily="18" charset="0"/>
              </a:rPr>
              <a:t>2</a:t>
            </a:r>
          </a:p>
          <a:p>
            <a:endParaRPr lang="en-US" altLang="en-US" sz="2800" b="0" kern="0" baseline="30000" dirty="0">
              <a:latin typeface="Times New Roman" panose="02020603050405020304" pitchFamily="18" charset="0"/>
              <a:cs typeface="Times New Roman" panose="02020603050405020304" pitchFamily="18" charset="0"/>
            </a:endParaRPr>
          </a:p>
          <a:p>
            <a:pPr marL="0" indent="0">
              <a:buNone/>
            </a:pPr>
            <a:r>
              <a:rPr lang="en-US" altLang="en-US" sz="4500" kern="0" baseline="30000" dirty="0">
                <a:latin typeface="Times New Roman" panose="02020603050405020304" pitchFamily="18" charset="0"/>
                <a:cs typeface="Times New Roman" panose="02020603050405020304" pitchFamily="18" charset="0"/>
              </a:rPr>
              <a:t>Mathematically</a:t>
            </a:r>
            <a:endParaRPr lang="en-US" altLang="en-US" sz="5100" kern="0" baseline="30000" dirty="0">
              <a:latin typeface="Times New Roman" panose="02020603050405020304" pitchFamily="18" charset="0"/>
              <a:cs typeface="Times New Roman" panose="02020603050405020304" pitchFamily="18" charset="0"/>
            </a:endParaRPr>
          </a:p>
          <a:p>
            <a:endParaRPr lang="en-US" altLang="en-US" sz="3200" b="0" kern="0" baseline="30000" dirty="0">
              <a:latin typeface="Times New Roman" panose="02020603050405020304" pitchFamily="18" charset="0"/>
              <a:cs typeface="Times New Roman" panose="02020603050405020304" pitchFamily="18" charset="0"/>
            </a:endParaRPr>
          </a:p>
          <a:p>
            <a:endParaRPr lang="en-US" altLang="en-US" sz="3200" b="0" kern="0" baseline="30000" dirty="0">
              <a:latin typeface="Times New Roman" panose="02020603050405020304" pitchFamily="18" charset="0"/>
              <a:cs typeface="Times New Roman" panose="02020603050405020304" pitchFamily="18" charset="0"/>
            </a:endParaRPr>
          </a:p>
          <a:p>
            <a:endParaRPr lang="en-US" altLang="en-US" sz="3200" b="0" kern="0" baseline="30000" dirty="0">
              <a:latin typeface="Times New Roman" panose="02020603050405020304" pitchFamily="18" charset="0"/>
              <a:cs typeface="Times New Roman" panose="02020603050405020304" pitchFamily="18" charset="0"/>
            </a:endParaRPr>
          </a:p>
          <a:p>
            <a:pPr marL="0" indent="0">
              <a:buFontTx/>
              <a:buNone/>
            </a:pPr>
            <a:endParaRPr lang="en-US" altLang="en-US" sz="4700" u="sng" kern="0" baseline="30000" dirty="0">
              <a:solidFill>
                <a:srgbClr val="00B0F0"/>
              </a:solidFill>
              <a:latin typeface="Times New Roman" panose="02020603050405020304" pitchFamily="18" charset="0"/>
              <a:cs typeface="Times New Roman" panose="02020603050405020304" pitchFamily="18" charset="0"/>
            </a:endParaRPr>
          </a:p>
          <a:p>
            <a:pPr marL="0" indent="0">
              <a:buFontTx/>
              <a:buNone/>
            </a:pPr>
            <a:endParaRPr lang="en-US" altLang="en-US" sz="5100" u="sng" kern="0" baseline="30000" dirty="0">
              <a:solidFill>
                <a:srgbClr val="00B0F0"/>
              </a:solidFill>
              <a:latin typeface="Times New Roman" panose="02020603050405020304" pitchFamily="18" charset="0"/>
              <a:cs typeface="Times New Roman" panose="02020603050405020304" pitchFamily="18" charset="0"/>
            </a:endParaRPr>
          </a:p>
          <a:p>
            <a:pPr marL="0" indent="0">
              <a:buFontTx/>
              <a:buNone/>
            </a:pPr>
            <a:endParaRPr lang="en-US" altLang="en-US" sz="5100" u="sng" kern="0" baseline="30000" dirty="0">
              <a:solidFill>
                <a:srgbClr val="00B0F0"/>
              </a:solidFill>
              <a:latin typeface="Times New Roman" panose="02020603050405020304" pitchFamily="18" charset="0"/>
              <a:cs typeface="Times New Roman" panose="02020603050405020304" pitchFamily="18" charset="0"/>
            </a:endParaRPr>
          </a:p>
          <a:p>
            <a:pPr marL="0" indent="0">
              <a:buFontTx/>
              <a:buNone/>
            </a:pPr>
            <a:endParaRPr lang="en-US" altLang="en-US" sz="5100" u="sng" kern="0" baseline="30000" dirty="0">
              <a:solidFill>
                <a:srgbClr val="00B0F0"/>
              </a:solidFill>
              <a:latin typeface="Times New Roman" panose="02020603050405020304" pitchFamily="18" charset="0"/>
              <a:cs typeface="Times New Roman" panose="02020603050405020304" pitchFamily="18" charset="0"/>
            </a:endParaRPr>
          </a:p>
          <a:p>
            <a:pPr marL="0" indent="0">
              <a:buFontTx/>
              <a:buNone/>
            </a:pPr>
            <a:r>
              <a:rPr lang="en-US" altLang="en-US" sz="7000" u="sng" kern="0" baseline="30000" dirty="0">
                <a:solidFill>
                  <a:srgbClr val="00B0F0"/>
                </a:solidFill>
                <a:latin typeface="Times New Roman" panose="02020603050405020304" pitchFamily="18" charset="0"/>
                <a:cs typeface="Times New Roman" panose="02020603050405020304" pitchFamily="18" charset="0"/>
              </a:rPr>
              <a:t>Standard Deviation</a:t>
            </a:r>
            <a:endParaRPr lang="en-US" altLang="en-US" sz="4700" u="sng" kern="0" baseline="30000" dirty="0">
              <a:solidFill>
                <a:srgbClr val="00B0F0"/>
              </a:solidFill>
              <a:latin typeface="Times New Roman" panose="02020603050405020304" pitchFamily="18" charset="0"/>
              <a:cs typeface="Times New Roman" panose="02020603050405020304" pitchFamily="18" charset="0"/>
            </a:endParaRPr>
          </a:p>
          <a:p>
            <a:pPr marL="0" indent="0">
              <a:buFontTx/>
              <a:buNone/>
            </a:pPr>
            <a:endParaRPr lang="en-US" altLang="en-US" sz="4200" u="sng" kern="0" baseline="30000" dirty="0">
              <a:latin typeface="Times New Roman" panose="02020603050405020304" pitchFamily="18" charset="0"/>
              <a:cs typeface="Times New Roman" panose="02020603050405020304" pitchFamily="18" charset="0"/>
            </a:endParaRPr>
          </a:p>
          <a:p>
            <a:pPr marL="0" indent="0">
              <a:buFontTx/>
              <a:buNone/>
            </a:pPr>
            <a:r>
              <a:rPr lang="en-US" altLang="en-US" sz="6000" u="sng" kern="0" baseline="30000" dirty="0">
                <a:latin typeface="Times New Roman" panose="02020603050405020304" pitchFamily="18" charset="0"/>
                <a:cs typeface="Times New Roman" panose="02020603050405020304" pitchFamily="18" charset="0"/>
              </a:rPr>
              <a:t>Properties</a:t>
            </a:r>
            <a:endParaRPr lang="en-US" altLang="en-US" sz="3200" u="sng" kern="0" baseline="30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4200" b="0" kern="0" dirty="0">
                <a:latin typeface="Times New Roman" panose="02020603050405020304" pitchFamily="18" charset="0"/>
                <a:cs typeface="Times New Roman" panose="02020603050405020304" pitchFamily="18" charset="0"/>
              </a:rPr>
              <a:t>Standard deviation is the square root of the sample variance</a:t>
            </a:r>
          </a:p>
          <a:p>
            <a:pPr>
              <a:buFont typeface="Wingdings" panose="05000000000000000000" pitchFamily="2" charset="2"/>
              <a:buChar char="ü"/>
            </a:pPr>
            <a:r>
              <a:rPr lang="en-US" altLang="en-US" sz="4200" b="0" kern="0" dirty="0">
                <a:latin typeface="Times New Roman" panose="02020603050405020304" pitchFamily="18" charset="0"/>
                <a:cs typeface="Times New Roman" panose="02020603050405020304" pitchFamily="18" charset="0"/>
              </a:rPr>
              <a:t>Same units as original data</a:t>
            </a:r>
          </a:p>
          <a:p>
            <a:pPr>
              <a:buFont typeface="Wingdings" panose="05000000000000000000" pitchFamily="2" charset="2"/>
              <a:buChar char="ü"/>
            </a:pPr>
            <a:r>
              <a:rPr lang="en-US" altLang="en-US" sz="4200" b="0" kern="0" dirty="0">
                <a:latin typeface="Times New Roman" panose="02020603050405020304" pitchFamily="18" charset="0"/>
                <a:cs typeface="Times New Roman" panose="02020603050405020304" pitchFamily="18" charset="0"/>
              </a:rPr>
              <a:t>Standard Deviation is = Sqrt(Variance)</a:t>
            </a:r>
          </a:p>
          <a:p>
            <a:endParaRPr lang="en-US" altLang="en-US" sz="2000" b="0" kern="0" baseline="30000" dirty="0">
              <a:latin typeface="Times New Roman" panose="02020603050405020304" pitchFamily="18" charset="0"/>
              <a:cs typeface="Times New Roman" panose="02020603050405020304" pitchFamily="18" charset="0"/>
            </a:endParaRPr>
          </a:p>
        </p:txBody>
      </p:sp>
      <p:pic>
        <p:nvPicPr>
          <p:cNvPr id="4" name="Picture 3" descr="Screen Clipping">
            <a:extLst>
              <a:ext uri="{FF2B5EF4-FFF2-40B4-BE49-F238E27FC236}">
                <a16:creationId xmlns:a16="http://schemas.microsoft.com/office/drawing/2014/main" xmlns="" id="{97D0CD64-5B32-4ABE-B303-8B03E01A4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180" y="2445930"/>
            <a:ext cx="2082409" cy="962159"/>
          </a:xfrm>
          <a:prstGeom prst="rect">
            <a:avLst/>
          </a:prstGeom>
        </p:spPr>
      </p:pic>
    </p:spTree>
    <p:extLst>
      <p:ext uri="{BB962C8B-B14F-4D97-AF65-F5344CB8AC3E}">
        <p14:creationId xmlns:p14="http://schemas.microsoft.com/office/powerpoint/2010/main" val="201886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3C27F-E2F2-4132-AF62-09347C520164}"/>
              </a:ext>
            </a:extLst>
          </p:cNvPr>
          <p:cNvSpPr txBox="1">
            <a:spLocks/>
          </p:cNvSpPr>
          <p:nvPr/>
        </p:nvSpPr>
        <p:spPr>
          <a:xfrm>
            <a:off x="238287" y="752988"/>
            <a:ext cx="8596668" cy="832572"/>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altLang="en-US" u="sng" kern="0" dirty="0">
                <a:solidFill>
                  <a:srgbClr val="00B0F0"/>
                </a:solidFill>
                <a:latin typeface="Times New Roman" panose="02020603050405020304" pitchFamily="18" charset="0"/>
                <a:cs typeface="Times New Roman" panose="02020603050405020304" pitchFamily="18" charset="0"/>
              </a:rPr>
              <a:t>Range</a:t>
            </a:r>
            <a:endParaRPr lang="en-IN" u="sng" kern="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D02CF5F-831F-4276-84CA-3F54B742D596}"/>
              </a:ext>
            </a:extLst>
          </p:cNvPr>
          <p:cNvSpPr txBox="1">
            <a:spLocks/>
          </p:cNvSpPr>
          <p:nvPr/>
        </p:nvSpPr>
        <p:spPr>
          <a:xfrm>
            <a:off x="309045" y="1253331"/>
            <a:ext cx="10515600" cy="4351338"/>
          </a:xfrm>
          <a:prstGeom prst="rect">
            <a:avLst/>
          </a:prstGeom>
        </p:spPr>
        <p:txBody>
          <a:bodyPr>
            <a:normAutofit lnSpcReduction="10000"/>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u="sng" kern="0" dirty="0">
                <a:latin typeface="Times New Roman" panose="02020603050405020304" pitchFamily="18" charset="0"/>
                <a:cs typeface="Times New Roman" panose="02020603050405020304" pitchFamily="18" charset="0"/>
              </a:rPr>
              <a:t>Properties</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The difference between the largest and the smallest values in a set of data</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Advantage – easy to compute</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Disadvantage – is affected by extreme values</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Mathematically = Range = Highest  - Lowest</a:t>
            </a:r>
          </a:p>
          <a:p>
            <a:pPr marL="0" indent="0">
              <a:buFontTx/>
              <a:buNone/>
            </a:pPr>
            <a:r>
              <a:rPr lang="en-US" altLang="en-US" u="sng" kern="0" dirty="0">
                <a:solidFill>
                  <a:srgbClr val="00B0F0"/>
                </a:solidFill>
                <a:latin typeface="Times New Roman" panose="02020603050405020304" pitchFamily="18" charset="0"/>
                <a:cs typeface="Times New Roman" panose="02020603050405020304" pitchFamily="18" charset="0"/>
              </a:rPr>
              <a:t>Interquartile Range </a:t>
            </a:r>
          </a:p>
          <a:p>
            <a:pPr marL="0" indent="0">
              <a:buFontTx/>
              <a:buNone/>
            </a:pPr>
            <a:r>
              <a:rPr lang="en-US" altLang="en-US" u="sng" kern="0" dirty="0">
                <a:latin typeface="Times New Roman" panose="02020603050405020304" pitchFamily="18" charset="0"/>
                <a:cs typeface="Times New Roman" panose="02020603050405020304" pitchFamily="18" charset="0"/>
              </a:rPr>
              <a:t>Properties</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Range of values between the first and third quartiles</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Range of the “middle half”; middle 50%</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Useful when researchers are interested in the middle 50%, and not the extremes</a:t>
            </a:r>
          </a:p>
          <a:p>
            <a:pPr marL="0" indent="0">
              <a:buFontTx/>
              <a:buNone/>
            </a:pPr>
            <a:endParaRPr lang="en-US" altLang="en-US" sz="1800" b="0" u="sng" kern="0" dirty="0">
              <a:latin typeface="Times New Roman" panose="02020603050405020304" pitchFamily="18" charset="0"/>
              <a:cs typeface="Times New Roman" panose="02020603050405020304" pitchFamily="18" charset="0"/>
            </a:endParaRPr>
          </a:p>
          <a:p>
            <a:pPr marL="0" indent="0">
              <a:buFontTx/>
              <a:buNone/>
            </a:pPr>
            <a:r>
              <a:rPr lang="en-US" altLang="en-US" sz="1800" b="0" u="sng" kern="0" dirty="0">
                <a:latin typeface="Times New Roman" panose="02020603050405020304" pitchFamily="18" charset="0"/>
                <a:cs typeface="Times New Roman" panose="02020603050405020304" pitchFamily="18" charset="0"/>
              </a:rPr>
              <a:t>Mathematically</a:t>
            </a:r>
          </a:p>
          <a:p>
            <a:pPr marL="0" indent="0">
              <a:buFontTx/>
              <a:buNone/>
            </a:pPr>
            <a:r>
              <a:rPr lang="en-US" altLang="en-US" sz="1800" b="0" kern="0" dirty="0">
                <a:latin typeface="Times New Roman" panose="02020603050405020304" pitchFamily="18" charset="0"/>
                <a:cs typeface="Times New Roman" panose="02020603050405020304" pitchFamily="18" charset="0"/>
              </a:rPr>
              <a:t>	IQR = Q3-Q1</a:t>
            </a:r>
          </a:p>
          <a:p>
            <a:pPr lvl="1"/>
            <a:endParaRPr lang="en-US" altLang="en-US" b="0" kern="0" dirty="0">
              <a:latin typeface="Times New Roman" panose="02020603050405020304" pitchFamily="18" charset="0"/>
              <a:cs typeface="Times New Roman" panose="02020603050405020304" pitchFamily="18" charset="0"/>
            </a:endParaRPr>
          </a:p>
          <a:p>
            <a:pPr marL="0" indent="0">
              <a:buFontTx/>
              <a:buNone/>
            </a:pPr>
            <a:endParaRPr lang="en-US" altLang="en-US" sz="2000" b="1" kern="0" dirty="0">
              <a:latin typeface="Times New Roman" panose="02020603050405020304" pitchFamily="18" charset="0"/>
              <a:cs typeface="Times New Roman" panose="02020603050405020304" pitchFamily="18" charset="0"/>
            </a:endParaRPr>
          </a:p>
          <a:p>
            <a:endParaRPr lang="en-IN"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7748B-E2B9-4EBA-912C-6AC3D5FCC4A5}"/>
              </a:ext>
            </a:extLst>
          </p:cNvPr>
          <p:cNvSpPr txBox="1">
            <a:spLocks/>
          </p:cNvSpPr>
          <p:nvPr/>
        </p:nvSpPr>
        <p:spPr>
          <a:xfrm>
            <a:off x="169728" y="779055"/>
            <a:ext cx="8596668" cy="936750"/>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altLang="en-US" u="sng" kern="0" dirty="0">
                <a:solidFill>
                  <a:srgbClr val="00B0F0"/>
                </a:solidFill>
                <a:latin typeface="Times New Roman" panose="02020603050405020304" pitchFamily="18" charset="0"/>
                <a:cs typeface="Times New Roman" panose="02020603050405020304" pitchFamily="18" charset="0"/>
              </a:rPr>
              <a:t>Variance</a:t>
            </a:r>
            <a:endParaRPr lang="en-IN" u="sng" kern="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251D520-82D6-481E-8B46-0748A107AE6B}"/>
              </a:ext>
            </a:extLst>
          </p:cNvPr>
          <p:cNvSpPr txBox="1">
            <a:spLocks/>
          </p:cNvSpPr>
          <p:nvPr/>
        </p:nvSpPr>
        <p:spPr>
          <a:xfrm>
            <a:off x="169728" y="1488613"/>
            <a:ext cx="8596668" cy="3880773"/>
          </a:xfrm>
          <a:prstGeom prst="rect">
            <a:avLst/>
          </a:prstGeom>
        </p:spPr>
        <p:txBody>
          <a:bodyPr>
            <a:normAutofit fontScale="92500" lnSpcReduction="10000"/>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sz="2600" u="sng" kern="0" dirty="0">
                <a:latin typeface="Times New Roman" panose="02020603050405020304" pitchFamily="18" charset="0"/>
                <a:cs typeface="Times New Roman" panose="02020603050405020304" pitchFamily="18" charset="0"/>
              </a:rPr>
              <a:t>Properties</a:t>
            </a:r>
            <a:endParaRPr lang="en-US" altLang="en-US" sz="2000" u="sng"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Average of the squared deviations from the arithmetic mean. Denoted by S</a:t>
            </a:r>
            <a:r>
              <a:rPr lang="en-US" altLang="en-US" sz="2000" b="0" kern="0" baseline="30000" dirty="0">
                <a:latin typeface="Times New Roman" panose="02020603050405020304" pitchFamily="18" charset="0"/>
                <a:cs typeface="Times New Roman" panose="02020603050405020304" pitchFamily="18" charset="0"/>
              </a:rPr>
              <a:t>2</a:t>
            </a:r>
          </a:p>
          <a:p>
            <a:endParaRPr lang="en-US" altLang="en-US" sz="2800" b="0" kern="0" baseline="30000" dirty="0">
              <a:latin typeface="Times New Roman" panose="02020603050405020304" pitchFamily="18" charset="0"/>
              <a:cs typeface="Times New Roman" panose="02020603050405020304" pitchFamily="18" charset="0"/>
            </a:endParaRPr>
          </a:p>
          <a:p>
            <a:pPr marL="0" indent="0">
              <a:buNone/>
            </a:pPr>
            <a:r>
              <a:rPr lang="en-US" altLang="en-US" sz="2800" b="0" u="sng" kern="0" baseline="30000" dirty="0">
                <a:latin typeface="Times New Roman" panose="02020603050405020304" pitchFamily="18" charset="0"/>
                <a:cs typeface="Times New Roman" panose="02020603050405020304" pitchFamily="18" charset="0"/>
              </a:rPr>
              <a:t>Mathematically</a:t>
            </a:r>
            <a:endParaRPr lang="en-US" altLang="en-US" sz="3200" b="0" u="sng" kern="0" baseline="30000" dirty="0">
              <a:latin typeface="Times New Roman" panose="02020603050405020304" pitchFamily="18" charset="0"/>
              <a:cs typeface="Times New Roman" panose="02020603050405020304" pitchFamily="18" charset="0"/>
            </a:endParaRPr>
          </a:p>
          <a:p>
            <a:endParaRPr lang="en-US" altLang="en-US" sz="3200" b="0" kern="0" baseline="30000" dirty="0">
              <a:latin typeface="Times New Roman" panose="02020603050405020304" pitchFamily="18" charset="0"/>
              <a:cs typeface="Times New Roman" panose="02020603050405020304" pitchFamily="18" charset="0"/>
            </a:endParaRPr>
          </a:p>
          <a:p>
            <a:endParaRPr lang="en-US" altLang="en-US" sz="3200" b="0" kern="0" baseline="30000" dirty="0">
              <a:latin typeface="Times New Roman" panose="02020603050405020304" pitchFamily="18" charset="0"/>
              <a:cs typeface="Times New Roman" panose="02020603050405020304" pitchFamily="18" charset="0"/>
            </a:endParaRPr>
          </a:p>
          <a:p>
            <a:endParaRPr lang="en-US" altLang="en-US" sz="3200" b="0" kern="0" baseline="30000" dirty="0">
              <a:latin typeface="Times New Roman" panose="02020603050405020304" pitchFamily="18" charset="0"/>
              <a:cs typeface="Times New Roman" panose="02020603050405020304" pitchFamily="18" charset="0"/>
            </a:endParaRPr>
          </a:p>
          <a:p>
            <a:pPr marL="0" indent="0">
              <a:buFontTx/>
              <a:buNone/>
            </a:pPr>
            <a:r>
              <a:rPr lang="en-US" altLang="en-US" sz="3900" b="1" u="sng" kern="0" baseline="30000" dirty="0">
                <a:solidFill>
                  <a:srgbClr val="00B0F0"/>
                </a:solidFill>
                <a:latin typeface="Times New Roman" panose="02020603050405020304" pitchFamily="18" charset="0"/>
                <a:cs typeface="Times New Roman" panose="02020603050405020304" pitchFamily="18" charset="0"/>
              </a:rPr>
              <a:t>Standard Deviation</a:t>
            </a:r>
            <a:endParaRPr lang="en-US" altLang="en-US" sz="3200" b="1" u="sng" kern="0" baseline="30000" dirty="0">
              <a:solidFill>
                <a:srgbClr val="00B0F0"/>
              </a:solidFill>
              <a:latin typeface="Times New Roman" panose="02020603050405020304" pitchFamily="18" charset="0"/>
              <a:cs typeface="Times New Roman" panose="02020603050405020304" pitchFamily="18" charset="0"/>
            </a:endParaRPr>
          </a:p>
          <a:p>
            <a:pPr marL="0" indent="0">
              <a:buFontTx/>
              <a:buNone/>
            </a:pPr>
            <a:r>
              <a:rPr lang="en-US" altLang="en-US" sz="4300" u="sng" kern="0" baseline="30000" dirty="0">
                <a:latin typeface="Times New Roman" panose="02020603050405020304" pitchFamily="18" charset="0"/>
                <a:cs typeface="Times New Roman" panose="02020603050405020304" pitchFamily="18" charset="0"/>
              </a:rPr>
              <a:t>Properties</a:t>
            </a:r>
            <a:endParaRPr lang="en-US" altLang="en-US" sz="3200" u="sng" kern="0" baseline="30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2000" b="0" kern="0" dirty="0"/>
              <a:t>Standard deviation is the square root of the sample variance</a:t>
            </a:r>
          </a:p>
          <a:p>
            <a:pPr>
              <a:buFont typeface="Wingdings" panose="05000000000000000000" pitchFamily="2" charset="2"/>
              <a:buChar char="ü"/>
            </a:pPr>
            <a:r>
              <a:rPr lang="en-US" altLang="en-US" sz="2000" b="0" kern="0" dirty="0"/>
              <a:t>Same units as original data</a:t>
            </a:r>
          </a:p>
          <a:p>
            <a:endParaRPr lang="en-US" altLang="en-US" sz="2000" b="0" kern="0" baseline="30000" dirty="0">
              <a:latin typeface="Times New Roman" panose="02020603050405020304" pitchFamily="18" charset="0"/>
              <a:cs typeface="Times New Roman" panose="02020603050405020304" pitchFamily="18" charset="0"/>
            </a:endParaRPr>
          </a:p>
        </p:txBody>
      </p:sp>
      <p:pic>
        <p:nvPicPr>
          <p:cNvPr id="4" name="Picture 3" descr="Screen Clipping">
            <a:extLst>
              <a:ext uri="{FF2B5EF4-FFF2-40B4-BE49-F238E27FC236}">
                <a16:creationId xmlns:a16="http://schemas.microsoft.com/office/drawing/2014/main" xmlns="" id="{9850B802-9734-4848-9EC3-5736AFFB6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056" y="2444295"/>
            <a:ext cx="2534730" cy="962159"/>
          </a:xfrm>
          <a:prstGeom prst="rect">
            <a:avLst/>
          </a:prstGeom>
        </p:spPr>
      </p:pic>
    </p:spTree>
    <p:extLst>
      <p:ext uri="{BB962C8B-B14F-4D97-AF65-F5344CB8AC3E}">
        <p14:creationId xmlns:p14="http://schemas.microsoft.com/office/powerpoint/2010/main" val="201886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162C7B0D-67C1-4BCE-A9FB-70C7EDBC5912}"/>
              </a:ext>
            </a:extLst>
          </p:cNvPr>
          <p:cNvSpPr txBox="1">
            <a:spLocks/>
          </p:cNvSpPr>
          <p:nvPr/>
        </p:nvSpPr>
        <p:spPr>
          <a:xfrm>
            <a:off x="187710" y="1208328"/>
            <a:ext cx="8895903" cy="3110805"/>
          </a:xfrm>
          <a:prstGeom prst="rect">
            <a:avLst/>
          </a:prstGeom>
        </p:spPr>
        <p:txBody>
          <a:bodyPr>
            <a:normAutofit fontScale="92500" lnSpcReduction="20000"/>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endParaRPr lang="en-IN" b="1" kern="0" dirty="0">
              <a:latin typeface="Times New Roman" panose="02020603050405020304" pitchFamily="18" charset="0"/>
              <a:cs typeface="Times New Roman" panose="02020603050405020304" pitchFamily="18" charset="0"/>
            </a:endParaRPr>
          </a:p>
          <a:p>
            <a:pPr marL="0" indent="0">
              <a:buFontTx/>
              <a:buNone/>
            </a:pPr>
            <a:r>
              <a:rPr lang="en-IN" b="1" u="sng" kern="0" dirty="0">
                <a:latin typeface="Times New Roman" panose="02020603050405020304" pitchFamily="18" charset="0"/>
                <a:cs typeface="Times New Roman" panose="02020603050405020304" pitchFamily="18" charset="0"/>
              </a:rPr>
              <a:t>Properties</a:t>
            </a:r>
          </a:p>
          <a:p>
            <a:pPr>
              <a:buFont typeface="Wingdings" panose="05000000000000000000" pitchFamily="2" charset="2"/>
              <a:buChar char="ü"/>
            </a:pPr>
            <a:r>
              <a:rPr lang="en-IN" sz="1800" b="1" kern="0" dirty="0">
                <a:latin typeface="Times New Roman" panose="02020603050405020304" pitchFamily="18" charset="0"/>
                <a:cs typeface="Times New Roman" panose="02020603050405020304" pitchFamily="18" charset="0"/>
              </a:rPr>
              <a:t>Measures of shape </a:t>
            </a:r>
            <a:r>
              <a:rPr lang="en-IN" sz="1800" b="0" kern="0" dirty="0">
                <a:latin typeface="Times New Roman" panose="02020603050405020304" pitchFamily="18" charset="0"/>
                <a:cs typeface="Times New Roman" panose="02020603050405020304" pitchFamily="18" charset="0"/>
              </a:rPr>
              <a:t>are tools that can be used to describe the shape of a distribution of data.</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Symmetrical: Right half is a mirror image of the left half</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Asymmetrical/Skewed – Shows that the distribution lacks symmetry; </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Used to denote the data is sparse at one end, and piled at the other end</a:t>
            </a:r>
          </a:p>
          <a:p>
            <a:pPr lvl="1">
              <a:buFont typeface="Wingdings" panose="05000000000000000000" pitchFamily="2" charset="2"/>
              <a:buChar char="ü"/>
            </a:pPr>
            <a:r>
              <a:rPr lang="en-US" altLang="en-US" sz="1600" b="0" kern="0" dirty="0">
                <a:solidFill>
                  <a:schemeClr val="tx1"/>
                </a:solidFill>
                <a:latin typeface="Times New Roman" panose="02020603050405020304" pitchFamily="18" charset="0"/>
                <a:cs typeface="Times New Roman" panose="02020603050405020304" pitchFamily="18" charset="0"/>
              </a:rPr>
              <a:t>Positively- or right-skewed </a:t>
            </a:r>
          </a:p>
          <a:p>
            <a:pPr lvl="1">
              <a:buFont typeface="Wingdings" panose="05000000000000000000" pitchFamily="2" charset="2"/>
              <a:buChar char="ü"/>
            </a:pPr>
            <a:r>
              <a:rPr lang="en-US" altLang="en-US" sz="1600" b="0" kern="0" dirty="0">
                <a:solidFill>
                  <a:schemeClr val="tx1"/>
                </a:solidFill>
                <a:latin typeface="Times New Roman" panose="02020603050405020304" pitchFamily="18" charset="0"/>
                <a:cs typeface="Times New Roman" panose="02020603050405020304" pitchFamily="18" charset="0"/>
              </a:rPr>
              <a:t>Negatively- or left-skewed</a:t>
            </a:r>
            <a:endParaRPr lang="en-IN" sz="1800" b="0" kern="0" dirty="0">
              <a:solidFill>
                <a:schemeClr val="tx1"/>
              </a:solidFill>
              <a:latin typeface="Times New Roman" panose="02020603050405020304" pitchFamily="18" charset="0"/>
              <a:cs typeface="Times New Roman" panose="02020603050405020304" pitchFamily="18" charset="0"/>
            </a:endParaRPr>
          </a:p>
          <a:p>
            <a:pPr marL="0" indent="0">
              <a:buFontTx/>
              <a:buNone/>
            </a:pPr>
            <a:r>
              <a:rPr lang="en-US" altLang="en-US" sz="2200" b="1" kern="0" dirty="0">
                <a:latin typeface="Times New Roman" panose="02020603050405020304" pitchFamily="18" charset="0"/>
                <a:cs typeface="Times New Roman" panose="02020603050405020304" pitchFamily="18" charset="0"/>
              </a:rPr>
              <a:t>Coefficient of Skewness (</a:t>
            </a:r>
            <a:r>
              <a:rPr lang="en-US" altLang="en-US" sz="2200" b="1" kern="0" dirty="0" err="1">
                <a:latin typeface="Times New Roman" panose="02020603050405020304" pitchFamily="18" charset="0"/>
                <a:cs typeface="Times New Roman" panose="02020603050405020304" pitchFamily="18" charset="0"/>
              </a:rPr>
              <a:t>S</a:t>
            </a:r>
            <a:r>
              <a:rPr lang="en-US" altLang="en-US" sz="2200" b="1" kern="0" baseline="-25000" dirty="0" err="1">
                <a:latin typeface="Times New Roman" panose="02020603050405020304" pitchFamily="18" charset="0"/>
                <a:cs typeface="Times New Roman" panose="02020603050405020304" pitchFamily="18" charset="0"/>
              </a:rPr>
              <a:t>k</a:t>
            </a:r>
            <a:r>
              <a:rPr lang="en-US" altLang="en-US" sz="2200" b="1" kern="0" dirty="0">
                <a:latin typeface="Times New Roman" panose="02020603050405020304" pitchFamily="18" charset="0"/>
                <a:cs typeface="Times New Roman" panose="02020603050405020304" pitchFamily="18" charset="0"/>
              </a:rPr>
              <a:t>)</a:t>
            </a:r>
            <a:r>
              <a:rPr lang="en-US" altLang="en-US" sz="2200" b="1" kern="0" baseline="-25000" dirty="0">
                <a:latin typeface="Times New Roman" panose="02020603050405020304" pitchFamily="18" charset="0"/>
                <a:cs typeface="Times New Roman" panose="02020603050405020304" pitchFamily="18" charset="0"/>
              </a:rPr>
              <a:t> </a:t>
            </a:r>
            <a:endParaRPr lang="en-US" altLang="en-US" sz="2200" b="1" kern="0" dirty="0">
              <a:latin typeface="Times New Roman" panose="02020603050405020304" pitchFamily="18" charset="0"/>
              <a:cs typeface="Times New Roman" panose="02020603050405020304" pitchFamily="18" charset="0"/>
            </a:endParaRPr>
          </a:p>
          <a:p>
            <a:r>
              <a:rPr lang="en-US" altLang="en-US" sz="2200" b="0" kern="0" dirty="0">
                <a:latin typeface="Times New Roman" panose="02020603050405020304" pitchFamily="18" charset="0"/>
                <a:cs typeface="Times New Roman" panose="02020603050405020304" pitchFamily="18" charset="0"/>
              </a:rPr>
              <a:t>Compares the mean and median in light of the magnitude to the standard deviation</a:t>
            </a:r>
          </a:p>
          <a:p>
            <a:endParaRPr lang="en-US" altLang="en-US" b="0" kern="0" dirty="0"/>
          </a:p>
          <a:p>
            <a:endParaRPr lang="en-IN" b="0" kern="0" dirty="0">
              <a:latin typeface="Times New Roman" panose="02020603050405020304" pitchFamily="18" charset="0"/>
              <a:cs typeface="Times New Roman" panose="02020603050405020304" pitchFamily="18" charset="0"/>
            </a:endParaRPr>
          </a:p>
        </p:txBody>
      </p:sp>
      <p:graphicFrame>
        <p:nvGraphicFramePr>
          <p:cNvPr id="3" name="Object 6">
            <a:hlinkClick r:id="" action="ppaction://ole?verb=0"/>
            <a:extLst>
              <a:ext uri="{FF2B5EF4-FFF2-40B4-BE49-F238E27FC236}">
                <a16:creationId xmlns:a16="http://schemas.microsoft.com/office/drawing/2014/main" xmlns="" id="{1EF580E8-3A21-4FE9-BF9C-0F9D29D4FEFE}"/>
              </a:ext>
            </a:extLst>
          </p:cNvPr>
          <p:cNvGraphicFramePr>
            <a:graphicFrameLocks/>
          </p:cNvGraphicFramePr>
          <p:nvPr>
            <p:extLst>
              <p:ext uri="{D42A27DB-BD31-4B8C-83A1-F6EECF244321}">
                <p14:modId xmlns:p14="http://schemas.microsoft.com/office/powerpoint/2010/main" val="925110793"/>
              </p:ext>
            </p:extLst>
          </p:nvPr>
        </p:nvGraphicFramePr>
        <p:xfrm>
          <a:off x="3727090" y="2929735"/>
          <a:ext cx="3571665" cy="647260"/>
        </p:xfrm>
        <a:graphic>
          <a:graphicData uri="http://schemas.openxmlformats.org/presentationml/2006/ole">
            <mc:AlternateContent xmlns:mc="http://schemas.openxmlformats.org/markup-compatibility/2006">
              <mc:Choice xmlns:v="urn:schemas-microsoft-com:vml" Requires="v">
                <p:oleObj spid="_x0000_s2056" name="Equation" r:id="rId3" imgW="927000" imgH="393480" progId="Equation.3">
                  <p:embed/>
                </p:oleObj>
              </mc:Choice>
              <mc:Fallback>
                <p:oleObj name="Equation" r:id="rId3" imgW="927000" imgH="3934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090" y="2929735"/>
                        <a:ext cx="3571665" cy="647260"/>
                      </a:xfrm>
                      <a:prstGeom prst="rect">
                        <a:avLst/>
                      </a:prstGeom>
                      <a:noFill/>
                      <a:ln>
                        <a:noFill/>
                      </a:ln>
                      <a:effectLst/>
                    </p:spPr>
                  </p:pic>
                </p:oleObj>
              </mc:Fallback>
            </mc:AlternateContent>
          </a:graphicData>
        </a:graphic>
      </p:graphicFrame>
      <p:pic>
        <p:nvPicPr>
          <p:cNvPr id="4" name="Picture 3" descr="Screen Clipping">
            <a:extLst>
              <a:ext uri="{FF2B5EF4-FFF2-40B4-BE49-F238E27FC236}">
                <a16:creationId xmlns:a16="http://schemas.microsoft.com/office/drawing/2014/main" xmlns="" id="{DD4C6A78-33D1-4A44-8BC6-68985505A5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710" y="4409631"/>
            <a:ext cx="8356209" cy="1971994"/>
          </a:xfrm>
          <a:prstGeom prst="rect">
            <a:avLst/>
          </a:prstGeom>
        </p:spPr>
      </p:pic>
      <p:sp>
        <p:nvSpPr>
          <p:cNvPr id="5" name="TextBox 4">
            <a:extLst>
              <a:ext uri="{FF2B5EF4-FFF2-40B4-BE49-F238E27FC236}">
                <a16:creationId xmlns:a16="http://schemas.microsoft.com/office/drawing/2014/main" xmlns="" id="{C110A6D1-A279-4650-9631-DC03D84C8E90}"/>
              </a:ext>
            </a:extLst>
          </p:cNvPr>
          <p:cNvSpPr txBox="1"/>
          <p:nvPr/>
        </p:nvSpPr>
        <p:spPr>
          <a:xfrm>
            <a:off x="187710" y="825442"/>
            <a:ext cx="4960364" cy="584775"/>
          </a:xfrm>
          <a:prstGeom prst="rect">
            <a:avLst/>
          </a:prstGeom>
          <a:noFill/>
        </p:spPr>
        <p:txBody>
          <a:bodyPr wrap="square" rtlCol="0">
            <a:spAutoFit/>
          </a:bodyPr>
          <a:lstStyle/>
          <a:p>
            <a:r>
              <a:rPr lang="en-IN" u="sng" dirty="0">
                <a:solidFill>
                  <a:srgbClr val="00B0F0"/>
                </a:solidFill>
                <a:latin typeface="Times New Roman" panose="02020603050405020304" pitchFamily="18" charset="0"/>
                <a:cs typeface="Times New Roman" panose="02020603050405020304" pitchFamily="18" charset="0"/>
              </a:rPr>
              <a:t>Shape</a:t>
            </a:r>
            <a:endParaRPr lang="en-IN" sz="1100" u="sng"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345BF05-675B-4B9B-B6E0-DBF02F8DEABA}"/>
              </a:ext>
            </a:extLst>
          </p:cNvPr>
          <p:cNvSpPr txBox="1"/>
          <p:nvPr/>
        </p:nvSpPr>
        <p:spPr>
          <a:xfrm>
            <a:off x="229364" y="997565"/>
            <a:ext cx="8504291" cy="2062103"/>
          </a:xfrm>
          <a:prstGeom prst="rect">
            <a:avLst/>
          </a:prstGeom>
          <a:noFill/>
        </p:spPr>
        <p:txBody>
          <a:bodyPr wrap="square" rtlCol="0">
            <a:spAutoFit/>
          </a:bodyPr>
          <a:lstStyle/>
          <a:p>
            <a:r>
              <a:rPr lang="en-IN" b="1" dirty="0">
                <a:solidFill>
                  <a:srgbClr val="00B0F0"/>
                </a:solidFill>
                <a:latin typeface="Times New Roman" panose="02020603050405020304" pitchFamily="18" charset="0"/>
                <a:cs typeface="Times New Roman" panose="02020603050405020304" pitchFamily="18" charset="0"/>
              </a:rPr>
              <a:t>Kurtosis</a:t>
            </a:r>
          </a:p>
          <a:p>
            <a:r>
              <a:rPr lang="en-IN" b="0" dirty="0">
                <a:latin typeface="Times New Roman" panose="02020603050405020304" pitchFamily="18" charset="0"/>
                <a:cs typeface="Times New Roman" panose="02020603050405020304" pitchFamily="18" charset="0"/>
              </a:rPr>
              <a:t>Kurtosis describes the amount of </a:t>
            </a:r>
            <a:r>
              <a:rPr lang="en-IN" b="0" dirty="0" err="1">
                <a:latin typeface="Times New Roman" panose="02020603050405020304" pitchFamily="18" charset="0"/>
                <a:cs typeface="Times New Roman" panose="02020603050405020304" pitchFamily="18" charset="0"/>
              </a:rPr>
              <a:t>peakedness</a:t>
            </a:r>
            <a:r>
              <a:rPr lang="en-IN" b="0" dirty="0">
                <a:latin typeface="Times New Roman" panose="02020603050405020304" pitchFamily="18" charset="0"/>
                <a:cs typeface="Times New Roman" panose="02020603050405020304" pitchFamily="18" charset="0"/>
              </a:rPr>
              <a:t> of a distribution.</a:t>
            </a:r>
          </a:p>
          <a:p>
            <a:r>
              <a:rPr lang="en-IN" dirty="0">
                <a:latin typeface="Times New Roman" panose="02020603050405020304" pitchFamily="18" charset="0"/>
                <a:cs typeface="Times New Roman" panose="02020603050405020304" pitchFamily="18" charset="0"/>
              </a:rPr>
              <a:t> </a:t>
            </a:r>
          </a:p>
        </p:txBody>
      </p:sp>
      <p:pic>
        <p:nvPicPr>
          <p:cNvPr id="3" name="Picture 2" descr="Screen Clipping">
            <a:extLst>
              <a:ext uri="{FF2B5EF4-FFF2-40B4-BE49-F238E27FC236}">
                <a16:creationId xmlns:a16="http://schemas.microsoft.com/office/drawing/2014/main" xmlns="" id="{0B93BC42-F13C-401B-8981-D79126CF9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 y="3600219"/>
            <a:ext cx="2904240" cy="1733792"/>
          </a:xfrm>
          <a:prstGeom prst="rect">
            <a:avLst/>
          </a:prstGeom>
        </p:spPr>
      </p:pic>
      <p:pic>
        <p:nvPicPr>
          <p:cNvPr id="4" name="Picture 3" descr="Screen Clipping">
            <a:extLst>
              <a:ext uri="{FF2B5EF4-FFF2-40B4-BE49-F238E27FC236}">
                <a16:creationId xmlns:a16="http://schemas.microsoft.com/office/drawing/2014/main" xmlns="" id="{2D423780-E1F2-46D4-9B52-B889E9D04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155" y="3420284"/>
            <a:ext cx="3137095" cy="2392987"/>
          </a:xfrm>
          <a:prstGeom prst="rect">
            <a:avLst/>
          </a:prstGeom>
        </p:spPr>
      </p:pic>
      <p:pic>
        <p:nvPicPr>
          <p:cNvPr id="5" name="Picture 4" descr="Screen Clipping">
            <a:extLst>
              <a:ext uri="{FF2B5EF4-FFF2-40B4-BE49-F238E27FC236}">
                <a16:creationId xmlns:a16="http://schemas.microsoft.com/office/drawing/2014/main" xmlns="" id="{0BCB7148-7BB8-48BB-B5B7-65A042CB58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010" y="3434776"/>
            <a:ext cx="2958990" cy="1688547"/>
          </a:xfrm>
          <a:prstGeom prst="rect">
            <a:avLst/>
          </a:prstGeom>
        </p:spPr>
      </p:pic>
    </p:spTree>
    <p:extLst>
      <p:ext uri="{BB962C8B-B14F-4D97-AF65-F5344CB8AC3E}">
        <p14:creationId xmlns:p14="http://schemas.microsoft.com/office/powerpoint/2010/main" val="201886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4F49B51-3746-4E90-B08D-EE858BFD963B}"/>
              </a:ext>
            </a:extLst>
          </p:cNvPr>
          <p:cNvSpPr txBox="1"/>
          <p:nvPr/>
        </p:nvSpPr>
        <p:spPr>
          <a:xfrm>
            <a:off x="808310" y="2890391"/>
            <a:ext cx="8218669" cy="1077218"/>
          </a:xfrm>
          <a:prstGeom prst="rect">
            <a:avLst/>
          </a:prstGeom>
          <a:noFill/>
        </p:spPr>
        <p:txBody>
          <a:bodyPr wrap="square" rtlCol="0">
            <a:spAutoFit/>
          </a:bodyPr>
          <a:lstStyle/>
          <a:p>
            <a:pPr algn="ctr"/>
            <a:r>
              <a:rPr lang="en-US" sz="2400" dirty="0">
                <a:solidFill>
                  <a:srgbClr val="00B0F0"/>
                </a:solidFill>
                <a:latin typeface="Times New Roman" pitchFamily="18" charset="0"/>
                <a:cs typeface="Times New Roman" pitchFamily="18" charset="0"/>
              </a:rPr>
              <a:t>Day2 – Data Visualization</a:t>
            </a:r>
          </a:p>
          <a:p>
            <a:endParaRPr lang="en-IN" sz="4000" dirty="0">
              <a:solidFill>
                <a:srgbClr val="00B0F0"/>
              </a:solidFill>
              <a:latin typeface="+mn-lt"/>
            </a:endParaRPr>
          </a:p>
        </p:txBody>
      </p:sp>
    </p:spTree>
    <p:extLst>
      <p:ext uri="{BB962C8B-B14F-4D97-AF65-F5344CB8AC3E}">
        <p14:creationId xmlns:p14="http://schemas.microsoft.com/office/powerpoint/2010/main" val="201886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Content Placeholder 2"/>
          <p:cNvSpPr txBox="1">
            <a:spLocks/>
          </p:cNvSpPr>
          <p:nvPr/>
        </p:nvSpPr>
        <p:spPr>
          <a:xfrm>
            <a:off x="457200" y="1470345"/>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smtClean="0">
                <a:solidFill>
                  <a:srgbClr val="00B0F0"/>
                </a:solidFill>
                <a:latin typeface="Times New Roman" pitchFamily="18" charset="0"/>
                <a:cs typeface="Times New Roman" pitchFamily="18" charset="0"/>
              </a:rPr>
              <a:t>Data Visualization</a:t>
            </a:r>
          </a:p>
          <a:p>
            <a:pPr marL="0" indent="0" algn="ctr">
              <a:buFont typeface="Arial" pitchFamily="34" charset="0"/>
              <a:buNone/>
            </a:pPr>
            <a:r>
              <a:rPr lang="en-US" b="1" smtClean="0">
                <a:solidFill>
                  <a:srgbClr val="00B0F0"/>
                </a:solidFill>
                <a:latin typeface="Times New Roman" pitchFamily="18" charset="0"/>
                <a:cs typeface="Times New Roman" pitchFamily="18" charset="0"/>
              </a:rPr>
              <a:t> </a:t>
            </a:r>
          </a:p>
          <a:p>
            <a:pPr marL="0" indent="0">
              <a:buFont typeface="Arial" pitchFamily="34" charset="0"/>
              <a:buNone/>
            </a:pPr>
            <a:r>
              <a:rPr lang="en-US" sz="2400" u="sng" smtClean="0">
                <a:solidFill>
                  <a:srgbClr val="00B0F0"/>
                </a:solidFill>
                <a:latin typeface="Times New Roman" pitchFamily="18" charset="0"/>
                <a:cs typeface="Times New Roman" pitchFamily="18" charset="0"/>
              </a:rPr>
              <a:t>Learning Objectives </a:t>
            </a:r>
          </a:p>
          <a:p>
            <a:r>
              <a:rPr lang="en-US" sz="2400" smtClean="0">
                <a:latin typeface="Times New Roman" pitchFamily="18" charset="0"/>
                <a:cs typeface="Times New Roman" pitchFamily="18" charset="0"/>
              </a:rPr>
              <a:t>Construct a frequency distribution for both grouped and ungrouped data</a:t>
            </a:r>
          </a:p>
          <a:p>
            <a:r>
              <a:rPr lang="en-US" sz="2400" smtClean="0">
                <a:latin typeface="Times New Roman" pitchFamily="18" charset="0"/>
                <a:cs typeface="Times New Roman" pitchFamily="18" charset="0"/>
              </a:rPr>
              <a:t>Construct graphical summaries of qualitative data</a:t>
            </a:r>
          </a:p>
          <a:p>
            <a:r>
              <a:rPr lang="en-US" sz="2400" smtClean="0">
                <a:latin typeface="Times New Roman" pitchFamily="18" charset="0"/>
                <a:cs typeface="Times New Roman" pitchFamily="18" charset="0"/>
              </a:rPr>
              <a:t>Construct graphical summaries of quantitative data</a:t>
            </a:r>
          </a:p>
          <a:p>
            <a:endParaRPr lang="en-US" sz="2400"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100948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Ungrouped Versus Grouped Data</a:t>
            </a:r>
            <a:endParaRPr lang="en-US" sz="3200" dirty="0">
              <a:latin typeface="Times New Roman" pitchFamily="18" charset="0"/>
              <a:cs typeface="Times New Roman" pitchFamily="18" charset="0"/>
            </a:endParaRPr>
          </a:p>
        </p:txBody>
      </p:sp>
      <p:sp>
        <p:nvSpPr>
          <p:cNvPr id="4" name="Content Placeholder 2"/>
          <p:cNvSpPr txBox="1">
            <a:spLocks/>
          </p:cNvSpPr>
          <p:nvPr/>
        </p:nvSpPr>
        <p:spPr>
          <a:xfrm>
            <a:off x="457200" y="233504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latin typeface="Times New Roman" pitchFamily="18" charset="0"/>
                <a:cs typeface="Times New Roman" pitchFamily="18" charset="0"/>
              </a:rPr>
              <a:t>Ungrouped data</a:t>
            </a:r>
          </a:p>
          <a:p>
            <a:pPr lvl="1"/>
            <a:r>
              <a:rPr lang="en-US" sz="2400" smtClean="0">
                <a:latin typeface="Times New Roman" pitchFamily="18" charset="0"/>
                <a:cs typeface="Times New Roman" pitchFamily="18" charset="0"/>
              </a:rPr>
              <a:t>have not been summarized in any way</a:t>
            </a:r>
          </a:p>
          <a:p>
            <a:pPr lvl="1"/>
            <a:r>
              <a:rPr lang="en-US" sz="2400" smtClean="0">
                <a:latin typeface="Times New Roman" pitchFamily="18" charset="0"/>
                <a:cs typeface="Times New Roman" pitchFamily="18" charset="0"/>
              </a:rPr>
              <a:t>are also called </a:t>
            </a:r>
            <a:r>
              <a:rPr lang="en-US" sz="2400" u="sng" smtClean="0">
                <a:latin typeface="Times New Roman" pitchFamily="18" charset="0"/>
                <a:cs typeface="Times New Roman" pitchFamily="18" charset="0"/>
              </a:rPr>
              <a:t>raw data</a:t>
            </a:r>
          </a:p>
          <a:p>
            <a:r>
              <a:rPr lang="en-US" sz="2400" smtClean="0">
                <a:latin typeface="Times New Roman" pitchFamily="18" charset="0"/>
                <a:cs typeface="Times New Roman" pitchFamily="18" charset="0"/>
              </a:rPr>
              <a:t>Grouped data</a:t>
            </a:r>
          </a:p>
          <a:p>
            <a:pPr lvl="1"/>
            <a:r>
              <a:rPr lang="en-US" sz="2400" smtClean="0">
                <a:latin typeface="Times New Roman" pitchFamily="18" charset="0"/>
                <a:cs typeface="Times New Roman" pitchFamily="18" charset="0"/>
              </a:rPr>
              <a:t>logical groupings of data exists</a:t>
            </a:r>
          </a:p>
          <a:p>
            <a:pPr lvl="2"/>
            <a:r>
              <a:rPr lang="en-US" smtClean="0">
                <a:latin typeface="Times New Roman" pitchFamily="18" charset="0"/>
                <a:cs typeface="Times New Roman" pitchFamily="18" charset="0"/>
              </a:rPr>
              <a:t>i.e. age ranges (20-29, 30-39, etc.)</a:t>
            </a:r>
          </a:p>
          <a:p>
            <a:pPr lvl="1"/>
            <a:r>
              <a:rPr lang="en-US" sz="2400" smtClean="0">
                <a:latin typeface="Times New Roman" pitchFamily="18" charset="0"/>
                <a:cs typeface="Times New Roman" pitchFamily="18" charset="0"/>
              </a:rPr>
              <a:t>have been organized into a frequency distribution</a:t>
            </a:r>
          </a:p>
          <a:p>
            <a:pPr marL="0" indent="0">
              <a:buFont typeface="Arial" pitchFamily="34" charse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0105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latin typeface="Times New Roman" pitchFamily="18" charset="0"/>
              <a:cs typeface="Times New Roman" pitchFamily="18" charset="0"/>
            </a:endParaRPr>
          </a:p>
        </p:txBody>
      </p:sp>
      <p:sp>
        <p:nvSpPr>
          <p:cNvPr id="4" name="Content Placeholder 2"/>
          <p:cNvSpPr txBox="1">
            <a:spLocks/>
          </p:cNvSpPr>
          <p:nvPr/>
        </p:nvSpPr>
        <p:spPr>
          <a:xfrm>
            <a:off x="457200" y="1421812"/>
            <a:ext cx="8229600" cy="541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Frequency Distribution – summary of data presented in the form of class intervals and frequencies</a:t>
            </a:r>
          </a:p>
          <a:p>
            <a:pPr marL="0" indent="0">
              <a:buFont typeface="Arial" pitchFamily="34" charset="0"/>
              <a:buNone/>
            </a:pPr>
            <a:r>
              <a:rPr lang="en-US" sz="2000" smtClean="0">
                <a:latin typeface="Times New Roman" pitchFamily="18" charset="0"/>
                <a:cs typeface="Times New Roman" pitchFamily="18" charset="0"/>
              </a:rPr>
              <a:t>	- It Vary in shape and design</a:t>
            </a:r>
          </a:p>
          <a:p>
            <a:pPr marL="0" indent="0">
              <a:buFont typeface="Arial" pitchFamily="34" charset="0"/>
              <a:buNone/>
            </a:pPr>
            <a:r>
              <a:rPr lang="en-US" sz="2000" smtClean="0">
                <a:latin typeface="Times New Roman" pitchFamily="18" charset="0"/>
                <a:cs typeface="Times New Roman" pitchFamily="18" charset="0"/>
              </a:rPr>
              <a:t>	- It is constructed according to the individual researcher's 	   preferences</a:t>
            </a:r>
          </a:p>
          <a:p>
            <a:pPr marL="0" indent="0">
              <a:buFont typeface="Arial" pitchFamily="34" charset="0"/>
              <a:buNone/>
            </a:pPr>
            <a:r>
              <a:rPr lang="en-US" sz="2000" b="1" u="sng" smtClean="0">
                <a:latin typeface="Times New Roman" pitchFamily="18" charset="0"/>
                <a:cs typeface="Times New Roman" pitchFamily="18" charset="0"/>
              </a:rPr>
              <a:t>Steps in Frequency Distribution</a:t>
            </a:r>
          </a:p>
          <a:p>
            <a:pPr marL="0" indent="0">
              <a:buFont typeface="Arial" pitchFamily="34" charset="0"/>
              <a:buNone/>
            </a:pPr>
            <a:r>
              <a:rPr lang="en-US" sz="2000" u="sng" smtClean="0">
                <a:latin typeface="Times New Roman" pitchFamily="18" charset="0"/>
                <a:cs typeface="Times New Roman" pitchFamily="18" charset="0"/>
              </a:rPr>
              <a:t>Step 1 -</a:t>
            </a:r>
            <a:r>
              <a:rPr lang="en-US" sz="2000" smtClean="0">
                <a:latin typeface="Times New Roman" pitchFamily="18" charset="0"/>
                <a:cs typeface="Times New Roman" pitchFamily="18" charset="0"/>
              </a:rPr>
              <a:t> Determine range of frequency distribution</a:t>
            </a:r>
          </a:p>
          <a:p>
            <a:pPr marL="0" indent="0">
              <a:buFont typeface="Arial" pitchFamily="34" charset="0"/>
              <a:buNone/>
            </a:pPr>
            <a:r>
              <a:rPr lang="en-US" sz="2000" smtClean="0">
                <a:latin typeface="Times New Roman" pitchFamily="18" charset="0"/>
                <a:cs typeface="Times New Roman" pitchFamily="18" charset="0"/>
              </a:rPr>
              <a:t>	- Range is the difference between the high and the lowest numbers</a:t>
            </a:r>
          </a:p>
          <a:p>
            <a:pPr marL="0" indent="0">
              <a:buFont typeface="Arial" pitchFamily="34" charset="0"/>
              <a:buNone/>
            </a:pPr>
            <a:r>
              <a:rPr lang="en-US" sz="2000" u="sng" smtClean="0">
                <a:latin typeface="Times New Roman" pitchFamily="18" charset="0"/>
                <a:cs typeface="Times New Roman" pitchFamily="18" charset="0"/>
              </a:rPr>
              <a:t>Step 2 -</a:t>
            </a:r>
            <a:r>
              <a:rPr lang="en-US" sz="2000" smtClean="0">
                <a:latin typeface="Times New Roman" pitchFamily="18" charset="0"/>
                <a:cs typeface="Times New Roman" pitchFamily="18" charset="0"/>
              </a:rPr>
              <a:t> Determine the number of classes</a:t>
            </a:r>
          </a:p>
          <a:p>
            <a:pPr marL="0" indent="0">
              <a:buFont typeface="Arial" pitchFamily="34" charset="0"/>
              <a:buNone/>
            </a:pPr>
            <a:r>
              <a:rPr lang="en-US" sz="2000" smtClean="0">
                <a:latin typeface="Times New Roman" pitchFamily="18" charset="0"/>
                <a:cs typeface="Times New Roman" pitchFamily="18" charset="0"/>
              </a:rPr>
              <a:t>	- Don’t use too many, or two few classes</a:t>
            </a:r>
          </a:p>
          <a:p>
            <a:pPr marL="0" indent="0">
              <a:buFont typeface="Arial" pitchFamily="34" charset="0"/>
              <a:buNone/>
            </a:pPr>
            <a:r>
              <a:rPr lang="en-US" sz="2000" u="sng" smtClean="0">
                <a:latin typeface="Times New Roman" pitchFamily="18" charset="0"/>
                <a:cs typeface="Times New Roman" pitchFamily="18" charset="0"/>
              </a:rPr>
              <a:t>Step 3 -</a:t>
            </a:r>
            <a:r>
              <a:rPr lang="en-US" sz="2000" smtClean="0">
                <a:latin typeface="Times New Roman" pitchFamily="18" charset="0"/>
                <a:cs typeface="Times New Roman" pitchFamily="18" charset="0"/>
              </a:rPr>
              <a:t> Determine the width of the class interval</a:t>
            </a:r>
          </a:p>
          <a:p>
            <a:pPr marL="0" indent="0">
              <a:buFont typeface="Arial" pitchFamily="34" charset="0"/>
              <a:buNone/>
            </a:pPr>
            <a:r>
              <a:rPr lang="en-US" sz="2000" smtClean="0">
                <a:latin typeface="Times New Roman" pitchFamily="18" charset="0"/>
                <a:cs typeface="Times New Roman" pitchFamily="18" charset="0"/>
              </a:rPr>
              <a:t>	- Approx class width can be calculated by dividing the range by the 	number of classes</a:t>
            </a:r>
          </a:p>
          <a:p>
            <a:pPr marL="0" indent="0">
              <a:buFont typeface="Arial" pitchFamily="34" charset="0"/>
              <a:buNone/>
            </a:pPr>
            <a:r>
              <a:rPr lang="en-US" sz="2000" smtClean="0">
                <a:latin typeface="Times New Roman" pitchFamily="18" charset="0"/>
                <a:cs typeface="Times New Roman" pitchFamily="18" charset="0"/>
              </a:rPr>
              <a:t>	- Values fit into only one class</a:t>
            </a:r>
          </a:p>
          <a:p>
            <a:pPr marL="0" indent="0">
              <a:buFont typeface="Arial" pitchFamily="34" charset="0"/>
              <a:buNone/>
            </a:pPr>
            <a:endParaRPr lang="en-US" sz="2000" dirty="0">
              <a:latin typeface="Times New Roman" pitchFamily="18" charset="0"/>
              <a:cs typeface="Times New Roman" pitchFamily="18" charset="0"/>
            </a:endParaRPr>
          </a:p>
        </p:txBody>
      </p:sp>
      <p:sp>
        <p:nvSpPr>
          <p:cNvPr id="5" name="Title 6"/>
          <p:cNvSpPr txBox="1">
            <a:spLocks/>
          </p:cNvSpPr>
          <p:nvPr/>
        </p:nvSpPr>
        <p:spPr>
          <a:xfrm>
            <a:off x="193675" y="356600"/>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01886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FE5347A-962B-4169-B0EB-62550A369ED6}"/>
              </a:ext>
            </a:extLst>
          </p:cNvPr>
          <p:cNvSpPr txBox="1"/>
          <p:nvPr/>
        </p:nvSpPr>
        <p:spPr>
          <a:xfrm>
            <a:off x="117020" y="894270"/>
            <a:ext cx="7911430" cy="4339650"/>
          </a:xfrm>
          <a:prstGeom prst="rect">
            <a:avLst/>
          </a:prstGeom>
          <a:noFill/>
        </p:spPr>
        <p:txBody>
          <a:bodyPr wrap="square" rtlCol="0">
            <a:spAutoFit/>
          </a:bodyPr>
          <a:lstStyle/>
          <a:p>
            <a:r>
              <a:rPr lang="en-IN" u="sng" dirty="0">
                <a:solidFill>
                  <a:srgbClr val="00B0F0"/>
                </a:solidFill>
                <a:latin typeface="Times New Roman" panose="02020603050405020304" pitchFamily="18" charset="0"/>
                <a:cs typeface="Times New Roman" panose="02020603050405020304" pitchFamily="18" charset="0"/>
              </a:rPr>
              <a:t>Measures of CT, Dispersion and Shape</a:t>
            </a:r>
            <a:r>
              <a:rPr lang="en-IN" sz="2000" dirty="0">
                <a:solidFill>
                  <a:srgbClr val="00B0F0"/>
                </a:solidFill>
              </a:rPr>
              <a:t/>
            </a:r>
            <a:br>
              <a:rPr lang="en-IN" sz="2000" dirty="0">
                <a:solidFill>
                  <a:srgbClr val="00B0F0"/>
                </a:solidFill>
              </a:rPr>
            </a:br>
            <a:endParaRPr lang="en-IN" sz="2000" dirty="0">
              <a:solidFill>
                <a:srgbClr val="00B0F0"/>
              </a:solidFill>
            </a:endParaRPr>
          </a:p>
          <a:p>
            <a:r>
              <a:rPr lang="en-US" altLang="en-US" sz="2400" dirty="0">
                <a:solidFill>
                  <a:srgbClr val="00B0F0"/>
                </a:solidFill>
                <a:latin typeface="Times New Roman" panose="02020603050405020304" pitchFamily="18" charset="0"/>
                <a:cs typeface="Times New Roman" panose="02020603050405020304" pitchFamily="18" charset="0"/>
              </a:rPr>
              <a:t>Learning Objective</a:t>
            </a:r>
          </a:p>
          <a:p>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b="0" dirty="0">
                <a:latin typeface="Times New Roman" panose="02020603050405020304" pitchFamily="18" charset="0"/>
                <a:cs typeface="Times New Roman" panose="02020603050405020304" pitchFamily="18" charset="0"/>
              </a:rPr>
              <a:t>Study of </a:t>
            </a:r>
            <a:r>
              <a:rPr lang="en-US" altLang="en-US" sz="2000" b="0" u="sng" dirty="0" smtClean="0">
                <a:latin typeface="Times New Roman" panose="02020603050405020304" pitchFamily="18" charset="0"/>
                <a:cs typeface="Times New Roman" panose="02020603050405020304" pitchFamily="18" charset="0"/>
              </a:rPr>
              <a:t>Central Tendency, Measures of Variability, Measures of Shape</a:t>
            </a:r>
            <a:endParaRPr lang="en-US" altLang="en-US" sz="2000" b="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altLang="en-US" sz="2000" b="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altLang="en-US" sz="2000" b="0" dirty="0">
                <a:latin typeface="Times New Roman" panose="02020603050405020304" pitchFamily="18" charset="0"/>
                <a:cs typeface="Times New Roman" panose="02020603050405020304" pitchFamily="18" charset="0"/>
              </a:rPr>
              <a:t>Mean, Median, Mode, Quartile, Percentile</a:t>
            </a:r>
          </a:p>
          <a:p>
            <a:pPr marL="342900" indent="-342900" algn="just">
              <a:buFont typeface="Wingdings" panose="05000000000000000000" pitchFamily="2" charset="2"/>
              <a:buChar char="q"/>
            </a:pPr>
            <a:endParaRPr lang="en-US" altLang="en-US" sz="2000" b="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altLang="en-US" sz="2000" b="0" dirty="0">
                <a:latin typeface="Times New Roman" panose="02020603050405020304" pitchFamily="18" charset="0"/>
                <a:cs typeface="Times New Roman" panose="02020603050405020304" pitchFamily="18" charset="0"/>
              </a:rPr>
              <a:t>Range, Variance, Standard Deviation</a:t>
            </a:r>
          </a:p>
          <a:p>
            <a:pPr marL="342900" indent="-342900" algn="just">
              <a:buFont typeface="Wingdings" panose="05000000000000000000" pitchFamily="2" charset="2"/>
              <a:buChar char="q"/>
            </a:pPr>
            <a:endParaRPr lang="en-US" altLang="en-US" sz="2000" b="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altLang="en-US" sz="2000" b="0" dirty="0">
                <a:latin typeface="Times New Roman" panose="02020603050405020304" pitchFamily="18" charset="0"/>
                <a:cs typeface="Times New Roman" panose="02020603050405020304" pitchFamily="18" charset="0"/>
              </a:rPr>
              <a:t>Skewness Kurtosis</a:t>
            </a:r>
          </a:p>
          <a:p>
            <a:r>
              <a:rPr lang="en-IN" sz="2000" dirty="0">
                <a:solidFill>
                  <a:srgbClr val="00B0F0"/>
                </a:solidFill>
              </a:rPr>
              <a:t/>
            </a:r>
            <a:br>
              <a:rPr lang="en-IN" sz="2000" dirty="0">
                <a:solidFill>
                  <a:srgbClr val="00B0F0"/>
                </a:solidFill>
              </a:rPr>
            </a:br>
            <a:endParaRPr lang="en-IN" sz="2000" dirty="0">
              <a:solidFill>
                <a:srgbClr val="00B0F0"/>
              </a:solidFill>
              <a:latin typeface="+mn-lt"/>
            </a:endParaRPr>
          </a:p>
        </p:txBody>
      </p:sp>
    </p:spTree>
    <p:extLst>
      <p:ext uri="{BB962C8B-B14F-4D97-AF65-F5344CB8AC3E}">
        <p14:creationId xmlns:p14="http://schemas.microsoft.com/office/powerpoint/2010/main" val="83574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79857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7181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797377"/>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u="sng" smtClean="0">
                <a:latin typeface="Times New Roman" pitchFamily="18" charset="0"/>
                <a:cs typeface="Times New Roman" pitchFamily="18" charset="0"/>
              </a:rPr>
              <a:t>Class Mid point - </a:t>
            </a:r>
            <a:r>
              <a:rPr lang="en-US" sz="2000" smtClean="0">
                <a:latin typeface="Times New Roman" pitchFamily="18" charset="0"/>
                <a:cs typeface="Times New Roman" pitchFamily="18" charset="0"/>
              </a:rPr>
              <a:t>The Midpoint of each class interval</a:t>
            </a:r>
          </a:p>
          <a:p>
            <a:pPr algn="just"/>
            <a:r>
              <a:rPr lang="en-US" sz="2000" u="sng" smtClean="0">
                <a:latin typeface="Times New Roman" pitchFamily="18" charset="0"/>
                <a:cs typeface="Times New Roman" pitchFamily="18" charset="0"/>
              </a:rPr>
              <a:t>Relative Frequency - </a:t>
            </a:r>
            <a:r>
              <a:rPr lang="en-US" sz="2000" smtClean="0">
                <a:latin typeface="Times New Roman" pitchFamily="18" charset="0"/>
                <a:cs typeface="Times New Roman" pitchFamily="18" charset="0"/>
              </a:rPr>
              <a:t>It is the proportion of the total frequency that is in any given class interval in a frequency distribution. </a:t>
            </a:r>
          </a:p>
          <a:p>
            <a:pPr algn="just"/>
            <a:r>
              <a:rPr lang="en-US" sz="2000" u="sng" smtClean="0">
                <a:latin typeface="Times New Roman" pitchFamily="18" charset="0"/>
                <a:cs typeface="Times New Roman" pitchFamily="18" charset="0"/>
              </a:rPr>
              <a:t>Cumulative Frequency - </a:t>
            </a:r>
            <a:r>
              <a:rPr lang="en-US" sz="2000" smtClean="0">
                <a:latin typeface="Times New Roman" pitchFamily="18" charset="0"/>
                <a:cs typeface="Times New Roman" pitchFamily="18" charset="0"/>
              </a:rPr>
              <a:t>It is a running total of frequencies through the classes of a frequency distribution.</a:t>
            </a:r>
          </a:p>
          <a:p>
            <a:pPr marL="0" indent="0" algn="just">
              <a:buFont typeface="Arial" pitchFamily="34" charset="0"/>
              <a:buNone/>
            </a:pPr>
            <a:r>
              <a:rPr lang="en-US" sz="2000" smtClean="0">
                <a:latin typeface="Times New Roman" pitchFamily="18" charset="0"/>
                <a:cs typeface="Times New Roman" pitchFamily="18" charset="0"/>
              </a:rPr>
              <a:t> </a:t>
            </a:r>
          </a:p>
          <a:p>
            <a:pPr marL="0" indent="0" algn="just">
              <a:buFont typeface="Arial" pitchFamily="34" charset="0"/>
              <a:buNone/>
            </a:pPr>
            <a:r>
              <a:rPr lang="en-US" sz="2000" smtClean="0">
                <a:latin typeface="Times New Roman" pitchFamily="18" charset="0"/>
                <a:cs typeface="Times New Roman" pitchFamily="18" charset="0"/>
              </a:rPr>
              <a:t> Example : The following data are the average weekly mortgage interest rates for a 40-week period.</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u="sng" smtClean="0">
                <a:solidFill>
                  <a:srgbClr val="FF0000"/>
                </a:solidFill>
                <a:latin typeface="Times New Roman" pitchFamily="18" charset="0"/>
                <a:cs typeface="Times New Roman" pitchFamily="18" charset="0"/>
              </a:rPr>
              <a:t>Data _ Sheet 1</a:t>
            </a:r>
          </a:p>
          <a:p>
            <a:pPr marL="0" indent="0" algn="just">
              <a:buFont typeface="Arial" pitchFamily="34" charset="0"/>
              <a:buNone/>
            </a:pPr>
            <a:r>
              <a:rPr lang="en-US" sz="2000" smtClean="0">
                <a:latin typeface="Times New Roman" pitchFamily="18" charset="0"/>
                <a:cs typeface="Times New Roman" pitchFamily="18" charset="0"/>
              </a:rPr>
              <a:t>Construct a frequency distribution for these data. Calculate and display the</a:t>
            </a:r>
          </a:p>
          <a:p>
            <a:pPr marL="0" indent="0" algn="just">
              <a:buFont typeface="Arial" pitchFamily="34" charset="0"/>
              <a:buNone/>
            </a:pPr>
            <a:r>
              <a:rPr lang="en-US" sz="2000" smtClean="0">
                <a:latin typeface="Times New Roman" pitchFamily="18" charset="0"/>
                <a:cs typeface="Times New Roman" pitchFamily="18" charset="0"/>
              </a:rPr>
              <a:t>class midpoints, relative frequencies, and cumulative frequencies for this frequency distribution.</a:t>
            </a:r>
            <a:endParaRPr lang="en-US" sz="20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99154574"/>
              </p:ext>
            </p:extLst>
          </p:nvPr>
        </p:nvGraphicFramePr>
        <p:xfrm>
          <a:off x="2651750" y="4235505"/>
          <a:ext cx="914400" cy="771525"/>
        </p:xfrm>
        <a:graphic>
          <a:graphicData uri="http://schemas.openxmlformats.org/presentationml/2006/ole">
            <mc:AlternateContent xmlns:mc="http://schemas.openxmlformats.org/markup-compatibility/2006">
              <mc:Choice xmlns:v="urn:schemas-microsoft-com:vml" Requires="v">
                <p:oleObj spid="_x0000_s3080"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2651750" y="423550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02900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9625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82181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smtClean="0">
                <a:latin typeface="Times New Roman" pitchFamily="18" charset="0"/>
                <a:cs typeface="Times New Roman" pitchFamily="18" charset="0"/>
              </a:rPr>
              <a:t>Solution : How many classes should this frequency distribution contain?</a:t>
            </a:r>
          </a:p>
          <a:p>
            <a:pPr marL="0" indent="0" algn="just">
              <a:buFont typeface="Arial" pitchFamily="34" charset="0"/>
              <a:buNone/>
            </a:pPr>
            <a:r>
              <a:rPr lang="en-US" sz="2000" smtClean="0">
                <a:latin typeface="Times New Roman" pitchFamily="18" charset="0"/>
                <a:cs typeface="Times New Roman" pitchFamily="18" charset="0"/>
              </a:rPr>
              <a:t>The range of the data is 1.33 (7.68–6.35). If 7 classes are used, each class width is approximately:</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Class width = Range / Number of Classes = 1.33 / 7 = 0.19</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If a class width of .20 is used, a frequency distribution can be constructed with endpoints that are more uniform looking and allow presentation of the information in categories more familiar to mortgage interest rate users.</a:t>
            </a:r>
          </a:p>
          <a:p>
            <a:pPr marL="0" indent="0" algn="just">
              <a:buFont typeface="Arial" pitchFamily="34" charse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02900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9625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82181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smtClean="0">
                <a:latin typeface="Times New Roman" pitchFamily="18" charset="0"/>
                <a:cs typeface="Times New Roman" pitchFamily="18" charset="0"/>
              </a:rPr>
              <a:t>Solution : How many classes should this frequency distribution contain?</a:t>
            </a:r>
          </a:p>
          <a:p>
            <a:pPr marL="0" indent="0" algn="just">
              <a:buFont typeface="Arial" pitchFamily="34" charset="0"/>
              <a:buNone/>
            </a:pPr>
            <a:r>
              <a:rPr lang="en-US" sz="2000" smtClean="0">
                <a:latin typeface="Times New Roman" pitchFamily="18" charset="0"/>
                <a:cs typeface="Times New Roman" pitchFamily="18" charset="0"/>
              </a:rPr>
              <a:t>The range of the data is 1.33 (7.68–6.35). If 7 classes are used, each class width is approximately:</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Class width = Range / Number of Classes = 1.33 / 7 = 0.19</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If a class width of .20 is used, a frequency distribution can be constructed with endpoints that are more uniform looking and allow presentation of the information in categories more familiar to mortgage interest rate users.</a:t>
            </a:r>
          </a:p>
          <a:p>
            <a:pPr marL="0" indent="0" algn="just">
              <a:buFont typeface="Arial" pitchFamily="34" charse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9625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82181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smtClean="0">
                <a:latin typeface="Times New Roman" pitchFamily="18" charset="0"/>
                <a:cs typeface="Times New Roman" pitchFamily="18" charset="0"/>
              </a:rPr>
              <a:t>The first class endpoint must be 6.35 or lower to include the smallest value; the last endpoint must be 7.68 or higher to include the largest value. In this case the frequency distribution begins at 6.30 and ends at 7.70. The resulting frequency distribution, class midpoints, relative frequencies, and cumulative frequencies are listed in the </a:t>
            </a:r>
            <a:r>
              <a:rPr lang="en-US" sz="2000" smtClean="0">
                <a:solidFill>
                  <a:srgbClr val="FF0000"/>
                </a:solidFill>
                <a:latin typeface="Times New Roman" pitchFamily="18" charset="0"/>
                <a:cs typeface="Times New Roman" pitchFamily="18" charset="0"/>
              </a:rPr>
              <a:t>Excel sheet 1</a:t>
            </a:r>
            <a:r>
              <a:rPr lang="en-US" sz="2000" smtClean="0">
                <a:latin typeface="Times New Roman" pitchFamily="18" charset="0"/>
                <a:cs typeface="Times New Roman" pitchFamily="18" charset="0"/>
              </a:rPr>
              <a:t>.</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The frequencies and relative frequencies of these data reveal the mortgage interest rate classes that are likely to occur during the period. Most of the mortgage interest rates (36 of the 40) are in the classes starting with 6.70–under 6.90 and going through 7.30–under 7.50. The rates with the greatest frequency, 13, are in the 7.10-under 7.30 class.</a:t>
            </a:r>
            <a:endParaRPr lang="en-US" sz="20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nvPr>
        </p:nvGraphicFramePr>
        <p:xfrm>
          <a:off x="4917645" y="3121760"/>
          <a:ext cx="914400" cy="771525"/>
        </p:xfrm>
        <a:graphic>
          <a:graphicData uri="http://schemas.openxmlformats.org/presentationml/2006/ole">
            <mc:AlternateContent xmlns:mc="http://schemas.openxmlformats.org/markup-compatibility/2006">
              <mc:Choice xmlns:v="urn:schemas-microsoft-com:vml" Requires="v">
                <p:oleObj spid="_x0000_s4104" name="Worksheet" showAsIcon="1" r:id="rId4" imgW="914400" imgH="771480" progId="Excel.Sheet.12">
                  <p:embed/>
                </p:oleObj>
              </mc:Choice>
              <mc:Fallback>
                <p:oleObj name="Worksheet" showAsIcon="1" r:id="rId4" imgW="914400" imgH="771480"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645" y="312176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9625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82181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u="sng" smtClean="0">
                <a:latin typeface="Times New Roman" pitchFamily="18" charset="0"/>
                <a:cs typeface="Times New Roman" pitchFamily="18" charset="0"/>
              </a:rPr>
              <a:t>Exercise :</a:t>
            </a:r>
            <a:r>
              <a:rPr lang="en-US" sz="2000" smtClean="0">
                <a:latin typeface="Times New Roman" pitchFamily="18" charset="0"/>
                <a:cs typeface="Times New Roman" pitchFamily="18" charset="0"/>
              </a:rPr>
              <a:t> The following data represent the afternoon high temperatures for 50 construction days during a year in St. Louis.</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solidFill>
                  <a:srgbClr val="FF0000"/>
                </a:solidFill>
                <a:latin typeface="Times New Roman" pitchFamily="18" charset="0"/>
                <a:cs typeface="Times New Roman" pitchFamily="18" charset="0"/>
              </a:rPr>
              <a:t>Data _ Excel Sheet2</a:t>
            </a:r>
          </a:p>
          <a:p>
            <a:pPr marL="0" indent="0" algn="just">
              <a:buFont typeface="Arial" pitchFamily="34" charset="0"/>
              <a:buNone/>
            </a:pPr>
            <a:endParaRPr lang="en-US" sz="2000" smtClean="0">
              <a:latin typeface="Times New Roman" pitchFamily="18" charset="0"/>
              <a:cs typeface="Times New Roman" pitchFamily="18" charset="0"/>
            </a:endParaRPr>
          </a:p>
          <a:p>
            <a:pPr marL="0" indent="0" algn="just">
              <a:buFont typeface="Arial" pitchFamily="34" charset="0"/>
              <a:buNone/>
            </a:pPr>
            <a:r>
              <a:rPr lang="en-US" sz="2000" smtClean="0">
                <a:latin typeface="Times New Roman" pitchFamily="18" charset="0"/>
                <a:cs typeface="Times New Roman" pitchFamily="18" charset="0"/>
              </a:rPr>
              <a:t>a. Construct a frequency distribution for the data using five class intervals.</a:t>
            </a:r>
          </a:p>
          <a:p>
            <a:pPr marL="0" indent="0" algn="just">
              <a:buFont typeface="Arial" pitchFamily="34" charset="0"/>
              <a:buNone/>
            </a:pPr>
            <a:r>
              <a:rPr lang="en-US" sz="2000" smtClean="0">
                <a:latin typeface="Times New Roman" pitchFamily="18" charset="0"/>
                <a:cs typeface="Times New Roman" pitchFamily="18" charset="0"/>
              </a:rPr>
              <a:t>b. Construct a frequency distribution for the data using 10 class intervals.</a:t>
            </a:r>
          </a:p>
          <a:p>
            <a:pPr marL="0" indent="0" algn="just">
              <a:buFont typeface="Arial" pitchFamily="34" charset="0"/>
              <a:buNone/>
            </a:pPr>
            <a:r>
              <a:rPr lang="en-US" sz="2000" smtClean="0">
                <a:latin typeface="Times New Roman" pitchFamily="18" charset="0"/>
                <a:cs typeface="Times New Roman" pitchFamily="18" charset="0"/>
              </a:rPr>
              <a:t>c. Examine the results of (a) and (b) and comment on the usefulness of</a:t>
            </a:r>
          </a:p>
          <a:p>
            <a:pPr marL="0" indent="0" algn="just">
              <a:buFont typeface="Arial" pitchFamily="34" charset="0"/>
              <a:buNone/>
            </a:pPr>
            <a:r>
              <a:rPr lang="en-US" sz="2000" smtClean="0">
                <a:latin typeface="Times New Roman" pitchFamily="18" charset="0"/>
                <a:cs typeface="Times New Roman" pitchFamily="18" charset="0"/>
              </a:rPr>
              <a:t>the frequency distribution in terms of temperature summarization</a:t>
            </a:r>
          </a:p>
          <a:p>
            <a:pPr marL="0" indent="0" algn="just">
              <a:buFont typeface="Arial" pitchFamily="34" charset="0"/>
              <a:buNone/>
            </a:pPr>
            <a:r>
              <a:rPr lang="en-US" sz="2000" smtClean="0">
                <a:latin typeface="Times New Roman" pitchFamily="18" charset="0"/>
                <a:cs typeface="Times New Roman" pitchFamily="18" charset="0"/>
              </a:rPr>
              <a:t>capability.</a:t>
            </a:r>
            <a:endParaRPr lang="en-US" sz="20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nvPr>
        </p:nvGraphicFramePr>
        <p:xfrm>
          <a:off x="2766965" y="2776115"/>
          <a:ext cx="914400" cy="771525"/>
        </p:xfrm>
        <a:graphic>
          <a:graphicData uri="http://schemas.openxmlformats.org/presentationml/2006/ole">
            <mc:AlternateContent xmlns:mc="http://schemas.openxmlformats.org/markup-compatibility/2006">
              <mc:Choice xmlns:v="urn:schemas-microsoft-com:vml" Requires="v">
                <p:oleObj spid="_x0000_s5128" name="Worksheet" showAsIcon="1" r:id="rId4" imgW="914400" imgH="771480" progId="Excel.Sheet.12">
                  <p:embed/>
                </p:oleObj>
              </mc:Choice>
              <mc:Fallback>
                <p:oleObj name="Worksheet" showAsIcon="1" r:id="rId4" imgW="914400" imgH="771480"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6965" y="2776115"/>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9625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82181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sz="2000" u="sng" smtClean="0">
                <a:latin typeface="Times New Roman" pitchFamily="18" charset="0"/>
                <a:cs typeface="Times New Roman" pitchFamily="18" charset="0"/>
              </a:rPr>
              <a:t>Common Statistical Graphs – Quantitative Data</a:t>
            </a:r>
          </a:p>
          <a:p>
            <a:pPr marL="0" indent="0" algn="just">
              <a:buFont typeface="Arial" pitchFamily="34" charset="0"/>
              <a:buNone/>
            </a:pPr>
            <a:endParaRPr lang="it-IT" sz="2000" smtClean="0">
              <a:latin typeface="Times New Roman" pitchFamily="18" charset="0"/>
              <a:cs typeface="Times New Roman" pitchFamily="18" charset="0"/>
            </a:endParaRPr>
          </a:p>
          <a:p>
            <a:pPr marL="0" indent="0" algn="just">
              <a:buFont typeface="Arial" pitchFamily="34" charset="0"/>
              <a:buNone/>
            </a:pPr>
            <a:r>
              <a:rPr lang="en-US" sz="2000" u="sng" smtClean="0">
                <a:latin typeface="Times New Roman" pitchFamily="18" charset="0"/>
                <a:cs typeface="Times New Roman" pitchFamily="18" charset="0"/>
              </a:rPr>
              <a:t>Histogram -</a:t>
            </a:r>
            <a:r>
              <a:rPr lang="en-US" sz="2000" smtClean="0">
                <a:latin typeface="Times New Roman" pitchFamily="18" charset="0"/>
                <a:cs typeface="Times New Roman" pitchFamily="18" charset="0"/>
              </a:rPr>
              <a:t> Vertical bar chart of frequencies</a:t>
            </a:r>
          </a:p>
          <a:p>
            <a:pPr marL="0" indent="0" algn="just">
              <a:buFont typeface="Arial" pitchFamily="34" charset="0"/>
              <a:buNone/>
            </a:pPr>
            <a:r>
              <a:rPr lang="en-US" sz="2000" u="sng" smtClean="0">
                <a:latin typeface="Times New Roman" pitchFamily="18" charset="0"/>
                <a:cs typeface="Times New Roman" pitchFamily="18" charset="0"/>
              </a:rPr>
              <a:t>Frequency Polygon -</a:t>
            </a:r>
            <a:r>
              <a:rPr lang="en-US" sz="2000" smtClean="0">
                <a:latin typeface="Times New Roman" pitchFamily="18" charset="0"/>
                <a:cs typeface="Times New Roman" pitchFamily="18" charset="0"/>
              </a:rPr>
              <a:t> Line graph of frequencies</a:t>
            </a:r>
          </a:p>
          <a:p>
            <a:pPr marL="0" indent="0" algn="just">
              <a:buFont typeface="Arial" pitchFamily="34" charset="0"/>
              <a:buNone/>
            </a:pPr>
            <a:r>
              <a:rPr lang="en-US" sz="2000" u="sng" smtClean="0">
                <a:latin typeface="Times New Roman" pitchFamily="18" charset="0"/>
                <a:cs typeface="Times New Roman" pitchFamily="18" charset="0"/>
              </a:rPr>
              <a:t>Ogive - </a:t>
            </a:r>
            <a:r>
              <a:rPr lang="en-US" sz="2000" smtClean="0">
                <a:latin typeface="Times New Roman" pitchFamily="18" charset="0"/>
                <a:cs typeface="Times New Roman" pitchFamily="18" charset="0"/>
              </a:rPr>
              <a:t>line graph of cumulative frequencies</a:t>
            </a:r>
          </a:p>
          <a:p>
            <a:pPr marL="0" indent="0" algn="just">
              <a:buFont typeface="Arial" pitchFamily="34" charset="0"/>
              <a:buNone/>
            </a:pPr>
            <a:r>
              <a:rPr lang="en-US" sz="2000" u="sng" smtClean="0">
                <a:latin typeface="Times New Roman" pitchFamily="18" charset="0"/>
                <a:cs typeface="Times New Roman" pitchFamily="18" charset="0"/>
              </a:rPr>
              <a:t>Stem and Leaf Plot </a:t>
            </a:r>
            <a:r>
              <a:rPr lang="en-US" sz="2000" smtClean="0">
                <a:latin typeface="Times New Roman" pitchFamily="18" charset="0"/>
                <a:cs typeface="Times New Roman" pitchFamily="18" charset="0"/>
              </a:rPr>
              <a:t>- Like a histogram, but shows individual data values.  Useful for small data sets.</a:t>
            </a:r>
          </a:p>
          <a:p>
            <a:pPr marL="0" indent="0" algn="just">
              <a:buFont typeface="Arial" pitchFamily="34" charset="0"/>
              <a:buNone/>
            </a:pPr>
            <a:r>
              <a:rPr lang="en-US" sz="2000" u="sng" smtClean="0">
                <a:latin typeface="Times New Roman" pitchFamily="18" charset="0"/>
                <a:cs typeface="Times New Roman" pitchFamily="18" charset="0"/>
              </a:rPr>
              <a:t>Pareto Chart - </a:t>
            </a:r>
            <a:r>
              <a:rPr lang="en-US" sz="2000" smtClean="0">
                <a:latin typeface="Times New Roman" pitchFamily="18" charset="0"/>
                <a:cs typeface="Times New Roman" pitchFamily="18" charset="0"/>
              </a:rPr>
              <a:t>type of chart which contains both bars and a line graph.</a:t>
            </a:r>
          </a:p>
          <a:p>
            <a:pPr marL="0" indent="0" algn="just">
              <a:buFont typeface="Arial" pitchFamily="34" charset="0"/>
              <a:buNone/>
            </a:pPr>
            <a:r>
              <a:rPr lang="en-US" sz="2000" smtClean="0">
                <a:latin typeface="Times New Roman" pitchFamily="18" charset="0"/>
                <a:cs typeface="Times New Roman" pitchFamily="18" charset="0"/>
              </a:rPr>
              <a:t>- The bars display the values in descending order, and the line graph shows the cumulative totals of each category, left to right.</a:t>
            </a:r>
          </a:p>
          <a:p>
            <a:pPr marL="0" indent="0" algn="just">
              <a:buFont typeface="Arial" pitchFamily="34" charset="0"/>
              <a:buNone/>
            </a:pPr>
            <a:r>
              <a:rPr lang="en-US" sz="2000" smtClean="0">
                <a:latin typeface="Times New Roman" pitchFamily="18" charset="0"/>
                <a:cs typeface="Times New Roman" pitchFamily="18" charset="0"/>
              </a:rPr>
              <a:t>- The purpose is to highlight the most important among a (typically large) set of factors.</a:t>
            </a:r>
          </a:p>
          <a:p>
            <a:pPr marL="0" indent="0" algn="just">
              <a:buFont typeface="Arial" pitchFamily="34" charse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88623"/>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Rectangle 5"/>
          <p:cNvSpPr>
            <a:spLocks noChangeArrowheads="1"/>
          </p:cNvSpPr>
          <p:nvPr/>
        </p:nvSpPr>
        <p:spPr bwMode="auto">
          <a:xfrm>
            <a:off x="304800" y="1826885"/>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nSpc>
                <a:spcPct val="90000"/>
              </a:lnSpc>
              <a:spcBef>
                <a:spcPct val="30000"/>
              </a:spcBef>
              <a:tabLst>
                <a:tab pos="1485900" algn="ctr"/>
                <a:tab pos="2743200" algn="ctr"/>
              </a:tabLst>
            </a:pPr>
            <a:r>
              <a:rPr lang="en-US" sz="1800" b="0" u="sng" dirty="0">
                <a:latin typeface="Times New Roman" pitchFamily="18" charset="0"/>
                <a:cs typeface="Times New Roman" pitchFamily="18" charset="0"/>
              </a:rPr>
              <a:t>Histogram</a:t>
            </a:r>
          </a:p>
          <a:p>
            <a:pPr>
              <a:lnSpc>
                <a:spcPct val="90000"/>
              </a:lnSpc>
              <a:spcBef>
                <a:spcPct val="30000"/>
              </a:spcBef>
              <a:tabLst>
                <a:tab pos="1485900" algn="ctr"/>
                <a:tab pos="2743200" algn="ctr"/>
              </a:tabLst>
            </a:pPr>
            <a:endParaRPr lang="en-US" sz="1800" b="0" u="sng" dirty="0">
              <a:latin typeface="Times New Roman" pitchFamily="18" charset="0"/>
              <a:cs typeface="Times New Roman" pitchFamily="18" charset="0"/>
            </a:endParaRPr>
          </a:p>
          <a:p>
            <a:pPr>
              <a:lnSpc>
                <a:spcPct val="90000"/>
              </a:lnSpc>
              <a:spcBef>
                <a:spcPct val="30000"/>
              </a:spcBef>
              <a:tabLst>
                <a:tab pos="1485900" algn="ctr"/>
                <a:tab pos="2743200" algn="ctr"/>
              </a:tabLst>
            </a:pPr>
            <a:r>
              <a:rPr lang="en-US" sz="1800" b="0" u="sng" dirty="0">
                <a:latin typeface="Times New Roman" pitchFamily="18" charset="0"/>
                <a:cs typeface="Times New Roman" pitchFamily="18" charset="0"/>
              </a:rPr>
              <a:t>Interval	</a:t>
            </a:r>
            <a:r>
              <a:rPr lang="en-US" sz="1800" b="0" dirty="0">
                <a:latin typeface="Times New Roman" pitchFamily="18" charset="0"/>
                <a:cs typeface="Times New Roman" pitchFamily="18" charset="0"/>
              </a:rPr>
              <a:t>          </a:t>
            </a:r>
            <a:r>
              <a:rPr lang="en-US" sz="1800" b="0" u="sng" dirty="0">
                <a:latin typeface="Times New Roman" pitchFamily="18" charset="0"/>
                <a:cs typeface="Times New Roman" pitchFamily="18" charset="0"/>
              </a:rPr>
              <a:t>Frequency</a:t>
            </a:r>
            <a:endParaRPr lang="en-US" sz="1800" b="0" dirty="0">
              <a:latin typeface="Times New Roman" pitchFamily="18" charset="0"/>
              <a:cs typeface="Times New Roman" pitchFamily="18" charset="0"/>
            </a:endParaRP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20-under 30	      6</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30-under 40	      18</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40-under 50	      11</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50-under 60	      11</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60-under 70	       3</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70-under 80	       1</a:t>
            </a:r>
          </a:p>
        </p:txBody>
      </p:sp>
      <p:graphicFrame>
        <p:nvGraphicFramePr>
          <p:cNvPr id="5" name="Object 2">
            <a:hlinkClick r:id="" action="ppaction://ole?verb=0"/>
          </p:cNvPr>
          <p:cNvGraphicFramePr>
            <a:graphicFrameLocks/>
          </p:cNvGraphicFramePr>
          <p:nvPr>
            <p:extLst/>
          </p:nvPr>
        </p:nvGraphicFramePr>
        <p:xfrm>
          <a:off x="3048000" y="1868160"/>
          <a:ext cx="5965825" cy="4518025"/>
        </p:xfrm>
        <a:graphic>
          <a:graphicData uri="http://schemas.openxmlformats.org/presentationml/2006/ole">
            <mc:AlternateContent xmlns:mc="http://schemas.openxmlformats.org/markup-compatibility/2006">
              <mc:Choice xmlns:v="urn:schemas-microsoft-com:vml" Requires="v">
                <p:oleObj spid="_x0000_s6152" name="Chart" r:id="rId3" imgW="5514988" imgH="4152987" progId="MSGraph.Chart.8">
                  <p:embed followColorScheme="full"/>
                </p:oleObj>
              </mc:Choice>
              <mc:Fallback>
                <p:oleObj name="Chart" r:id="rId3" imgW="5514988" imgH="4152987" progId="MSGraph.Chart.8">
                  <p:embed followColorScheme="full"/>
                  <p:pic>
                    <p:nvPicPr>
                      <p:cNvPr id="0" name=""/>
                      <p:cNvPicPr>
                        <a:picLocks noChangeArrowheads="1"/>
                      </p:cNvPicPr>
                      <p:nvPr/>
                    </p:nvPicPr>
                    <p:blipFill>
                      <a:blip r:embed="rId4"/>
                      <a:srcRect/>
                      <a:stretch>
                        <a:fillRect/>
                      </a:stretch>
                    </p:blipFill>
                    <p:spPr bwMode="auto">
                      <a:xfrm>
                        <a:off x="3048000" y="1868160"/>
                        <a:ext cx="5965825" cy="4518025"/>
                      </a:xfrm>
                      <a:prstGeom prst="rect">
                        <a:avLst/>
                      </a:prstGeom>
                      <a:solidFill>
                        <a:schemeClr val="bg1"/>
                      </a:solidFill>
                      <a:ln w="50800">
                        <a:solidFill>
                          <a:srgbClr val="F6BF69"/>
                        </a:solidFill>
                        <a:miter lim="800000"/>
                        <a:headEnd/>
                        <a:tailEnd/>
                      </a:ln>
                      <a:effec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02238"/>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a:latin typeface="Times New Roman" pitchFamily="18" charset="0"/>
                <a:cs typeface="Times New Roman" pitchFamily="18" charset="0"/>
              </a:rPr>
              <a:t>Frequency Distribution</a:t>
            </a:r>
            <a:endParaRPr lang="en-US" sz="3200" dirty="0"/>
          </a:p>
        </p:txBody>
      </p:sp>
      <p:sp>
        <p:nvSpPr>
          <p:cNvPr id="4" name="Rectangle 5"/>
          <p:cNvSpPr>
            <a:spLocks noChangeArrowheads="1"/>
          </p:cNvSpPr>
          <p:nvPr/>
        </p:nvSpPr>
        <p:spPr bwMode="auto">
          <a:xfrm>
            <a:off x="228600" y="1840500"/>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nSpc>
                <a:spcPct val="90000"/>
              </a:lnSpc>
              <a:spcBef>
                <a:spcPct val="30000"/>
              </a:spcBef>
              <a:tabLst>
                <a:tab pos="1485900" algn="ctr"/>
                <a:tab pos="2743200" algn="ctr"/>
              </a:tabLst>
            </a:pPr>
            <a:r>
              <a:rPr lang="en-US" sz="1800" b="0" u="sng" dirty="0">
                <a:latin typeface="Times New Roman" pitchFamily="18" charset="0"/>
                <a:cs typeface="Times New Roman" pitchFamily="18" charset="0"/>
              </a:rPr>
              <a:t>Frequency Plot</a:t>
            </a:r>
          </a:p>
          <a:p>
            <a:pPr>
              <a:lnSpc>
                <a:spcPct val="90000"/>
              </a:lnSpc>
              <a:spcBef>
                <a:spcPct val="30000"/>
              </a:spcBef>
              <a:tabLst>
                <a:tab pos="1485900" algn="ctr"/>
                <a:tab pos="2743200" algn="ctr"/>
              </a:tabLst>
            </a:pPr>
            <a:endParaRPr lang="en-US" sz="1800" b="0" u="sng" dirty="0">
              <a:latin typeface="Times New Roman" pitchFamily="18" charset="0"/>
              <a:cs typeface="Times New Roman" pitchFamily="18" charset="0"/>
            </a:endParaRPr>
          </a:p>
          <a:p>
            <a:pPr>
              <a:lnSpc>
                <a:spcPct val="90000"/>
              </a:lnSpc>
              <a:spcBef>
                <a:spcPct val="30000"/>
              </a:spcBef>
              <a:tabLst>
                <a:tab pos="1485900" algn="ctr"/>
                <a:tab pos="2743200" algn="ctr"/>
              </a:tabLst>
            </a:pPr>
            <a:r>
              <a:rPr lang="en-US" sz="1800" b="0" u="sng" dirty="0">
                <a:latin typeface="Times New Roman" pitchFamily="18" charset="0"/>
                <a:cs typeface="Times New Roman" pitchFamily="18" charset="0"/>
              </a:rPr>
              <a:t>Interval	</a:t>
            </a:r>
            <a:r>
              <a:rPr lang="en-US" sz="1800" b="0" dirty="0">
                <a:latin typeface="Times New Roman" pitchFamily="18" charset="0"/>
                <a:cs typeface="Times New Roman" pitchFamily="18" charset="0"/>
              </a:rPr>
              <a:t>          </a:t>
            </a:r>
            <a:r>
              <a:rPr lang="en-US" sz="1800" b="0" u="sng" dirty="0">
                <a:latin typeface="Times New Roman" pitchFamily="18" charset="0"/>
                <a:cs typeface="Times New Roman" pitchFamily="18" charset="0"/>
              </a:rPr>
              <a:t>Frequency</a:t>
            </a:r>
            <a:endParaRPr lang="en-US" sz="1800" b="0" dirty="0">
              <a:latin typeface="Times New Roman" pitchFamily="18" charset="0"/>
              <a:cs typeface="Times New Roman" pitchFamily="18" charset="0"/>
            </a:endParaRP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20-under 30	       6</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30-under 40	      18</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40-under 50	      11</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50-under 60	      11</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60-under 70	       3</a:t>
            </a:r>
          </a:p>
          <a:p>
            <a:pPr>
              <a:lnSpc>
                <a:spcPct val="90000"/>
              </a:lnSpc>
              <a:spcBef>
                <a:spcPct val="30000"/>
              </a:spcBef>
              <a:tabLst>
                <a:tab pos="1485900" algn="ctr"/>
                <a:tab pos="2743200" algn="ctr"/>
              </a:tabLst>
            </a:pPr>
            <a:r>
              <a:rPr lang="en-US" sz="1800" b="0" dirty="0">
                <a:latin typeface="Times New Roman" pitchFamily="18" charset="0"/>
                <a:cs typeface="Times New Roman" pitchFamily="18" charset="0"/>
              </a:rPr>
              <a:t>70-under 80	       1</a:t>
            </a:r>
          </a:p>
        </p:txBody>
      </p:sp>
      <p:graphicFrame>
        <p:nvGraphicFramePr>
          <p:cNvPr id="5" name="Object 4"/>
          <p:cNvGraphicFramePr>
            <a:graphicFrameLocks/>
          </p:cNvGraphicFramePr>
          <p:nvPr>
            <p:extLst/>
          </p:nvPr>
        </p:nvGraphicFramePr>
        <p:xfrm>
          <a:off x="2895600" y="1872250"/>
          <a:ext cx="6096000" cy="4629150"/>
        </p:xfrm>
        <a:graphic>
          <a:graphicData uri="http://schemas.openxmlformats.org/presentationml/2006/ole">
            <mc:AlternateContent xmlns:mc="http://schemas.openxmlformats.org/markup-compatibility/2006">
              <mc:Choice xmlns:v="urn:schemas-microsoft-com:vml" Requires="v">
                <p:oleObj spid="_x0000_s7176" name="Chart" r:id="rId3" imgW="6096000" imgH="4629302" progId="Excel.Sheet.8">
                  <p:embed/>
                </p:oleObj>
              </mc:Choice>
              <mc:Fallback>
                <p:oleObj name="Chart" r:id="rId3" imgW="6096000" imgH="4629302"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872250"/>
                        <a:ext cx="60960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90453"/>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Rectangle 5"/>
          <p:cNvSpPr>
            <a:spLocks noChangeArrowheads="1"/>
          </p:cNvSpPr>
          <p:nvPr/>
        </p:nvSpPr>
        <p:spPr bwMode="auto">
          <a:xfrm>
            <a:off x="304800" y="1623965"/>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nSpc>
                <a:spcPct val="90000"/>
              </a:lnSpc>
              <a:spcBef>
                <a:spcPct val="30000"/>
              </a:spcBef>
              <a:tabLst>
                <a:tab pos="1485900" algn="ctr"/>
                <a:tab pos="2743200" algn="ctr"/>
              </a:tabLst>
            </a:pPr>
            <a:r>
              <a:rPr lang="en-US" sz="1800" b="0" u="sng" dirty="0" err="1">
                <a:latin typeface="Times New Roman" pitchFamily="18" charset="0"/>
                <a:cs typeface="Times New Roman" pitchFamily="18" charset="0"/>
              </a:rPr>
              <a:t>Ogive</a:t>
            </a:r>
            <a:endParaRPr lang="en-US" sz="1800" b="0" u="sng" dirty="0">
              <a:latin typeface="Times New Roman" pitchFamily="18" charset="0"/>
              <a:cs typeface="Times New Roman" pitchFamily="18" charset="0"/>
            </a:endParaRPr>
          </a:p>
          <a:p>
            <a:pPr>
              <a:lnSpc>
                <a:spcPct val="90000"/>
              </a:lnSpc>
              <a:spcBef>
                <a:spcPct val="30000"/>
              </a:spcBef>
              <a:tabLst>
                <a:tab pos="1485900" algn="ctr"/>
                <a:tab pos="2743200" algn="ctr"/>
              </a:tabLst>
            </a:pPr>
            <a:endParaRPr lang="en-US" sz="1200" b="0" u="sng" dirty="0">
              <a:latin typeface="Times New Roman" pitchFamily="18" charset="0"/>
              <a:cs typeface="Times New Roman" pitchFamily="18" charset="0"/>
            </a:endParaRPr>
          </a:p>
          <a:p>
            <a:pPr>
              <a:lnSpc>
                <a:spcPct val="90000"/>
              </a:lnSpc>
              <a:spcBef>
                <a:spcPct val="30000"/>
              </a:spcBef>
              <a:tabLst>
                <a:tab pos="1485900" algn="ctr"/>
                <a:tab pos="2743200" algn="ctr"/>
              </a:tabLst>
            </a:pPr>
            <a:r>
              <a:rPr lang="en-US" sz="1800" b="0" u="sng" dirty="0">
                <a:latin typeface="Times New Roman" pitchFamily="18" charset="0"/>
                <a:cs typeface="Times New Roman" pitchFamily="18" charset="0"/>
              </a:rPr>
              <a:t>Interval	</a:t>
            </a:r>
            <a:r>
              <a:rPr lang="en-US" sz="1800" b="0" dirty="0">
                <a:latin typeface="Times New Roman" pitchFamily="18" charset="0"/>
                <a:cs typeface="Times New Roman" pitchFamily="18" charset="0"/>
              </a:rPr>
              <a:t>          </a:t>
            </a:r>
            <a:r>
              <a:rPr lang="en-US" sz="1800" b="0" u="sng" dirty="0">
                <a:latin typeface="Times New Roman" pitchFamily="18" charset="0"/>
                <a:cs typeface="Times New Roman" pitchFamily="18" charset="0"/>
              </a:rPr>
              <a:t>Cumulative </a:t>
            </a:r>
            <a:r>
              <a:rPr lang="en-US" sz="1800" b="0" dirty="0">
                <a:latin typeface="Times New Roman" pitchFamily="18" charset="0"/>
                <a:cs typeface="Times New Roman" pitchFamily="18" charset="0"/>
              </a:rPr>
              <a:t>                                                  	           </a:t>
            </a:r>
            <a:r>
              <a:rPr lang="en-US" sz="1800" b="0" u="sng" dirty="0">
                <a:latin typeface="Times New Roman" pitchFamily="18" charset="0"/>
                <a:cs typeface="Times New Roman" pitchFamily="18" charset="0"/>
              </a:rPr>
              <a:t>Frequency</a:t>
            </a:r>
            <a:endParaRPr lang="en-US" sz="1200" b="0" dirty="0">
              <a:latin typeface="Times New Roman" pitchFamily="18" charset="0"/>
              <a:cs typeface="Times New Roman" pitchFamily="18" charset="0"/>
            </a:endParaRPr>
          </a:p>
          <a:p>
            <a:pPr>
              <a:lnSpc>
                <a:spcPct val="90000"/>
              </a:lnSpc>
              <a:spcBef>
                <a:spcPct val="30000"/>
              </a:spcBef>
              <a:tabLst>
                <a:tab pos="1485900" algn="ctr"/>
                <a:tab pos="2743200" algn="ctr"/>
              </a:tabLst>
            </a:pPr>
            <a:r>
              <a:rPr lang="en-US" sz="2000" b="0" dirty="0">
                <a:latin typeface="Times New Roman" pitchFamily="18" charset="0"/>
                <a:cs typeface="Times New Roman" pitchFamily="18" charset="0"/>
              </a:rPr>
              <a:t>20-under 30	      6</a:t>
            </a:r>
          </a:p>
          <a:p>
            <a:pPr>
              <a:lnSpc>
                <a:spcPct val="90000"/>
              </a:lnSpc>
              <a:spcBef>
                <a:spcPct val="30000"/>
              </a:spcBef>
              <a:tabLst>
                <a:tab pos="1485900" algn="ctr"/>
                <a:tab pos="2743200" algn="ctr"/>
              </a:tabLst>
            </a:pPr>
            <a:r>
              <a:rPr lang="en-US" sz="2000" b="0" dirty="0">
                <a:latin typeface="Times New Roman" pitchFamily="18" charset="0"/>
                <a:cs typeface="Times New Roman" pitchFamily="18" charset="0"/>
              </a:rPr>
              <a:t>30-under 40	      24</a:t>
            </a:r>
          </a:p>
          <a:p>
            <a:pPr>
              <a:lnSpc>
                <a:spcPct val="90000"/>
              </a:lnSpc>
              <a:spcBef>
                <a:spcPct val="30000"/>
              </a:spcBef>
              <a:tabLst>
                <a:tab pos="1485900" algn="ctr"/>
                <a:tab pos="2743200" algn="ctr"/>
              </a:tabLst>
            </a:pPr>
            <a:r>
              <a:rPr lang="en-US" sz="2000" b="0" dirty="0">
                <a:latin typeface="Times New Roman" pitchFamily="18" charset="0"/>
                <a:cs typeface="Times New Roman" pitchFamily="18" charset="0"/>
              </a:rPr>
              <a:t>40-under 50	      35</a:t>
            </a:r>
          </a:p>
          <a:p>
            <a:pPr>
              <a:lnSpc>
                <a:spcPct val="90000"/>
              </a:lnSpc>
              <a:spcBef>
                <a:spcPct val="30000"/>
              </a:spcBef>
              <a:tabLst>
                <a:tab pos="1485900" algn="ctr"/>
                <a:tab pos="2743200" algn="ctr"/>
              </a:tabLst>
            </a:pPr>
            <a:r>
              <a:rPr lang="en-US" sz="2000" b="0" dirty="0">
                <a:latin typeface="Times New Roman" pitchFamily="18" charset="0"/>
                <a:cs typeface="Times New Roman" pitchFamily="18" charset="0"/>
              </a:rPr>
              <a:t>50-under 60	      46</a:t>
            </a:r>
          </a:p>
          <a:p>
            <a:pPr>
              <a:lnSpc>
                <a:spcPct val="90000"/>
              </a:lnSpc>
              <a:spcBef>
                <a:spcPct val="30000"/>
              </a:spcBef>
              <a:tabLst>
                <a:tab pos="1485900" algn="ctr"/>
                <a:tab pos="2743200" algn="ctr"/>
              </a:tabLst>
            </a:pPr>
            <a:r>
              <a:rPr lang="en-US" sz="2000" b="0" dirty="0">
                <a:latin typeface="Times New Roman" pitchFamily="18" charset="0"/>
                <a:cs typeface="Times New Roman" pitchFamily="18" charset="0"/>
              </a:rPr>
              <a:t>60-under 70	      49</a:t>
            </a:r>
          </a:p>
          <a:p>
            <a:pPr>
              <a:lnSpc>
                <a:spcPct val="90000"/>
              </a:lnSpc>
              <a:spcBef>
                <a:spcPct val="30000"/>
              </a:spcBef>
              <a:tabLst>
                <a:tab pos="1485900" algn="ctr"/>
                <a:tab pos="2743200" algn="ctr"/>
              </a:tabLst>
            </a:pPr>
            <a:r>
              <a:rPr lang="en-US" sz="2000" b="0" dirty="0">
                <a:latin typeface="Times New Roman" pitchFamily="18" charset="0"/>
                <a:cs typeface="Times New Roman" pitchFamily="18" charset="0"/>
              </a:rPr>
              <a:t>70-under 80	      50</a:t>
            </a:r>
          </a:p>
        </p:txBody>
      </p:sp>
      <p:graphicFrame>
        <p:nvGraphicFramePr>
          <p:cNvPr id="5" name="Object 4">
            <a:hlinkClick r:id="" action="ppaction://ole?verb=0"/>
          </p:cNvPr>
          <p:cNvGraphicFramePr>
            <a:graphicFrameLocks/>
          </p:cNvGraphicFramePr>
          <p:nvPr>
            <p:extLst/>
          </p:nvPr>
        </p:nvGraphicFramePr>
        <p:xfrm>
          <a:off x="3048000" y="1750965"/>
          <a:ext cx="5772150" cy="4660900"/>
        </p:xfrm>
        <a:graphic>
          <a:graphicData uri="http://schemas.openxmlformats.org/presentationml/2006/ole">
            <mc:AlternateContent xmlns:mc="http://schemas.openxmlformats.org/markup-compatibility/2006">
              <mc:Choice xmlns:v="urn:schemas-microsoft-com:vml" Requires="v">
                <p:oleObj spid="_x0000_s8200" name="Chart" r:id="rId3" imgW="5505532" imgH="4152987" progId="MSGraph.Chart.8">
                  <p:embed followColorScheme="full"/>
                </p:oleObj>
              </mc:Choice>
              <mc:Fallback>
                <p:oleObj name="Chart" r:id="rId3" imgW="5505532" imgH="4152987" progId="MSGraph.Chart.8">
                  <p:embed followColorScheme="full"/>
                  <p:pic>
                    <p:nvPicPr>
                      <p:cNvPr id="0" name=""/>
                      <p:cNvPicPr>
                        <a:picLocks noChangeArrowheads="1"/>
                      </p:cNvPicPr>
                      <p:nvPr/>
                    </p:nvPicPr>
                    <p:blipFill>
                      <a:blip r:embed="rId4"/>
                      <a:srcRect/>
                      <a:stretch>
                        <a:fillRect/>
                      </a:stretch>
                    </p:blipFill>
                    <p:spPr bwMode="auto">
                      <a:xfrm>
                        <a:off x="3048000" y="1750965"/>
                        <a:ext cx="5772150" cy="4660900"/>
                      </a:xfrm>
                      <a:prstGeom prst="rect">
                        <a:avLst/>
                      </a:prstGeom>
                      <a:solidFill>
                        <a:schemeClr val="bg1"/>
                      </a:solidFill>
                      <a:ln w="50800">
                        <a:solidFill>
                          <a:srgbClr val="F6BF69"/>
                        </a:solidFill>
                        <a:miter lim="800000"/>
                        <a:headEnd/>
                        <a:tailEnd/>
                      </a:ln>
                      <a:effec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8096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a:latin typeface="Times New Roman" pitchFamily="18" charset="0"/>
                <a:cs typeface="Times New Roman" pitchFamily="18" charset="0"/>
              </a:rPr>
              <a:t>Frequency Distribution</a:t>
            </a:r>
            <a:endParaRPr lang="en-US" sz="3200" dirty="0"/>
          </a:p>
        </p:txBody>
      </p:sp>
      <p:sp>
        <p:nvSpPr>
          <p:cNvPr id="4" name="Rectangle 3"/>
          <p:cNvSpPr>
            <a:spLocks noChangeArrowheads="1"/>
          </p:cNvSpPr>
          <p:nvPr/>
        </p:nvSpPr>
        <p:spPr bwMode="auto">
          <a:xfrm>
            <a:off x="727075" y="2146300"/>
            <a:ext cx="7683500" cy="4330700"/>
          </a:xfrm>
          <a:prstGeom prst="rect">
            <a:avLst/>
          </a:prstGeom>
          <a:noFill/>
          <a:ln w="12700">
            <a:solidFill>
              <a:srgbClr val="1F497D"/>
            </a:solidFill>
            <a:miter lim="800000"/>
            <a:headEnd/>
            <a:tailEnd/>
          </a:ln>
        </p:spPr>
        <p:txBody>
          <a:bodyPr wrap="none" anchor="ctr"/>
          <a:lstStyle/>
          <a:p>
            <a:endParaRPr lang="en-US">
              <a:solidFill>
                <a:srgbClr val="000000"/>
              </a:solidFill>
              <a:latin typeface="Times New Roman" pitchFamily="18" charset="0"/>
              <a:cs typeface="Times New Roman" pitchFamily="18" charset="0"/>
            </a:endParaRPr>
          </a:p>
        </p:txBody>
      </p:sp>
      <p:grpSp>
        <p:nvGrpSpPr>
          <p:cNvPr id="5" name="Group 46"/>
          <p:cNvGrpSpPr>
            <a:grpSpLocks/>
          </p:cNvGrpSpPr>
          <p:nvPr/>
        </p:nvGrpSpPr>
        <p:grpSpPr bwMode="auto">
          <a:xfrm>
            <a:off x="905763" y="3000313"/>
            <a:ext cx="3209925" cy="3379787"/>
            <a:chOff x="645" y="1705"/>
            <a:chExt cx="2022" cy="2129"/>
          </a:xfrm>
          <a:noFill/>
        </p:grpSpPr>
        <p:grpSp>
          <p:nvGrpSpPr>
            <p:cNvPr id="6" name="Group 13"/>
            <p:cNvGrpSpPr>
              <a:grpSpLocks/>
            </p:cNvGrpSpPr>
            <p:nvPr/>
          </p:nvGrpSpPr>
          <p:grpSpPr bwMode="auto">
            <a:xfrm>
              <a:off x="645" y="1705"/>
              <a:ext cx="236" cy="2129"/>
              <a:chOff x="645" y="1705"/>
              <a:chExt cx="236" cy="2129"/>
            </a:xfrm>
            <a:grpFill/>
          </p:grpSpPr>
          <p:sp>
            <p:nvSpPr>
              <p:cNvPr id="39" name="Rectangle 6"/>
              <p:cNvSpPr>
                <a:spLocks noChangeArrowheads="1"/>
              </p:cNvSpPr>
              <p:nvPr/>
            </p:nvSpPr>
            <p:spPr bwMode="auto">
              <a:xfrm>
                <a:off x="645" y="1705"/>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86</a:t>
                </a:r>
              </a:p>
            </p:txBody>
          </p:sp>
          <p:sp>
            <p:nvSpPr>
              <p:cNvPr id="40" name="Rectangle 7"/>
              <p:cNvSpPr>
                <a:spLocks noChangeArrowheads="1"/>
              </p:cNvSpPr>
              <p:nvPr/>
            </p:nvSpPr>
            <p:spPr bwMode="auto">
              <a:xfrm>
                <a:off x="645" y="2026"/>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76</a:t>
                </a:r>
              </a:p>
            </p:txBody>
          </p:sp>
          <p:sp>
            <p:nvSpPr>
              <p:cNvPr id="41" name="Rectangle 8"/>
              <p:cNvSpPr>
                <a:spLocks noChangeArrowheads="1"/>
              </p:cNvSpPr>
              <p:nvPr/>
            </p:nvSpPr>
            <p:spPr bwMode="auto">
              <a:xfrm>
                <a:off x="645" y="2347"/>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23</a:t>
                </a:r>
              </a:p>
            </p:txBody>
          </p:sp>
          <p:sp>
            <p:nvSpPr>
              <p:cNvPr id="42" name="Rectangle 9"/>
              <p:cNvSpPr>
                <a:spLocks noChangeArrowheads="1"/>
              </p:cNvSpPr>
              <p:nvPr/>
            </p:nvSpPr>
            <p:spPr bwMode="auto">
              <a:xfrm>
                <a:off x="645" y="2668"/>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77</a:t>
                </a:r>
              </a:p>
            </p:txBody>
          </p:sp>
          <p:sp>
            <p:nvSpPr>
              <p:cNvPr id="43" name="Rectangle 10"/>
              <p:cNvSpPr>
                <a:spLocks noChangeArrowheads="1"/>
              </p:cNvSpPr>
              <p:nvPr/>
            </p:nvSpPr>
            <p:spPr bwMode="auto">
              <a:xfrm>
                <a:off x="645" y="2990"/>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81</a:t>
                </a:r>
              </a:p>
            </p:txBody>
          </p:sp>
          <p:sp>
            <p:nvSpPr>
              <p:cNvPr id="44" name="Rectangle 11"/>
              <p:cNvSpPr>
                <a:spLocks noChangeArrowheads="1"/>
              </p:cNvSpPr>
              <p:nvPr/>
            </p:nvSpPr>
            <p:spPr bwMode="auto">
              <a:xfrm>
                <a:off x="645" y="3311"/>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79</a:t>
                </a:r>
              </a:p>
            </p:txBody>
          </p:sp>
          <p:sp>
            <p:nvSpPr>
              <p:cNvPr id="45" name="Rectangle 12"/>
              <p:cNvSpPr>
                <a:spLocks noChangeArrowheads="1"/>
              </p:cNvSpPr>
              <p:nvPr/>
            </p:nvSpPr>
            <p:spPr bwMode="auto">
              <a:xfrm>
                <a:off x="645" y="3632"/>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68</a:t>
                </a:r>
              </a:p>
            </p:txBody>
          </p:sp>
        </p:grpSp>
        <p:grpSp>
          <p:nvGrpSpPr>
            <p:cNvPr id="7" name="Group 21"/>
            <p:cNvGrpSpPr>
              <a:grpSpLocks/>
            </p:cNvGrpSpPr>
            <p:nvPr/>
          </p:nvGrpSpPr>
          <p:grpSpPr bwMode="auto">
            <a:xfrm>
              <a:off x="1091" y="1705"/>
              <a:ext cx="236" cy="2129"/>
              <a:chOff x="1091" y="1705"/>
              <a:chExt cx="236" cy="2129"/>
            </a:xfrm>
            <a:grpFill/>
          </p:grpSpPr>
          <p:sp>
            <p:nvSpPr>
              <p:cNvPr id="32" name="Rectangle 14"/>
              <p:cNvSpPr>
                <a:spLocks noChangeArrowheads="1"/>
              </p:cNvSpPr>
              <p:nvPr/>
            </p:nvSpPr>
            <p:spPr bwMode="auto">
              <a:xfrm>
                <a:off x="1091" y="1705"/>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77</a:t>
                </a:r>
              </a:p>
            </p:txBody>
          </p:sp>
          <p:sp>
            <p:nvSpPr>
              <p:cNvPr id="33" name="Rectangle 15"/>
              <p:cNvSpPr>
                <a:spLocks noChangeArrowheads="1"/>
              </p:cNvSpPr>
              <p:nvPr/>
            </p:nvSpPr>
            <p:spPr bwMode="auto">
              <a:xfrm>
                <a:off x="1091" y="2026"/>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92</a:t>
                </a:r>
              </a:p>
            </p:txBody>
          </p:sp>
          <p:sp>
            <p:nvSpPr>
              <p:cNvPr id="34" name="Rectangle 16"/>
              <p:cNvSpPr>
                <a:spLocks noChangeArrowheads="1"/>
              </p:cNvSpPr>
              <p:nvPr/>
            </p:nvSpPr>
            <p:spPr bwMode="auto">
              <a:xfrm>
                <a:off x="1091" y="2347"/>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59</a:t>
                </a:r>
              </a:p>
            </p:txBody>
          </p:sp>
          <p:sp>
            <p:nvSpPr>
              <p:cNvPr id="35" name="Rectangle 17"/>
              <p:cNvSpPr>
                <a:spLocks noChangeArrowheads="1"/>
              </p:cNvSpPr>
              <p:nvPr/>
            </p:nvSpPr>
            <p:spPr bwMode="auto">
              <a:xfrm>
                <a:off x="1091" y="2668"/>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68</a:t>
                </a:r>
              </a:p>
            </p:txBody>
          </p:sp>
          <p:sp>
            <p:nvSpPr>
              <p:cNvPr id="36" name="Rectangle 18"/>
              <p:cNvSpPr>
                <a:spLocks noChangeArrowheads="1"/>
              </p:cNvSpPr>
              <p:nvPr/>
            </p:nvSpPr>
            <p:spPr bwMode="auto">
              <a:xfrm>
                <a:off x="1091" y="2990"/>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75</a:t>
                </a:r>
              </a:p>
            </p:txBody>
          </p:sp>
          <p:sp>
            <p:nvSpPr>
              <p:cNvPr id="37" name="Rectangle 19"/>
              <p:cNvSpPr>
                <a:spLocks noChangeArrowheads="1"/>
              </p:cNvSpPr>
              <p:nvPr/>
            </p:nvSpPr>
            <p:spPr bwMode="auto">
              <a:xfrm>
                <a:off x="1091" y="3311"/>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83</a:t>
                </a:r>
              </a:p>
            </p:txBody>
          </p:sp>
          <p:sp>
            <p:nvSpPr>
              <p:cNvPr id="38" name="Rectangle 20"/>
              <p:cNvSpPr>
                <a:spLocks noChangeArrowheads="1"/>
              </p:cNvSpPr>
              <p:nvPr/>
            </p:nvSpPr>
            <p:spPr bwMode="auto">
              <a:xfrm>
                <a:off x="1091" y="3632"/>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49</a:t>
                </a:r>
              </a:p>
            </p:txBody>
          </p:sp>
        </p:grpSp>
        <p:grpSp>
          <p:nvGrpSpPr>
            <p:cNvPr id="8" name="Group 29"/>
            <p:cNvGrpSpPr>
              <a:grpSpLocks/>
            </p:cNvGrpSpPr>
            <p:nvPr/>
          </p:nvGrpSpPr>
          <p:grpSpPr bwMode="auto">
            <a:xfrm>
              <a:off x="1538" y="1705"/>
              <a:ext cx="236" cy="2129"/>
              <a:chOff x="1538" y="1705"/>
              <a:chExt cx="236" cy="2129"/>
            </a:xfrm>
            <a:grpFill/>
          </p:grpSpPr>
          <p:sp>
            <p:nvSpPr>
              <p:cNvPr id="25" name="Rectangle 22"/>
              <p:cNvSpPr>
                <a:spLocks noChangeArrowheads="1"/>
              </p:cNvSpPr>
              <p:nvPr/>
            </p:nvSpPr>
            <p:spPr bwMode="auto">
              <a:xfrm>
                <a:off x="1538" y="1705"/>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91</a:t>
                </a:r>
              </a:p>
            </p:txBody>
          </p:sp>
          <p:sp>
            <p:nvSpPr>
              <p:cNvPr id="26" name="Rectangle 23"/>
              <p:cNvSpPr>
                <a:spLocks noChangeArrowheads="1"/>
              </p:cNvSpPr>
              <p:nvPr/>
            </p:nvSpPr>
            <p:spPr bwMode="auto">
              <a:xfrm>
                <a:off x="1538" y="2026"/>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dirty="0">
                    <a:solidFill>
                      <a:srgbClr val="000000"/>
                    </a:solidFill>
                    <a:latin typeface="Times New Roman" pitchFamily="18" charset="0"/>
                    <a:cs typeface="Times New Roman" pitchFamily="18" charset="0"/>
                  </a:rPr>
                  <a:t>47</a:t>
                </a:r>
              </a:p>
            </p:txBody>
          </p:sp>
          <p:sp>
            <p:nvSpPr>
              <p:cNvPr id="27" name="Rectangle 24"/>
              <p:cNvSpPr>
                <a:spLocks noChangeArrowheads="1"/>
              </p:cNvSpPr>
              <p:nvPr/>
            </p:nvSpPr>
            <p:spPr bwMode="auto">
              <a:xfrm>
                <a:off x="1538" y="2347"/>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dirty="0">
                    <a:solidFill>
                      <a:srgbClr val="000000"/>
                    </a:solidFill>
                    <a:latin typeface="Times New Roman" pitchFamily="18" charset="0"/>
                    <a:cs typeface="Times New Roman" pitchFamily="18" charset="0"/>
                  </a:rPr>
                  <a:t>72</a:t>
                </a:r>
              </a:p>
            </p:txBody>
          </p:sp>
          <p:sp>
            <p:nvSpPr>
              <p:cNvPr id="28" name="Rectangle 25"/>
              <p:cNvSpPr>
                <a:spLocks noChangeArrowheads="1"/>
              </p:cNvSpPr>
              <p:nvPr/>
            </p:nvSpPr>
            <p:spPr bwMode="auto">
              <a:xfrm>
                <a:off x="1538" y="2668"/>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82</a:t>
                </a:r>
              </a:p>
            </p:txBody>
          </p:sp>
          <p:sp>
            <p:nvSpPr>
              <p:cNvPr id="29" name="Rectangle 26"/>
              <p:cNvSpPr>
                <a:spLocks noChangeArrowheads="1"/>
              </p:cNvSpPr>
              <p:nvPr/>
            </p:nvSpPr>
            <p:spPr bwMode="auto">
              <a:xfrm>
                <a:off x="1538" y="2990"/>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74</a:t>
                </a:r>
              </a:p>
            </p:txBody>
          </p:sp>
          <p:sp>
            <p:nvSpPr>
              <p:cNvPr id="30" name="Rectangle 27"/>
              <p:cNvSpPr>
                <a:spLocks noChangeArrowheads="1"/>
              </p:cNvSpPr>
              <p:nvPr/>
            </p:nvSpPr>
            <p:spPr bwMode="auto">
              <a:xfrm>
                <a:off x="1538" y="3311"/>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70</a:t>
                </a:r>
              </a:p>
            </p:txBody>
          </p:sp>
          <p:sp>
            <p:nvSpPr>
              <p:cNvPr id="31" name="Rectangle 28"/>
              <p:cNvSpPr>
                <a:spLocks noChangeArrowheads="1"/>
              </p:cNvSpPr>
              <p:nvPr/>
            </p:nvSpPr>
            <p:spPr bwMode="auto">
              <a:xfrm>
                <a:off x="1538" y="3632"/>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56</a:t>
                </a:r>
              </a:p>
            </p:txBody>
          </p:sp>
        </p:grpSp>
        <p:grpSp>
          <p:nvGrpSpPr>
            <p:cNvPr id="9" name="Group 37"/>
            <p:cNvGrpSpPr>
              <a:grpSpLocks/>
            </p:cNvGrpSpPr>
            <p:nvPr/>
          </p:nvGrpSpPr>
          <p:grpSpPr bwMode="auto">
            <a:xfrm>
              <a:off x="1985" y="1705"/>
              <a:ext cx="236" cy="2129"/>
              <a:chOff x="1985" y="1705"/>
              <a:chExt cx="236" cy="2129"/>
            </a:xfrm>
            <a:grpFill/>
          </p:grpSpPr>
          <p:sp>
            <p:nvSpPr>
              <p:cNvPr id="18" name="Rectangle 30"/>
              <p:cNvSpPr>
                <a:spLocks noChangeArrowheads="1"/>
              </p:cNvSpPr>
              <p:nvPr/>
            </p:nvSpPr>
            <p:spPr bwMode="auto">
              <a:xfrm>
                <a:off x="1985" y="1705"/>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60</a:t>
                </a:r>
              </a:p>
            </p:txBody>
          </p:sp>
          <p:sp>
            <p:nvSpPr>
              <p:cNvPr id="19" name="Rectangle 31"/>
              <p:cNvSpPr>
                <a:spLocks noChangeArrowheads="1"/>
              </p:cNvSpPr>
              <p:nvPr/>
            </p:nvSpPr>
            <p:spPr bwMode="auto">
              <a:xfrm>
                <a:off x="1985" y="2026"/>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88</a:t>
                </a:r>
              </a:p>
            </p:txBody>
          </p:sp>
          <p:sp>
            <p:nvSpPr>
              <p:cNvPr id="20" name="Rectangle 32"/>
              <p:cNvSpPr>
                <a:spLocks noChangeArrowheads="1"/>
              </p:cNvSpPr>
              <p:nvPr/>
            </p:nvSpPr>
            <p:spPr bwMode="auto">
              <a:xfrm>
                <a:off x="1985" y="2347"/>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75</a:t>
                </a:r>
              </a:p>
            </p:txBody>
          </p:sp>
          <p:sp>
            <p:nvSpPr>
              <p:cNvPr id="21" name="Rectangle 33"/>
              <p:cNvSpPr>
                <a:spLocks noChangeArrowheads="1"/>
              </p:cNvSpPr>
              <p:nvPr/>
            </p:nvSpPr>
            <p:spPr bwMode="auto">
              <a:xfrm>
                <a:off x="1985" y="2668"/>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97</a:t>
                </a:r>
              </a:p>
            </p:txBody>
          </p:sp>
          <p:sp>
            <p:nvSpPr>
              <p:cNvPr id="22" name="Rectangle 34"/>
              <p:cNvSpPr>
                <a:spLocks noChangeArrowheads="1"/>
              </p:cNvSpPr>
              <p:nvPr/>
            </p:nvSpPr>
            <p:spPr bwMode="auto">
              <a:xfrm>
                <a:off x="1985" y="2990"/>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39</a:t>
                </a:r>
              </a:p>
            </p:txBody>
          </p:sp>
          <p:sp>
            <p:nvSpPr>
              <p:cNvPr id="23" name="Rectangle 35"/>
              <p:cNvSpPr>
                <a:spLocks noChangeArrowheads="1"/>
              </p:cNvSpPr>
              <p:nvPr/>
            </p:nvSpPr>
            <p:spPr bwMode="auto">
              <a:xfrm>
                <a:off x="1985" y="3311"/>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78</a:t>
                </a:r>
              </a:p>
            </p:txBody>
          </p:sp>
          <p:sp>
            <p:nvSpPr>
              <p:cNvPr id="24" name="Rectangle 36"/>
              <p:cNvSpPr>
                <a:spLocks noChangeArrowheads="1"/>
              </p:cNvSpPr>
              <p:nvPr/>
            </p:nvSpPr>
            <p:spPr bwMode="auto">
              <a:xfrm>
                <a:off x="1985" y="3632"/>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94</a:t>
                </a:r>
              </a:p>
            </p:txBody>
          </p:sp>
        </p:grpSp>
        <p:grpSp>
          <p:nvGrpSpPr>
            <p:cNvPr id="10" name="Group 45"/>
            <p:cNvGrpSpPr>
              <a:grpSpLocks/>
            </p:cNvGrpSpPr>
            <p:nvPr/>
          </p:nvGrpSpPr>
          <p:grpSpPr bwMode="auto">
            <a:xfrm>
              <a:off x="2431" y="1705"/>
              <a:ext cx="236" cy="2129"/>
              <a:chOff x="2431" y="1705"/>
              <a:chExt cx="236" cy="2129"/>
            </a:xfrm>
            <a:grpFill/>
          </p:grpSpPr>
          <p:sp>
            <p:nvSpPr>
              <p:cNvPr id="11" name="Rectangle 38"/>
              <p:cNvSpPr>
                <a:spLocks noChangeArrowheads="1"/>
              </p:cNvSpPr>
              <p:nvPr/>
            </p:nvSpPr>
            <p:spPr bwMode="auto">
              <a:xfrm>
                <a:off x="2431" y="1705"/>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55</a:t>
                </a:r>
              </a:p>
            </p:txBody>
          </p:sp>
          <p:sp>
            <p:nvSpPr>
              <p:cNvPr id="12" name="Rectangle 39"/>
              <p:cNvSpPr>
                <a:spLocks noChangeArrowheads="1"/>
              </p:cNvSpPr>
              <p:nvPr/>
            </p:nvSpPr>
            <p:spPr bwMode="auto">
              <a:xfrm>
                <a:off x="2431" y="2026"/>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67</a:t>
                </a:r>
              </a:p>
            </p:txBody>
          </p:sp>
          <p:sp>
            <p:nvSpPr>
              <p:cNvPr id="13" name="Rectangle 40"/>
              <p:cNvSpPr>
                <a:spLocks noChangeArrowheads="1"/>
              </p:cNvSpPr>
              <p:nvPr/>
            </p:nvSpPr>
            <p:spPr bwMode="auto">
              <a:xfrm>
                <a:off x="2431" y="2347"/>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83</a:t>
                </a:r>
              </a:p>
            </p:txBody>
          </p:sp>
          <p:sp>
            <p:nvSpPr>
              <p:cNvPr id="14" name="Rectangle 41"/>
              <p:cNvSpPr>
                <a:spLocks noChangeArrowheads="1"/>
              </p:cNvSpPr>
              <p:nvPr/>
            </p:nvSpPr>
            <p:spPr bwMode="auto">
              <a:xfrm>
                <a:off x="2431" y="2668"/>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89</a:t>
                </a:r>
              </a:p>
            </p:txBody>
          </p:sp>
          <p:sp>
            <p:nvSpPr>
              <p:cNvPr id="15" name="Rectangle 42"/>
              <p:cNvSpPr>
                <a:spLocks noChangeArrowheads="1"/>
              </p:cNvSpPr>
              <p:nvPr/>
            </p:nvSpPr>
            <p:spPr bwMode="auto">
              <a:xfrm>
                <a:off x="2431" y="2990"/>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67</a:t>
                </a:r>
              </a:p>
            </p:txBody>
          </p:sp>
          <p:sp>
            <p:nvSpPr>
              <p:cNvPr id="16" name="Rectangle 43"/>
              <p:cNvSpPr>
                <a:spLocks noChangeArrowheads="1"/>
              </p:cNvSpPr>
              <p:nvPr/>
            </p:nvSpPr>
            <p:spPr bwMode="auto">
              <a:xfrm>
                <a:off x="2431" y="3311"/>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91</a:t>
                </a:r>
              </a:p>
            </p:txBody>
          </p:sp>
          <p:sp>
            <p:nvSpPr>
              <p:cNvPr id="17" name="Rectangle 44"/>
              <p:cNvSpPr>
                <a:spLocks noChangeArrowheads="1"/>
              </p:cNvSpPr>
              <p:nvPr/>
            </p:nvSpPr>
            <p:spPr bwMode="auto">
              <a:xfrm>
                <a:off x="2431" y="3632"/>
                <a:ext cx="236" cy="202"/>
              </a:xfrm>
              <a:prstGeom prst="rect">
                <a:avLst/>
              </a:prstGeom>
              <a:grpFill/>
              <a:ln w="12700">
                <a:noFill/>
                <a:miter lim="800000"/>
                <a:headEnd/>
                <a:tailEnd/>
              </a:ln>
            </p:spPr>
            <p:txBody>
              <a:bodyPr wrap="none" lIns="90488" tIns="44450" rIns="90488" bIns="44450">
                <a:spAutoFit/>
              </a:bodyPr>
              <a:lstStyle/>
              <a:p>
                <a:pPr fontAlgn="auto">
                  <a:spcBef>
                    <a:spcPts val="0"/>
                  </a:spcBef>
                  <a:spcAft>
                    <a:spcPts val="0"/>
                  </a:spcAft>
                  <a:defRPr/>
                </a:pPr>
                <a:r>
                  <a:rPr lang="en-US" sz="1500" b="1" kern="0">
                    <a:solidFill>
                      <a:srgbClr val="000000"/>
                    </a:solidFill>
                    <a:latin typeface="Times New Roman" pitchFamily="18" charset="0"/>
                    <a:cs typeface="Times New Roman" pitchFamily="18" charset="0"/>
                  </a:rPr>
                  <a:t>81</a:t>
                </a:r>
              </a:p>
            </p:txBody>
          </p:sp>
        </p:grpSp>
      </p:grpSp>
      <p:sp>
        <p:nvSpPr>
          <p:cNvPr id="46" name="Rectangle 45"/>
          <p:cNvSpPr>
            <a:spLocks noChangeArrowheads="1"/>
          </p:cNvSpPr>
          <p:nvPr/>
        </p:nvSpPr>
        <p:spPr bwMode="auto">
          <a:xfrm>
            <a:off x="1050925" y="2375663"/>
            <a:ext cx="2844800" cy="406400"/>
          </a:xfrm>
          <a:prstGeom prst="rect">
            <a:avLst/>
          </a:prstGeom>
          <a:noFill/>
          <a:ln w="28575">
            <a:solidFill>
              <a:sysClr val="windowText" lastClr="000000"/>
            </a:solidFill>
            <a:miter lim="800000"/>
            <a:headEnd/>
            <a:tailEnd/>
          </a:ln>
        </p:spPr>
        <p:txBody>
          <a:bodyPr wrap="none" lIns="90488" tIns="44450" rIns="90488" bIns="44450" anchor="ctr"/>
          <a:lstStyle/>
          <a:p>
            <a:pPr algn="ctr" fontAlgn="auto">
              <a:spcBef>
                <a:spcPts val="0"/>
              </a:spcBef>
              <a:spcAft>
                <a:spcPts val="0"/>
              </a:spcAft>
              <a:defRPr/>
            </a:pPr>
            <a:r>
              <a:rPr lang="en-US" sz="2000" kern="0" dirty="0">
                <a:solidFill>
                  <a:sysClr val="windowText" lastClr="000000"/>
                </a:solidFill>
                <a:latin typeface="Times New Roman" pitchFamily="18" charset="0"/>
                <a:cs typeface="Times New Roman" pitchFamily="18" charset="0"/>
              </a:rPr>
              <a:t>Raw Data</a:t>
            </a:r>
          </a:p>
        </p:txBody>
      </p:sp>
      <p:sp>
        <p:nvSpPr>
          <p:cNvPr id="47" name="Rectangle 46"/>
          <p:cNvSpPr>
            <a:spLocks noChangeArrowheads="1"/>
          </p:cNvSpPr>
          <p:nvPr/>
        </p:nvSpPr>
        <p:spPr bwMode="auto">
          <a:xfrm>
            <a:off x="4537075" y="2362963"/>
            <a:ext cx="1435100" cy="514350"/>
          </a:xfrm>
          <a:prstGeom prst="rect">
            <a:avLst/>
          </a:prstGeom>
          <a:no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2400" b="1" kern="0" dirty="0">
                <a:solidFill>
                  <a:sysClr val="windowText" lastClr="000000"/>
                </a:solidFill>
                <a:latin typeface="Times New Roman" pitchFamily="18" charset="0"/>
                <a:cs typeface="Times New Roman" pitchFamily="18" charset="0"/>
              </a:rPr>
              <a:t>Stem</a:t>
            </a:r>
            <a:endParaRPr lang="en-US" sz="2400" b="1" kern="0" dirty="0">
              <a:solidFill>
                <a:srgbClr val="000000"/>
              </a:solidFill>
              <a:latin typeface="Times New Roman" pitchFamily="18" charset="0"/>
              <a:cs typeface="Times New Roman" pitchFamily="18" charset="0"/>
            </a:endParaRPr>
          </a:p>
        </p:txBody>
      </p:sp>
      <p:sp>
        <p:nvSpPr>
          <p:cNvPr id="48" name="Rectangle 47"/>
          <p:cNvSpPr>
            <a:spLocks noChangeArrowheads="1"/>
          </p:cNvSpPr>
          <p:nvPr/>
        </p:nvSpPr>
        <p:spPr bwMode="auto">
          <a:xfrm>
            <a:off x="4537075" y="2890013"/>
            <a:ext cx="14351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2562" tIns="182562" rIns="182562" bIns="182562"/>
          <a:lstStyle/>
          <a:p>
            <a:pPr algn="ctr">
              <a:spcBef>
                <a:spcPct val="50000"/>
              </a:spcBef>
            </a:pPr>
            <a:r>
              <a:rPr lang="en-US" sz="1800" b="1" dirty="0">
                <a:latin typeface="Times New Roman" pitchFamily="18" charset="0"/>
                <a:cs typeface="Times New Roman" pitchFamily="18" charset="0"/>
              </a:rPr>
              <a:t>2</a:t>
            </a:r>
          </a:p>
          <a:p>
            <a:pPr algn="ctr">
              <a:spcBef>
                <a:spcPct val="50000"/>
              </a:spcBef>
            </a:pPr>
            <a:r>
              <a:rPr lang="en-US" sz="1800" b="1" dirty="0">
                <a:latin typeface="Times New Roman" pitchFamily="18" charset="0"/>
                <a:cs typeface="Times New Roman" pitchFamily="18" charset="0"/>
              </a:rPr>
              <a:t>3</a:t>
            </a:r>
          </a:p>
          <a:p>
            <a:pPr algn="ctr">
              <a:spcBef>
                <a:spcPct val="50000"/>
              </a:spcBef>
            </a:pPr>
            <a:r>
              <a:rPr lang="en-US" sz="1800" b="1" dirty="0">
                <a:latin typeface="Times New Roman" pitchFamily="18" charset="0"/>
                <a:cs typeface="Times New Roman" pitchFamily="18" charset="0"/>
              </a:rPr>
              <a:t>4</a:t>
            </a:r>
          </a:p>
          <a:p>
            <a:pPr algn="ctr">
              <a:spcBef>
                <a:spcPct val="50000"/>
              </a:spcBef>
            </a:pPr>
            <a:r>
              <a:rPr lang="en-US" sz="1800" b="1" dirty="0">
                <a:latin typeface="Times New Roman" pitchFamily="18" charset="0"/>
                <a:cs typeface="Times New Roman" pitchFamily="18" charset="0"/>
              </a:rPr>
              <a:t>5</a:t>
            </a:r>
          </a:p>
          <a:p>
            <a:pPr algn="ctr">
              <a:spcBef>
                <a:spcPct val="50000"/>
              </a:spcBef>
            </a:pPr>
            <a:r>
              <a:rPr lang="en-US" sz="1800" b="1" dirty="0">
                <a:latin typeface="Times New Roman" pitchFamily="18" charset="0"/>
                <a:cs typeface="Times New Roman" pitchFamily="18" charset="0"/>
              </a:rPr>
              <a:t>6</a:t>
            </a:r>
          </a:p>
          <a:p>
            <a:pPr algn="ctr">
              <a:spcBef>
                <a:spcPct val="50000"/>
              </a:spcBef>
            </a:pPr>
            <a:r>
              <a:rPr lang="en-US" sz="1800" b="1" dirty="0">
                <a:latin typeface="Times New Roman" pitchFamily="18" charset="0"/>
                <a:cs typeface="Times New Roman" pitchFamily="18" charset="0"/>
              </a:rPr>
              <a:t>7</a:t>
            </a:r>
          </a:p>
          <a:p>
            <a:pPr algn="ctr">
              <a:spcBef>
                <a:spcPct val="50000"/>
              </a:spcBef>
            </a:pPr>
            <a:r>
              <a:rPr lang="en-US" sz="1800" b="1" dirty="0">
                <a:latin typeface="Times New Roman" pitchFamily="18" charset="0"/>
                <a:cs typeface="Times New Roman" pitchFamily="18" charset="0"/>
              </a:rPr>
              <a:t>8</a:t>
            </a:r>
          </a:p>
          <a:p>
            <a:pPr algn="ctr">
              <a:spcBef>
                <a:spcPct val="50000"/>
              </a:spcBef>
            </a:pPr>
            <a:r>
              <a:rPr lang="en-US" sz="1800" b="1" dirty="0">
                <a:latin typeface="Times New Roman" pitchFamily="18" charset="0"/>
                <a:cs typeface="Times New Roman" pitchFamily="18" charset="0"/>
              </a:rPr>
              <a:t>9</a:t>
            </a:r>
          </a:p>
        </p:txBody>
      </p:sp>
      <p:sp>
        <p:nvSpPr>
          <p:cNvPr id="49" name="Rectangle 48"/>
          <p:cNvSpPr>
            <a:spLocks noChangeArrowheads="1"/>
          </p:cNvSpPr>
          <p:nvPr/>
        </p:nvSpPr>
        <p:spPr bwMode="auto">
          <a:xfrm>
            <a:off x="5984875" y="2359788"/>
            <a:ext cx="2197100" cy="520700"/>
          </a:xfrm>
          <a:prstGeom prst="rect">
            <a:avLst/>
          </a:prstGeom>
          <a:no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2400" b="1" kern="0" dirty="0">
                <a:solidFill>
                  <a:sysClr val="windowText" lastClr="000000"/>
                </a:solidFill>
                <a:latin typeface="Times New Roman" pitchFamily="18" charset="0"/>
                <a:cs typeface="Times New Roman" pitchFamily="18" charset="0"/>
              </a:rPr>
              <a:t>Leaf</a:t>
            </a:r>
            <a:endParaRPr lang="en-US" sz="2400" b="1" kern="0" dirty="0">
              <a:solidFill>
                <a:srgbClr val="000000"/>
              </a:solidFill>
              <a:latin typeface="Times New Roman" pitchFamily="18" charset="0"/>
              <a:cs typeface="Times New Roman" pitchFamily="18" charset="0"/>
            </a:endParaRPr>
          </a:p>
        </p:txBody>
      </p:sp>
      <p:sp>
        <p:nvSpPr>
          <p:cNvPr id="50" name="Rectangle 49"/>
          <p:cNvSpPr>
            <a:spLocks noChangeArrowheads="1"/>
          </p:cNvSpPr>
          <p:nvPr/>
        </p:nvSpPr>
        <p:spPr bwMode="auto">
          <a:xfrm>
            <a:off x="5984875" y="2890013"/>
            <a:ext cx="21971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2562" tIns="182562" rIns="182562" bIns="182562"/>
          <a:lstStyle/>
          <a:p>
            <a:pPr>
              <a:spcBef>
                <a:spcPct val="50000"/>
              </a:spcBef>
            </a:pPr>
            <a:r>
              <a:rPr lang="en-US" sz="1800" b="1" dirty="0">
                <a:latin typeface="Times New Roman" pitchFamily="18" charset="0"/>
                <a:cs typeface="Times New Roman" pitchFamily="18" charset="0"/>
              </a:rPr>
              <a:t>3</a:t>
            </a:r>
          </a:p>
          <a:p>
            <a:pPr>
              <a:spcBef>
                <a:spcPct val="50000"/>
              </a:spcBef>
            </a:pPr>
            <a:r>
              <a:rPr lang="en-US" sz="1800" b="1" dirty="0">
                <a:latin typeface="Times New Roman" pitchFamily="18" charset="0"/>
                <a:cs typeface="Times New Roman" pitchFamily="18" charset="0"/>
              </a:rPr>
              <a:t>9</a:t>
            </a:r>
          </a:p>
          <a:p>
            <a:pPr>
              <a:spcBef>
                <a:spcPct val="50000"/>
              </a:spcBef>
            </a:pPr>
            <a:r>
              <a:rPr lang="en-US" sz="1800" b="1" dirty="0">
                <a:latin typeface="Times New Roman" pitchFamily="18" charset="0"/>
                <a:cs typeface="Times New Roman" pitchFamily="18" charset="0"/>
              </a:rPr>
              <a:t>7 9 </a:t>
            </a:r>
          </a:p>
          <a:p>
            <a:pPr>
              <a:spcBef>
                <a:spcPct val="50000"/>
              </a:spcBef>
            </a:pPr>
            <a:r>
              <a:rPr lang="en-US" sz="1800" b="1" dirty="0">
                <a:latin typeface="Times New Roman" pitchFamily="18" charset="0"/>
                <a:cs typeface="Times New Roman" pitchFamily="18" charset="0"/>
              </a:rPr>
              <a:t>5 6 9</a:t>
            </a:r>
          </a:p>
          <a:p>
            <a:pPr>
              <a:spcBef>
                <a:spcPct val="50000"/>
              </a:spcBef>
            </a:pPr>
            <a:r>
              <a:rPr lang="en-US" sz="1800" b="1" dirty="0">
                <a:latin typeface="Times New Roman" pitchFamily="18" charset="0"/>
                <a:cs typeface="Times New Roman" pitchFamily="18" charset="0"/>
              </a:rPr>
              <a:t>0 7 7 8 8</a:t>
            </a:r>
          </a:p>
          <a:p>
            <a:pPr>
              <a:spcBef>
                <a:spcPct val="50000"/>
              </a:spcBef>
            </a:pPr>
            <a:r>
              <a:rPr lang="en-US" sz="1800" b="1" dirty="0">
                <a:latin typeface="Times New Roman" pitchFamily="18" charset="0"/>
                <a:cs typeface="Times New Roman" pitchFamily="18" charset="0"/>
              </a:rPr>
              <a:t>0 2 4 5 5 6 7 7 8 9</a:t>
            </a:r>
          </a:p>
          <a:p>
            <a:pPr>
              <a:spcBef>
                <a:spcPct val="50000"/>
              </a:spcBef>
            </a:pPr>
            <a:r>
              <a:rPr lang="en-US" sz="1800" b="1" dirty="0">
                <a:latin typeface="Times New Roman" pitchFamily="18" charset="0"/>
                <a:cs typeface="Times New Roman" pitchFamily="18" charset="0"/>
              </a:rPr>
              <a:t>1 1 2 3 3 6 8 9</a:t>
            </a:r>
          </a:p>
          <a:p>
            <a:pPr>
              <a:spcBef>
                <a:spcPct val="50000"/>
              </a:spcBef>
            </a:pPr>
            <a:r>
              <a:rPr lang="en-US" sz="1800" b="1" dirty="0">
                <a:latin typeface="Times New Roman" pitchFamily="18" charset="0"/>
                <a:cs typeface="Times New Roman" pitchFamily="18" charset="0"/>
              </a:rPr>
              <a:t>1 1 2 4 7</a:t>
            </a:r>
          </a:p>
        </p:txBody>
      </p:sp>
      <p:sp>
        <p:nvSpPr>
          <p:cNvPr id="51" name="Rectangle 50"/>
          <p:cNvSpPr/>
          <p:nvPr/>
        </p:nvSpPr>
        <p:spPr>
          <a:xfrm>
            <a:off x="727074" y="1295400"/>
            <a:ext cx="7121525" cy="707886"/>
          </a:xfrm>
          <a:prstGeom prst="rect">
            <a:avLst/>
          </a:prstGeom>
        </p:spPr>
        <p:txBody>
          <a:bodyPr wrap="square">
            <a:spAutoFit/>
          </a:bodyPr>
          <a:lstStyle/>
          <a:p>
            <a:r>
              <a:rPr lang="en-US" sz="2000" b="0" dirty="0">
                <a:latin typeface="Times New Roman" pitchFamily="18" charset="0"/>
                <a:cs typeface="Times New Roman" pitchFamily="18" charset="0"/>
              </a:rPr>
              <a:t>Stem and Leaf plot:</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Safety Examination Scores for Plant Trainees</a:t>
            </a:r>
          </a:p>
        </p:txBody>
      </p:sp>
    </p:spTree>
    <p:extLst>
      <p:ext uri="{BB962C8B-B14F-4D97-AF65-F5344CB8AC3E}">
        <p14:creationId xmlns:p14="http://schemas.microsoft.com/office/powerpoint/2010/main" val="201886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5A661D2-9F97-4218-8587-87E0B6BC367E}"/>
              </a:ext>
            </a:extLst>
          </p:cNvPr>
          <p:cNvSpPr/>
          <p:nvPr/>
        </p:nvSpPr>
        <p:spPr>
          <a:xfrm>
            <a:off x="180442" y="971080"/>
            <a:ext cx="8783115" cy="4185761"/>
          </a:xfrm>
          <a:prstGeom prst="rect">
            <a:avLst/>
          </a:prstGeom>
        </p:spPr>
        <p:txBody>
          <a:bodyPr wrap="square">
            <a:spAutoFit/>
          </a:bodyPr>
          <a:lstStyle/>
          <a:p>
            <a:pPr marL="0" indent="0">
              <a:buNone/>
            </a:pPr>
            <a:r>
              <a:rPr lang="en-IN" altLang="en-US" sz="2800" u="sng" dirty="0">
                <a:solidFill>
                  <a:srgbClr val="00B0F0"/>
                </a:solidFill>
                <a:latin typeface="Times New Roman" panose="02020603050405020304" pitchFamily="18" charset="0"/>
                <a:cs typeface="Times New Roman" panose="02020603050405020304" pitchFamily="18" charset="0"/>
              </a:rPr>
              <a:t>Measures of Central Tendency</a:t>
            </a:r>
          </a:p>
          <a:p>
            <a:pPr marL="0" indent="0">
              <a:buNone/>
            </a:pPr>
            <a:endParaRPr lang="en-US" alt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en-US" altLang="en-US" sz="2000" b="0" dirty="0">
                <a:latin typeface="Times New Roman" panose="02020603050405020304" pitchFamily="18" charset="0"/>
                <a:cs typeface="Times New Roman" panose="02020603050405020304" pitchFamily="18" charset="0"/>
              </a:rPr>
              <a:t>Measures of central tendency yield information about locations in a group of data points</a:t>
            </a:r>
          </a:p>
          <a:p>
            <a:pPr marL="0" indent="0">
              <a:buNone/>
            </a:pPr>
            <a:endParaRPr lang="en-US" altLang="en-US" sz="2000" b="0" dirty="0">
              <a:latin typeface="Times New Roman" panose="02020603050405020304" pitchFamily="18" charset="0"/>
              <a:cs typeface="Times New Roman" panose="02020603050405020304" pitchFamily="18" charset="0"/>
            </a:endParaRPr>
          </a:p>
          <a:p>
            <a:pPr marL="0" indent="0">
              <a:buNone/>
            </a:pPr>
            <a:r>
              <a:rPr lang="en-US" altLang="en-US" sz="2400" u="sng" dirty="0">
                <a:solidFill>
                  <a:srgbClr val="00B0F0"/>
                </a:solidFill>
                <a:latin typeface="Times New Roman" panose="02020603050405020304" pitchFamily="18" charset="0"/>
                <a:cs typeface="Times New Roman" panose="02020603050405020304" pitchFamily="18" charset="0"/>
              </a:rPr>
              <a:t>Common Measures of Location</a:t>
            </a:r>
          </a:p>
          <a:p>
            <a:pPr marL="0" indent="0">
              <a:buNone/>
            </a:pPr>
            <a:endParaRPr lang="en-US" altLang="en-US" sz="2000" b="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altLang="en-US" sz="1800" b="0" dirty="0">
                <a:latin typeface="Times New Roman" panose="02020603050405020304" pitchFamily="18" charset="0"/>
                <a:cs typeface="Times New Roman" panose="02020603050405020304" pitchFamily="18" charset="0"/>
              </a:rPr>
              <a:t>Mode</a:t>
            </a:r>
          </a:p>
          <a:p>
            <a:pPr marL="742950" lvl="1" indent="-285750">
              <a:buFont typeface="Wingdings" panose="05000000000000000000" pitchFamily="2" charset="2"/>
              <a:buChar char="q"/>
            </a:pPr>
            <a:r>
              <a:rPr lang="en-US" altLang="en-US" sz="1800" b="0" dirty="0">
                <a:latin typeface="Times New Roman" panose="02020603050405020304" pitchFamily="18" charset="0"/>
                <a:cs typeface="Times New Roman" panose="02020603050405020304" pitchFamily="18" charset="0"/>
              </a:rPr>
              <a:t>Median</a:t>
            </a:r>
          </a:p>
          <a:p>
            <a:pPr marL="742950" lvl="1" indent="-285750">
              <a:buFont typeface="Wingdings" panose="05000000000000000000" pitchFamily="2" charset="2"/>
              <a:buChar char="q"/>
            </a:pPr>
            <a:r>
              <a:rPr lang="en-US" altLang="en-US" sz="1800" b="0" dirty="0">
                <a:latin typeface="Times New Roman" panose="02020603050405020304" pitchFamily="18" charset="0"/>
                <a:cs typeface="Times New Roman" panose="02020603050405020304" pitchFamily="18" charset="0"/>
              </a:rPr>
              <a:t>Mean</a:t>
            </a:r>
          </a:p>
          <a:p>
            <a:pPr marL="742950" lvl="1" indent="-285750">
              <a:buFont typeface="Wingdings" panose="05000000000000000000" pitchFamily="2" charset="2"/>
              <a:buChar char="q"/>
            </a:pPr>
            <a:r>
              <a:rPr lang="en-US" altLang="en-US" sz="1800" b="0" dirty="0">
                <a:latin typeface="Times New Roman" panose="02020603050405020304" pitchFamily="18" charset="0"/>
                <a:cs typeface="Times New Roman" panose="02020603050405020304" pitchFamily="18" charset="0"/>
              </a:rPr>
              <a:t>Percentiles</a:t>
            </a:r>
          </a:p>
          <a:p>
            <a:pPr marL="742950" lvl="1" indent="-285750">
              <a:buFont typeface="Wingdings" panose="05000000000000000000" pitchFamily="2" charset="2"/>
              <a:buChar char="q"/>
            </a:pPr>
            <a:r>
              <a:rPr lang="en-US" altLang="en-US" sz="1800" b="0" dirty="0">
                <a:latin typeface="Times New Roman" panose="02020603050405020304" pitchFamily="18" charset="0"/>
                <a:cs typeface="Times New Roman" panose="02020603050405020304" pitchFamily="18" charset="0"/>
              </a:rPr>
              <a:t>Quartiles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9625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82181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sz="2000" u="sng" smtClean="0">
                <a:latin typeface="Times New Roman" pitchFamily="18" charset="0"/>
                <a:cs typeface="Times New Roman" pitchFamily="18" charset="0"/>
              </a:rPr>
              <a:t>Common Statistical Graphs – Qualitative Data</a:t>
            </a:r>
          </a:p>
          <a:p>
            <a:pPr marL="0" indent="0" algn="just">
              <a:buFont typeface="Arial" pitchFamily="34" charset="0"/>
              <a:buNone/>
            </a:pPr>
            <a:endParaRPr lang="it-IT" sz="2000" smtClean="0">
              <a:latin typeface="Times New Roman" pitchFamily="18" charset="0"/>
              <a:cs typeface="Times New Roman" pitchFamily="18" charset="0"/>
            </a:endParaRPr>
          </a:p>
          <a:p>
            <a:pPr marL="0" indent="0" algn="just">
              <a:buFont typeface="Arial" pitchFamily="34" charset="0"/>
              <a:buNone/>
            </a:pPr>
            <a:r>
              <a:rPr lang="en-US" sz="2000" u="sng" smtClean="0">
                <a:latin typeface="Times New Roman" pitchFamily="18" charset="0"/>
                <a:cs typeface="Times New Roman" pitchFamily="18" charset="0"/>
              </a:rPr>
              <a:t>Pie Chart -</a:t>
            </a:r>
            <a:r>
              <a:rPr lang="en-US" sz="2000" smtClean="0">
                <a:latin typeface="Times New Roman" pitchFamily="18" charset="0"/>
                <a:cs typeface="Times New Roman" pitchFamily="18" charset="0"/>
              </a:rPr>
              <a:t>  A pie chart is a circular depiction of data where the area of the whole pie represents 100% of the data and slices of the pie represent a percentage breakdown of the sublevels.</a:t>
            </a:r>
          </a:p>
          <a:p>
            <a:pPr marL="0" indent="0" algn="just">
              <a:buFont typeface="Arial" pitchFamily="34" charset="0"/>
              <a:buNone/>
            </a:pPr>
            <a:r>
              <a:rPr lang="en-US" sz="2000" u="sng" smtClean="0">
                <a:latin typeface="Times New Roman" pitchFamily="18" charset="0"/>
                <a:cs typeface="Times New Roman" pitchFamily="18" charset="0"/>
              </a:rPr>
              <a:t>Bar Chart -</a:t>
            </a:r>
            <a:r>
              <a:rPr lang="en-US" sz="2000" smtClean="0">
                <a:latin typeface="Times New Roman" pitchFamily="18" charset="0"/>
                <a:cs typeface="Times New Roman" pitchFamily="18" charset="0"/>
              </a:rPr>
              <a:t> Frequency or relative frequency of one more categorical variables</a:t>
            </a:r>
          </a:p>
          <a:p>
            <a:pPr marL="0" indent="0" algn="just">
              <a:buFont typeface="Arial" pitchFamily="34" charset="0"/>
              <a:buNone/>
            </a:pPr>
            <a:r>
              <a:rPr lang="en-US" sz="2000" u="sng" smtClean="0">
                <a:latin typeface="Times New Roman" pitchFamily="18" charset="0"/>
                <a:cs typeface="Times New Roman" pitchFamily="18" charset="0"/>
              </a:rPr>
              <a:t>Pareto charts -</a:t>
            </a:r>
            <a:r>
              <a:rPr lang="en-US" sz="2000" smtClean="0">
                <a:latin typeface="Times New Roman" pitchFamily="18" charset="0"/>
                <a:cs typeface="Times New Roman" pitchFamily="18" charset="0"/>
              </a:rPr>
              <a:t> A graphical technique for displaying problem causes is Pareto analysis. Pareto analysis is a quantitative tallying of the number and types of defects that occur with a product or service. Analysts use this tally to produce a vertical bar chart that displays the most common types of defects, ranked in order of occurrence from left to right. The bar chart is called a Pareto chart.</a:t>
            </a:r>
          </a:p>
          <a:p>
            <a:pPr marL="0" indent="0" algn="just">
              <a:buFont typeface="Arial" pitchFamily="34" charset="0"/>
              <a:buNone/>
            </a:pPr>
            <a:r>
              <a:rPr lang="en-US" sz="2000" u="sng" smtClean="0">
                <a:latin typeface="Times New Roman" pitchFamily="18" charset="0"/>
                <a:cs typeface="Times New Roman" pitchFamily="18" charset="0"/>
              </a:rPr>
              <a:t>Scatter Plot - </a:t>
            </a:r>
            <a:r>
              <a:rPr lang="en-US" sz="2000" smtClean="0">
                <a:latin typeface="Times New Roman" pitchFamily="18" charset="0"/>
                <a:cs typeface="Times New Roman" pitchFamily="18" charset="0"/>
              </a:rPr>
              <a:t>A scatter plot is a two-dimensional graph plot of pairs of points from two numerical variables.</a:t>
            </a:r>
          </a:p>
          <a:p>
            <a:pPr marL="0" indent="0" algn="just">
              <a:buFont typeface="Arial" pitchFamily="34" charse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01145"/>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grpSp>
        <p:nvGrpSpPr>
          <p:cNvPr id="4" name="Group 107"/>
          <p:cNvGrpSpPr>
            <a:grpSpLocks/>
          </p:cNvGrpSpPr>
          <p:nvPr/>
        </p:nvGrpSpPr>
        <p:grpSpPr bwMode="auto">
          <a:xfrm>
            <a:off x="668338" y="1825120"/>
            <a:ext cx="7694371" cy="4023395"/>
            <a:chOff x="650875" y="1608138"/>
            <a:chExt cx="7692804" cy="4023395"/>
          </a:xfrm>
        </p:grpSpPr>
        <p:sp>
          <p:nvSpPr>
            <p:cNvPr id="5" name="Rectangle 6"/>
            <p:cNvSpPr>
              <a:spLocks noChangeArrowheads="1"/>
            </p:cNvSpPr>
            <p:nvPr/>
          </p:nvSpPr>
          <p:spPr bwMode="auto">
            <a:xfrm>
              <a:off x="650875" y="1608138"/>
              <a:ext cx="1681210"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COMPLAINT</a:t>
              </a:r>
            </a:p>
          </p:txBody>
        </p:sp>
        <p:sp>
          <p:nvSpPr>
            <p:cNvPr id="6" name="Rectangle 7"/>
            <p:cNvSpPr>
              <a:spLocks noChangeArrowheads="1"/>
            </p:cNvSpPr>
            <p:nvPr/>
          </p:nvSpPr>
          <p:spPr bwMode="auto">
            <a:xfrm>
              <a:off x="2907840" y="1608138"/>
              <a:ext cx="128214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NUMBER</a:t>
              </a:r>
            </a:p>
          </p:txBody>
        </p:sp>
        <p:sp>
          <p:nvSpPr>
            <p:cNvPr id="7" name="Rectangle 8"/>
            <p:cNvSpPr>
              <a:spLocks noChangeArrowheads="1"/>
            </p:cNvSpPr>
            <p:nvPr/>
          </p:nvSpPr>
          <p:spPr bwMode="auto">
            <a:xfrm>
              <a:off x="4404548" y="1608138"/>
              <a:ext cx="179660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PROPORTION</a:t>
              </a:r>
            </a:p>
          </p:txBody>
        </p:sp>
        <p:sp>
          <p:nvSpPr>
            <p:cNvPr id="8" name="Rectangle 9"/>
            <p:cNvSpPr>
              <a:spLocks noChangeArrowheads="1"/>
            </p:cNvSpPr>
            <p:nvPr/>
          </p:nvSpPr>
          <p:spPr bwMode="auto">
            <a:xfrm>
              <a:off x="6648816" y="1608138"/>
              <a:ext cx="1532160"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rgbClr val="EEECE1"/>
                  </a:solidFill>
                  <a:latin typeface="Times New Roman" pitchFamily="18" charset="0"/>
                  <a:cs typeface="Times New Roman" pitchFamily="18" charset="0"/>
                </a:rPr>
                <a:t>   </a:t>
              </a:r>
              <a:r>
                <a:rPr lang="en-US" sz="2000" b="0" kern="0">
                  <a:solidFill>
                    <a:sysClr val="windowText" lastClr="000000"/>
                  </a:solidFill>
                  <a:latin typeface="Times New Roman" pitchFamily="18" charset="0"/>
                  <a:cs typeface="Times New Roman" pitchFamily="18" charset="0"/>
                </a:rPr>
                <a:t>DEGREES</a:t>
              </a:r>
            </a:p>
          </p:txBody>
        </p:sp>
        <p:sp>
          <p:nvSpPr>
            <p:cNvPr id="9" name="Rectangle 10"/>
            <p:cNvSpPr>
              <a:spLocks noChangeArrowheads="1"/>
            </p:cNvSpPr>
            <p:nvPr/>
          </p:nvSpPr>
          <p:spPr bwMode="auto">
            <a:xfrm>
              <a:off x="650875" y="2181225"/>
              <a:ext cx="1496901"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Stations, etc.</a:t>
              </a:r>
            </a:p>
          </p:txBody>
        </p:sp>
        <p:sp>
          <p:nvSpPr>
            <p:cNvPr id="10" name="Rectangle 11"/>
            <p:cNvSpPr>
              <a:spLocks noChangeArrowheads="1"/>
            </p:cNvSpPr>
            <p:nvPr/>
          </p:nvSpPr>
          <p:spPr bwMode="auto">
            <a:xfrm>
              <a:off x="3282414" y="2181225"/>
              <a:ext cx="887884"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28,000</a:t>
              </a:r>
            </a:p>
          </p:txBody>
        </p:sp>
        <p:sp>
          <p:nvSpPr>
            <p:cNvPr id="11" name="Rectangle 12"/>
            <p:cNvSpPr>
              <a:spLocks noChangeArrowheads="1"/>
            </p:cNvSpPr>
            <p:nvPr/>
          </p:nvSpPr>
          <p:spPr bwMode="auto">
            <a:xfrm>
              <a:off x="5909191" y="2159000"/>
              <a:ext cx="50324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.40</a:t>
              </a:r>
            </a:p>
          </p:txBody>
        </p:sp>
        <p:sp>
          <p:nvSpPr>
            <p:cNvPr id="12" name="Rectangle 13"/>
            <p:cNvSpPr>
              <a:spLocks noChangeArrowheads="1"/>
            </p:cNvSpPr>
            <p:nvPr/>
          </p:nvSpPr>
          <p:spPr bwMode="auto">
            <a:xfrm>
              <a:off x="7555094" y="2181225"/>
              <a:ext cx="759669"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144.0</a:t>
              </a:r>
            </a:p>
          </p:txBody>
        </p:sp>
        <p:sp>
          <p:nvSpPr>
            <p:cNvPr id="13" name="Rectangle 14"/>
            <p:cNvSpPr>
              <a:spLocks noChangeArrowheads="1"/>
            </p:cNvSpPr>
            <p:nvPr/>
          </p:nvSpPr>
          <p:spPr bwMode="auto">
            <a:xfrm>
              <a:off x="650875" y="2754313"/>
              <a:ext cx="73723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Train</a:t>
              </a:r>
            </a:p>
          </p:txBody>
        </p:sp>
        <p:sp>
          <p:nvSpPr>
            <p:cNvPr id="14" name="Rectangle 15"/>
            <p:cNvSpPr>
              <a:spLocks noChangeArrowheads="1"/>
            </p:cNvSpPr>
            <p:nvPr/>
          </p:nvSpPr>
          <p:spPr bwMode="auto">
            <a:xfrm>
              <a:off x="650875" y="3086100"/>
              <a:ext cx="1490490"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Performance</a:t>
              </a:r>
            </a:p>
          </p:txBody>
        </p:sp>
        <p:sp>
          <p:nvSpPr>
            <p:cNvPr id="15" name="Rectangle 16"/>
            <p:cNvSpPr>
              <a:spLocks noChangeArrowheads="1"/>
            </p:cNvSpPr>
            <p:nvPr/>
          </p:nvSpPr>
          <p:spPr bwMode="auto">
            <a:xfrm>
              <a:off x="3282414" y="2754313"/>
              <a:ext cx="887884"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14,700</a:t>
              </a:r>
            </a:p>
          </p:txBody>
        </p:sp>
        <p:sp>
          <p:nvSpPr>
            <p:cNvPr id="16" name="Rectangle 17"/>
            <p:cNvSpPr>
              <a:spLocks noChangeArrowheads="1"/>
            </p:cNvSpPr>
            <p:nvPr/>
          </p:nvSpPr>
          <p:spPr bwMode="auto">
            <a:xfrm>
              <a:off x="5909191" y="2754313"/>
              <a:ext cx="50324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.21</a:t>
              </a:r>
            </a:p>
          </p:txBody>
        </p:sp>
        <p:sp>
          <p:nvSpPr>
            <p:cNvPr id="17" name="Rectangle 18"/>
            <p:cNvSpPr>
              <a:spLocks noChangeArrowheads="1"/>
            </p:cNvSpPr>
            <p:nvPr/>
          </p:nvSpPr>
          <p:spPr bwMode="auto">
            <a:xfrm>
              <a:off x="7712224" y="2754313"/>
              <a:ext cx="631455"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75.6</a:t>
              </a:r>
            </a:p>
          </p:txBody>
        </p:sp>
        <p:sp>
          <p:nvSpPr>
            <p:cNvPr id="18" name="Rectangle 19"/>
            <p:cNvSpPr>
              <a:spLocks noChangeArrowheads="1"/>
            </p:cNvSpPr>
            <p:nvPr/>
          </p:nvSpPr>
          <p:spPr bwMode="auto">
            <a:xfrm>
              <a:off x="650875" y="3419475"/>
              <a:ext cx="1306183"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Equipment</a:t>
              </a:r>
            </a:p>
          </p:txBody>
        </p:sp>
        <p:sp>
          <p:nvSpPr>
            <p:cNvPr id="19" name="Rectangle 20"/>
            <p:cNvSpPr>
              <a:spLocks noChangeArrowheads="1"/>
            </p:cNvSpPr>
            <p:nvPr/>
          </p:nvSpPr>
          <p:spPr bwMode="auto">
            <a:xfrm>
              <a:off x="3282414" y="3419475"/>
              <a:ext cx="887884"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10,500</a:t>
              </a:r>
            </a:p>
          </p:txBody>
        </p:sp>
        <p:sp>
          <p:nvSpPr>
            <p:cNvPr id="20" name="Rectangle 21"/>
            <p:cNvSpPr>
              <a:spLocks noChangeArrowheads="1"/>
            </p:cNvSpPr>
            <p:nvPr/>
          </p:nvSpPr>
          <p:spPr bwMode="auto">
            <a:xfrm>
              <a:off x="5909191" y="3419475"/>
              <a:ext cx="50324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.15</a:t>
              </a:r>
            </a:p>
          </p:txBody>
        </p:sp>
        <p:sp>
          <p:nvSpPr>
            <p:cNvPr id="21" name="Rectangle 22"/>
            <p:cNvSpPr>
              <a:spLocks noChangeArrowheads="1"/>
            </p:cNvSpPr>
            <p:nvPr/>
          </p:nvSpPr>
          <p:spPr bwMode="auto">
            <a:xfrm>
              <a:off x="7712224" y="3419475"/>
              <a:ext cx="631455"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50.4</a:t>
              </a:r>
            </a:p>
          </p:txBody>
        </p:sp>
        <p:sp>
          <p:nvSpPr>
            <p:cNvPr id="22" name="Rectangle 23"/>
            <p:cNvSpPr>
              <a:spLocks noChangeArrowheads="1"/>
            </p:cNvSpPr>
            <p:nvPr/>
          </p:nvSpPr>
          <p:spPr bwMode="auto">
            <a:xfrm>
              <a:off x="650875" y="3992563"/>
              <a:ext cx="119239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Personnel</a:t>
              </a:r>
            </a:p>
          </p:txBody>
        </p:sp>
        <p:sp>
          <p:nvSpPr>
            <p:cNvPr id="23" name="Rectangle 24"/>
            <p:cNvSpPr>
              <a:spLocks noChangeArrowheads="1"/>
            </p:cNvSpPr>
            <p:nvPr/>
          </p:nvSpPr>
          <p:spPr bwMode="auto">
            <a:xfrm>
              <a:off x="3439544" y="3992563"/>
              <a:ext cx="759669"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9,800</a:t>
              </a:r>
            </a:p>
          </p:txBody>
        </p:sp>
        <p:sp>
          <p:nvSpPr>
            <p:cNvPr id="24" name="Rectangle 25"/>
            <p:cNvSpPr>
              <a:spLocks noChangeArrowheads="1"/>
            </p:cNvSpPr>
            <p:nvPr/>
          </p:nvSpPr>
          <p:spPr bwMode="auto">
            <a:xfrm>
              <a:off x="5909191" y="3992563"/>
              <a:ext cx="50324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.14</a:t>
              </a:r>
            </a:p>
          </p:txBody>
        </p:sp>
        <p:sp>
          <p:nvSpPr>
            <p:cNvPr id="25" name="Rectangle 26"/>
            <p:cNvSpPr>
              <a:spLocks noChangeArrowheads="1"/>
            </p:cNvSpPr>
            <p:nvPr/>
          </p:nvSpPr>
          <p:spPr bwMode="auto">
            <a:xfrm>
              <a:off x="7712224" y="3992563"/>
              <a:ext cx="631455"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50.6</a:t>
              </a:r>
            </a:p>
          </p:txBody>
        </p:sp>
        <p:sp>
          <p:nvSpPr>
            <p:cNvPr id="26" name="Rectangle 27"/>
            <p:cNvSpPr>
              <a:spLocks noChangeArrowheads="1"/>
            </p:cNvSpPr>
            <p:nvPr/>
          </p:nvSpPr>
          <p:spPr bwMode="auto">
            <a:xfrm>
              <a:off x="650875" y="4565650"/>
              <a:ext cx="1285347"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Schedules,</a:t>
              </a:r>
            </a:p>
          </p:txBody>
        </p:sp>
        <p:sp>
          <p:nvSpPr>
            <p:cNvPr id="27" name="Rectangle 28"/>
            <p:cNvSpPr>
              <a:spLocks noChangeArrowheads="1"/>
            </p:cNvSpPr>
            <p:nvPr/>
          </p:nvSpPr>
          <p:spPr bwMode="auto">
            <a:xfrm>
              <a:off x="650875" y="4899025"/>
              <a:ext cx="544911"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etc.</a:t>
              </a:r>
            </a:p>
          </p:txBody>
        </p:sp>
        <p:sp>
          <p:nvSpPr>
            <p:cNvPr id="28" name="Rectangle 29"/>
            <p:cNvSpPr>
              <a:spLocks noChangeArrowheads="1"/>
            </p:cNvSpPr>
            <p:nvPr/>
          </p:nvSpPr>
          <p:spPr bwMode="auto">
            <a:xfrm>
              <a:off x="3439544" y="4565650"/>
              <a:ext cx="759669"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7,000</a:t>
              </a:r>
            </a:p>
          </p:txBody>
        </p:sp>
        <p:sp>
          <p:nvSpPr>
            <p:cNvPr id="29" name="Rectangle 30"/>
            <p:cNvSpPr>
              <a:spLocks noChangeArrowheads="1"/>
            </p:cNvSpPr>
            <p:nvPr/>
          </p:nvSpPr>
          <p:spPr bwMode="auto">
            <a:xfrm>
              <a:off x="5909191" y="4565650"/>
              <a:ext cx="503242"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.10</a:t>
              </a:r>
            </a:p>
          </p:txBody>
        </p:sp>
        <p:sp>
          <p:nvSpPr>
            <p:cNvPr id="30" name="Rectangle 31"/>
            <p:cNvSpPr>
              <a:spLocks noChangeArrowheads="1"/>
            </p:cNvSpPr>
            <p:nvPr/>
          </p:nvSpPr>
          <p:spPr bwMode="auto">
            <a:xfrm>
              <a:off x="7712224" y="4565650"/>
              <a:ext cx="631455"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36.0</a:t>
              </a:r>
            </a:p>
          </p:txBody>
        </p:sp>
        <p:sp>
          <p:nvSpPr>
            <p:cNvPr id="31" name="Rectangle 32"/>
            <p:cNvSpPr>
              <a:spLocks noChangeArrowheads="1"/>
            </p:cNvSpPr>
            <p:nvPr/>
          </p:nvSpPr>
          <p:spPr bwMode="auto">
            <a:xfrm>
              <a:off x="1761899" y="5233988"/>
              <a:ext cx="722809"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Total</a:t>
              </a:r>
            </a:p>
          </p:txBody>
        </p:sp>
        <p:sp>
          <p:nvSpPr>
            <p:cNvPr id="32" name="Rectangle 33"/>
            <p:cNvSpPr>
              <a:spLocks noChangeArrowheads="1"/>
            </p:cNvSpPr>
            <p:nvPr/>
          </p:nvSpPr>
          <p:spPr bwMode="auto">
            <a:xfrm>
              <a:off x="3282414" y="5233988"/>
              <a:ext cx="887884"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70,000</a:t>
              </a:r>
            </a:p>
          </p:txBody>
        </p:sp>
        <p:sp>
          <p:nvSpPr>
            <p:cNvPr id="33" name="Rectangle 34"/>
            <p:cNvSpPr>
              <a:spLocks noChangeArrowheads="1"/>
            </p:cNvSpPr>
            <p:nvPr/>
          </p:nvSpPr>
          <p:spPr bwMode="auto">
            <a:xfrm>
              <a:off x="5753648" y="5233988"/>
              <a:ext cx="631455"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dirty="0">
                  <a:solidFill>
                    <a:sysClr val="windowText" lastClr="000000"/>
                  </a:solidFill>
                  <a:latin typeface="Times New Roman" pitchFamily="18" charset="0"/>
                  <a:cs typeface="Times New Roman" pitchFamily="18" charset="0"/>
                </a:rPr>
                <a:t>1.00</a:t>
              </a:r>
            </a:p>
          </p:txBody>
        </p:sp>
        <p:sp>
          <p:nvSpPr>
            <p:cNvPr id="34" name="Rectangle 35"/>
            <p:cNvSpPr>
              <a:spLocks noChangeArrowheads="1"/>
            </p:cNvSpPr>
            <p:nvPr/>
          </p:nvSpPr>
          <p:spPr bwMode="auto">
            <a:xfrm>
              <a:off x="7555094" y="5233988"/>
              <a:ext cx="759669" cy="39754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000" b="0" kern="0">
                  <a:solidFill>
                    <a:sysClr val="windowText" lastClr="000000"/>
                  </a:solidFill>
                  <a:latin typeface="Times New Roman" pitchFamily="18" charset="0"/>
                  <a:cs typeface="Times New Roman" pitchFamily="18" charset="0"/>
                </a:rPr>
                <a:t>360.0</a:t>
              </a:r>
            </a:p>
          </p:txBody>
        </p:sp>
      </p:grpSp>
    </p:spTree>
    <p:extLst>
      <p:ext uri="{BB962C8B-B14F-4D97-AF65-F5344CB8AC3E}">
        <p14:creationId xmlns:p14="http://schemas.microsoft.com/office/powerpoint/2010/main" val="2018861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30203"/>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graphicFrame>
        <p:nvGraphicFramePr>
          <p:cNvPr id="4" name="Object 3"/>
          <p:cNvGraphicFramePr>
            <a:graphicFrameLocks noGrp="1"/>
          </p:cNvGraphicFramePr>
          <p:nvPr>
            <p:extLst/>
          </p:nvPr>
        </p:nvGraphicFramePr>
        <p:xfrm>
          <a:off x="1295400" y="2206603"/>
          <a:ext cx="6727825" cy="4217987"/>
        </p:xfrm>
        <a:graphic>
          <a:graphicData uri="http://schemas.openxmlformats.org/presentationml/2006/ole">
            <mc:AlternateContent xmlns:mc="http://schemas.openxmlformats.org/markup-compatibility/2006">
              <mc:Choice xmlns:v="urn:schemas-microsoft-com:vml" Requires="v">
                <p:oleObj spid="_x0000_s9224" name="Chart" r:id="rId3" imgW="7669433" imgH="4907705" progId="Excel.Sheet.8">
                  <p:embed/>
                </p:oleObj>
              </mc:Choice>
              <mc:Fallback>
                <p:oleObj name="Chart" r:id="rId3" imgW="7669433" imgH="4907705" progId="Excel.Sheet.8">
                  <p:embed/>
                  <p:pic>
                    <p:nvPicPr>
                      <p:cNvPr id="0" name=""/>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6603"/>
                        <a:ext cx="6727825" cy="4217987"/>
                      </a:xfrm>
                      <a:prstGeom prst="rect">
                        <a:avLst/>
                      </a:prstGeom>
                      <a:noFill/>
                      <a:ln>
                        <a:noFill/>
                      </a:ln>
                    </p:spPr>
                  </p:pic>
                </p:oleObj>
              </mc:Fallback>
            </mc:AlternateContent>
          </a:graphicData>
        </a:graphic>
      </p:graphicFrame>
      <p:sp>
        <p:nvSpPr>
          <p:cNvPr id="5" name="TextBox 4"/>
          <p:cNvSpPr txBox="1"/>
          <p:nvPr/>
        </p:nvSpPr>
        <p:spPr>
          <a:xfrm>
            <a:off x="762000" y="1673203"/>
            <a:ext cx="3352800" cy="461665"/>
          </a:xfrm>
          <a:prstGeom prst="rect">
            <a:avLst/>
          </a:prstGeom>
          <a:noFill/>
        </p:spPr>
        <p:txBody>
          <a:bodyPr wrap="square" rtlCol="0">
            <a:spAutoFit/>
          </a:bodyPr>
          <a:lstStyle/>
          <a:p>
            <a:r>
              <a:rPr lang="en-US" sz="2400" dirty="0">
                <a:latin typeface="Times New Roman" pitchFamily="18" charset="0"/>
                <a:cs typeface="Times New Roman" pitchFamily="18" charset="0"/>
              </a:rPr>
              <a:t>Pie Chart</a:t>
            </a:r>
          </a:p>
        </p:txBody>
      </p:sp>
    </p:spTree>
    <p:extLst>
      <p:ext uri="{BB962C8B-B14F-4D97-AF65-F5344CB8AC3E}">
        <p14:creationId xmlns:p14="http://schemas.microsoft.com/office/powerpoint/2010/main" val="201886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436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1937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a:latin typeface="Times New Roman" pitchFamily="18" charset="0"/>
                <a:cs typeface="Times New Roman" pitchFamily="18" charset="0"/>
              </a:rPr>
              <a:t>Frequency Distribution</a:t>
            </a:r>
            <a:endParaRPr lang="en-US" sz="3200" dirty="0"/>
          </a:p>
        </p:txBody>
      </p:sp>
      <p:graphicFrame>
        <p:nvGraphicFramePr>
          <p:cNvPr id="4" name="Group 51"/>
          <p:cNvGraphicFramePr>
            <a:graphicFrameLocks/>
          </p:cNvGraphicFramePr>
          <p:nvPr>
            <p:extLst/>
          </p:nvPr>
        </p:nvGraphicFramePr>
        <p:xfrm>
          <a:off x="381000" y="2514600"/>
          <a:ext cx="3810000" cy="3521076"/>
        </p:xfrm>
        <a:graphic>
          <a:graphicData uri="http://schemas.openxmlformats.org/drawingml/2006/table">
            <a:tbl>
              <a:tblPr/>
              <a:tblGrid>
                <a:gridCol w="1804988">
                  <a:extLst>
                    <a:ext uri="{9D8B030D-6E8A-4147-A177-3AD203B41FA5}">
                      <a16:colId xmlns:a16="http://schemas.microsoft.com/office/drawing/2014/main" xmlns="" val="20000"/>
                    </a:ext>
                  </a:extLst>
                </a:gridCol>
                <a:gridCol w="2005012">
                  <a:extLst>
                    <a:ext uri="{9D8B030D-6E8A-4147-A177-3AD203B41FA5}">
                      <a16:colId xmlns:a16="http://schemas.microsoft.com/office/drawing/2014/main" xmlns="" val="20001"/>
                    </a:ext>
                  </a:extLst>
                </a:gridCol>
              </a:tblGrid>
              <a:tr h="736600">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Registered Vehicles (1000's)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Gasoline Sales (1000's of Gallons)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0"/>
                  </a:ext>
                </a:extLst>
              </a:tr>
              <a:tr h="671513">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485775">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cs typeface="Arial" charset="0"/>
                        </a:rPr>
                        <a:t>120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482600">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cs typeface="Arial" charset="0"/>
                        </a:rPr>
                        <a:t>90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r h="484188">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cs typeface="Arial" charset="0"/>
                        </a:rPr>
                        <a:t>140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4"/>
                  </a:ext>
                </a:extLst>
              </a:tr>
              <a:tr h="482600">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5"/>
                  </a:ext>
                </a:extLst>
              </a:tr>
            </a:tbl>
          </a:graphicData>
        </a:graphic>
      </p:graphicFrame>
      <p:graphicFrame>
        <p:nvGraphicFramePr>
          <p:cNvPr id="5" name="Object 2"/>
          <p:cNvGraphicFramePr>
            <a:graphicFrameLocks noChangeAspect="1"/>
          </p:cNvGraphicFramePr>
          <p:nvPr>
            <p:extLst/>
          </p:nvPr>
        </p:nvGraphicFramePr>
        <p:xfrm>
          <a:off x="4344987" y="2540000"/>
          <a:ext cx="4494213" cy="3403600"/>
        </p:xfrm>
        <a:graphic>
          <a:graphicData uri="http://schemas.openxmlformats.org/presentationml/2006/ole">
            <mc:AlternateContent xmlns:mc="http://schemas.openxmlformats.org/markup-compatibility/2006">
              <mc:Choice xmlns:v="urn:schemas-microsoft-com:vml" Requires="v">
                <p:oleObj spid="_x0000_s10248" name="Chart" r:id="rId3" imgW="3609975" imgH="2733675" progId="Excel.Sheet.8">
                  <p:embed/>
                </p:oleObj>
              </mc:Choice>
              <mc:Fallback>
                <p:oleObj name="Chart" r:id="rId3" imgW="3609975" imgH="2733675"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987" y="2540000"/>
                        <a:ext cx="4494213" cy="3403600"/>
                      </a:xfrm>
                      <a:prstGeom prst="rect">
                        <a:avLst/>
                      </a:prstGeom>
                    </p:spPr>
                  </p:pic>
                </p:oleObj>
              </mc:Fallback>
            </mc:AlternateContent>
          </a:graphicData>
        </a:graphic>
      </p:graphicFrame>
      <p:sp>
        <p:nvSpPr>
          <p:cNvPr id="6" name="TextBox 5"/>
          <p:cNvSpPr txBox="1"/>
          <p:nvPr/>
        </p:nvSpPr>
        <p:spPr>
          <a:xfrm>
            <a:off x="762000" y="1661565"/>
            <a:ext cx="3352800" cy="461665"/>
          </a:xfrm>
          <a:prstGeom prst="rect">
            <a:avLst/>
          </a:prstGeom>
          <a:noFill/>
        </p:spPr>
        <p:txBody>
          <a:bodyPr wrap="square" rtlCol="0">
            <a:spAutoFit/>
          </a:bodyPr>
          <a:lstStyle/>
          <a:p>
            <a:r>
              <a:rPr lang="en-US" sz="2400" dirty="0">
                <a:latin typeface="Times New Roman" pitchFamily="18" charset="0"/>
                <a:cs typeface="Times New Roman" pitchFamily="18" charset="0"/>
              </a:rPr>
              <a:t>Scatter Plot</a:t>
            </a:r>
          </a:p>
        </p:txBody>
      </p:sp>
    </p:spTree>
    <p:extLst>
      <p:ext uri="{BB962C8B-B14F-4D97-AF65-F5344CB8AC3E}">
        <p14:creationId xmlns:p14="http://schemas.microsoft.com/office/powerpoint/2010/main" val="201886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5709"/>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TextBox 3"/>
          <p:cNvSpPr txBox="1"/>
          <p:nvPr/>
        </p:nvSpPr>
        <p:spPr>
          <a:xfrm>
            <a:off x="762000" y="1668709"/>
            <a:ext cx="3352800" cy="461665"/>
          </a:xfrm>
          <a:prstGeom prst="rect">
            <a:avLst/>
          </a:prstGeom>
          <a:noFill/>
        </p:spPr>
        <p:txBody>
          <a:bodyPr wrap="square" rtlCol="0">
            <a:spAutoFit/>
          </a:bodyPr>
          <a:lstStyle/>
          <a:p>
            <a:r>
              <a:rPr lang="en-US" sz="2400" dirty="0">
                <a:latin typeface="Times New Roman" pitchFamily="18" charset="0"/>
                <a:cs typeface="Times New Roman" pitchFamily="18" charset="0"/>
              </a:rPr>
              <a:t>Bar Plot</a:t>
            </a:r>
          </a:p>
        </p:txBody>
      </p:sp>
      <p:graphicFrame>
        <p:nvGraphicFramePr>
          <p:cNvPr id="5" name="Table 4"/>
          <p:cNvGraphicFramePr>
            <a:graphicFrameLocks noGrp="1"/>
          </p:cNvGraphicFramePr>
          <p:nvPr>
            <p:extLst/>
          </p:nvPr>
        </p:nvGraphicFramePr>
        <p:xfrm>
          <a:off x="202293" y="2811709"/>
          <a:ext cx="3760107" cy="2518356"/>
        </p:xfrm>
        <a:graphic>
          <a:graphicData uri="http://schemas.openxmlformats.org/drawingml/2006/table">
            <a:tbl>
              <a:tblPr firstRow="1" firstCol="1" bandRow="1">
                <a:tableStyleId>{5C22544A-7EE6-4342-B048-85BDC9FD1C3A}</a:tableStyleId>
              </a:tblPr>
              <a:tblGrid>
                <a:gridCol w="2464707">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419726">
                <a:tc>
                  <a:txBody>
                    <a:bodyPr/>
                    <a:lstStyle/>
                    <a:p>
                      <a:pPr marL="0" marR="0" algn="ctr">
                        <a:lnSpc>
                          <a:spcPct val="115000"/>
                        </a:lnSpc>
                        <a:spcBef>
                          <a:spcPts val="0"/>
                        </a:spcBef>
                        <a:spcAft>
                          <a:spcPts val="0"/>
                        </a:spcAft>
                      </a:pPr>
                      <a:r>
                        <a:rPr lang="en-US" sz="1800" b="1" dirty="0">
                          <a:solidFill>
                            <a:schemeClr val="tx1"/>
                          </a:solidFill>
                          <a:effectLst/>
                        </a:rPr>
                        <a:t>Category </a:t>
                      </a:r>
                      <a:endParaRPr lang="en-US" sz="1800" b="1"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solidFill>
                            <a:schemeClr val="tx1"/>
                          </a:solidFill>
                          <a:effectLst/>
                        </a:rPr>
                        <a:t>Amount</a:t>
                      </a:r>
                      <a:endParaRPr lang="en-US" sz="1800" b="1"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419726">
                <a:tc>
                  <a:txBody>
                    <a:bodyPr/>
                    <a:lstStyle/>
                    <a:p>
                      <a:pPr marL="0" marR="0" algn="ctr">
                        <a:lnSpc>
                          <a:spcPct val="115000"/>
                        </a:lnSpc>
                        <a:spcBef>
                          <a:spcPts val="0"/>
                        </a:spcBef>
                        <a:spcAft>
                          <a:spcPts val="0"/>
                        </a:spcAft>
                      </a:pPr>
                      <a:r>
                        <a:rPr lang="en-US" sz="1800" b="0" dirty="0">
                          <a:solidFill>
                            <a:schemeClr val="tx1"/>
                          </a:solidFill>
                          <a:effectLst/>
                        </a:rPr>
                        <a:t>Electronics </a:t>
                      </a:r>
                      <a:endParaRPr lang="en-US" sz="1800" b="0"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0" dirty="0">
                          <a:solidFill>
                            <a:schemeClr val="tx1"/>
                          </a:solidFill>
                          <a:effectLst/>
                        </a:rPr>
                        <a:t>211.89 </a:t>
                      </a:r>
                      <a:endParaRPr lang="en-US" sz="1800" b="0"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9726">
                <a:tc>
                  <a:txBody>
                    <a:bodyPr/>
                    <a:lstStyle/>
                    <a:p>
                      <a:pPr marL="0" marR="0" algn="ctr">
                        <a:lnSpc>
                          <a:spcPct val="115000"/>
                        </a:lnSpc>
                        <a:spcBef>
                          <a:spcPts val="0"/>
                        </a:spcBef>
                        <a:spcAft>
                          <a:spcPts val="0"/>
                        </a:spcAft>
                      </a:pPr>
                      <a:r>
                        <a:rPr lang="en-US" sz="1800" b="0" dirty="0">
                          <a:solidFill>
                            <a:schemeClr val="tx1"/>
                          </a:solidFill>
                          <a:effectLst/>
                        </a:rPr>
                        <a:t>Clothing and Accessories </a:t>
                      </a:r>
                      <a:endParaRPr lang="en-US" sz="1800" b="0"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0" dirty="0">
                          <a:solidFill>
                            <a:schemeClr val="tx1"/>
                          </a:solidFill>
                          <a:effectLst/>
                        </a:rPr>
                        <a:t>134.4</a:t>
                      </a:r>
                      <a:endParaRPr lang="en-US" sz="1800" b="0"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419726">
                <a:tc>
                  <a:txBody>
                    <a:bodyPr/>
                    <a:lstStyle/>
                    <a:p>
                      <a:pPr marL="0" marR="0" algn="ctr">
                        <a:lnSpc>
                          <a:spcPct val="115000"/>
                        </a:lnSpc>
                        <a:spcBef>
                          <a:spcPts val="0"/>
                        </a:spcBef>
                        <a:spcAft>
                          <a:spcPts val="0"/>
                        </a:spcAft>
                      </a:pPr>
                      <a:r>
                        <a:rPr lang="en-US" sz="1800" b="0">
                          <a:solidFill>
                            <a:schemeClr val="tx1"/>
                          </a:solidFill>
                          <a:effectLst/>
                        </a:rPr>
                        <a:t>Dorm Furnishings </a:t>
                      </a:r>
                      <a:endParaRPr lang="en-US" sz="1800" b="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0" dirty="0">
                          <a:solidFill>
                            <a:schemeClr val="tx1"/>
                          </a:solidFill>
                          <a:effectLst/>
                        </a:rPr>
                        <a:t>90.9</a:t>
                      </a:r>
                      <a:endParaRPr lang="en-US" sz="1800" b="0"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419726">
                <a:tc>
                  <a:txBody>
                    <a:bodyPr/>
                    <a:lstStyle/>
                    <a:p>
                      <a:pPr marL="0" marR="0" algn="ctr">
                        <a:lnSpc>
                          <a:spcPct val="115000"/>
                        </a:lnSpc>
                        <a:spcBef>
                          <a:spcPts val="0"/>
                        </a:spcBef>
                        <a:spcAft>
                          <a:spcPts val="0"/>
                        </a:spcAft>
                      </a:pPr>
                      <a:r>
                        <a:rPr lang="en-US" sz="1800" b="0">
                          <a:solidFill>
                            <a:schemeClr val="tx1"/>
                          </a:solidFill>
                          <a:effectLst/>
                        </a:rPr>
                        <a:t>School Supplies </a:t>
                      </a:r>
                      <a:endParaRPr lang="en-US" sz="1800" b="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0" dirty="0">
                          <a:solidFill>
                            <a:schemeClr val="tx1"/>
                          </a:solidFill>
                          <a:effectLst/>
                        </a:rPr>
                        <a:t>68.47</a:t>
                      </a:r>
                      <a:endParaRPr lang="en-US" sz="1800" b="0"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419726">
                <a:tc>
                  <a:txBody>
                    <a:bodyPr/>
                    <a:lstStyle/>
                    <a:p>
                      <a:pPr marL="0" marR="0" algn="ctr">
                        <a:lnSpc>
                          <a:spcPct val="115000"/>
                        </a:lnSpc>
                        <a:spcBef>
                          <a:spcPts val="0"/>
                        </a:spcBef>
                        <a:spcAft>
                          <a:spcPts val="0"/>
                        </a:spcAft>
                      </a:pPr>
                      <a:r>
                        <a:rPr lang="en-US" sz="1800" b="0">
                          <a:solidFill>
                            <a:schemeClr val="tx1"/>
                          </a:solidFill>
                          <a:effectLst/>
                        </a:rPr>
                        <a:t>Misc. </a:t>
                      </a:r>
                      <a:endParaRPr lang="en-US" sz="1800" b="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0" dirty="0">
                          <a:solidFill>
                            <a:schemeClr val="tx1"/>
                          </a:solidFill>
                          <a:effectLst/>
                        </a:rPr>
                        <a:t>93.72</a:t>
                      </a:r>
                      <a:endParaRPr lang="en-US" sz="1800" b="0" dirty="0">
                        <a:solidFill>
                          <a:schemeClr val="tx1"/>
                        </a:solidFill>
                        <a:effectLst/>
                        <a:latin typeface="Calibri"/>
                        <a:ea typeface="Calibri"/>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5"/>
                  </a:ext>
                </a:extLst>
              </a:tr>
            </a:tbl>
          </a:graphicData>
        </a:graphic>
      </p:graphicFrame>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855" t="22947" r="10201" b="37500"/>
          <a:stretch/>
        </p:blipFill>
        <p:spPr bwMode="auto">
          <a:xfrm>
            <a:off x="4038600" y="2603891"/>
            <a:ext cx="503040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86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a:latin typeface="Times New Roman" pitchFamily="18" charset="0"/>
                <a:cs typeface="Times New Roman" pitchFamily="18" charset="0"/>
              </a:rPr>
              <a:t>Frequency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sz="2000" b="0" u="sng" dirty="0">
                <a:latin typeface="Times New Roman" pitchFamily="18" charset="0"/>
                <a:cs typeface="Times New Roman" pitchFamily="18" charset="0"/>
              </a:rPr>
              <a:t>Excercise :</a:t>
            </a:r>
            <a:endParaRPr lang="it-IT" sz="2000" b="0"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1. For the following data, construct a frequency distribution with six classes. </a:t>
            </a:r>
          </a:p>
          <a:p>
            <a:pPr marL="0" indent="0" algn="just">
              <a:buNone/>
            </a:pPr>
            <a:r>
              <a:rPr lang="en-US" sz="2000" b="0" dirty="0">
                <a:latin typeface="Times New Roman" pitchFamily="18" charset="0"/>
                <a:cs typeface="Times New Roman" pitchFamily="18" charset="0"/>
              </a:rPr>
              <a:t>2.</a:t>
            </a:r>
            <a:r>
              <a:rPr lang="it-IT" sz="2000" b="0" dirty="0">
                <a:latin typeface="Times New Roman" pitchFamily="18" charset="0"/>
                <a:cs typeface="Times New Roman" pitchFamily="18" charset="0"/>
              </a:rPr>
              <a:t> </a:t>
            </a:r>
            <a:r>
              <a:rPr lang="en-US" sz="2000" b="0" dirty="0">
                <a:latin typeface="Times New Roman" pitchFamily="18" charset="0"/>
                <a:cs typeface="Times New Roman" pitchFamily="18" charset="0"/>
              </a:rPr>
              <a:t>Construct a scatter plot for the following two numerical</a:t>
            </a:r>
          </a:p>
          <a:p>
            <a:pPr marL="0" indent="0" algn="just">
              <a:buNone/>
            </a:pPr>
            <a:r>
              <a:rPr lang="en-US" sz="2000" b="0" dirty="0">
                <a:latin typeface="Times New Roman" pitchFamily="18" charset="0"/>
                <a:cs typeface="Times New Roman" pitchFamily="18" charset="0"/>
              </a:rPr>
              <a:t>variables.</a:t>
            </a: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r>
              <a:rPr lang="it-IT" sz="2000" b="0" dirty="0">
                <a:solidFill>
                  <a:srgbClr val="FF0000"/>
                </a:solidFill>
                <a:latin typeface="Times New Roman" pitchFamily="18" charset="0"/>
                <a:cs typeface="Times New Roman" pitchFamily="18" charset="0"/>
              </a:rPr>
              <a:t>Data for Excercise</a:t>
            </a: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a:p>
            <a:pPr marL="0" indent="0" algn="just">
              <a:buFont typeface="Arial" pitchFamily="34" charset="0"/>
              <a:buNone/>
            </a:pPr>
            <a:endParaRPr lang="it-IT" sz="2000" b="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41874043"/>
              </p:ext>
            </p:extLst>
          </p:nvPr>
        </p:nvGraphicFramePr>
        <p:xfrm>
          <a:off x="471768" y="4542745"/>
          <a:ext cx="914400" cy="771525"/>
        </p:xfrm>
        <a:graphic>
          <a:graphicData uri="http://schemas.openxmlformats.org/presentationml/2006/ole">
            <mc:AlternateContent xmlns:mc="http://schemas.openxmlformats.org/markup-compatibility/2006">
              <mc:Choice xmlns:v="urn:schemas-microsoft-com:vml" Requires="v">
                <p:oleObj spid="_x0000_s11272" name="Worksheet" showAsIcon="1" r:id="rId4" imgW="914400" imgH="771480" progId="Excel.Sheet.12">
                  <p:embed/>
                </p:oleObj>
              </mc:Choice>
              <mc:Fallback>
                <p:oleObj name="Worksheet" showAsIcon="1" r:id="rId4" imgW="914400" imgH="771480" progId="Excel.Sheet.12">
                  <p:embed/>
                  <p:pic>
                    <p:nvPicPr>
                      <p:cNvPr id="0" name=""/>
                      <p:cNvPicPr>
                        <a:picLocks noChangeAspect="1" noChangeArrowheads="1"/>
                      </p:cNvPicPr>
                      <p:nvPr/>
                    </p:nvPicPr>
                    <p:blipFill>
                      <a:blip r:embed="rId5"/>
                      <a:srcRect/>
                      <a:stretch>
                        <a:fillRect/>
                      </a:stretch>
                    </p:blipFill>
                    <p:spPr bwMode="auto">
                      <a:xfrm>
                        <a:off x="471768" y="4542745"/>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F1DE76A-F489-465A-84A1-58C8511C421C}"/>
              </a:ext>
            </a:extLst>
          </p:cNvPr>
          <p:cNvSpPr txBox="1"/>
          <p:nvPr/>
        </p:nvSpPr>
        <p:spPr>
          <a:xfrm>
            <a:off x="808310" y="2890391"/>
            <a:ext cx="8218669" cy="1077218"/>
          </a:xfrm>
          <a:prstGeom prst="rect">
            <a:avLst/>
          </a:prstGeom>
          <a:noFill/>
        </p:spPr>
        <p:txBody>
          <a:bodyPr wrap="square" rtlCol="0">
            <a:spAutoFit/>
          </a:bodyPr>
          <a:lstStyle/>
          <a:p>
            <a:r>
              <a:rPr lang="en-US" sz="2400" dirty="0">
                <a:solidFill>
                  <a:srgbClr val="00B0F0"/>
                </a:solidFill>
                <a:latin typeface="Times New Roman" pitchFamily="18" charset="0"/>
                <a:cs typeface="Times New Roman" pitchFamily="18" charset="0"/>
              </a:rPr>
              <a:t>Day3 – Probability Concepts and Applications</a:t>
            </a:r>
          </a:p>
          <a:p>
            <a:endParaRPr lang="en-IN" sz="4000" dirty="0">
              <a:solidFill>
                <a:srgbClr val="00B0F0"/>
              </a:solidFill>
              <a:latin typeface="+mn-lt"/>
            </a:endParaRPr>
          </a:p>
        </p:txBody>
      </p:sp>
    </p:spTree>
    <p:extLst>
      <p:ext uri="{BB962C8B-B14F-4D97-AF65-F5344CB8AC3E}">
        <p14:creationId xmlns:p14="http://schemas.microsoft.com/office/powerpoint/2010/main" val="2018861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11593F-4BAE-4688-BF75-21FAFBBE2F4A}"/>
              </a:ext>
            </a:extLst>
          </p:cNvPr>
          <p:cNvSpPr txBox="1">
            <a:spLocks/>
          </p:cNvSpPr>
          <p:nvPr/>
        </p:nvSpPr>
        <p:spPr>
          <a:xfrm>
            <a:off x="273666" y="991866"/>
            <a:ext cx="10515600" cy="993495"/>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sz="3200" kern="0" dirty="0">
                <a:solidFill>
                  <a:srgbClr val="00B0F0"/>
                </a:solidFill>
                <a:latin typeface="Times New Roman" panose="02020603050405020304" pitchFamily="18" charset="0"/>
                <a:cs typeface="Times New Roman" panose="02020603050405020304" pitchFamily="18" charset="0"/>
              </a:rPr>
              <a:t>Probability Concepts and Applications</a:t>
            </a:r>
          </a:p>
        </p:txBody>
      </p:sp>
      <p:sp>
        <p:nvSpPr>
          <p:cNvPr id="3" name="Content Placeholder 2">
            <a:extLst>
              <a:ext uri="{FF2B5EF4-FFF2-40B4-BE49-F238E27FC236}">
                <a16:creationId xmlns:a16="http://schemas.microsoft.com/office/drawing/2014/main" xmlns="" id="{066405F4-1B53-425C-9868-49C2EBBCAE8E}"/>
              </a:ext>
            </a:extLst>
          </p:cNvPr>
          <p:cNvSpPr txBox="1">
            <a:spLocks/>
          </p:cNvSpPr>
          <p:nvPr/>
        </p:nvSpPr>
        <p:spPr>
          <a:xfrm>
            <a:off x="273666" y="1815990"/>
            <a:ext cx="8596668" cy="3880773"/>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sz="3200" u="sng" kern="0" dirty="0">
                <a:solidFill>
                  <a:srgbClr val="00B0F0"/>
                </a:solidFill>
                <a:latin typeface="Times New Roman" panose="02020603050405020304" pitchFamily="18" charset="0"/>
                <a:cs typeface="Times New Roman" panose="02020603050405020304" pitchFamily="18" charset="0"/>
              </a:rPr>
              <a:t>Learning Objective</a:t>
            </a:r>
            <a:endParaRPr lang="en-US" altLang="en-US" u="sng" kern="0" dirty="0">
              <a:solidFill>
                <a:srgbClr val="00B0F0"/>
              </a:solidFill>
              <a:latin typeface="Times New Roman" panose="02020603050405020304" pitchFamily="18" charset="0"/>
              <a:cs typeface="Times New Roman" panose="02020603050405020304" pitchFamily="18" charset="0"/>
            </a:endParaRPr>
          </a:p>
          <a:p>
            <a:endParaRPr lang="en-US" altLang="en-US" b="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b="0" kern="0" dirty="0">
                <a:latin typeface="Times New Roman" panose="02020603050405020304" pitchFamily="18" charset="0"/>
                <a:cs typeface="Times New Roman" panose="02020603050405020304" pitchFamily="18" charset="0"/>
              </a:rPr>
              <a:t>Understanding of probability, Marginal, Union, Joint, and conditional probabilities.</a:t>
            </a:r>
          </a:p>
          <a:p>
            <a:pPr>
              <a:buFont typeface="Wingdings" panose="05000000000000000000" pitchFamily="2" charset="2"/>
              <a:buChar char="ü"/>
            </a:pPr>
            <a:r>
              <a:rPr lang="en-US" altLang="en-US" b="0" kern="0" dirty="0">
                <a:latin typeface="Times New Roman" panose="02020603050405020304" pitchFamily="18" charset="0"/>
                <a:cs typeface="Times New Roman" panose="02020603050405020304" pitchFamily="18" charset="0"/>
              </a:rPr>
              <a:t>Laws of probability, Addition, Multiplication and Conditional probability</a:t>
            </a:r>
          </a:p>
          <a:p>
            <a:pPr>
              <a:buFont typeface="Wingdings" panose="05000000000000000000" pitchFamily="2" charset="2"/>
              <a:buChar char="ü"/>
            </a:pPr>
            <a:r>
              <a:rPr lang="en-US" altLang="en-US" b="0" kern="0" dirty="0">
                <a:latin typeface="Times New Roman" panose="02020603050405020304" pitchFamily="18" charset="0"/>
                <a:cs typeface="Times New Roman" panose="02020603050405020304" pitchFamily="18" charset="0"/>
              </a:rPr>
              <a:t>Bayes Theorem</a:t>
            </a:r>
          </a:p>
          <a:p>
            <a:endParaRPr lang="en-US" altLang="en-US" b="0" kern="0" dirty="0">
              <a:latin typeface="Times New Roman" panose="02020603050405020304" pitchFamily="18" charset="0"/>
              <a:cs typeface="Times New Roman" panose="02020603050405020304" pitchFamily="18" charset="0"/>
            </a:endParaRPr>
          </a:p>
          <a:p>
            <a:endParaRPr lang="en-IN"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D37B6-460F-4D68-A11B-D3248B9E8D36}"/>
              </a:ext>
            </a:extLst>
          </p:cNvPr>
          <p:cNvSpPr txBox="1">
            <a:spLocks/>
          </p:cNvSpPr>
          <p:nvPr/>
        </p:nvSpPr>
        <p:spPr>
          <a:xfrm>
            <a:off x="385855" y="694411"/>
            <a:ext cx="8596668" cy="1320800"/>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kern="0"/>
              <a:t>Introduction</a:t>
            </a:r>
            <a:endParaRPr lang="en-IN" kern="0" dirty="0"/>
          </a:p>
        </p:txBody>
      </p:sp>
      <p:sp>
        <p:nvSpPr>
          <p:cNvPr id="3" name="Content Placeholder 2">
            <a:extLst>
              <a:ext uri="{FF2B5EF4-FFF2-40B4-BE49-F238E27FC236}">
                <a16:creationId xmlns:a16="http://schemas.microsoft.com/office/drawing/2014/main" xmlns="" id="{832D0435-C512-4416-9CC5-778B866F1378}"/>
              </a:ext>
            </a:extLst>
          </p:cNvPr>
          <p:cNvSpPr txBox="1">
            <a:spLocks/>
          </p:cNvSpPr>
          <p:nvPr/>
        </p:nvSpPr>
        <p:spPr>
          <a:xfrm>
            <a:off x="192966" y="1488613"/>
            <a:ext cx="8487505" cy="3880773"/>
          </a:xfrm>
          <a:prstGeom prst="rect">
            <a:avLst/>
          </a:prstGeom>
        </p:spPr>
        <p:txBody>
          <a:bodyPr>
            <a:normAutofit fontScale="25000" lnSpcReduction="20000"/>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sz="11200" b="0" kern="0" dirty="0">
                <a:latin typeface="Times New Roman" panose="02020603050405020304" pitchFamily="18" charset="0"/>
                <a:cs typeface="Times New Roman" panose="02020603050405020304" pitchFamily="18" charset="0"/>
              </a:rPr>
              <a:t>Probability of occurrences are assigned to the inferential process under conditions of </a:t>
            </a:r>
            <a:r>
              <a:rPr lang="en-US" altLang="en-US" sz="11200" b="0" kern="0" dirty="0" smtClean="0">
                <a:latin typeface="Times New Roman" panose="02020603050405020304" pitchFamily="18" charset="0"/>
                <a:cs typeface="Times New Roman" panose="02020603050405020304" pitchFamily="18" charset="0"/>
              </a:rPr>
              <a:t>uncertainty </a:t>
            </a:r>
            <a:r>
              <a:rPr lang="en-US" altLang="en-US" sz="8000" b="0" kern="0" dirty="0" smtClean="0">
                <a:latin typeface="Times New Roman" panose="02020603050405020304" pitchFamily="18" charset="0"/>
                <a:cs typeface="Times New Roman" panose="02020603050405020304" pitchFamily="18" charset="0"/>
              </a:rPr>
              <a:t>- Explain</a:t>
            </a:r>
            <a:endParaRPr lang="en-US" altLang="en-US" sz="8000" b="0" kern="0" dirty="0">
              <a:latin typeface="Times New Roman" panose="02020603050405020304" pitchFamily="18" charset="0"/>
              <a:cs typeface="Times New Roman" panose="02020603050405020304" pitchFamily="18" charset="0"/>
            </a:endParaRPr>
          </a:p>
          <a:p>
            <a:pPr marL="0" indent="0">
              <a:buFontTx/>
              <a:buNone/>
            </a:pPr>
            <a:endParaRPr lang="en-US" altLang="en-US" sz="4000" b="1" kern="0" dirty="0">
              <a:latin typeface="Times New Roman" panose="02020603050405020304" pitchFamily="18" charset="0"/>
              <a:cs typeface="Times New Roman" panose="02020603050405020304" pitchFamily="18" charset="0"/>
            </a:endParaRPr>
          </a:p>
          <a:p>
            <a:pPr marL="0" indent="0">
              <a:buFontTx/>
              <a:buNone/>
            </a:pPr>
            <a:r>
              <a:rPr lang="en-US" altLang="en-US" sz="8000" u="sng" kern="0" dirty="0">
                <a:latin typeface="Times New Roman" panose="02020603050405020304" pitchFamily="18" charset="0"/>
                <a:cs typeface="Times New Roman" panose="02020603050405020304" pitchFamily="18" charset="0"/>
              </a:rPr>
              <a:t>Key Terminology</a:t>
            </a:r>
          </a:p>
          <a:p>
            <a:pPr marL="0" indent="0">
              <a:buFontTx/>
              <a:buNone/>
            </a:pPr>
            <a:endParaRPr lang="en-US" altLang="en-US" sz="2600" b="1" u="sng"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Experiment </a:t>
            </a: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Event – an outcome of an experiment</a:t>
            </a: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Elementary event</a:t>
            </a: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Sample Space</a:t>
            </a: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Trial</a:t>
            </a:r>
          </a:p>
          <a:p>
            <a:pPr>
              <a:buFont typeface="Wingdings" panose="05000000000000000000" pitchFamily="2" charset="2"/>
              <a:buChar char="ü"/>
            </a:pPr>
            <a:endParaRPr lang="en-US" altLang="en-US" sz="1200" b="1" kern="0" dirty="0">
              <a:latin typeface="Times New Roman" panose="02020603050405020304" pitchFamily="18" charset="0"/>
              <a:cs typeface="Times New Roman" panose="02020603050405020304" pitchFamily="18" charset="0"/>
            </a:endParaRPr>
          </a:p>
          <a:p>
            <a:pPr marL="0" indent="0">
              <a:buFontTx/>
              <a:buNone/>
            </a:pPr>
            <a:r>
              <a:rPr lang="en-US" altLang="en-US" sz="8000" b="1" u="sng" kern="0" dirty="0">
                <a:latin typeface="Times New Roman" panose="02020603050405020304" pitchFamily="18" charset="0"/>
                <a:cs typeface="Times New Roman" panose="02020603050405020304" pitchFamily="18" charset="0"/>
              </a:rPr>
              <a:t>Structure of Probability</a:t>
            </a:r>
            <a:endParaRPr lang="en-US" altLang="en-US" sz="3200" b="1" u="sng" kern="0" dirty="0">
              <a:latin typeface="Times New Roman" panose="02020603050405020304" pitchFamily="18" charset="0"/>
              <a:cs typeface="Times New Roman" panose="02020603050405020304" pitchFamily="18" charset="0"/>
            </a:endParaRPr>
          </a:p>
          <a:p>
            <a:pPr marL="0" indent="0">
              <a:buFontTx/>
              <a:buNone/>
            </a:pPr>
            <a:endParaRPr lang="en-US" altLang="en-US" sz="2000" b="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Mutually Exclusive Events</a:t>
            </a: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Independent Events</a:t>
            </a: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Collectively Exhaustive Events</a:t>
            </a:r>
          </a:p>
          <a:p>
            <a:pPr>
              <a:buFont typeface="Wingdings" panose="05000000000000000000" pitchFamily="2" charset="2"/>
              <a:buChar char="ü"/>
            </a:pPr>
            <a:r>
              <a:rPr lang="en-US" altLang="en-US" sz="8000" b="0" kern="0" dirty="0">
                <a:latin typeface="Times New Roman" panose="02020603050405020304" pitchFamily="18" charset="0"/>
                <a:cs typeface="Times New Roman" panose="02020603050405020304" pitchFamily="18" charset="0"/>
              </a:rPr>
              <a:t>Complementary Events</a:t>
            </a:r>
            <a:endParaRPr lang="en-US" altLang="en-US" sz="8000" b="1" kern="0" dirty="0">
              <a:latin typeface="Times New Roman" panose="02020603050405020304" pitchFamily="18" charset="0"/>
              <a:cs typeface="Times New Roman" panose="02020603050405020304" pitchFamily="18" charset="0"/>
            </a:endParaRPr>
          </a:p>
          <a:p>
            <a:endParaRPr lang="en-IN" b="0" kern="0" dirty="0"/>
          </a:p>
        </p:txBody>
      </p:sp>
    </p:spTree>
    <p:extLst>
      <p:ext uri="{BB962C8B-B14F-4D97-AF65-F5344CB8AC3E}">
        <p14:creationId xmlns:p14="http://schemas.microsoft.com/office/powerpoint/2010/main" val="2018861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F9B50-4F89-4BF0-B41C-1AB50680D41F}"/>
              </a:ext>
            </a:extLst>
          </p:cNvPr>
          <p:cNvSpPr txBox="1">
            <a:spLocks/>
          </p:cNvSpPr>
          <p:nvPr/>
        </p:nvSpPr>
        <p:spPr>
          <a:xfrm>
            <a:off x="441941" y="856162"/>
            <a:ext cx="8596668" cy="884238"/>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altLang="en-US" kern="0" dirty="0">
                <a:solidFill>
                  <a:srgbClr val="00B0F0"/>
                </a:solidFill>
                <a:cs typeface="Arial" panose="020B0604020202020204" pitchFamily="34" charset="0"/>
              </a:rPr>
              <a:t>Four Types of Probability</a:t>
            </a:r>
            <a:endParaRPr lang="en-IN" kern="0" dirty="0">
              <a:solidFill>
                <a:srgbClr val="00B0F0"/>
              </a:solidFill>
            </a:endParaRPr>
          </a:p>
        </p:txBody>
      </p:sp>
      <p:grpSp>
        <p:nvGrpSpPr>
          <p:cNvPr id="3" name="Group 47">
            <a:extLst>
              <a:ext uri="{FF2B5EF4-FFF2-40B4-BE49-F238E27FC236}">
                <a16:creationId xmlns:a16="http://schemas.microsoft.com/office/drawing/2014/main" xmlns="" id="{0BD180F9-CACD-41FC-9F92-39A5ED4D174A}"/>
              </a:ext>
            </a:extLst>
          </p:cNvPr>
          <p:cNvGrpSpPr>
            <a:grpSpLocks/>
          </p:cNvGrpSpPr>
          <p:nvPr/>
        </p:nvGrpSpPr>
        <p:grpSpPr bwMode="auto">
          <a:xfrm>
            <a:off x="232235" y="1842588"/>
            <a:ext cx="8369300" cy="4159250"/>
            <a:chOff x="244" y="1228"/>
            <a:chExt cx="5272" cy="2620"/>
          </a:xfrm>
        </p:grpSpPr>
        <p:grpSp>
          <p:nvGrpSpPr>
            <p:cNvPr id="4" name="Group 13">
              <a:extLst>
                <a:ext uri="{FF2B5EF4-FFF2-40B4-BE49-F238E27FC236}">
                  <a16:creationId xmlns:a16="http://schemas.microsoft.com/office/drawing/2014/main" xmlns="" id="{002D18BE-AEA4-4D21-A3B0-CE6D2E84AF40}"/>
                </a:ext>
              </a:extLst>
            </p:cNvPr>
            <p:cNvGrpSpPr>
              <a:grpSpLocks/>
            </p:cNvGrpSpPr>
            <p:nvPr/>
          </p:nvGrpSpPr>
          <p:grpSpPr bwMode="auto">
            <a:xfrm>
              <a:off x="244" y="1228"/>
              <a:ext cx="5272" cy="2620"/>
              <a:chOff x="244" y="1228"/>
              <a:chExt cx="5272" cy="2620"/>
            </a:xfrm>
          </p:grpSpPr>
          <p:sp>
            <p:nvSpPr>
              <p:cNvPr id="38" name="Rectangle 5">
                <a:extLst>
                  <a:ext uri="{FF2B5EF4-FFF2-40B4-BE49-F238E27FC236}">
                    <a16:creationId xmlns:a16="http://schemas.microsoft.com/office/drawing/2014/main" xmlns="" id="{F9969478-6D3B-42D6-88FA-82C364419791}"/>
                  </a:ext>
                </a:extLst>
              </p:cNvPr>
              <p:cNvSpPr>
                <a:spLocks noChangeArrowheads="1"/>
              </p:cNvSpPr>
              <p:nvPr/>
            </p:nvSpPr>
            <p:spPr bwMode="auto">
              <a:xfrm>
                <a:off x="244" y="1228"/>
                <a:ext cx="1312" cy="430"/>
              </a:xfrm>
              <a:prstGeom prst="rect">
                <a:avLst/>
              </a:prstGeom>
              <a:no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pitchFamily="34" charset="0"/>
                    <a:cs typeface="+mn-cs"/>
                  </a:rPr>
                  <a:t>Marginal</a:t>
                </a:r>
                <a:endParaRPr lang="en-US" sz="1800" b="1" i="0" kern="0">
                  <a:solidFill>
                    <a:srgbClr val="000000"/>
                  </a:solidFill>
                  <a:latin typeface="Arial" pitchFamily="34" charset="0"/>
                  <a:cs typeface="+mn-cs"/>
                </a:endParaRPr>
              </a:p>
            </p:txBody>
          </p:sp>
          <p:sp>
            <p:nvSpPr>
              <p:cNvPr id="39" name="Rectangle 6">
                <a:extLst>
                  <a:ext uri="{FF2B5EF4-FFF2-40B4-BE49-F238E27FC236}">
                    <a16:creationId xmlns:a16="http://schemas.microsoft.com/office/drawing/2014/main" xmlns="" id="{A383C44F-D946-42A2-B66E-C260BE31239B}"/>
                  </a:ext>
                </a:extLst>
              </p:cNvPr>
              <p:cNvSpPr>
                <a:spLocks noChangeArrowheads="1"/>
              </p:cNvSpPr>
              <p:nvPr/>
            </p:nvSpPr>
            <p:spPr bwMode="auto">
              <a:xfrm>
                <a:off x="244" y="1666"/>
                <a:ext cx="1312" cy="2182"/>
              </a:xfrm>
              <a:prstGeom prst="rect">
                <a:avLst/>
              </a:prstGeom>
              <a:noFill/>
              <a:ln w="12700">
                <a:solidFill>
                  <a:srgbClr val="000000"/>
                </a:solidFill>
                <a:miter lim="800000"/>
                <a:headEnd/>
                <a:tailEnd/>
              </a:ln>
            </p:spPr>
            <p:txBody>
              <a:bodyPr lIns="182562" tIns="182562" rIns="182562" bIns="182562"/>
              <a:lstStyle/>
              <a:p>
                <a:pPr fontAlgn="auto">
                  <a:spcBef>
                    <a:spcPct val="100000"/>
                  </a:spcBef>
                  <a:spcAft>
                    <a:spcPts val="0"/>
                  </a:spcAft>
                  <a:defRPr/>
                </a:pPr>
                <a:endParaRPr lang="en-US" sz="1800" i="0" kern="0" dirty="0">
                  <a:solidFill>
                    <a:srgbClr val="000000"/>
                  </a:solidFill>
                  <a:latin typeface="Arial" pitchFamily="34" charset="0"/>
                  <a:cs typeface="+mn-cs"/>
                </a:endParaRPr>
              </a:p>
              <a:p>
                <a:pPr fontAlgn="auto">
                  <a:spcBef>
                    <a:spcPct val="100000"/>
                  </a:spcBef>
                  <a:spcAft>
                    <a:spcPts val="0"/>
                  </a:spcAft>
                  <a:defRPr/>
                </a:pPr>
                <a:r>
                  <a:rPr lang="en-US" sz="1800" i="0" kern="0" dirty="0">
                    <a:solidFill>
                      <a:sysClr val="windowText" lastClr="000000"/>
                    </a:solidFill>
                    <a:latin typeface="Arial" pitchFamily="34" charset="0"/>
                    <a:cs typeface="+mn-cs"/>
                  </a:rPr>
                  <a:t>The probability of </a:t>
                </a:r>
                <a:r>
                  <a:rPr lang="en-US" sz="1800" b="1" i="0" kern="0" dirty="0">
                    <a:solidFill>
                      <a:sysClr val="windowText" lastClr="000000"/>
                    </a:solidFill>
                    <a:latin typeface="Arial" pitchFamily="34" charset="0"/>
                    <a:cs typeface="+mn-cs"/>
                  </a:rPr>
                  <a:t>X</a:t>
                </a:r>
                <a:r>
                  <a:rPr lang="en-US" sz="1800" i="0" kern="0" dirty="0">
                    <a:solidFill>
                      <a:sysClr val="windowText" lastClr="000000"/>
                    </a:solidFill>
                    <a:latin typeface="Arial" pitchFamily="34" charset="0"/>
                    <a:cs typeface="+mn-cs"/>
                  </a:rPr>
                  <a:t> occurring</a:t>
                </a:r>
              </a:p>
            </p:txBody>
          </p:sp>
          <p:sp>
            <p:nvSpPr>
              <p:cNvPr id="40" name="Rectangle 7">
                <a:extLst>
                  <a:ext uri="{FF2B5EF4-FFF2-40B4-BE49-F238E27FC236}">
                    <a16:creationId xmlns:a16="http://schemas.microsoft.com/office/drawing/2014/main" xmlns="" id="{15F4F442-90A1-4722-9706-12AB6BBD42EB}"/>
                  </a:ext>
                </a:extLst>
              </p:cNvPr>
              <p:cNvSpPr>
                <a:spLocks noChangeArrowheads="1"/>
              </p:cNvSpPr>
              <p:nvPr/>
            </p:nvSpPr>
            <p:spPr bwMode="auto">
              <a:xfrm>
                <a:off x="1564" y="1228"/>
                <a:ext cx="1312" cy="430"/>
              </a:xfrm>
              <a:prstGeom prst="rect">
                <a:avLst/>
              </a:prstGeom>
              <a:no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pitchFamily="34" charset="0"/>
                    <a:cs typeface="+mn-cs"/>
                  </a:rPr>
                  <a:t>Union</a:t>
                </a:r>
                <a:endParaRPr lang="en-US" sz="1800" b="1" i="0" kern="0">
                  <a:solidFill>
                    <a:srgbClr val="000000"/>
                  </a:solidFill>
                  <a:latin typeface="Arial" pitchFamily="34" charset="0"/>
                  <a:cs typeface="+mn-cs"/>
                </a:endParaRPr>
              </a:p>
            </p:txBody>
          </p:sp>
          <p:sp>
            <p:nvSpPr>
              <p:cNvPr id="41" name="Rectangle 8">
                <a:extLst>
                  <a:ext uri="{FF2B5EF4-FFF2-40B4-BE49-F238E27FC236}">
                    <a16:creationId xmlns:a16="http://schemas.microsoft.com/office/drawing/2014/main" xmlns="" id="{830B0C35-CC43-4BB5-8B3E-731B8F2BD2F2}"/>
                  </a:ext>
                </a:extLst>
              </p:cNvPr>
              <p:cNvSpPr>
                <a:spLocks noChangeArrowheads="1"/>
              </p:cNvSpPr>
              <p:nvPr/>
            </p:nvSpPr>
            <p:spPr bwMode="auto">
              <a:xfrm>
                <a:off x="1564" y="1666"/>
                <a:ext cx="1312" cy="2182"/>
              </a:xfrm>
              <a:prstGeom prst="rect">
                <a:avLst/>
              </a:prstGeom>
              <a:noFill/>
              <a:ln w="12700">
                <a:solidFill>
                  <a:srgbClr val="000000"/>
                </a:solidFill>
                <a:miter lim="800000"/>
                <a:headEnd/>
                <a:tailEnd/>
              </a:ln>
            </p:spPr>
            <p:txBody>
              <a:bodyPr lIns="182562" tIns="182562" rIns="182562" bIns="182562"/>
              <a:lstStyle/>
              <a:p>
                <a:pPr fontAlgn="auto">
                  <a:spcBef>
                    <a:spcPct val="100000"/>
                  </a:spcBef>
                  <a:spcAft>
                    <a:spcPts val="0"/>
                  </a:spcAft>
                  <a:defRPr/>
                </a:pPr>
                <a:endParaRPr lang="en-US" sz="1800" i="0" kern="0">
                  <a:solidFill>
                    <a:srgbClr val="000000"/>
                  </a:solidFill>
                  <a:latin typeface="Arial" pitchFamily="34" charset="0"/>
                  <a:cs typeface="+mn-cs"/>
                </a:endParaRPr>
              </a:p>
              <a:p>
                <a:pPr fontAlgn="auto">
                  <a:spcBef>
                    <a:spcPct val="100000"/>
                  </a:spcBef>
                  <a:spcAft>
                    <a:spcPts val="0"/>
                  </a:spcAft>
                  <a:defRPr/>
                </a:pPr>
                <a:r>
                  <a:rPr lang="en-US" sz="1800" i="0" kern="0">
                    <a:solidFill>
                      <a:sysClr val="windowText" lastClr="000000"/>
                    </a:solidFill>
                    <a:latin typeface="Arial" pitchFamily="34" charset="0"/>
                    <a:cs typeface="+mn-cs"/>
                  </a:rPr>
                  <a:t>The probability of </a:t>
                </a:r>
                <a:r>
                  <a:rPr lang="en-US" sz="1800" b="1" i="0" kern="0">
                    <a:solidFill>
                      <a:sysClr val="windowText" lastClr="000000"/>
                    </a:solidFill>
                    <a:latin typeface="Arial" pitchFamily="34" charset="0"/>
                    <a:cs typeface="+mn-cs"/>
                  </a:rPr>
                  <a:t>X or Y</a:t>
                </a:r>
                <a:r>
                  <a:rPr lang="en-US" sz="1800" i="0" kern="0">
                    <a:solidFill>
                      <a:sysClr val="windowText" lastClr="000000"/>
                    </a:solidFill>
                    <a:latin typeface="Arial" pitchFamily="34" charset="0"/>
                    <a:cs typeface="+mn-cs"/>
                  </a:rPr>
                  <a:t> occurring</a:t>
                </a:r>
              </a:p>
            </p:txBody>
          </p:sp>
          <p:sp>
            <p:nvSpPr>
              <p:cNvPr id="42" name="Rectangle 9">
                <a:extLst>
                  <a:ext uri="{FF2B5EF4-FFF2-40B4-BE49-F238E27FC236}">
                    <a16:creationId xmlns:a16="http://schemas.microsoft.com/office/drawing/2014/main" xmlns="" id="{FCA29468-E8C4-4EBC-9E15-DBDBF9AE61E8}"/>
                  </a:ext>
                </a:extLst>
              </p:cNvPr>
              <p:cNvSpPr>
                <a:spLocks noChangeArrowheads="1"/>
              </p:cNvSpPr>
              <p:nvPr/>
            </p:nvSpPr>
            <p:spPr bwMode="auto">
              <a:xfrm>
                <a:off x="2884" y="1228"/>
                <a:ext cx="1312" cy="430"/>
              </a:xfrm>
              <a:prstGeom prst="rect">
                <a:avLst/>
              </a:prstGeom>
              <a:no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pitchFamily="34" charset="0"/>
                    <a:cs typeface="+mn-cs"/>
                  </a:rPr>
                  <a:t>Joint</a:t>
                </a:r>
                <a:endParaRPr lang="en-US" sz="1800" b="1" i="0" kern="0">
                  <a:solidFill>
                    <a:srgbClr val="000000"/>
                  </a:solidFill>
                  <a:latin typeface="Arial" pitchFamily="34" charset="0"/>
                  <a:cs typeface="+mn-cs"/>
                </a:endParaRPr>
              </a:p>
            </p:txBody>
          </p:sp>
          <p:sp>
            <p:nvSpPr>
              <p:cNvPr id="43" name="Rectangle 10">
                <a:extLst>
                  <a:ext uri="{FF2B5EF4-FFF2-40B4-BE49-F238E27FC236}">
                    <a16:creationId xmlns:a16="http://schemas.microsoft.com/office/drawing/2014/main" xmlns="" id="{AD25FFB7-DC0B-4F64-9231-59E77600B78E}"/>
                  </a:ext>
                </a:extLst>
              </p:cNvPr>
              <p:cNvSpPr>
                <a:spLocks noChangeArrowheads="1"/>
              </p:cNvSpPr>
              <p:nvPr/>
            </p:nvSpPr>
            <p:spPr bwMode="auto">
              <a:xfrm>
                <a:off x="2884" y="1666"/>
                <a:ext cx="1312" cy="2182"/>
              </a:xfrm>
              <a:prstGeom prst="rect">
                <a:avLst/>
              </a:prstGeom>
              <a:noFill/>
              <a:ln w="12700">
                <a:solidFill>
                  <a:srgbClr val="000000"/>
                </a:solidFill>
                <a:miter lim="800000"/>
                <a:headEnd/>
                <a:tailEnd/>
              </a:ln>
            </p:spPr>
            <p:txBody>
              <a:bodyPr lIns="182562" tIns="182562" rIns="182562" bIns="182562"/>
              <a:lstStyle/>
              <a:p>
                <a:pPr fontAlgn="auto">
                  <a:spcBef>
                    <a:spcPct val="100000"/>
                  </a:spcBef>
                  <a:spcAft>
                    <a:spcPts val="0"/>
                  </a:spcAft>
                  <a:defRPr/>
                </a:pPr>
                <a:endParaRPr lang="en-US" sz="1800" i="0" kern="0">
                  <a:solidFill>
                    <a:srgbClr val="000000"/>
                  </a:solidFill>
                  <a:latin typeface="Arial" pitchFamily="34" charset="0"/>
                  <a:cs typeface="+mn-cs"/>
                </a:endParaRPr>
              </a:p>
              <a:p>
                <a:pPr fontAlgn="auto">
                  <a:spcBef>
                    <a:spcPct val="100000"/>
                  </a:spcBef>
                  <a:spcAft>
                    <a:spcPts val="0"/>
                  </a:spcAft>
                  <a:defRPr/>
                </a:pPr>
                <a:r>
                  <a:rPr lang="en-US" sz="1800" i="0" kern="0">
                    <a:solidFill>
                      <a:sysClr val="windowText" lastClr="000000"/>
                    </a:solidFill>
                    <a:latin typeface="Arial" pitchFamily="34" charset="0"/>
                    <a:cs typeface="+mn-cs"/>
                  </a:rPr>
                  <a:t>The probability of </a:t>
                </a:r>
                <a:r>
                  <a:rPr lang="en-US" sz="1800" b="1" i="0" kern="0">
                    <a:solidFill>
                      <a:sysClr val="windowText" lastClr="000000"/>
                    </a:solidFill>
                    <a:latin typeface="Arial" pitchFamily="34" charset="0"/>
                    <a:cs typeface="+mn-cs"/>
                  </a:rPr>
                  <a:t>X and Y</a:t>
                </a:r>
                <a:r>
                  <a:rPr lang="en-US" sz="1800" i="0" kern="0">
                    <a:solidFill>
                      <a:sysClr val="windowText" lastClr="000000"/>
                    </a:solidFill>
                    <a:latin typeface="Arial" pitchFamily="34" charset="0"/>
                    <a:cs typeface="+mn-cs"/>
                  </a:rPr>
                  <a:t> occurring</a:t>
                </a:r>
              </a:p>
            </p:txBody>
          </p:sp>
          <p:sp>
            <p:nvSpPr>
              <p:cNvPr id="44" name="Rectangle 11">
                <a:extLst>
                  <a:ext uri="{FF2B5EF4-FFF2-40B4-BE49-F238E27FC236}">
                    <a16:creationId xmlns:a16="http://schemas.microsoft.com/office/drawing/2014/main" xmlns="" id="{8365B055-7DC6-4477-A042-EF5F4C4F670C}"/>
                  </a:ext>
                </a:extLst>
              </p:cNvPr>
              <p:cNvSpPr>
                <a:spLocks noChangeArrowheads="1"/>
              </p:cNvSpPr>
              <p:nvPr/>
            </p:nvSpPr>
            <p:spPr bwMode="auto">
              <a:xfrm>
                <a:off x="4204" y="1228"/>
                <a:ext cx="1312" cy="430"/>
              </a:xfrm>
              <a:prstGeom prst="rect">
                <a:avLst/>
              </a:prstGeom>
              <a:no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pitchFamily="34" charset="0"/>
                    <a:cs typeface="+mn-cs"/>
                  </a:rPr>
                  <a:t>Conditional</a:t>
                </a:r>
                <a:endParaRPr lang="en-US" sz="1800" b="1" i="0" kern="0">
                  <a:solidFill>
                    <a:srgbClr val="000000"/>
                  </a:solidFill>
                  <a:latin typeface="Arial" pitchFamily="34" charset="0"/>
                  <a:cs typeface="+mn-cs"/>
                </a:endParaRPr>
              </a:p>
            </p:txBody>
          </p:sp>
          <p:sp>
            <p:nvSpPr>
              <p:cNvPr id="45" name="Rectangle 12">
                <a:extLst>
                  <a:ext uri="{FF2B5EF4-FFF2-40B4-BE49-F238E27FC236}">
                    <a16:creationId xmlns:a16="http://schemas.microsoft.com/office/drawing/2014/main" xmlns="" id="{59487934-5362-4450-B787-CD5D925328E0}"/>
                  </a:ext>
                </a:extLst>
              </p:cNvPr>
              <p:cNvSpPr>
                <a:spLocks noChangeArrowheads="1"/>
              </p:cNvSpPr>
              <p:nvPr/>
            </p:nvSpPr>
            <p:spPr bwMode="auto">
              <a:xfrm>
                <a:off x="4204" y="1666"/>
                <a:ext cx="1312" cy="2182"/>
              </a:xfrm>
              <a:prstGeom prst="rect">
                <a:avLst/>
              </a:prstGeom>
              <a:noFill/>
              <a:ln w="12700">
                <a:solidFill>
                  <a:srgbClr val="000000"/>
                </a:solidFill>
                <a:miter lim="800000"/>
                <a:headEnd/>
                <a:tailEnd/>
              </a:ln>
            </p:spPr>
            <p:txBody>
              <a:bodyPr lIns="182562" tIns="182562" rIns="182562" bIns="182562"/>
              <a:lstStyle/>
              <a:p>
                <a:pPr fontAlgn="auto">
                  <a:spcBef>
                    <a:spcPct val="100000"/>
                  </a:spcBef>
                  <a:spcAft>
                    <a:spcPts val="0"/>
                  </a:spcAft>
                  <a:defRPr/>
                </a:pPr>
                <a:endParaRPr lang="en-US" sz="1800" i="0" kern="0">
                  <a:solidFill>
                    <a:srgbClr val="000000"/>
                  </a:solidFill>
                  <a:latin typeface="Arial" pitchFamily="34" charset="0"/>
                  <a:cs typeface="+mn-cs"/>
                </a:endParaRPr>
              </a:p>
              <a:p>
                <a:pPr fontAlgn="auto">
                  <a:spcBef>
                    <a:spcPct val="100000"/>
                  </a:spcBef>
                  <a:spcAft>
                    <a:spcPts val="0"/>
                  </a:spcAft>
                  <a:defRPr/>
                </a:pPr>
                <a:r>
                  <a:rPr lang="en-US" sz="1800" i="0" kern="0">
                    <a:solidFill>
                      <a:sysClr val="windowText" lastClr="000000"/>
                    </a:solidFill>
                    <a:latin typeface="Arial" pitchFamily="34" charset="0"/>
                    <a:cs typeface="+mn-cs"/>
                  </a:rPr>
                  <a:t>The probability of </a:t>
                </a:r>
                <a:r>
                  <a:rPr lang="en-US" sz="1800" b="1" i="0" kern="0">
                    <a:solidFill>
                      <a:sysClr val="windowText" lastClr="000000"/>
                    </a:solidFill>
                    <a:latin typeface="Arial" pitchFamily="34" charset="0"/>
                    <a:cs typeface="+mn-cs"/>
                  </a:rPr>
                  <a:t>X occurring given that Y</a:t>
                </a:r>
                <a:r>
                  <a:rPr lang="en-US" sz="1800" i="0" kern="0">
                    <a:solidFill>
                      <a:sysClr val="windowText" lastClr="000000"/>
                    </a:solidFill>
                    <a:latin typeface="Arial" pitchFamily="34" charset="0"/>
                    <a:cs typeface="+mn-cs"/>
                  </a:rPr>
                  <a:t> has occurred</a:t>
                </a:r>
              </a:p>
            </p:txBody>
          </p:sp>
        </p:grpSp>
        <p:grpSp>
          <p:nvGrpSpPr>
            <p:cNvPr id="5" name="Group 22">
              <a:extLst>
                <a:ext uri="{FF2B5EF4-FFF2-40B4-BE49-F238E27FC236}">
                  <a16:creationId xmlns:a16="http://schemas.microsoft.com/office/drawing/2014/main" xmlns="" id="{EF02549F-9FFE-426D-91D8-78D05D247A7D}"/>
                </a:ext>
              </a:extLst>
            </p:cNvPr>
            <p:cNvGrpSpPr>
              <a:grpSpLocks/>
            </p:cNvGrpSpPr>
            <p:nvPr/>
          </p:nvGrpSpPr>
          <p:grpSpPr bwMode="auto">
            <a:xfrm>
              <a:off x="1660" y="2972"/>
              <a:ext cx="1126" cy="804"/>
              <a:chOff x="1660" y="2972"/>
              <a:chExt cx="1126" cy="804"/>
            </a:xfrm>
          </p:grpSpPr>
          <p:sp>
            <p:nvSpPr>
              <p:cNvPr id="30" name="Rectangle 14">
                <a:extLst>
                  <a:ext uri="{FF2B5EF4-FFF2-40B4-BE49-F238E27FC236}">
                    <a16:creationId xmlns:a16="http://schemas.microsoft.com/office/drawing/2014/main" xmlns="" id="{A6E37DEF-D8FE-4940-BB97-D43CEC480249}"/>
                  </a:ext>
                </a:extLst>
              </p:cNvPr>
              <p:cNvSpPr>
                <a:spLocks noChangeArrowheads="1"/>
              </p:cNvSpPr>
              <p:nvPr/>
            </p:nvSpPr>
            <p:spPr bwMode="auto">
              <a:xfrm>
                <a:off x="1660" y="2992"/>
                <a:ext cx="1126" cy="784"/>
              </a:xfrm>
              <a:prstGeom prst="rect">
                <a:avLst/>
              </a:prstGeom>
              <a:noFill/>
              <a:ln w="50800">
                <a:solidFill>
                  <a:srgbClr val="808080"/>
                </a:solidFill>
                <a:miter lim="800000"/>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nvGrpSpPr>
              <p:cNvPr id="31" name="Group 19">
                <a:extLst>
                  <a:ext uri="{FF2B5EF4-FFF2-40B4-BE49-F238E27FC236}">
                    <a16:creationId xmlns:a16="http://schemas.microsoft.com/office/drawing/2014/main" xmlns="" id="{DB0F5FA6-5FB3-4112-9B39-04825CAF4D49}"/>
                  </a:ext>
                </a:extLst>
              </p:cNvPr>
              <p:cNvGrpSpPr>
                <a:grpSpLocks/>
              </p:cNvGrpSpPr>
              <p:nvPr/>
            </p:nvGrpSpPr>
            <p:grpSpPr bwMode="auto">
              <a:xfrm>
                <a:off x="1752" y="3216"/>
                <a:ext cx="956" cy="521"/>
                <a:chOff x="1752" y="3216"/>
                <a:chExt cx="956" cy="521"/>
              </a:xfrm>
            </p:grpSpPr>
            <p:grpSp>
              <p:nvGrpSpPr>
                <p:cNvPr id="34" name="Group 17">
                  <a:extLst>
                    <a:ext uri="{FF2B5EF4-FFF2-40B4-BE49-F238E27FC236}">
                      <a16:creationId xmlns:a16="http://schemas.microsoft.com/office/drawing/2014/main" xmlns="" id="{4AC578C4-3D79-4D4F-BC28-DFD0AA89B05B}"/>
                    </a:ext>
                  </a:extLst>
                </p:cNvPr>
                <p:cNvGrpSpPr>
                  <a:grpSpLocks/>
                </p:cNvGrpSpPr>
                <p:nvPr/>
              </p:nvGrpSpPr>
              <p:grpSpPr bwMode="auto">
                <a:xfrm>
                  <a:off x="1752" y="3216"/>
                  <a:ext cx="956" cy="521"/>
                  <a:chOff x="1752" y="3216"/>
                  <a:chExt cx="956" cy="521"/>
                </a:xfrm>
              </p:grpSpPr>
              <p:sp>
                <p:nvSpPr>
                  <p:cNvPr id="36" name="Oval 15" descr="Wide upward diagonal">
                    <a:extLst>
                      <a:ext uri="{FF2B5EF4-FFF2-40B4-BE49-F238E27FC236}">
                        <a16:creationId xmlns:a16="http://schemas.microsoft.com/office/drawing/2014/main" xmlns="" id="{BBBED76B-6DC4-4C82-8F52-C70452A7A1A9}"/>
                      </a:ext>
                    </a:extLst>
                  </p:cNvPr>
                  <p:cNvSpPr>
                    <a:spLocks noChangeArrowheads="1"/>
                  </p:cNvSpPr>
                  <p:nvPr/>
                </p:nvSpPr>
                <p:spPr bwMode="auto">
                  <a:xfrm>
                    <a:off x="1752" y="3225"/>
                    <a:ext cx="568" cy="512"/>
                  </a:xfrm>
                  <a:prstGeom prst="ellips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7" name="Oval 16" descr="Wide upward diagonal">
                    <a:extLst>
                      <a:ext uri="{FF2B5EF4-FFF2-40B4-BE49-F238E27FC236}">
                        <a16:creationId xmlns:a16="http://schemas.microsoft.com/office/drawing/2014/main" xmlns="" id="{202A2586-8B25-4844-8AA9-B207C09A94D2}"/>
                      </a:ext>
                    </a:extLst>
                  </p:cNvPr>
                  <p:cNvSpPr>
                    <a:spLocks noChangeArrowheads="1"/>
                  </p:cNvSpPr>
                  <p:nvPr/>
                </p:nvSpPr>
                <p:spPr bwMode="auto">
                  <a:xfrm>
                    <a:off x="2139" y="3216"/>
                    <a:ext cx="569" cy="512"/>
                  </a:xfrm>
                  <a:prstGeom prst="ellipse">
                    <a:avLst/>
                  </a:prstGeom>
                  <a:noFill/>
                  <a:ln w="50800">
                    <a:solidFill>
                      <a:srgbClr val="99CC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
              <p:nvSpPr>
                <p:cNvPr id="35" name="Freeform 18">
                  <a:extLst>
                    <a:ext uri="{FF2B5EF4-FFF2-40B4-BE49-F238E27FC236}">
                      <a16:creationId xmlns:a16="http://schemas.microsoft.com/office/drawing/2014/main" xmlns="" id="{AB4A9744-E20B-4181-8E43-C5CCA992F5A8}"/>
                    </a:ext>
                  </a:extLst>
                </p:cNvPr>
                <p:cNvSpPr>
                  <a:spLocks/>
                </p:cNvSpPr>
                <p:nvPr/>
              </p:nvSpPr>
              <p:spPr bwMode="auto">
                <a:xfrm>
                  <a:off x="2223" y="3282"/>
                  <a:ext cx="106" cy="404"/>
                </a:xfrm>
                <a:custGeom>
                  <a:avLst/>
                  <a:gdLst>
                    <a:gd name="T0" fmla="*/ 0 w 106"/>
                    <a:gd name="T1" fmla="*/ 0 h 404"/>
                    <a:gd name="T2" fmla="*/ 7 w 106"/>
                    <a:gd name="T3" fmla="*/ 5 h 404"/>
                    <a:gd name="T4" fmla="*/ 15 w 106"/>
                    <a:gd name="T5" fmla="*/ 10 h 404"/>
                    <a:gd name="T6" fmla="*/ 22 w 106"/>
                    <a:gd name="T7" fmla="*/ 17 h 404"/>
                    <a:gd name="T8" fmla="*/ 27 w 106"/>
                    <a:gd name="T9" fmla="*/ 24 h 404"/>
                    <a:gd name="T10" fmla="*/ 34 w 106"/>
                    <a:gd name="T11" fmla="*/ 29 h 404"/>
                    <a:gd name="T12" fmla="*/ 37 w 106"/>
                    <a:gd name="T13" fmla="*/ 36 h 404"/>
                    <a:gd name="T14" fmla="*/ 44 w 106"/>
                    <a:gd name="T15" fmla="*/ 39 h 404"/>
                    <a:gd name="T16" fmla="*/ 49 w 106"/>
                    <a:gd name="T17" fmla="*/ 46 h 404"/>
                    <a:gd name="T18" fmla="*/ 56 w 106"/>
                    <a:gd name="T19" fmla="*/ 51 h 404"/>
                    <a:gd name="T20" fmla="*/ 61 w 106"/>
                    <a:gd name="T21" fmla="*/ 58 h 404"/>
                    <a:gd name="T22" fmla="*/ 66 w 106"/>
                    <a:gd name="T23" fmla="*/ 66 h 404"/>
                    <a:gd name="T24" fmla="*/ 71 w 106"/>
                    <a:gd name="T25" fmla="*/ 73 h 404"/>
                    <a:gd name="T26" fmla="*/ 73 w 106"/>
                    <a:gd name="T27" fmla="*/ 80 h 404"/>
                    <a:gd name="T28" fmla="*/ 76 w 106"/>
                    <a:gd name="T29" fmla="*/ 87 h 404"/>
                    <a:gd name="T30" fmla="*/ 81 w 106"/>
                    <a:gd name="T31" fmla="*/ 95 h 404"/>
                    <a:gd name="T32" fmla="*/ 85 w 106"/>
                    <a:gd name="T33" fmla="*/ 102 h 404"/>
                    <a:gd name="T34" fmla="*/ 88 w 106"/>
                    <a:gd name="T35" fmla="*/ 109 h 404"/>
                    <a:gd name="T36" fmla="*/ 90 w 106"/>
                    <a:gd name="T37" fmla="*/ 117 h 404"/>
                    <a:gd name="T38" fmla="*/ 95 w 106"/>
                    <a:gd name="T39" fmla="*/ 124 h 404"/>
                    <a:gd name="T40" fmla="*/ 98 w 106"/>
                    <a:gd name="T41" fmla="*/ 131 h 404"/>
                    <a:gd name="T42" fmla="*/ 100 w 106"/>
                    <a:gd name="T43" fmla="*/ 138 h 404"/>
                    <a:gd name="T44" fmla="*/ 103 w 106"/>
                    <a:gd name="T45" fmla="*/ 146 h 404"/>
                    <a:gd name="T46" fmla="*/ 103 w 106"/>
                    <a:gd name="T47" fmla="*/ 153 h 404"/>
                    <a:gd name="T48" fmla="*/ 105 w 106"/>
                    <a:gd name="T49" fmla="*/ 160 h 404"/>
                    <a:gd name="T50" fmla="*/ 105 w 106"/>
                    <a:gd name="T51" fmla="*/ 168 h 404"/>
                    <a:gd name="T52" fmla="*/ 105 w 106"/>
                    <a:gd name="T53" fmla="*/ 175 h 404"/>
                    <a:gd name="T54" fmla="*/ 105 w 106"/>
                    <a:gd name="T55" fmla="*/ 182 h 404"/>
                    <a:gd name="T56" fmla="*/ 105 w 106"/>
                    <a:gd name="T57" fmla="*/ 189 h 404"/>
                    <a:gd name="T58" fmla="*/ 105 w 106"/>
                    <a:gd name="T59" fmla="*/ 197 h 404"/>
                    <a:gd name="T60" fmla="*/ 105 w 106"/>
                    <a:gd name="T61" fmla="*/ 204 h 404"/>
                    <a:gd name="T62" fmla="*/ 105 w 106"/>
                    <a:gd name="T63" fmla="*/ 211 h 404"/>
                    <a:gd name="T64" fmla="*/ 105 w 106"/>
                    <a:gd name="T65" fmla="*/ 218 h 404"/>
                    <a:gd name="T66" fmla="*/ 105 w 106"/>
                    <a:gd name="T67" fmla="*/ 226 h 404"/>
                    <a:gd name="T68" fmla="*/ 105 w 106"/>
                    <a:gd name="T69" fmla="*/ 233 h 404"/>
                    <a:gd name="T70" fmla="*/ 105 w 106"/>
                    <a:gd name="T71" fmla="*/ 240 h 404"/>
                    <a:gd name="T72" fmla="*/ 105 w 106"/>
                    <a:gd name="T73" fmla="*/ 248 h 404"/>
                    <a:gd name="T74" fmla="*/ 105 w 106"/>
                    <a:gd name="T75" fmla="*/ 255 h 404"/>
                    <a:gd name="T76" fmla="*/ 100 w 106"/>
                    <a:gd name="T77" fmla="*/ 262 h 404"/>
                    <a:gd name="T78" fmla="*/ 100 w 106"/>
                    <a:gd name="T79" fmla="*/ 269 h 404"/>
                    <a:gd name="T80" fmla="*/ 93 w 106"/>
                    <a:gd name="T81" fmla="*/ 277 h 404"/>
                    <a:gd name="T82" fmla="*/ 90 w 106"/>
                    <a:gd name="T83" fmla="*/ 284 h 404"/>
                    <a:gd name="T84" fmla="*/ 90 w 106"/>
                    <a:gd name="T85" fmla="*/ 291 h 404"/>
                    <a:gd name="T86" fmla="*/ 83 w 106"/>
                    <a:gd name="T87" fmla="*/ 296 h 404"/>
                    <a:gd name="T88" fmla="*/ 81 w 106"/>
                    <a:gd name="T89" fmla="*/ 303 h 404"/>
                    <a:gd name="T90" fmla="*/ 81 w 106"/>
                    <a:gd name="T91" fmla="*/ 311 h 404"/>
                    <a:gd name="T92" fmla="*/ 76 w 106"/>
                    <a:gd name="T93" fmla="*/ 318 h 404"/>
                    <a:gd name="T94" fmla="*/ 71 w 106"/>
                    <a:gd name="T95" fmla="*/ 325 h 404"/>
                    <a:gd name="T96" fmla="*/ 66 w 106"/>
                    <a:gd name="T97" fmla="*/ 333 h 404"/>
                    <a:gd name="T98" fmla="*/ 61 w 106"/>
                    <a:gd name="T99" fmla="*/ 340 h 404"/>
                    <a:gd name="T100" fmla="*/ 59 w 106"/>
                    <a:gd name="T101" fmla="*/ 347 h 404"/>
                    <a:gd name="T102" fmla="*/ 54 w 106"/>
                    <a:gd name="T103" fmla="*/ 354 h 404"/>
                    <a:gd name="T104" fmla="*/ 46 w 106"/>
                    <a:gd name="T105" fmla="*/ 359 h 404"/>
                    <a:gd name="T106" fmla="*/ 42 w 106"/>
                    <a:gd name="T107" fmla="*/ 367 h 404"/>
                    <a:gd name="T108" fmla="*/ 34 w 106"/>
                    <a:gd name="T109" fmla="*/ 371 h 404"/>
                    <a:gd name="T110" fmla="*/ 27 w 106"/>
                    <a:gd name="T111" fmla="*/ 376 h 404"/>
                    <a:gd name="T112" fmla="*/ 22 w 106"/>
                    <a:gd name="T113" fmla="*/ 384 h 404"/>
                    <a:gd name="T114" fmla="*/ 17 w 106"/>
                    <a:gd name="T115" fmla="*/ 391 h 404"/>
                    <a:gd name="T116" fmla="*/ 10 w 106"/>
                    <a:gd name="T117" fmla="*/ 396 h 404"/>
                    <a:gd name="T118" fmla="*/ 2 w 106"/>
                    <a:gd name="T119" fmla="*/ 403 h 4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6"/>
                    <a:gd name="T181" fmla="*/ 0 h 404"/>
                    <a:gd name="T182" fmla="*/ 106 w 106"/>
                    <a:gd name="T183" fmla="*/ 404 h 40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6" h="404">
                      <a:moveTo>
                        <a:pt x="0" y="0"/>
                      </a:moveTo>
                      <a:lnTo>
                        <a:pt x="7" y="5"/>
                      </a:lnTo>
                      <a:lnTo>
                        <a:pt x="15" y="10"/>
                      </a:lnTo>
                      <a:lnTo>
                        <a:pt x="22" y="17"/>
                      </a:lnTo>
                      <a:lnTo>
                        <a:pt x="27" y="24"/>
                      </a:lnTo>
                      <a:lnTo>
                        <a:pt x="34" y="29"/>
                      </a:lnTo>
                      <a:lnTo>
                        <a:pt x="37" y="36"/>
                      </a:lnTo>
                      <a:lnTo>
                        <a:pt x="44" y="39"/>
                      </a:lnTo>
                      <a:lnTo>
                        <a:pt x="49" y="46"/>
                      </a:lnTo>
                      <a:lnTo>
                        <a:pt x="56" y="51"/>
                      </a:lnTo>
                      <a:lnTo>
                        <a:pt x="61" y="58"/>
                      </a:lnTo>
                      <a:lnTo>
                        <a:pt x="66" y="66"/>
                      </a:lnTo>
                      <a:lnTo>
                        <a:pt x="71" y="73"/>
                      </a:lnTo>
                      <a:lnTo>
                        <a:pt x="73" y="80"/>
                      </a:lnTo>
                      <a:lnTo>
                        <a:pt x="76" y="87"/>
                      </a:lnTo>
                      <a:lnTo>
                        <a:pt x="81" y="95"/>
                      </a:lnTo>
                      <a:lnTo>
                        <a:pt x="85" y="102"/>
                      </a:lnTo>
                      <a:lnTo>
                        <a:pt x="88" y="109"/>
                      </a:lnTo>
                      <a:lnTo>
                        <a:pt x="90" y="117"/>
                      </a:lnTo>
                      <a:lnTo>
                        <a:pt x="95" y="124"/>
                      </a:lnTo>
                      <a:lnTo>
                        <a:pt x="98" y="131"/>
                      </a:lnTo>
                      <a:lnTo>
                        <a:pt x="100" y="138"/>
                      </a:lnTo>
                      <a:lnTo>
                        <a:pt x="103" y="146"/>
                      </a:lnTo>
                      <a:lnTo>
                        <a:pt x="103" y="153"/>
                      </a:lnTo>
                      <a:lnTo>
                        <a:pt x="105" y="160"/>
                      </a:lnTo>
                      <a:lnTo>
                        <a:pt x="105" y="168"/>
                      </a:lnTo>
                      <a:lnTo>
                        <a:pt x="105" y="175"/>
                      </a:lnTo>
                      <a:lnTo>
                        <a:pt x="105" y="182"/>
                      </a:lnTo>
                      <a:lnTo>
                        <a:pt x="105" y="189"/>
                      </a:lnTo>
                      <a:lnTo>
                        <a:pt x="105" y="197"/>
                      </a:lnTo>
                      <a:lnTo>
                        <a:pt x="105" y="204"/>
                      </a:lnTo>
                      <a:lnTo>
                        <a:pt x="105" y="211"/>
                      </a:lnTo>
                      <a:lnTo>
                        <a:pt x="105" y="218"/>
                      </a:lnTo>
                      <a:lnTo>
                        <a:pt x="105" y="226"/>
                      </a:lnTo>
                      <a:lnTo>
                        <a:pt x="105" y="233"/>
                      </a:lnTo>
                      <a:lnTo>
                        <a:pt x="105" y="240"/>
                      </a:lnTo>
                      <a:lnTo>
                        <a:pt x="105" y="248"/>
                      </a:lnTo>
                      <a:lnTo>
                        <a:pt x="105" y="255"/>
                      </a:lnTo>
                      <a:lnTo>
                        <a:pt x="100" y="262"/>
                      </a:lnTo>
                      <a:lnTo>
                        <a:pt x="100" y="269"/>
                      </a:lnTo>
                      <a:lnTo>
                        <a:pt x="93" y="277"/>
                      </a:lnTo>
                      <a:lnTo>
                        <a:pt x="90" y="284"/>
                      </a:lnTo>
                      <a:lnTo>
                        <a:pt x="90" y="291"/>
                      </a:lnTo>
                      <a:lnTo>
                        <a:pt x="83" y="296"/>
                      </a:lnTo>
                      <a:lnTo>
                        <a:pt x="81" y="303"/>
                      </a:lnTo>
                      <a:lnTo>
                        <a:pt x="81" y="311"/>
                      </a:lnTo>
                      <a:lnTo>
                        <a:pt x="76" y="318"/>
                      </a:lnTo>
                      <a:lnTo>
                        <a:pt x="71" y="325"/>
                      </a:lnTo>
                      <a:lnTo>
                        <a:pt x="66" y="333"/>
                      </a:lnTo>
                      <a:lnTo>
                        <a:pt x="61" y="340"/>
                      </a:lnTo>
                      <a:lnTo>
                        <a:pt x="59" y="347"/>
                      </a:lnTo>
                      <a:lnTo>
                        <a:pt x="54" y="354"/>
                      </a:lnTo>
                      <a:lnTo>
                        <a:pt x="46" y="359"/>
                      </a:lnTo>
                      <a:lnTo>
                        <a:pt x="42" y="367"/>
                      </a:lnTo>
                      <a:lnTo>
                        <a:pt x="34" y="371"/>
                      </a:lnTo>
                      <a:lnTo>
                        <a:pt x="27" y="376"/>
                      </a:lnTo>
                      <a:lnTo>
                        <a:pt x="22" y="384"/>
                      </a:lnTo>
                      <a:lnTo>
                        <a:pt x="17" y="391"/>
                      </a:lnTo>
                      <a:lnTo>
                        <a:pt x="10" y="396"/>
                      </a:lnTo>
                      <a:lnTo>
                        <a:pt x="2" y="403"/>
                      </a:lnTo>
                    </a:path>
                  </a:pathLst>
                </a:custGeom>
                <a:noFill/>
                <a:ln w="50800" cap="rnd">
                  <a:solidFill>
                    <a:srgbClr val="333399"/>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pSp>
          <p:sp>
            <p:nvSpPr>
              <p:cNvPr id="32" name="Rectangle 20">
                <a:extLst>
                  <a:ext uri="{FF2B5EF4-FFF2-40B4-BE49-F238E27FC236}">
                    <a16:creationId xmlns:a16="http://schemas.microsoft.com/office/drawing/2014/main" xmlns="" id="{8C12DF69-4236-42C4-8BEA-2BD660874ACF}"/>
                  </a:ext>
                </a:extLst>
              </p:cNvPr>
              <p:cNvSpPr>
                <a:spLocks noChangeArrowheads="1"/>
              </p:cNvSpPr>
              <p:nvPr/>
            </p:nvSpPr>
            <p:spPr bwMode="auto">
              <a:xfrm>
                <a:off x="2267" y="2972"/>
                <a:ext cx="276" cy="325"/>
              </a:xfrm>
              <a:prstGeom prst="rect">
                <a:avLst/>
              </a:prstGeom>
              <a:noFill/>
              <a:ln w="12700">
                <a:noFill/>
                <a:miter lim="800000"/>
                <a:headEnd/>
                <a:tailEnd/>
              </a:ln>
            </p:spPr>
            <p:txBody>
              <a:bodyPr wrap="none" lIns="90488" tIns="44450" rIns="90488" bIns="44450">
                <a:spAutoFit/>
              </a:bodyPr>
              <a:lstStyle>
                <a:lvl1pPr eaLnBrk="0" hangingPunct="0">
                  <a:defRPr sz="2400" i="1">
                    <a:solidFill>
                      <a:schemeClr val="tx1"/>
                    </a:solidFill>
                    <a:latin typeface="Times New Roman" panose="02020603050405020304" pitchFamily="18" charset="0"/>
                    <a:cs typeface="Arial" panose="020B0604020202020204" pitchFamily="34" charset="0"/>
                  </a:defRPr>
                </a:lvl1pPr>
                <a:lvl2pPr marL="742950" indent="-285750" eaLnBrk="0" hangingPunct="0">
                  <a:defRPr sz="2400" i="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i="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i="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i="0">
                    <a:solidFill>
                      <a:srgbClr val="99CC00"/>
                    </a:solidFill>
                  </a:rPr>
                  <a:t>Y</a:t>
                </a:r>
              </a:p>
            </p:txBody>
          </p:sp>
          <p:sp>
            <p:nvSpPr>
              <p:cNvPr id="33" name="Rectangle 21">
                <a:extLst>
                  <a:ext uri="{FF2B5EF4-FFF2-40B4-BE49-F238E27FC236}">
                    <a16:creationId xmlns:a16="http://schemas.microsoft.com/office/drawing/2014/main" xmlns="" id="{3BCDFD3B-C7F4-462A-A1B4-01A99536A1D1}"/>
                  </a:ext>
                </a:extLst>
              </p:cNvPr>
              <p:cNvSpPr>
                <a:spLocks noChangeArrowheads="1"/>
              </p:cNvSpPr>
              <p:nvPr/>
            </p:nvSpPr>
            <p:spPr bwMode="auto">
              <a:xfrm>
                <a:off x="1901" y="2984"/>
                <a:ext cx="276" cy="325"/>
              </a:xfrm>
              <a:prstGeom prst="rect">
                <a:avLst/>
              </a:prstGeom>
              <a:noFill/>
              <a:ln w="12700">
                <a:noFill/>
                <a:miter lim="800000"/>
                <a:headEnd/>
                <a:tailEnd/>
              </a:ln>
            </p:spPr>
            <p:txBody>
              <a:bodyPr wrap="none" lIns="90488" tIns="44450" rIns="90488" bIns="44450">
                <a:spAutoFit/>
              </a:bodyPr>
              <a:lstStyle>
                <a:lvl1pPr eaLnBrk="0" hangingPunct="0">
                  <a:defRPr sz="2400" i="1">
                    <a:solidFill>
                      <a:schemeClr val="tx1"/>
                    </a:solidFill>
                    <a:latin typeface="Times New Roman" panose="02020603050405020304" pitchFamily="18" charset="0"/>
                    <a:cs typeface="Arial" panose="020B0604020202020204" pitchFamily="34" charset="0"/>
                  </a:defRPr>
                </a:lvl1pPr>
                <a:lvl2pPr marL="742950" indent="-285750" eaLnBrk="0" hangingPunct="0">
                  <a:defRPr sz="2400" i="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i="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i="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i="0">
                    <a:solidFill>
                      <a:srgbClr val="333399"/>
                    </a:solidFill>
                  </a:rPr>
                  <a:t>X</a:t>
                </a:r>
              </a:p>
            </p:txBody>
          </p:sp>
        </p:grpSp>
        <p:grpSp>
          <p:nvGrpSpPr>
            <p:cNvPr id="6" name="Group 32">
              <a:extLst>
                <a:ext uri="{FF2B5EF4-FFF2-40B4-BE49-F238E27FC236}">
                  <a16:creationId xmlns:a16="http://schemas.microsoft.com/office/drawing/2014/main" xmlns="" id="{75288D0F-B717-465D-892F-367C2E76C4E6}"/>
                </a:ext>
              </a:extLst>
            </p:cNvPr>
            <p:cNvGrpSpPr>
              <a:grpSpLocks/>
            </p:cNvGrpSpPr>
            <p:nvPr/>
          </p:nvGrpSpPr>
          <p:grpSpPr bwMode="auto">
            <a:xfrm>
              <a:off x="2986" y="2965"/>
              <a:ext cx="1126" cy="805"/>
              <a:chOff x="2986" y="2965"/>
              <a:chExt cx="1126" cy="805"/>
            </a:xfrm>
          </p:grpSpPr>
          <p:sp>
            <p:nvSpPr>
              <p:cNvPr id="21" name="Rectangle 23">
                <a:extLst>
                  <a:ext uri="{FF2B5EF4-FFF2-40B4-BE49-F238E27FC236}">
                    <a16:creationId xmlns:a16="http://schemas.microsoft.com/office/drawing/2014/main" xmlns="" id="{C5A43615-AAE0-47D3-B6F7-1F78AD81B871}"/>
                  </a:ext>
                </a:extLst>
              </p:cNvPr>
              <p:cNvSpPr>
                <a:spLocks noChangeArrowheads="1"/>
              </p:cNvSpPr>
              <p:nvPr/>
            </p:nvSpPr>
            <p:spPr bwMode="auto">
              <a:xfrm>
                <a:off x="2986" y="2986"/>
                <a:ext cx="1126" cy="784"/>
              </a:xfrm>
              <a:prstGeom prst="rect">
                <a:avLst/>
              </a:prstGeom>
              <a:noFill/>
              <a:ln w="50800">
                <a:solidFill>
                  <a:srgbClr val="808080"/>
                </a:solidFill>
                <a:miter lim="800000"/>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nvGrpSpPr>
              <p:cNvPr id="22" name="Group 26">
                <a:extLst>
                  <a:ext uri="{FF2B5EF4-FFF2-40B4-BE49-F238E27FC236}">
                    <a16:creationId xmlns:a16="http://schemas.microsoft.com/office/drawing/2014/main" xmlns="" id="{11A58650-5A5D-47EE-BACC-CC4254601199}"/>
                  </a:ext>
                </a:extLst>
              </p:cNvPr>
              <p:cNvGrpSpPr>
                <a:grpSpLocks/>
              </p:cNvGrpSpPr>
              <p:nvPr/>
            </p:nvGrpSpPr>
            <p:grpSpPr bwMode="auto">
              <a:xfrm>
                <a:off x="3078" y="3209"/>
                <a:ext cx="956" cy="522"/>
                <a:chOff x="3078" y="3209"/>
                <a:chExt cx="956" cy="522"/>
              </a:xfrm>
            </p:grpSpPr>
            <p:sp>
              <p:nvSpPr>
                <p:cNvPr id="28" name="Oval 24">
                  <a:extLst>
                    <a:ext uri="{FF2B5EF4-FFF2-40B4-BE49-F238E27FC236}">
                      <a16:creationId xmlns:a16="http://schemas.microsoft.com/office/drawing/2014/main" xmlns="" id="{8A331E35-1826-45E0-9C59-CA6A37D1E08C}"/>
                    </a:ext>
                  </a:extLst>
                </p:cNvPr>
                <p:cNvSpPr>
                  <a:spLocks noChangeArrowheads="1"/>
                </p:cNvSpPr>
                <p:nvPr/>
              </p:nvSpPr>
              <p:spPr bwMode="auto">
                <a:xfrm>
                  <a:off x="3078" y="3219"/>
                  <a:ext cx="569" cy="512"/>
                </a:xfrm>
                <a:prstGeom prst="ellips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9" name="Oval 25">
                  <a:extLst>
                    <a:ext uri="{FF2B5EF4-FFF2-40B4-BE49-F238E27FC236}">
                      <a16:creationId xmlns:a16="http://schemas.microsoft.com/office/drawing/2014/main" xmlns="" id="{BFB1B88F-A138-43CB-B51C-1F8A37583C0C}"/>
                    </a:ext>
                  </a:extLst>
                </p:cNvPr>
                <p:cNvSpPr>
                  <a:spLocks noChangeArrowheads="1"/>
                </p:cNvSpPr>
                <p:nvPr/>
              </p:nvSpPr>
              <p:spPr bwMode="auto">
                <a:xfrm>
                  <a:off x="3466" y="3209"/>
                  <a:ext cx="568" cy="512"/>
                </a:xfrm>
                <a:prstGeom prst="ellipse">
                  <a:avLst/>
                </a:prstGeom>
                <a:noFill/>
                <a:ln w="50800">
                  <a:solidFill>
                    <a:srgbClr val="99CC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
            <p:nvSpPr>
              <p:cNvPr id="23" name="Rectangle 27">
                <a:extLst>
                  <a:ext uri="{FF2B5EF4-FFF2-40B4-BE49-F238E27FC236}">
                    <a16:creationId xmlns:a16="http://schemas.microsoft.com/office/drawing/2014/main" xmlns="" id="{7E5E159F-3FD5-4701-B167-39E8AF52FDE9}"/>
                  </a:ext>
                </a:extLst>
              </p:cNvPr>
              <p:cNvSpPr>
                <a:spLocks noChangeArrowheads="1"/>
              </p:cNvSpPr>
              <p:nvPr/>
            </p:nvSpPr>
            <p:spPr bwMode="auto">
              <a:xfrm>
                <a:off x="3591" y="2965"/>
                <a:ext cx="276" cy="325"/>
              </a:xfrm>
              <a:prstGeom prst="rect">
                <a:avLst/>
              </a:prstGeom>
              <a:noFill/>
              <a:ln w="12700">
                <a:noFill/>
                <a:miter lim="800000"/>
                <a:headEnd/>
                <a:tailEnd/>
              </a:ln>
            </p:spPr>
            <p:txBody>
              <a:bodyPr wrap="none" lIns="90488" tIns="44450" rIns="90488" bIns="44450">
                <a:spAutoFit/>
              </a:bodyPr>
              <a:lstStyle>
                <a:lvl1pPr eaLnBrk="0" hangingPunct="0">
                  <a:defRPr sz="2400" i="1">
                    <a:solidFill>
                      <a:schemeClr val="tx1"/>
                    </a:solidFill>
                    <a:latin typeface="Times New Roman" panose="02020603050405020304" pitchFamily="18" charset="0"/>
                    <a:cs typeface="Arial" panose="020B0604020202020204" pitchFamily="34" charset="0"/>
                  </a:defRPr>
                </a:lvl1pPr>
                <a:lvl2pPr marL="742950" indent="-285750" eaLnBrk="0" hangingPunct="0">
                  <a:defRPr sz="2400" i="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i="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i="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i="0">
                    <a:solidFill>
                      <a:srgbClr val="99CC00"/>
                    </a:solidFill>
                  </a:rPr>
                  <a:t>Y</a:t>
                </a:r>
              </a:p>
            </p:txBody>
          </p:sp>
          <p:sp>
            <p:nvSpPr>
              <p:cNvPr id="24" name="Rectangle 28">
                <a:extLst>
                  <a:ext uri="{FF2B5EF4-FFF2-40B4-BE49-F238E27FC236}">
                    <a16:creationId xmlns:a16="http://schemas.microsoft.com/office/drawing/2014/main" xmlns="" id="{9F0C50CD-394B-4809-B786-7CADB8ED5A0C}"/>
                  </a:ext>
                </a:extLst>
              </p:cNvPr>
              <p:cNvSpPr>
                <a:spLocks noChangeArrowheads="1"/>
              </p:cNvSpPr>
              <p:nvPr/>
            </p:nvSpPr>
            <p:spPr bwMode="auto">
              <a:xfrm>
                <a:off x="3226" y="2978"/>
                <a:ext cx="276" cy="325"/>
              </a:xfrm>
              <a:prstGeom prst="rect">
                <a:avLst/>
              </a:prstGeom>
              <a:noFill/>
              <a:ln w="12700">
                <a:noFill/>
                <a:miter lim="800000"/>
                <a:headEnd/>
                <a:tailEnd/>
              </a:ln>
            </p:spPr>
            <p:txBody>
              <a:bodyPr wrap="none" lIns="90488" tIns="44450" rIns="90488" bIns="44450">
                <a:spAutoFit/>
              </a:bodyPr>
              <a:lstStyle>
                <a:lvl1pPr eaLnBrk="0" hangingPunct="0">
                  <a:defRPr sz="2400" i="1">
                    <a:solidFill>
                      <a:schemeClr val="tx1"/>
                    </a:solidFill>
                    <a:latin typeface="Times New Roman" panose="02020603050405020304" pitchFamily="18" charset="0"/>
                    <a:cs typeface="Arial" panose="020B0604020202020204" pitchFamily="34" charset="0"/>
                  </a:defRPr>
                </a:lvl1pPr>
                <a:lvl2pPr marL="742950" indent="-285750" eaLnBrk="0" hangingPunct="0">
                  <a:defRPr sz="2400" i="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i="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i="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i="0">
                    <a:solidFill>
                      <a:srgbClr val="333399"/>
                    </a:solidFill>
                  </a:rPr>
                  <a:t>X</a:t>
                </a:r>
              </a:p>
            </p:txBody>
          </p:sp>
          <p:grpSp>
            <p:nvGrpSpPr>
              <p:cNvPr id="25" name="Group 31">
                <a:extLst>
                  <a:ext uri="{FF2B5EF4-FFF2-40B4-BE49-F238E27FC236}">
                    <a16:creationId xmlns:a16="http://schemas.microsoft.com/office/drawing/2014/main" xmlns="" id="{BEC7CB09-31DC-4805-B030-8E1568D3B922}"/>
                  </a:ext>
                </a:extLst>
              </p:cNvPr>
              <p:cNvGrpSpPr>
                <a:grpSpLocks/>
              </p:cNvGrpSpPr>
              <p:nvPr/>
            </p:nvGrpSpPr>
            <p:grpSpPr bwMode="auto">
              <a:xfrm>
                <a:off x="3462" y="3266"/>
                <a:ext cx="192" cy="414"/>
                <a:chOff x="3462" y="3266"/>
                <a:chExt cx="192" cy="414"/>
              </a:xfrm>
            </p:grpSpPr>
            <p:sp>
              <p:nvSpPr>
                <p:cNvPr id="26" name="Freeform 29" descr="Wide upward diagonal">
                  <a:extLst>
                    <a:ext uri="{FF2B5EF4-FFF2-40B4-BE49-F238E27FC236}">
                      <a16:creationId xmlns:a16="http://schemas.microsoft.com/office/drawing/2014/main" xmlns="" id="{A51F8CE2-EBAA-445D-8A31-3AB02371DD5B}"/>
                    </a:ext>
                  </a:extLst>
                </p:cNvPr>
                <p:cNvSpPr>
                  <a:spLocks/>
                </p:cNvSpPr>
                <p:nvPr/>
              </p:nvSpPr>
              <p:spPr bwMode="auto">
                <a:xfrm>
                  <a:off x="3549" y="3276"/>
                  <a:ext cx="105" cy="404"/>
                </a:xfrm>
                <a:custGeom>
                  <a:avLst/>
                  <a:gdLst>
                    <a:gd name="T0" fmla="*/ 0 w 105"/>
                    <a:gd name="T1" fmla="*/ 0 h 404"/>
                    <a:gd name="T2" fmla="*/ 7 w 105"/>
                    <a:gd name="T3" fmla="*/ 5 h 404"/>
                    <a:gd name="T4" fmla="*/ 15 w 105"/>
                    <a:gd name="T5" fmla="*/ 10 h 404"/>
                    <a:gd name="T6" fmla="*/ 22 w 105"/>
                    <a:gd name="T7" fmla="*/ 17 h 404"/>
                    <a:gd name="T8" fmla="*/ 27 w 105"/>
                    <a:gd name="T9" fmla="*/ 24 h 404"/>
                    <a:gd name="T10" fmla="*/ 34 w 105"/>
                    <a:gd name="T11" fmla="*/ 29 h 404"/>
                    <a:gd name="T12" fmla="*/ 36 w 105"/>
                    <a:gd name="T13" fmla="*/ 36 h 404"/>
                    <a:gd name="T14" fmla="*/ 44 w 105"/>
                    <a:gd name="T15" fmla="*/ 39 h 404"/>
                    <a:gd name="T16" fmla="*/ 48 w 105"/>
                    <a:gd name="T17" fmla="*/ 46 h 404"/>
                    <a:gd name="T18" fmla="*/ 56 w 105"/>
                    <a:gd name="T19" fmla="*/ 51 h 404"/>
                    <a:gd name="T20" fmla="*/ 60 w 105"/>
                    <a:gd name="T21" fmla="*/ 58 h 404"/>
                    <a:gd name="T22" fmla="*/ 65 w 105"/>
                    <a:gd name="T23" fmla="*/ 66 h 404"/>
                    <a:gd name="T24" fmla="*/ 70 w 105"/>
                    <a:gd name="T25" fmla="*/ 73 h 404"/>
                    <a:gd name="T26" fmla="*/ 73 w 105"/>
                    <a:gd name="T27" fmla="*/ 80 h 404"/>
                    <a:gd name="T28" fmla="*/ 75 w 105"/>
                    <a:gd name="T29" fmla="*/ 87 h 404"/>
                    <a:gd name="T30" fmla="*/ 80 w 105"/>
                    <a:gd name="T31" fmla="*/ 95 h 404"/>
                    <a:gd name="T32" fmla="*/ 85 w 105"/>
                    <a:gd name="T33" fmla="*/ 102 h 404"/>
                    <a:gd name="T34" fmla="*/ 87 w 105"/>
                    <a:gd name="T35" fmla="*/ 109 h 404"/>
                    <a:gd name="T36" fmla="*/ 89 w 105"/>
                    <a:gd name="T37" fmla="*/ 117 h 404"/>
                    <a:gd name="T38" fmla="*/ 94 w 105"/>
                    <a:gd name="T39" fmla="*/ 124 h 404"/>
                    <a:gd name="T40" fmla="*/ 97 w 105"/>
                    <a:gd name="T41" fmla="*/ 131 h 404"/>
                    <a:gd name="T42" fmla="*/ 99 w 105"/>
                    <a:gd name="T43" fmla="*/ 138 h 404"/>
                    <a:gd name="T44" fmla="*/ 102 w 105"/>
                    <a:gd name="T45" fmla="*/ 146 h 404"/>
                    <a:gd name="T46" fmla="*/ 102 w 105"/>
                    <a:gd name="T47" fmla="*/ 153 h 404"/>
                    <a:gd name="T48" fmla="*/ 104 w 105"/>
                    <a:gd name="T49" fmla="*/ 160 h 404"/>
                    <a:gd name="T50" fmla="*/ 104 w 105"/>
                    <a:gd name="T51" fmla="*/ 168 h 404"/>
                    <a:gd name="T52" fmla="*/ 104 w 105"/>
                    <a:gd name="T53" fmla="*/ 175 h 404"/>
                    <a:gd name="T54" fmla="*/ 104 w 105"/>
                    <a:gd name="T55" fmla="*/ 182 h 404"/>
                    <a:gd name="T56" fmla="*/ 104 w 105"/>
                    <a:gd name="T57" fmla="*/ 189 h 404"/>
                    <a:gd name="T58" fmla="*/ 104 w 105"/>
                    <a:gd name="T59" fmla="*/ 197 h 404"/>
                    <a:gd name="T60" fmla="*/ 104 w 105"/>
                    <a:gd name="T61" fmla="*/ 204 h 404"/>
                    <a:gd name="T62" fmla="*/ 104 w 105"/>
                    <a:gd name="T63" fmla="*/ 211 h 404"/>
                    <a:gd name="T64" fmla="*/ 104 w 105"/>
                    <a:gd name="T65" fmla="*/ 218 h 404"/>
                    <a:gd name="T66" fmla="*/ 104 w 105"/>
                    <a:gd name="T67" fmla="*/ 226 h 404"/>
                    <a:gd name="T68" fmla="*/ 104 w 105"/>
                    <a:gd name="T69" fmla="*/ 233 h 404"/>
                    <a:gd name="T70" fmla="*/ 104 w 105"/>
                    <a:gd name="T71" fmla="*/ 240 h 404"/>
                    <a:gd name="T72" fmla="*/ 104 w 105"/>
                    <a:gd name="T73" fmla="*/ 248 h 404"/>
                    <a:gd name="T74" fmla="*/ 104 w 105"/>
                    <a:gd name="T75" fmla="*/ 255 h 404"/>
                    <a:gd name="T76" fmla="*/ 99 w 105"/>
                    <a:gd name="T77" fmla="*/ 262 h 404"/>
                    <a:gd name="T78" fmla="*/ 99 w 105"/>
                    <a:gd name="T79" fmla="*/ 269 h 404"/>
                    <a:gd name="T80" fmla="*/ 92 w 105"/>
                    <a:gd name="T81" fmla="*/ 277 h 404"/>
                    <a:gd name="T82" fmla="*/ 89 w 105"/>
                    <a:gd name="T83" fmla="*/ 284 h 404"/>
                    <a:gd name="T84" fmla="*/ 89 w 105"/>
                    <a:gd name="T85" fmla="*/ 291 h 404"/>
                    <a:gd name="T86" fmla="*/ 82 w 105"/>
                    <a:gd name="T87" fmla="*/ 296 h 404"/>
                    <a:gd name="T88" fmla="*/ 80 w 105"/>
                    <a:gd name="T89" fmla="*/ 303 h 404"/>
                    <a:gd name="T90" fmla="*/ 80 w 105"/>
                    <a:gd name="T91" fmla="*/ 311 h 404"/>
                    <a:gd name="T92" fmla="*/ 75 w 105"/>
                    <a:gd name="T93" fmla="*/ 318 h 404"/>
                    <a:gd name="T94" fmla="*/ 70 w 105"/>
                    <a:gd name="T95" fmla="*/ 325 h 404"/>
                    <a:gd name="T96" fmla="*/ 65 w 105"/>
                    <a:gd name="T97" fmla="*/ 333 h 404"/>
                    <a:gd name="T98" fmla="*/ 60 w 105"/>
                    <a:gd name="T99" fmla="*/ 340 h 404"/>
                    <a:gd name="T100" fmla="*/ 58 w 105"/>
                    <a:gd name="T101" fmla="*/ 347 h 404"/>
                    <a:gd name="T102" fmla="*/ 53 w 105"/>
                    <a:gd name="T103" fmla="*/ 354 h 404"/>
                    <a:gd name="T104" fmla="*/ 46 w 105"/>
                    <a:gd name="T105" fmla="*/ 359 h 404"/>
                    <a:gd name="T106" fmla="*/ 41 w 105"/>
                    <a:gd name="T107" fmla="*/ 367 h 404"/>
                    <a:gd name="T108" fmla="*/ 34 w 105"/>
                    <a:gd name="T109" fmla="*/ 371 h 404"/>
                    <a:gd name="T110" fmla="*/ 27 w 105"/>
                    <a:gd name="T111" fmla="*/ 376 h 404"/>
                    <a:gd name="T112" fmla="*/ 22 w 105"/>
                    <a:gd name="T113" fmla="*/ 384 h 404"/>
                    <a:gd name="T114" fmla="*/ 17 w 105"/>
                    <a:gd name="T115" fmla="*/ 391 h 404"/>
                    <a:gd name="T116" fmla="*/ 10 w 105"/>
                    <a:gd name="T117" fmla="*/ 396 h 404"/>
                    <a:gd name="T118" fmla="*/ 2 w 105"/>
                    <a:gd name="T119" fmla="*/ 403 h 4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5"/>
                    <a:gd name="T181" fmla="*/ 0 h 404"/>
                    <a:gd name="T182" fmla="*/ 105 w 105"/>
                    <a:gd name="T183" fmla="*/ 404 h 40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5" h="404">
                      <a:moveTo>
                        <a:pt x="0" y="0"/>
                      </a:moveTo>
                      <a:lnTo>
                        <a:pt x="7" y="5"/>
                      </a:lnTo>
                      <a:lnTo>
                        <a:pt x="15" y="10"/>
                      </a:lnTo>
                      <a:lnTo>
                        <a:pt x="22" y="17"/>
                      </a:lnTo>
                      <a:lnTo>
                        <a:pt x="27" y="24"/>
                      </a:lnTo>
                      <a:lnTo>
                        <a:pt x="34" y="29"/>
                      </a:lnTo>
                      <a:lnTo>
                        <a:pt x="36" y="36"/>
                      </a:lnTo>
                      <a:lnTo>
                        <a:pt x="44" y="39"/>
                      </a:lnTo>
                      <a:lnTo>
                        <a:pt x="48" y="46"/>
                      </a:lnTo>
                      <a:lnTo>
                        <a:pt x="56" y="51"/>
                      </a:lnTo>
                      <a:lnTo>
                        <a:pt x="60" y="58"/>
                      </a:lnTo>
                      <a:lnTo>
                        <a:pt x="65" y="66"/>
                      </a:lnTo>
                      <a:lnTo>
                        <a:pt x="70" y="73"/>
                      </a:lnTo>
                      <a:lnTo>
                        <a:pt x="73" y="80"/>
                      </a:lnTo>
                      <a:lnTo>
                        <a:pt x="75" y="87"/>
                      </a:lnTo>
                      <a:lnTo>
                        <a:pt x="80" y="95"/>
                      </a:lnTo>
                      <a:lnTo>
                        <a:pt x="85" y="102"/>
                      </a:lnTo>
                      <a:lnTo>
                        <a:pt x="87" y="109"/>
                      </a:lnTo>
                      <a:lnTo>
                        <a:pt x="89" y="117"/>
                      </a:lnTo>
                      <a:lnTo>
                        <a:pt x="94" y="124"/>
                      </a:lnTo>
                      <a:lnTo>
                        <a:pt x="97" y="131"/>
                      </a:lnTo>
                      <a:lnTo>
                        <a:pt x="99" y="138"/>
                      </a:lnTo>
                      <a:lnTo>
                        <a:pt x="102" y="146"/>
                      </a:lnTo>
                      <a:lnTo>
                        <a:pt x="102" y="153"/>
                      </a:lnTo>
                      <a:lnTo>
                        <a:pt x="104" y="160"/>
                      </a:lnTo>
                      <a:lnTo>
                        <a:pt x="104" y="168"/>
                      </a:lnTo>
                      <a:lnTo>
                        <a:pt x="104" y="175"/>
                      </a:lnTo>
                      <a:lnTo>
                        <a:pt x="104" y="182"/>
                      </a:lnTo>
                      <a:lnTo>
                        <a:pt x="104" y="189"/>
                      </a:lnTo>
                      <a:lnTo>
                        <a:pt x="104" y="197"/>
                      </a:lnTo>
                      <a:lnTo>
                        <a:pt x="104" y="204"/>
                      </a:lnTo>
                      <a:lnTo>
                        <a:pt x="104" y="211"/>
                      </a:lnTo>
                      <a:lnTo>
                        <a:pt x="104" y="218"/>
                      </a:lnTo>
                      <a:lnTo>
                        <a:pt x="104" y="226"/>
                      </a:lnTo>
                      <a:lnTo>
                        <a:pt x="104" y="233"/>
                      </a:lnTo>
                      <a:lnTo>
                        <a:pt x="104" y="240"/>
                      </a:lnTo>
                      <a:lnTo>
                        <a:pt x="104" y="248"/>
                      </a:lnTo>
                      <a:lnTo>
                        <a:pt x="104" y="255"/>
                      </a:lnTo>
                      <a:lnTo>
                        <a:pt x="99" y="262"/>
                      </a:lnTo>
                      <a:lnTo>
                        <a:pt x="99" y="269"/>
                      </a:lnTo>
                      <a:lnTo>
                        <a:pt x="92" y="277"/>
                      </a:lnTo>
                      <a:lnTo>
                        <a:pt x="89" y="284"/>
                      </a:lnTo>
                      <a:lnTo>
                        <a:pt x="89" y="291"/>
                      </a:lnTo>
                      <a:lnTo>
                        <a:pt x="82" y="296"/>
                      </a:lnTo>
                      <a:lnTo>
                        <a:pt x="80" y="303"/>
                      </a:lnTo>
                      <a:lnTo>
                        <a:pt x="80" y="311"/>
                      </a:lnTo>
                      <a:lnTo>
                        <a:pt x="75" y="318"/>
                      </a:lnTo>
                      <a:lnTo>
                        <a:pt x="70" y="325"/>
                      </a:lnTo>
                      <a:lnTo>
                        <a:pt x="65" y="333"/>
                      </a:lnTo>
                      <a:lnTo>
                        <a:pt x="60" y="340"/>
                      </a:lnTo>
                      <a:lnTo>
                        <a:pt x="58" y="347"/>
                      </a:lnTo>
                      <a:lnTo>
                        <a:pt x="53" y="354"/>
                      </a:lnTo>
                      <a:lnTo>
                        <a:pt x="46" y="359"/>
                      </a:lnTo>
                      <a:lnTo>
                        <a:pt x="41" y="367"/>
                      </a:lnTo>
                      <a:lnTo>
                        <a:pt x="34" y="371"/>
                      </a:lnTo>
                      <a:lnTo>
                        <a:pt x="27" y="376"/>
                      </a:lnTo>
                      <a:lnTo>
                        <a:pt x="22" y="384"/>
                      </a:lnTo>
                      <a:lnTo>
                        <a:pt x="17" y="391"/>
                      </a:lnTo>
                      <a:lnTo>
                        <a:pt x="10" y="396"/>
                      </a:lnTo>
                      <a:lnTo>
                        <a:pt x="2" y="403"/>
                      </a:lnTo>
                    </a:path>
                  </a:pathLst>
                </a:custGeom>
                <a:pattFill prst="wdUpDiag">
                  <a:fgClr>
                    <a:srgbClr val="808080"/>
                  </a:fgClr>
                  <a:bgClr>
                    <a:srgbClr val="000000"/>
                  </a:bgClr>
                </a:pattFill>
                <a:ln w="50800" cap="rnd">
                  <a:solidFill>
                    <a:srgbClr val="333399"/>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 name="Freeform 30" descr="Wide upward diagonal">
                  <a:extLst>
                    <a:ext uri="{FF2B5EF4-FFF2-40B4-BE49-F238E27FC236}">
                      <a16:creationId xmlns:a16="http://schemas.microsoft.com/office/drawing/2014/main" xmlns="" id="{8579C314-FA44-4A9E-A7D1-FA0D9E6F4910}"/>
                    </a:ext>
                  </a:extLst>
                </p:cNvPr>
                <p:cNvSpPr>
                  <a:spLocks/>
                </p:cNvSpPr>
                <p:nvPr/>
              </p:nvSpPr>
              <p:spPr bwMode="auto">
                <a:xfrm>
                  <a:off x="3462" y="3266"/>
                  <a:ext cx="117" cy="407"/>
                </a:xfrm>
                <a:custGeom>
                  <a:avLst/>
                  <a:gdLst>
                    <a:gd name="T0" fmla="*/ 99 w 117"/>
                    <a:gd name="T1" fmla="*/ 0 h 407"/>
                    <a:gd name="T2" fmla="*/ 94 w 117"/>
                    <a:gd name="T3" fmla="*/ 7 h 407"/>
                    <a:gd name="T4" fmla="*/ 87 w 117"/>
                    <a:gd name="T5" fmla="*/ 12 h 407"/>
                    <a:gd name="T6" fmla="*/ 85 w 117"/>
                    <a:gd name="T7" fmla="*/ 19 h 407"/>
                    <a:gd name="T8" fmla="*/ 77 w 117"/>
                    <a:gd name="T9" fmla="*/ 22 h 407"/>
                    <a:gd name="T10" fmla="*/ 73 w 117"/>
                    <a:gd name="T11" fmla="*/ 29 h 407"/>
                    <a:gd name="T12" fmla="*/ 65 w 117"/>
                    <a:gd name="T13" fmla="*/ 34 h 407"/>
                    <a:gd name="T14" fmla="*/ 63 w 117"/>
                    <a:gd name="T15" fmla="*/ 41 h 407"/>
                    <a:gd name="T16" fmla="*/ 58 w 117"/>
                    <a:gd name="T17" fmla="*/ 49 h 407"/>
                    <a:gd name="T18" fmla="*/ 51 w 117"/>
                    <a:gd name="T19" fmla="*/ 56 h 407"/>
                    <a:gd name="T20" fmla="*/ 46 w 117"/>
                    <a:gd name="T21" fmla="*/ 63 h 407"/>
                    <a:gd name="T22" fmla="*/ 39 w 117"/>
                    <a:gd name="T23" fmla="*/ 68 h 407"/>
                    <a:gd name="T24" fmla="*/ 34 w 117"/>
                    <a:gd name="T25" fmla="*/ 75 h 407"/>
                    <a:gd name="T26" fmla="*/ 31 w 117"/>
                    <a:gd name="T27" fmla="*/ 83 h 407"/>
                    <a:gd name="T28" fmla="*/ 27 w 117"/>
                    <a:gd name="T29" fmla="*/ 90 h 407"/>
                    <a:gd name="T30" fmla="*/ 24 w 117"/>
                    <a:gd name="T31" fmla="*/ 97 h 407"/>
                    <a:gd name="T32" fmla="*/ 22 w 117"/>
                    <a:gd name="T33" fmla="*/ 105 h 407"/>
                    <a:gd name="T34" fmla="*/ 19 w 117"/>
                    <a:gd name="T35" fmla="*/ 112 h 407"/>
                    <a:gd name="T36" fmla="*/ 17 w 117"/>
                    <a:gd name="T37" fmla="*/ 119 h 407"/>
                    <a:gd name="T38" fmla="*/ 12 w 117"/>
                    <a:gd name="T39" fmla="*/ 126 h 407"/>
                    <a:gd name="T40" fmla="*/ 10 w 117"/>
                    <a:gd name="T41" fmla="*/ 134 h 407"/>
                    <a:gd name="T42" fmla="*/ 7 w 117"/>
                    <a:gd name="T43" fmla="*/ 141 h 407"/>
                    <a:gd name="T44" fmla="*/ 7 w 117"/>
                    <a:gd name="T45" fmla="*/ 148 h 407"/>
                    <a:gd name="T46" fmla="*/ 7 w 117"/>
                    <a:gd name="T47" fmla="*/ 156 h 407"/>
                    <a:gd name="T48" fmla="*/ 5 w 117"/>
                    <a:gd name="T49" fmla="*/ 163 h 407"/>
                    <a:gd name="T50" fmla="*/ 2 w 117"/>
                    <a:gd name="T51" fmla="*/ 170 h 407"/>
                    <a:gd name="T52" fmla="*/ 2 w 117"/>
                    <a:gd name="T53" fmla="*/ 177 h 407"/>
                    <a:gd name="T54" fmla="*/ 0 w 117"/>
                    <a:gd name="T55" fmla="*/ 185 h 407"/>
                    <a:gd name="T56" fmla="*/ 0 w 117"/>
                    <a:gd name="T57" fmla="*/ 192 h 407"/>
                    <a:gd name="T58" fmla="*/ 0 w 117"/>
                    <a:gd name="T59" fmla="*/ 199 h 407"/>
                    <a:gd name="T60" fmla="*/ 0 w 117"/>
                    <a:gd name="T61" fmla="*/ 207 h 407"/>
                    <a:gd name="T62" fmla="*/ 0 w 117"/>
                    <a:gd name="T63" fmla="*/ 214 h 407"/>
                    <a:gd name="T64" fmla="*/ 0 w 117"/>
                    <a:gd name="T65" fmla="*/ 221 h 407"/>
                    <a:gd name="T66" fmla="*/ 0 w 117"/>
                    <a:gd name="T67" fmla="*/ 229 h 407"/>
                    <a:gd name="T68" fmla="*/ 0 w 117"/>
                    <a:gd name="T69" fmla="*/ 236 h 407"/>
                    <a:gd name="T70" fmla="*/ 2 w 117"/>
                    <a:gd name="T71" fmla="*/ 243 h 407"/>
                    <a:gd name="T72" fmla="*/ 5 w 117"/>
                    <a:gd name="T73" fmla="*/ 250 h 407"/>
                    <a:gd name="T74" fmla="*/ 7 w 117"/>
                    <a:gd name="T75" fmla="*/ 258 h 407"/>
                    <a:gd name="T76" fmla="*/ 10 w 117"/>
                    <a:gd name="T77" fmla="*/ 265 h 407"/>
                    <a:gd name="T78" fmla="*/ 10 w 117"/>
                    <a:gd name="T79" fmla="*/ 272 h 407"/>
                    <a:gd name="T80" fmla="*/ 12 w 117"/>
                    <a:gd name="T81" fmla="*/ 280 h 407"/>
                    <a:gd name="T82" fmla="*/ 15 w 117"/>
                    <a:gd name="T83" fmla="*/ 287 h 407"/>
                    <a:gd name="T84" fmla="*/ 17 w 117"/>
                    <a:gd name="T85" fmla="*/ 294 h 407"/>
                    <a:gd name="T86" fmla="*/ 22 w 117"/>
                    <a:gd name="T87" fmla="*/ 301 h 407"/>
                    <a:gd name="T88" fmla="*/ 24 w 117"/>
                    <a:gd name="T89" fmla="*/ 309 h 407"/>
                    <a:gd name="T90" fmla="*/ 29 w 117"/>
                    <a:gd name="T91" fmla="*/ 316 h 407"/>
                    <a:gd name="T92" fmla="*/ 34 w 117"/>
                    <a:gd name="T93" fmla="*/ 323 h 407"/>
                    <a:gd name="T94" fmla="*/ 39 w 117"/>
                    <a:gd name="T95" fmla="*/ 331 h 407"/>
                    <a:gd name="T96" fmla="*/ 44 w 117"/>
                    <a:gd name="T97" fmla="*/ 338 h 407"/>
                    <a:gd name="T98" fmla="*/ 48 w 117"/>
                    <a:gd name="T99" fmla="*/ 345 h 407"/>
                    <a:gd name="T100" fmla="*/ 53 w 117"/>
                    <a:gd name="T101" fmla="*/ 353 h 407"/>
                    <a:gd name="T102" fmla="*/ 58 w 117"/>
                    <a:gd name="T103" fmla="*/ 360 h 407"/>
                    <a:gd name="T104" fmla="*/ 63 w 117"/>
                    <a:gd name="T105" fmla="*/ 367 h 407"/>
                    <a:gd name="T106" fmla="*/ 70 w 117"/>
                    <a:gd name="T107" fmla="*/ 372 h 407"/>
                    <a:gd name="T108" fmla="*/ 75 w 117"/>
                    <a:gd name="T109" fmla="*/ 379 h 407"/>
                    <a:gd name="T110" fmla="*/ 80 w 117"/>
                    <a:gd name="T111" fmla="*/ 387 h 407"/>
                    <a:gd name="T112" fmla="*/ 87 w 117"/>
                    <a:gd name="T113" fmla="*/ 391 h 407"/>
                    <a:gd name="T114" fmla="*/ 94 w 117"/>
                    <a:gd name="T115" fmla="*/ 396 h 407"/>
                    <a:gd name="T116" fmla="*/ 102 w 117"/>
                    <a:gd name="T117" fmla="*/ 399 h 407"/>
                    <a:gd name="T118" fmla="*/ 109 w 117"/>
                    <a:gd name="T119" fmla="*/ 401 h 407"/>
                    <a:gd name="T120" fmla="*/ 116 w 117"/>
                    <a:gd name="T121" fmla="*/ 406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7"/>
                    <a:gd name="T184" fmla="*/ 0 h 407"/>
                    <a:gd name="T185" fmla="*/ 117 w 117"/>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7" h="407">
                      <a:moveTo>
                        <a:pt x="99" y="0"/>
                      </a:moveTo>
                      <a:lnTo>
                        <a:pt x="94" y="7"/>
                      </a:lnTo>
                      <a:lnTo>
                        <a:pt x="87" y="12"/>
                      </a:lnTo>
                      <a:lnTo>
                        <a:pt x="85" y="19"/>
                      </a:lnTo>
                      <a:lnTo>
                        <a:pt x="77" y="22"/>
                      </a:lnTo>
                      <a:lnTo>
                        <a:pt x="73" y="29"/>
                      </a:lnTo>
                      <a:lnTo>
                        <a:pt x="65" y="34"/>
                      </a:lnTo>
                      <a:lnTo>
                        <a:pt x="63" y="41"/>
                      </a:lnTo>
                      <a:lnTo>
                        <a:pt x="58" y="49"/>
                      </a:lnTo>
                      <a:lnTo>
                        <a:pt x="51" y="56"/>
                      </a:lnTo>
                      <a:lnTo>
                        <a:pt x="46" y="63"/>
                      </a:lnTo>
                      <a:lnTo>
                        <a:pt x="39" y="68"/>
                      </a:lnTo>
                      <a:lnTo>
                        <a:pt x="34" y="75"/>
                      </a:lnTo>
                      <a:lnTo>
                        <a:pt x="31" y="83"/>
                      </a:lnTo>
                      <a:lnTo>
                        <a:pt x="27" y="90"/>
                      </a:lnTo>
                      <a:lnTo>
                        <a:pt x="24" y="97"/>
                      </a:lnTo>
                      <a:lnTo>
                        <a:pt x="22" y="105"/>
                      </a:lnTo>
                      <a:lnTo>
                        <a:pt x="19" y="112"/>
                      </a:lnTo>
                      <a:lnTo>
                        <a:pt x="17" y="119"/>
                      </a:lnTo>
                      <a:lnTo>
                        <a:pt x="12" y="126"/>
                      </a:lnTo>
                      <a:lnTo>
                        <a:pt x="10" y="134"/>
                      </a:lnTo>
                      <a:lnTo>
                        <a:pt x="7" y="141"/>
                      </a:lnTo>
                      <a:lnTo>
                        <a:pt x="7" y="148"/>
                      </a:lnTo>
                      <a:lnTo>
                        <a:pt x="7" y="156"/>
                      </a:lnTo>
                      <a:lnTo>
                        <a:pt x="5" y="163"/>
                      </a:lnTo>
                      <a:lnTo>
                        <a:pt x="2" y="170"/>
                      </a:lnTo>
                      <a:lnTo>
                        <a:pt x="2" y="177"/>
                      </a:lnTo>
                      <a:lnTo>
                        <a:pt x="0" y="185"/>
                      </a:lnTo>
                      <a:lnTo>
                        <a:pt x="0" y="192"/>
                      </a:lnTo>
                      <a:lnTo>
                        <a:pt x="0" y="199"/>
                      </a:lnTo>
                      <a:lnTo>
                        <a:pt x="0" y="207"/>
                      </a:lnTo>
                      <a:lnTo>
                        <a:pt x="0" y="214"/>
                      </a:lnTo>
                      <a:lnTo>
                        <a:pt x="0" y="221"/>
                      </a:lnTo>
                      <a:lnTo>
                        <a:pt x="0" y="229"/>
                      </a:lnTo>
                      <a:lnTo>
                        <a:pt x="0" y="236"/>
                      </a:lnTo>
                      <a:lnTo>
                        <a:pt x="2" y="243"/>
                      </a:lnTo>
                      <a:lnTo>
                        <a:pt x="5" y="250"/>
                      </a:lnTo>
                      <a:lnTo>
                        <a:pt x="7" y="258"/>
                      </a:lnTo>
                      <a:lnTo>
                        <a:pt x="10" y="265"/>
                      </a:lnTo>
                      <a:lnTo>
                        <a:pt x="10" y="272"/>
                      </a:lnTo>
                      <a:lnTo>
                        <a:pt x="12" y="280"/>
                      </a:lnTo>
                      <a:lnTo>
                        <a:pt x="15" y="287"/>
                      </a:lnTo>
                      <a:lnTo>
                        <a:pt x="17" y="294"/>
                      </a:lnTo>
                      <a:lnTo>
                        <a:pt x="22" y="301"/>
                      </a:lnTo>
                      <a:lnTo>
                        <a:pt x="24" y="309"/>
                      </a:lnTo>
                      <a:lnTo>
                        <a:pt x="29" y="316"/>
                      </a:lnTo>
                      <a:lnTo>
                        <a:pt x="34" y="323"/>
                      </a:lnTo>
                      <a:lnTo>
                        <a:pt x="39" y="331"/>
                      </a:lnTo>
                      <a:lnTo>
                        <a:pt x="44" y="338"/>
                      </a:lnTo>
                      <a:lnTo>
                        <a:pt x="48" y="345"/>
                      </a:lnTo>
                      <a:lnTo>
                        <a:pt x="53" y="353"/>
                      </a:lnTo>
                      <a:lnTo>
                        <a:pt x="58" y="360"/>
                      </a:lnTo>
                      <a:lnTo>
                        <a:pt x="63" y="367"/>
                      </a:lnTo>
                      <a:lnTo>
                        <a:pt x="70" y="372"/>
                      </a:lnTo>
                      <a:lnTo>
                        <a:pt x="75" y="379"/>
                      </a:lnTo>
                      <a:lnTo>
                        <a:pt x="80" y="387"/>
                      </a:lnTo>
                      <a:lnTo>
                        <a:pt x="87" y="391"/>
                      </a:lnTo>
                      <a:lnTo>
                        <a:pt x="94" y="396"/>
                      </a:lnTo>
                      <a:lnTo>
                        <a:pt x="102" y="399"/>
                      </a:lnTo>
                      <a:lnTo>
                        <a:pt x="109" y="401"/>
                      </a:lnTo>
                      <a:lnTo>
                        <a:pt x="116" y="406"/>
                      </a:lnTo>
                    </a:path>
                  </a:pathLst>
                </a:custGeom>
                <a:pattFill prst="wdUpDiag">
                  <a:fgClr>
                    <a:srgbClr val="808080"/>
                  </a:fgClr>
                  <a:bgClr>
                    <a:srgbClr val="000000"/>
                  </a:bgClr>
                </a:pattFill>
                <a:ln w="50800" cap="rnd">
                  <a:solidFill>
                    <a:srgbClr val="99CC00"/>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pSp>
        </p:grpSp>
        <p:grpSp>
          <p:nvGrpSpPr>
            <p:cNvPr id="7" name="Group 38">
              <a:extLst>
                <a:ext uri="{FF2B5EF4-FFF2-40B4-BE49-F238E27FC236}">
                  <a16:creationId xmlns:a16="http://schemas.microsoft.com/office/drawing/2014/main" xmlns="" id="{F96ADD9A-1BCA-4735-8C52-00F0E5DF5855}"/>
                </a:ext>
              </a:extLst>
            </p:cNvPr>
            <p:cNvGrpSpPr>
              <a:grpSpLocks/>
            </p:cNvGrpSpPr>
            <p:nvPr/>
          </p:nvGrpSpPr>
          <p:grpSpPr bwMode="auto">
            <a:xfrm>
              <a:off x="4590" y="3221"/>
              <a:ext cx="572" cy="512"/>
              <a:chOff x="4590" y="3221"/>
              <a:chExt cx="572" cy="512"/>
            </a:xfrm>
          </p:grpSpPr>
          <p:sp>
            <p:nvSpPr>
              <p:cNvPr id="16" name="Oval 33">
                <a:extLst>
                  <a:ext uri="{FF2B5EF4-FFF2-40B4-BE49-F238E27FC236}">
                    <a16:creationId xmlns:a16="http://schemas.microsoft.com/office/drawing/2014/main" xmlns="" id="{DB979744-2FEC-459B-B279-86A0D1948B74}"/>
                  </a:ext>
                </a:extLst>
              </p:cNvPr>
              <p:cNvSpPr>
                <a:spLocks noChangeArrowheads="1"/>
              </p:cNvSpPr>
              <p:nvPr/>
            </p:nvSpPr>
            <p:spPr bwMode="auto">
              <a:xfrm>
                <a:off x="4594" y="3221"/>
                <a:ext cx="568" cy="512"/>
              </a:xfrm>
              <a:prstGeom prst="ellipse">
                <a:avLst/>
              </a:prstGeom>
              <a:noFill/>
              <a:ln w="50800">
                <a:solidFill>
                  <a:srgbClr val="99CC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7" name="Rectangle 34">
                <a:extLst>
                  <a:ext uri="{FF2B5EF4-FFF2-40B4-BE49-F238E27FC236}">
                    <a16:creationId xmlns:a16="http://schemas.microsoft.com/office/drawing/2014/main" xmlns="" id="{41F45502-2964-4F05-AEFC-9B7B4BACDC6E}"/>
                  </a:ext>
                </a:extLst>
              </p:cNvPr>
              <p:cNvSpPr>
                <a:spLocks noChangeArrowheads="1"/>
              </p:cNvSpPr>
              <p:nvPr/>
            </p:nvSpPr>
            <p:spPr bwMode="auto">
              <a:xfrm>
                <a:off x="4839" y="3313"/>
                <a:ext cx="276" cy="325"/>
              </a:xfrm>
              <a:prstGeom prst="rect">
                <a:avLst/>
              </a:prstGeom>
              <a:noFill/>
              <a:ln w="12700">
                <a:noFill/>
                <a:miter lim="800000"/>
                <a:headEnd/>
                <a:tailEnd/>
              </a:ln>
            </p:spPr>
            <p:txBody>
              <a:bodyPr wrap="none" lIns="90488" tIns="44450" rIns="90488" bIns="44450">
                <a:spAutoFit/>
              </a:bodyPr>
              <a:lstStyle>
                <a:lvl1pPr eaLnBrk="0" hangingPunct="0">
                  <a:defRPr sz="2400" i="1">
                    <a:solidFill>
                      <a:schemeClr val="tx1"/>
                    </a:solidFill>
                    <a:latin typeface="Times New Roman" panose="02020603050405020304" pitchFamily="18" charset="0"/>
                    <a:cs typeface="Arial" panose="020B0604020202020204" pitchFamily="34" charset="0"/>
                  </a:defRPr>
                </a:lvl1pPr>
                <a:lvl2pPr marL="742950" indent="-285750" eaLnBrk="0" hangingPunct="0">
                  <a:defRPr sz="2400" i="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i="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i="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i="0">
                    <a:solidFill>
                      <a:srgbClr val="99CC00"/>
                    </a:solidFill>
                  </a:rPr>
                  <a:t>Y</a:t>
                </a:r>
              </a:p>
            </p:txBody>
          </p:sp>
          <p:grpSp>
            <p:nvGrpSpPr>
              <p:cNvPr id="18" name="Group 37">
                <a:extLst>
                  <a:ext uri="{FF2B5EF4-FFF2-40B4-BE49-F238E27FC236}">
                    <a16:creationId xmlns:a16="http://schemas.microsoft.com/office/drawing/2014/main" xmlns="" id="{36C28A11-E2C8-4151-BEDB-74C17A18405B}"/>
                  </a:ext>
                </a:extLst>
              </p:cNvPr>
              <p:cNvGrpSpPr>
                <a:grpSpLocks/>
              </p:cNvGrpSpPr>
              <p:nvPr/>
            </p:nvGrpSpPr>
            <p:grpSpPr bwMode="auto">
              <a:xfrm>
                <a:off x="4590" y="3278"/>
                <a:ext cx="192" cy="414"/>
                <a:chOff x="4590" y="3278"/>
                <a:chExt cx="192" cy="414"/>
              </a:xfrm>
            </p:grpSpPr>
            <p:sp>
              <p:nvSpPr>
                <p:cNvPr id="19" name="Freeform 35" descr="Wide upward diagonal">
                  <a:extLst>
                    <a:ext uri="{FF2B5EF4-FFF2-40B4-BE49-F238E27FC236}">
                      <a16:creationId xmlns:a16="http://schemas.microsoft.com/office/drawing/2014/main" xmlns="" id="{3F7063D4-FEE1-406A-B5E3-7A6F7692255B}"/>
                    </a:ext>
                  </a:extLst>
                </p:cNvPr>
                <p:cNvSpPr>
                  <a:spLocks/>
                </p:cNvSpPr>
                <p:nvPr/>
              </p:nvSpPr>
              <p:spPr bwMode="auto">
                <a:xfrm>
                  <a:off x="4677" y="3288"/>
                  <a:ext cx="105" cy="404"/>
                </a:xfrm>
                <a:custGeom>
                  <a:avLst/>
                  <a:gdLst>
                    <a:gd name="T0" fmla="*/ 0 w 105"/>
                    <a:gd name="T1" fmla="*/ 0 h 404"/>
                    <a:gd name="T2" fmla="*/ 7 w 105"/>
                    <a:gd name="T3" fmla="*/ 5 h 404"/>
                    <a:gd name="T4" fmla="*/ 15 w 105"/>
                    <a:gd name="T5" fmla="*/ 10 h 404"/>
                    <a:gd name="T6" fmla="*/ 22 w 105"/>
                    <a:gd name="T7" fmla="*/ 17 h 404"/>
                    <a:gd name="T8" fmla="*/ 27 w 105"/>
                    <a:gd name="T9" fmla="*/ 24 h 404"/>
                    <a:gd name="T10" fmla="*/ 34 w 105"/>
                    <a:gd name="T11" fmla="*/ 29 h 404"/>
                    <a:gd name="T12" fmla="*/ 36 w 105"/>
                    <a:gd name="T13" fmla="*/ 36 h 404"/>
                    <a:gd name="T14" fmla="*/ 44 w 105"/>
                    <a:gd name="T15" fmla="*/ 39 h 404"/>
                    <a:gd name="T16" fmla="*/ 48 w 105"/>
                    <a:gd name="T17" fmla="*/ 46 h 404"/>
                    <a:gd name="T18" fmla="*/ 56 w 105"/>
                    <a:gd name="T19" fmla="*/ 51 h 404"/>
                    <a:gd name="T20" fmla="*/ 60 w 105"/>
                    <a:gd name="T21" fmla="*/ 58 h 404"/>
                    <a:gd name="T22" fmla="*/ 65 w 105"/>
                    <a:gd name="T23" fmla="*/ 66 h 404"/>
                    <a:gd name="T24" fmla="*/ 70 w 105"/>
                    <a:gd name="T25" fmla="*/ 73 h 404"/>
                    <a:gd name="T26" fmla="*/ 73 w 105"/>
                    <a:gd name="T27" fmla="*/ 80 h 404"/>
                    <a:gd name="T28" fmla="*/ 75 w 105"/>
                    <a:gd name="T29" fmla="*/ 87 h 404"/>
                    <a:gd name="T30" fmla="*/ 80 w 105"/>
                    <a:gd name="T31" fmla="*/ 95 h 404"/>
                    <a:gd name="T32" fmla="*/ 85 w 105"/>
                    <a:gd name="T33" fmla="*/ 102 h 404"/>
                    <a:gd name="T34" fmla="*/ 87 w 105"/>
                    <a:gd name="T35" fmla="*/ 109 h 404"/>
                    <a:gd name="T36" fmla="*/ 89 w 105"/>
                    <a:gd name="T37" fmla="*/ 117 h 404"/>
                    <a:gd name="T38" fmla="*/ 94 w 105"/>
                    <a:gd name="T39" fmla="*/ 124 h 404"/>
                    <a:gd name="T40" fmla="*/ 97 w 105"/>
                    <a:gd name="T41" fmla="*/ 131 h 404"/>
                    <a:gd name="T42" fmla="*/ 99 w 105"/>
                    <a:gd name="T43" fmla="*/ 138 h 404"/>
                    <a:gd name="T44" fmla="*/ 102 w 105"/>
                    <a:gd name="T45" fmla="*/ 146 h 404"/>
                    <a:gd name="T46" fmla="*/ 102 w 105"/>
                    <a:gd name="T47" fmla="*/ 153 h 404"/>
                    <a:gd name="T48" fmla="*/ 104 w 105"/>
                    <a:gd name="T49" fmla="*/ 160 h 404"/>
                    <a:gd name="T50" fmla="*/ 104 w 105"/>
                    <a:gd name="T51" fmla="*/ 168 h 404"/>
                    <a:gd name="T52" fmla="*/ 104 w 105"/>
                    <a:gd name="T53" fmla="*/ 175 h 404"/>
                    <a:gd name="T54" fmla="*/ 104 w 105"/>
                    <a:gd name="T55" fmla="*/ 182 h 404"/>
                    <a:gd name="T56" fmla="*/ 104 w 105"/>
                    <a:gd name="T57" fmla="*/ 189 h 404"/>
                    <a:gd name="T58" fmla="*/ 104 w 105"/>
                    <a:gd name="T59" fmla="*/ 197 h 404"/>
                    <a:gd name="T60" fmla="*/ 104 w 105"/>
                    <a:gd name="T61" fmla="*/ 204 h 404"/>
                    <a:gd name="T62" fmla="*/ 104 w 105"/>
                    <a:gd name="T63" fmla="*/ 211 h 404"/>
                    <a:gd name="T64" fmla="*/ 104 w 105"/>
                    <a:gd name="T65" fmla="*/ 218 h 404"/>
                    <a:gd name="T66" fmla="*/ 104 w 105"/>
                    <a:gd name="T67" fmla="*/ 226 h 404"/>
                    <a:gd name="T68" fmla="*/ 104 w 105"/>
                    <a:gd name="T69" fmla="*/ 233 h 404"/>
                    <a:gd name="T70" fmla="*/ 104 w 105"/>
                    <a:gd name="T71" fmla="*/ 240 h 404"/>
                    <a:gd name="T72" fmla="*/ 104 w 105"/>
                    <a:gd name="T73" fmla="*/ 248 h 404"/>
                    <a:gd name="T74" fmla="*/ 104 w 105"/>
                    <a:gd name="T75" fmla="*/ 255 h 404"/>
                    <a:gd name="T76" fmla="*/ 99 w 105"/>
                    <a:gd name="T77" fmla="*/ 262 h 404"/>
                    <a:gd name="T78" fmla="*/ 99 w 105"/>
                    <a:gd name="T79" fmla="*/ 269 h 404"/>
                    <a:gd name="T80" fmla="*/ 92 w 105"/>
                    <a:gd name="T81" fmla="*/ 277 h 404"/>
                    <a:gd name="T82" fmla="*/ 89 w 105"/>
                    <a:gd name="T83" fmla="*/ 284 h 404"/>
                    <a:gd name="T84" fmla="*/ 89 w 105"/>
                    <a:gd name="T85" fmla="*/ 291 h 404"/>
                    <a:gd name="T86" fmla="*/ 82 w 105"/>
                    <a:gd name="T87" fmla="*/ 296 h 404"/>
                    <a:gd name="T88" fmla="*/ 80 w 105"/>
                    <a:gd name="T89" fmla="*/ 303 h 404"/>
                    <a:gd name="T90" fmla="*/ 80 w 105"/>
                    <a:gd name="T91" fmla="*/ 311 h 404"/>
                    <a:gd name="T92" fmla="*/ 75 w 105"/>
                    <a:gd name="T93" fmla="*/ 318 h 404"/>
                    <a:gd name="T94" fmla="*/ 70 w 105"/>
                    <a:gd name="T95" fmla="*/ 325 h 404"/>
                    <a:gd name="T96" fmla="*/ 65 w 105"/>
                    <a:gd name="T97" fmla="*/ 333 h 404"/>
                    <a:gd name="T98" fmla="*/ 60 w 105"/>
                    <a:gd name="T99" fmla="*/ 340 h 404"/>
                    <a:gd name="T100" fmla="*/ 58 w 105"/>
                    <a:gd name="T101" fmla="*/ 347 h 404"/>
                    <a:gd name="T102" fmla="*/ 53 w 105"/>
                    <a:gd name="T103" fmla="*/ 354 h 404"/>
                    <a:gd name="T104" fmla="*/ 46 w 105"/>
                    <a:gd name="T105" fmla="*/ 359 h 404"/>
                    <a:gd name="T106" fmla="*/ 41 w 105"/>
                    <a:gd name="T107" fmla="*/ 367 h 404"/>
                    <a:gd name="T108" fmla="*/ 34 w 105"/>
                    <a:gd name="T109" fmla="*/ 371 h 404"/>
                    <a:gd name="T110" fmla="*/ 27 w 105"/>
                    <a:gd name="T111" fmla="*/ 376 h 404"/>
                    <a:gd name="T112" fmla="*/ 22 w 105"/>
                    <a:gd name="T113" fmla="*/ 384 h 404"/>
                    <a:gd name="T114" fmla="*/ 17 w 105"/>
                    <a:gd name="T115" fmla="*/ 391 h 404"/>
                    <a:gd name="T116" fmla="*/ 10 w 105"/>
                    <a:gd name="T117" fmla="*/ 396 h 404"/>
                    <a:gd name="T118" fmla="*/ 2 w 105"/>
                    <a:gd name="T119" fmla="*/ 403 h 4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5"/>
                    <a:gd name="T181" fmla="*/ 0 h 404"/>
                    <a:gd name="T182" fmla="*/ 105 w 105"/>
                    <a:gd name="T183" fmla="*/ 404 h 40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5" h="404">
                      <a:moveTo>
                        <a:pt x="0" y="0"/>
                      </a:moveTo>
                      <a:lnTo>
                        <a:pt x="7" y="5"/>
                      </a:lnTo>
                      <a:lnTo>
                        <a:pt x="15" y="10"/>
                      </a:lnTo>
                      <a:lnTo>
                        <a:pt x="22" y="17"/>
                      </a:lnTo>
                      <a:lnTo>
                        <a:pt x="27" y="24"/>
                      </a:lnTo>
                      <a:lnTo>
                        <a:pt x="34" y="29"/>
                      </a:lnTo>
                      <a:lnTo>
                        <a:pt x="36" y="36"/>
                      </a:lnTo>
                      <a:lnTo>
                        <a:pt x="44" y="39"/>
                      </a:lnTo>
                      <a:lnTo>
                        <a:pt x="48" y="46"/>
                      </a:lnTo>
                      <a:lnTo>
                        <a:pt x="56" y="51"/>
                      </a:lnTo>
                      <a:lnTo>
                        <a:pt x="60" y="58"/>
                      </a:lnTo>
                      <a:lnTo>
                        <a:pt x="65" y="66"/>
                      </a:lnTo>
                      <a:lnTo>
                        <a:pt x="70" y="73"/>
                      </a:lnTo>
                      <a:lnTo>
                        <a:pt x="73" y="80"/>
                      </a:lnTo>
                      <a:lnTo>
                        <a:pt x="75" y="87"/>
                      </a:lnTo>
                      <a:lnTo>
                        <a:pt x="80" y="95"/>
                      </a:lnTo>
                      <a:lnTo>
                        <a:pt x="85" y="102"/>
                      </a:lnTo>
                      <a:lnTo>
                        <a:pt x="87" y="109"/>
                      </a:lnTo>
                      <a:lnTo>
                        <a:pt x="89" y="117"/>
                      </a:lnTo>
                      <a:lnTo>
                        <a:pt x="94" y="124"/>
                      </a:lnTo>
                      <a:lnTo>
                        <a:pt x="97" y="131"/>
                      </a:lnTo>
                      <a:lnTo>
                        <a:pt x="99" y="138"/>
                      </a:lnTo>
                      <a:lnTo>
                        <a:pt x="102" y="146"/>
                      </a:lnTo>
                      <a:lnTo>
                        <a:pt x="102" y="153"/>
                      </a:lnTo>
                      <a:lnTo>
                        <a:pt x="104" y="160"/>
                      </a:lnTo>
                      <a:lnTo>
                        <a:pt x="104" y="168"/>
                      </a:lnTo>
                      <a:lnTo>
                        <a:pt x="104" y="175"/>
                      </a:lnTo>
                      <a:lnTo>
                        <a:pt x="104" y="182"/>
                      </a:lnTo>
                      <a:lnTo>
                        <a:pt x="104" y="189"/>
                      </a:lnTo>
                      <a:lnTo>
                        <a:pt x="104" y="197"/>
                      </a:lnTo>
                      <a:lnTo>
                        <a:pt x="104" y="204"/>
                      </a:lnTo>
                      <a:lnTo>
                        <a:pt x="104" y="211"/>
                      </a:lnTo>
                      <a:lnTo>
                        <a:pt x="104" y="218"/>
                      </a:lnTo>
                      <a:lnTo>
                        <a:pt x="104" y="226"/>
                      </a:lnTo>
                      <a:lnTo>
                        <a:pt x="104" y="233"/>
                      </a:lnTo>
                      <a:lnTo>
                        <a:pt x="104" y="240"/>
                      </a:lnTo>
                      <a:lnTo>
                        <a:pt x="104" y="248"/>
                      </a:lnTo>
                      <a:lnTo>
                        <a:pt x="104" y="255"/>
                      </a:lnTo>
                      <a:lnTo>
                        <a:pt x="99" y="262"/>
                      </a:lnTo>
                      <a:lnTo>
                        <a:pt x="99" y="269"/>
                      </a:lnTo>
                      <a:lnTo>
                        <a:pt x="92" y="277"/>
                      </a:lnTo>
                      <a:lnTo>
                        <a:pt x="89" y="284"/>
                      </a:lnTo>
                      <a:lnTo>
                        <a:pt x="89" y="291"/>
                      </a:lnTo>
                      <a:lnTo>
                        <a:pt x="82" y="296"/>
                      </a:lnTo>
                      <a:lnTo>
                        <a:pt x="80" y="303"/>
                      </a:lnTo>
                      <a:lnTo>
                        <a:pt x="80" y="311"/>
                      </a:lnTo>
                      <a:lnTo>
                        <a:pt x="75" y="318"/>
                      </a:lnTo>
                      <a:lnTo>
                        <a:pt x="70" y="325"/>
                      </a:lnTo>
                      <a:lnTo>
                        <a:pt x="65" y="333"/>
                      </a:lnTo>
                      <a:lnTo>
                        <a:pt x="60" y="340"/>
                      </a:lnTo>
                      <a:lnTo>
                        <a:pt x="58" y="347"/>
                      </a:lnTo>
                      <a:lnTo>
                        <a:pt x="53" y="354"/>
                      </a:lnTo>
                      <a:lnTo>
                        <a:pt x="46" y="359"/>
                      </a:lnTo>
                      <a:lnTo>
                        <a:pt x="41" y="367"/>
                      </a:lnTo>
                      <a:lnTo>
                        <a:pt x="34" y="371"/>
                      </a:lnTo>
                      <a:lnTo>
                        <a:pt x="27" y="376"/>
                      </a:lnTo>
                      <a:lnTo>
                        <a:pt x="22" y="384"/>
                      </a:lnTo>
                      <a:lnTo>
                        <a:pt x="17" y="391"/>
                      </a:lnTo>
                      <a:lnTo>
                        <a:pt x="10" y="396"/>
                      </a:lnTo>
                      <a:lnTo>
                        <a:pt x="2" y="403"/>
                      </a:lnTo>
                    </a:path>
                  </a:pathLst>
                </a:custGeom>
                <a:pattFill prst="wdUpDiag">
                  <a:fgClr>
                    <a:srgbClr val="808080"/>
                  </a:fgClr>
                  <a:bgClr>
                    <a:srgbClr val="000000"/>
                  </a:bgClr>
                </a:pattFill>
                <a:ln w="50800" cap="rnd">
                  <a:solidFill>
                    <a:srgbClr val="333399"/>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 name="Freeform 36" descr="Wide upward diagonal">
                  <a:extLst>
                    <a:ext uri="{FF2B5EF4-FFF2-40B4-BE49-F238E27FC236}">
                      <a16:creationId xmlns:a16="http://schemas.microsoft.com/office/drawing/2014/main" xmlns="" id="{A8614A17-C419-44B3-863F-C70F561EE611}"/>
                    </a:ext>
                  </a:extLst>
                </p:cNvPr>
                <p:cNvSpPr>
                  <a:spLocks/>
                </p:cNvSpPr>
                <p:nvPr/>
              </p:nvSpPr>
              <p:spPr bwMode="auto">
                <a:xfrm>
                  <a:off x="4590" y="3278"/>
                  <a:ext cx="117" cy="407"/>
                </a:xfrm>
                <a:custGeom>
                  <a:avLst/>
                  <a:gdLst>
                    <a:gd name="T0" fmla="*/ 99 w 117"/>
                    <a:gd name="T1" fmla="*/ 0 h 407"/>
                    <a:gd name="T2" fmla="*/ 94 w 117"/>
                    <a:gd name="T3" fmla="*/ 7 h 407"/>
                    <a:gd name="T4" fmla="*/ 87 w 117"/>
                    <a:gd name="T5" fmla="*/ 12 h 407"/>
                    <a:gd name="T6" fmla="*/ 85 w 117"/>
                    <a:gd name="T7" fmla="*/ 19 h 407"/>
                    <a:gd name="T8" fmla="*/ 77 w 117"/>
                    <a:gd name="T9" fmla="*/ 22 h 407"/>
                    <a:gd name="T10" fmla="*/ 73 w 117"/>
                    <a:gd name="T11" fmla="*/ 29 h 407"/>
                    <a:gd name="T12" fmla="*/ 65 w 117"/>
                    <a:gd name="T13" fmla="*/ 34 h 407"/>
                    <a:gd name="T14" fmla="*/ 63 w 117"/>
                    <a:gd name="T15" fmla="*/ 41 h 407"/>
                    <a:gd name="T16" fmla="*/ 58 w 117"/>
                    <a:gd name="T17" fmla="*/ 49 h 407"/>
                    <a:gd name="T18" fmla="*/ 51 w 117"/>
                    <a:gd name="T19" fmla="*/ 56 h 407"/>
                    <a:gd name="T20" fmla="*/ 46 w 117"/>
                    <a:gd name="T21" fmla="*/ 63 h 407"/>
                    <a:gd name="T22" fmla="*/ 39 w 117"/>
                    <a:gd name="T23" fmla="*/ 68 h 407"/>
                    <a:gd name="T24" fmla="*/ 34 w 117"/>
                    <a:gd name="T25" fmla="*/ 75 h 407"/>
                    <a:gd name="T26" fmla="*/ 31 w 117"/>
                    <a:gd name="T27" fmla="*/ 83 h 407"/>
                    <a:gd name="T28" fmla="*/ 27 w 117"/>
                    <a:gd name="T29" fmla="*/ 90 h 407"/>
                    <a:gd name="T30" fmla="*/ 24 w 117"/>
                    <a:gd name="T31" fmla="*/ 97 h 407"/>
                    <a:gd name="T32" fmla="*/ 22 w 117"/>
                    <a:gd name="T33" fmla="*/ 105 h 407"/>
                    <a:gd name="T34" fmla="*/ 19 w 117"/>
                    <a:gd name="T35" fmla="*/ 112 h 407"/>
                    <a:gd name="T36" fmla="*/ 17 w 117"/>
                    <a:gd name="T37" fmla="*/ 119 h 407"/>
                    <a:gd name="T38" fmla="*/ 12 w 117"/>
                    <a:gd name="T39" fmla="*/ 126 h 407"/>
                    <a:gd name="T40" fmla="*/ 10 w 117"/>
                    <a:gd name="T41" fmla="*/ 134 h 407"/>
                    <a:gd name="T42" fmla="*/ 7 w 117"/>
                    <a:gd name="T43" fmla="*/ 141 h 407"/>
                    <a:gd name="T44" fmla="*/ 7 w 117"/>
                    <a:gd name="T45" fmla="*/ 148 h 407"/>
                    <a:gd name="T46" fmla="*/ 7 w 117"/>
                    <a:gd name="T47" fmla="*/ 156 h 407"/>
                    <a:gd name="T48" fmla="*/ 5 w 117"/>
                    <a:gd name="T49" fmla="*/ 163 h 407"/>
                    <a:gd name="T50" fmla="*/ 2 w 117"/>
                    <a:gd name="T51" fmla="*/ 170 h 407"/>
                    <a:gd name="T52" fmla="*/ 2 w 117"/>
                    <a:gd name="T53" fmla="*/ 177 h 407"/>
                    <a:gd name="T54" fmla="*/ 0 w 117"/>
                    <a:gd name="T55" fmla="*/ 185 h 407"/>
                    <a:gd name="T56" fmla="*/ 0 w 117"/>
                    <a:gd name="T57" fmla="*/ 192 h 407"/>
                    <a:gd name="T58" fmla="*/ 0 w 117"/>
                    <a:gd name="T59" fmla="*/ 199 h 407"/>
                    <a:gd name="T60" fmla="*/ 0 w 117"/>
                    <a:gd name="T61" fmla="*/ 207 h 407"/>
                    <a:gd name="T62" fmla="*/ 0 w 117"/>
                    <a:gd name="T63" fmla="*/ 214 h 407"/>
                    <a:gd name="T64" fmla="*/ 0 w 117"/>
                    <a:gd name="T65" fmla="*/ 221 h 407"/>
                    <a:gd name="T66" fmla="*/ 0 w 117"/>
                    <a:gd name="T67" fmla="*/ 229 h 407"/>
                    <a:gd name="T68" fmla="*/ 0 w 117"/>
                    <a:gd name="T69" fmla="*/ 236 h 407"/>
                    <a:gd name="T70" fmla="*/ 2 w 117"/>
                    <a:gd name="T71" fmla="*/ 243 h 407"/>
                    <a:gd name="T72" fmla="*/ 5 w 117"/>
                    <a:gd name="T73" fmla="*/ 250 h 407"/>
                    <a:gd name="T74" fmla="*/ 7 w 117"/>
                    <a:gd name="T75" fmla="*/ 258 h 407"/>
                    <a:gd name="T76" fmla="*/ 10 w 117"/>
                    <a:gd name="T77" fmla="*/ 265 h 407"/>
                    <a:gd name="T78" fmla="*/ 10 w 117"/>
                    <a:gd name="T79" fmla="*/ 272 h 407"/>
                    <a:gd name="T80" fmla="*/ 12 w 117"/>
                    <a:gd name="T81" fmla="*/ 280 h 407"/>
                    <a:gd name="T82" fmla="*/ 15 w 117"/>
                    <a:gd name="T83" fmla="*/ 287 h 407"/>
                    <a:gd name="T84" fmla="*/ 17 w 117"/>
                    <a:gd name="T85" fmla="*/ 294 h 407"/>
                    <a:gd name="T86" fmla="*/ 22 w 117"/>
                    <a:gd name="T87" fmla="*/ 301 h 407"/>
                    <a:gd name="T88" fmla="*/ 24 w 117"/>
                    <a:gd name="T89" fmla="*/ 309 h 407"/>
                    <a:gd name="T90" fmla="*/ 29 w 117"/>
                    <a:gd name="T91" fmla="*/ 316 h 407"/>
                    <a:gd name="T92" fmla="*/ 34 w 117"/>
                    <a:gd name="T93" fmla="*/ 323 h 407"/>
                    <a:gd name="T94" fmla="*/ 39 w 117"/>
                    <a:gd name="T95" fmla="*/ 331 h 407"/>
                    <a:gd name="T96" fmla="*/ 44 w 117"/>
                    <a:gd name="T97" fmla="*/ 338 h 407"/>
                    <a:gd name="T98" fmla="*/ 48 w 117"/>
                    <a:gd name="T99" fmla="*/ 345 h 407"/>
                    <a:gd name="T100" fmla="*/ 53 w 117"/>
                    <a:gd name="T101" fmla="*/ 353 h 407"/>
                    <a:gd name="T102" fmla="*/ 58 w 117"/>
                    <a:gd name="T103" fmla="*/ 360 h 407"/>
                    <a:gd name="T104" fmla="*/ 63 w 117"/>
                    <a:gd name="T105" fmla="*/ 367 h 407"/>
                    <a:gd name="T106" fmla="*/ 70 w 117"/>
                    <a:gd name="T107" fmla="*/ 372 h 407"/>
                    <a:gd name="T108" fmla="*/ 75 w 117"/>
                    <a:gd name="T109" fmla="*/ 379 h 407"/>
                    <a:gd name="T110" fmla="*/ 80 w 117"/>
                    <a:gd name="T111" fmla="*/ 387 h 407"/>
                    <a:gd name="T112" fmla="*/ 87 w 117"/>
                    <a:gd name="T113" fmla="*/ 391 h 407"/>
                    <a:gd name="T114" fmla="*/ 94 w 117"/>
                    <a:gd name="T115" fmla="*/ 396 h 407"/>
                    <a:gd name="T116" fmla="*/ 102 w 117"/>
                    <a:gd name="T117" fmla="*/ 399 h 407"/>
                    <a:gd name="T118" fmla="*/ 109 w 117"/>
                    <a:gd name="T119" fmla="*/ 401 h 407"/>
                    <a:gd name="T120" fmla="*/ 116 w 117"/>
                    <a:gd name="T121" fmla="*/ 406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7"/>
                    <a:gd name="T184" fmla="*/ 0 h 407"/>
                    <a:gd name="T185" fmla="*/ 117 w 117"/>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7" h="407">
                      <a:moveTo>
                        <a:pt x="99" y="0"/>
                      </a:moveTo>
                      <a:lnTo>
                        <a:pt x="94" y="7"/>
                      </a:lnTo>
                      <a:lnTo>
                        <a:pt x="87" y="12"/>
                      </a:lnTo>
                      <a:lnTo>
                        <a:pt x="85" y="19"/>
                      </a:lnTo>
                      <a:lnTo>
                        <a:pt x="77" y="22"/>
                      </a:lnTo>
                      <a:lnTo>
                        <a:pt x="73" y="29"/>
                      </a:lnTo>
                      <a:lnTo>
                        <a:pt x="65" y="34"/>
                      </a:lnTo>
                      <a:lnTo>
                        <a:pt x="63" y="41"/>
                      </a:lnTo>
                      <a:lnTo>
                        <a:pt x="58" y="49"/>
                      </a:lnTo>
                      <a:lnTo>
                        <a:pt x="51" y="56"/>
                      </a:lnTo>
                      <a:lnTo>
                        <a:pt x="46" y="63"/>
                      </a:lnTo>
                      <a:lnTo>
                        <a:pt x="39" y="68"/>
                      </a:lnTo>
                      <a:lnTo>
                        <a:pt x="34" y="75"/>
                      </a:lnTo>
                      <a:lnTo>
                        <a:pt x="31" y="83"/>
                      </a:lnTo>
                      <a:lnTo>
                        <a:pt x="27" y="90"/>
                      </a:lnTo>
                      <a:lnTo>
                        <a:pt x="24" y="97"/>
                      </a:lnTo>
                      <a:lnTo>
                        <a:pt x="22" y="105"/>
                      </a:lnTo>
                      <a:lnTo>
                        <a:pt x="19" y="112"/>
                      </a:lnTo>
                      <a:lnTo>
                        <a:pt x="17" y="119"/>
                      </a:lnTo>
                      <a:lnTo>
                        <a:pt x="12" y="126"/>
                      </a:lnTo>
                      <a:lnTo>
                        <a:pt x="10" y="134"/>
                      </a:lnTo>
                      <a:lnTo>
                        <a:pt x="7" y="141"/>
                      </a:lnTo>
                      <a:lnTo>
                        <a:pt x="7" y="148"/>
                      </a:lnTo>
                      <a:lnTo>
                        <a:pt x="7" y="156"/>
                      </a:lnTo>
                      <a:lnTo>
                        <a:pt x="5" y="163"/>
                      </a:lnTo>
                      <a:lnTo>
                        <a:pt x="2" y="170"/>
                      </a:lnTo>
                      <a:lnTo>
                        <a:pt x="2" y="177"/>
                      </a:lnTo>
                      <a:lnTo>
                        <a:pt x="0" y="185"/>
                      </a:lnTo>
                      <a:lnTo>
                        <a:pt x="0" y="192"/>
                      </a:lnTo>
                      <a:lnTo>
                        <a:pt x="0" y="199"/>
                      </a:lnTo>
                      <a:lnTo>
                        <a:pt x="0" y="207"/>
                      </a:lnTo>
                      <a:lnTo>
                        <a:pt x="0" y="214"/>
                      </a:lnTo>
                      <a:lnTo>
                        <a:pt x="0" y="221"/>
                      </a:lnTo>
                      <a:lnTo>
                        <a:pt x="0" y="229"/>
                      </a:lnTo>
                      <a:lnTo>
                        <a:pt x="0" y="236"/>
                      </a:lnTo>
                      <a:lnTo>
                        <a:pt x="2" y="243"/>
                      </a:lnTo>
                      <a:lnTo>
                        <a:pt x="5" y="250"/>
                      </a:lnTo>
                      <a:lnTo>
                        <a:pt x="7" y="258"/>
                      </a:lnTo>
                      <a:lnTo>
                        <a:pt x="10" y="265"/>
                      </a:lnTo>
                      <a:lnTo>
                        <a:pt x="10" y="272"/>
                      </a:lnTo>
                      <a:lnTo>
                        <a:pt x="12" y="280"/>
                      </a:lnTo>
                      <a:lnTo>
                        <a:pt x="15" y="287"/>
                      </a:lnTo>
                      <a:lnTo>
                        <a:pt x="17" y="294"/>
                      </a:lnTo>
                      <a:lnTo>
                        <a:pt x="22" y="301"/>
                      </a:lnTo>
                      <a:lnTo>
                        <a:pt x="24" y="309"/>
                      </a:lnTo>
                      <a:lnTo>
                        <a:pt x="29" y="316"/>
                      </a:lnTo>
                      <a:lnTo>
                        <a:pt x="34" y="323"/>
                      </a:lnTo>
                      <a:lnTo>
                        <a:pt x="39" y="331"/>
                      </a:lnTo>
                      <a:lnTo>
                        <a:pt x="44" y="338"/>
                      </a:lnTo>
                      <a:lnTo>
                        <a:pt x="48" y="345"/>
                      </a:lnTo>
                      <a:lnTo>
                        <a:pt x="53" y="353"/>
                      </a:lnTo>
                      <a:lnTo>
                        <a:pt x="58" y="360"/>
                      </a:lnTo>
                      <a:lnTo>
                        <a:pt x="63" y="367"/>
                      </a:lnTo>
                      <a:lnTo>
                        <a:pt x="70" y="372"/>
                      </a:lnTo>
                      <a:lnTo>
                        <a:pt x="75" y="379"/>
                      </a:lnTo>
                      <a:lnTo>
                        <a:pt x="80" y="387"/>
                      </a:lnTo>
                      <a:lnTo>
                        <a:pt x="87" y="391"/>
                      </a:lnTo>
                      <a:lnTo>
                        <a:pt x="94" y="396"/>
                      </a:lnTo>
                      <a:lnTo>
                        <a:pt x="102" y="399"/>
                      </a:lnTo>
                      <a:lnTo>
                        <a:pt x="109" y="401"/>
                      </a:lnTo>
                      <a:lnTo>
                        <a:pt x="116" y="406"/>
                      </a:lnTo>
                    </a:path>
                  </a:pathLst>
                </a:custGeom>
                <a:pattFill prst="wdUpDiag">
                  <a:fgClr>
                    <a:srgbClr val="808080"/>
                  </a:fgClr>
                  <a:bgClr>
                    <a:srgbClr val="000000"/>
                  </a:bgClr>
                </a:pattFill>
                <a:ln w="50800" cap="rnd">
                  <a:solidFill>
                    <a:srgbClr val="99CC00"/>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pSp>
        </p:grpSp>
        <p:grpSp>
          <p:nvGrpSpPr>
            <p:cNvPr id="8" name="Group 42">
              <a:extLst>
                <a:ext uri="{FF2B5EF4-FFF2-40B4-BE49-F238E27FC236}">
                  <a16:creationId xmlns:a16="http://schemas.microsoft.com/office/drawing/2014/main" xmlns="" id="{79110D5D-E117-4CA0-92E0-7B111253F25A}"/>
                </a:ext>
              </a:extLst>
            </p:cNvPr>
            <p:cNvGrpSpPr>
              <a:grpSpLocks/>
            </p:cNvGrpSpPr>
            <p:nvPr/>
          </p:nvGrpSpPr>
          <p:grpSpPr bwMode="auto">
            <a:xfrm>
              <a:off x="364" y="2984"/>
              <a:ext cx="1114" cy="792"/>
              <a:chOff x="364" y="2984"/>
              <a:chExt cx="1114" cy="792"/>
            </a:xfrm>
          </p:grpSpPr>
          <p:sp>
            <p:nvSpPr>
              <p:cNvPr id="13" name="Rectangle 39">
                <a:extLst>
                  <a:ext uri="{FF2B5EF4-FFF2-40B4-BE49-F238E27FC236}">
                    <a16:creationId xmlns:a16="http://schemas.microsoft.com/office/drawing/2014/main" xmlns="" id="{7AA5D312-63E8-41BB-95E9-45BA7180B055}"/>
                  </a:ext>
                </a:extLst>
              </p:cNvPr>
              <p:cNvSpPr>
                <a:spLocks noChangeArrowheads="1"/>
              </p:cNvSpPr>
              <p:nvPr/>
            </p:nvSpPr>
            <p:spPr bwMode="auto">
              <a:xfrm>
                <a:off x="364" y="2992"/>
                <a:ext cx="1114" cy="784"/>
              </a:xfrm>
              <a:prstGeom prst="rect">
                <a:avLst/>
              </a:prstGeom>
              <a:noFill/>
              <a:ln w="50800">
                <a:solidFill>
                  <a:srgbClr val="808080"/>
                </a:solidFill>
                <a:miter lim="800000"/>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4" name="Oval 40" descr="Wide upward diagonal">
                <a:extLst>
                  <a:ext uri="{FF2B5EF4-FFF2-40B4-BE49-F238E27FC236}">
                    <a16:creationId xmlns:a16="http://schemas.microsoft.com/office/drawing/2014/main" xmlns="" id="{2C15F94A-5F77-430F-BD44-B04586892130}"/>
                  </a:ext>
                </a:extLst>
              </p:cNvPr>
              <p:cNvSpPr>
                <a:spLocks noChangeArrowheads="1"/>
              </p:cNvSpPr>
              <p:nvPr/>
            </p:nvSpPr>
            <p:spPr bwMode="auto">
              <a:xfrm>
                <a:off x="455" y="3225"/>
                <a:ext cx="562" cy="512"/>
              </a:xfrm>
              <a:prstGeom prst="ellips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5" name="Rectangle 41">
                <a:extLst>
                  <a:ext uri="{FF2B5EF4-FFF2-40B4-BE49-F238E27FC236}">
                    <a16:creationId xmlns:a16="http://schemas.microsoft.com/office/drawing/2014/main" xmlns="" id="{CF7A48E8-6436-4929-8C10-C6E6F4DE246F}"/>
                  </a:ext>
                </a:extLst>
              </p:cNvPr>
              <p:cNvSpPr>
                <a:spLocks noChangeArrowheads="1"/>
              </p:cNvSpPr>
              <p:nvPr/>
            </p:nvSpPr>
            <p:spPr bwMode="auto">
              <a:xfrm>
                <a:off x="602" y="2984"/>
                <a:ext cx="276" cy="325"/>
              </a:xfrm>
              <a:prstGeom prst="rect">
                <a:avLst/>
              </a:prstGeom>
              <a:noFill/>
              <a:ln w="12700">
                <a:noFill/>
                <a:miter lim="800000"/>
                <a:headEnd/>
                <a:tailEnd/>
              </a:ln>
            </p:spPr>
            <p:txBody>
              <a:bodyPr wrap="none" lIns="90488" tIns="44450" rIns="90488" bIns="44450">
                <a:spAutoFit/>
              </a:bodyPr>
              <a:lstStyle>
                <a:lvl1pPr eaLnBrk="0" hangingPunct="0">
                  <a:defRPr sz="2400" i="1">
                    <a:solidFill>
                      <a:schemeClr val="tx1"/>
                    </a:solidFill>
                    <a:latin typeface="Times New Roman" panose="02020603050405020304" pitchFamily="18" charset="0"/>
                    <a:cs typeface="Arial" panose="020B0604020202020204" pitchFamily="34" charset="0"/>
                  </a:defRPr>
                </a:lvl1pPr>
                <a:lvl2pPr marL="742950" indent="-285750" eaLnBrk="0" hangingPunct="0">
                  <a:defRPr sz="2400" i="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i="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i="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800" b="1" i="0">
                    <a:solidFill>
                      <a:srgbClr val="333399"/>
                    </a:solidFill>
                  </a:rPr>
                  <a:t>X</a:t>
                </a:r>
              </a:p>
            </p:txBody>
          </p:sp>
        </p:grpSp>
        <p:graphicFrame>
          <p:nvGraphicFramePr>
            <p:cNvPr id="9" name="Object 43">
              <a:hlinkClick r:id="" action="ppaction://ole?verb=0"/>
              <a:extLst>
                <a:ext uri="{FF2B5EF4-FFF2-40B4-BE49-F238E27FC236}">
                  <a16:creationId xmlns:a16="http://schemas.microsoft.com/office/drawing/2014/main" xmlns="" id="{9B936C47-DEC6-4DC7-82C5-E73B970369B3}"/>
                </a:ext>
              </a:extLst>
            </p:cNvPr>
            <p:cNvGraphicFramePr>
              <a:graphicFrameLocks/>
            </p:cNvGraphicFramePr>
            <p:nvPr/>
          </p:nvGraphicFramePr>
          <p:xfrm>
            <a:off x="448" y="1679"/>
            <a:ext cx="827" cy="418"/>
          </p:xfrm>
          <a:graphic>
            <a:graphicData uri="http://schemas.openxmlformats.org/presentationml/2006/ole">
              <mc:AlternateContent xmlns:mc="http://schemas.openxmlformats.org/markup-compatibility/2006">
                <mc:Choice xmlns:v="urn:schemas-microsoft-com:vml" Requires="v">
                  <p:oleObj spid="_x0000_s12314" name="Equation" r:id="rId3" imgW="393480" imgH="203040" progId="Equation.3">
                    <p:embed/>
                  </p:oleObj>
                </mc:Choice>
                <mc:Fallback>
                  <p:oleObj name="Equation" r:id="rId3" imgW="393480" imgH="203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 y="1679"/>
                          <a:ext cx="827"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pic>
                  </p:oleObj>
                </mc:Fallback>
              </mc:AlternateContent>
            </a:graphicData>
          </a:graphic>
        </p:graphicFrame>
        <p:graphicFrame>
          <p:nvGraphicFramePr>
            <p:cNvPr id="10" name="Object 44">
              <a:hlinkClick r:id="" action="ppaction://ole?verb=0"/>
              <a:extLst>
                <a:ext uri="{FF2B5EF4-FFF2-40B4-BE49-F238E27FC236}">
                  <a16:creationId xmlns:a16="http://schemas.microsoft.com/office/drawing/2014/main" xmlns="" id="{AB2BBDF7-2A6E-4E37-B524-FACDE39865E0}"/>
                </a:ext>
              </a:extLst>
            </p:cNvPr>
            <p:cNvGraphicFramePr>
              <a:graphicFrameLocks/>
            </p:cNvGraphicFramePr>
            <p:nvPr/>
          </p:nvGraphicFramePr>
          <p:xfrm>
            <a:off x="1758" y="1768"/>
            <a:ext cx="942" cy="298"/>
          </p:xfrm>
          <a:graphic>
            <a:graphicData uri="http://schemas.openxmlformats.org/presentationml/2006/ole">
              <mc:AlternateContent xmlns:mc="http://schemas.openxmlformats.org/markup-compatibility/2006">
                <mc:Choice xmlns:v="urn:schemas-microsoft-com:vml" Requires="v">
                  <p:oleObj spid="_x0000_s12315" name="Equation" r:id="rId5" imgW="606240" imgH="174600" progId="Equation.3">
                    <p:embed/>
                  </p:oleObj>
                </mc:Choice>
                <mc:Fallback>
                  <p:oleObj name="Equation" r:id="rId5" imgW="606240" imgH="174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8" y="1768"/>
                          <a:ext cx="94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pic>
                  </p:oleObj>
                </mc:Fallback>
              </mc:AlternateContent>
            </a:graphicData>
          </a:graphic>
        </p:graphicFrame>
        <p:graphicFrame>
          <p:nvGraphicFramePr>
            <p:cNvPr id="11" name="Object 45">
              <a:hlinkClick r:id="" action="ppaction://ole?verb=0"/>
              <a:extLst>
                <a:ext uri="{FF2B5EF4-FFF2-40B4-BE49-F238E27FC236}">
                  <a16:creationId xmlns:a16="http://schemas.microsoft.com/office/drawing/2014/main" xmlns="" id="{1B58E261-0E24-45EB-A7E3-3E33383207AF}"/>
                </a:ext>
              </a:extLst>
            </p:cNvPr>
            <p:cNvGraphicFramePr>
              <a:graphicFrameLocks/>
            </p:cNvGraphicFramePr>
            <p:nvPr/>
          </p:nvGraphicFramePr>
          <p:xfrm>
            <a:off x="3054" y="1792"/>
            <a:ext cx="942" cy="298"/>
          </p:xfrm>
          <a:graphic>
            <a:graphicData uri="http://schemas.openxmlformats.org/presentationml/2006/ole">
              <mc:AlternateContent xmlns:mc="http://schemas.openxmlformats.org/markup-compatibility/2006">
                <mc:Choice xmlns:v="urn:schemas-microsoft-com:vml" Requires="v">
                  <p:oleObj spid="_x0000_s12316" name="Equation" r:id="rId7" imgW="606240" imgH="174600" progId="Equation.3">
                    <p:embed/>
                  </p:oleObj>
                </mc:Choice>
                <mc:Fallback>
                  <p:oleObj name="Equation" r:id="rId7" imgW="606240" imgH="1746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4" y="1792"/>
                          <a:ext cx="94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pic>
                  </p:oleObj>
                </mc:Fallback>
              </mc:AlternateContent>
            </a:graphicData>
          </a:graphic>
        </p:graphicFrame>
        <p:graphicFrame>
          <p:nvGraphicFramePr>
            <p:cNvPr id="12" name="Object 46">
              <a:hlinkClick r:id="" action="ppaction://ole?verb=0"/>
              <a:extLst>
                <a:ext uri="{FF2B5EF4-FFF2-40B4-BE49-F238E27FC236}">
                  <a16:creationId xmlns:a16="http://schemas.microsoft.com/office/drawing/2014/main" xmlns="" id="{E6C52C03-330F-4891-A4ED-2B4CCD820962}"/>
                </a:ext>
              </a:extLst>
            </p:cNvPr>
            <p:cNvGraphicFramePr>
              <a:graphicFrameLocks/>
            </p:cNvGraphicFramePr>
            <p:nvPr/>
          </p:nvGraphicFramePr>
          <p:xfrm>
            <a:off x="4450" y="1817"/>
            <a:ext cx="743" cy="297"/>
          </p:xfrm>
          <a:graphic>
            <a:graphicData uri="http://schemas.openxmlformats.org/presentationml/2006/ole">
              <mc:AlternateContent xmlns:mc="http://schemas.openxmlformats.org/markup-compatibility/2006">
                <mc:Choice xmlns:v="urn:schemas-microsoft-com:vml" Requires="v">
                  <p:oleObj spid="_x0000_s12317" name="Equation" r:id="rId9" imgW="479160" imgH="174600" progId="Equation.3">
                    <p:embed/>
                  </p:oleObj>
                </mc:Choice>
                <mc:Fallback>
                  <p:oleObj name="Equation" r:id="rId9" imgW="479160" imgH="1746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0" y="1817"/>
                          <a:ext cx="743"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01886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3C038FD6-8931-4D06-BD25-B30263235DB3}"/>
              </a:ext>
            </a:extLst>
          </p:cNvPr>
          <p:cNvSpPr txBox="1">
            <a:spLocks/>
          </p:cNvSpPr>
          <p:nvPr/>
        </p:nvSpPr>
        <p:spPr>
          <a:xfrm>
            <a:off x="307123" y="932675"/>
            <a:ext cx="8529754" cy="4351338"/>
          </a:xfrm>
          <a:prstGeom prst="rect">
            <a:avLst/>
          </a:prstGeom>
        </p:spPr>
        <p:txBody>
          <a:bodyPr>
            <a:normAutofit/>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IN" altLang="en-US" sz="3200" u="sng" dirty="0">
                <a:solidFill>
                  <a:srgbClr val="00B0F0"/>
                </a:solidFill>
                <a:latin typeface="Times New Roman" panose="02020603050405020304" pitchFamily="18" charset="0"/>
                <a:cs typeface="Times New Roman" panose="02020603050405020304" pitchFamily="18" charset="0"/>
              </a:rPr>
              <a:t>Mean</a:t>
            </a:r>
            <a:endParaRPr lang="en-US" altLang="en-US" b="0" kern="0" dirty="0">
              <a:solidFill>
                <a:srgbClr val="00B0F0"/>
              </a:solidFill>
            </a:endParaRPr>
          </a:p>
          <a:p>
            <a:pPr marL="0" indent="0">
              <a:buFontTx/>
              <a:buNone/>
            </a:pPr>
            <a:r>
              <a:rPr lang="en-US" altLang="en-US" b="0" u="sng" kern="0" dirty="0"/>
              <a:t>Properties</a:t>
            </a:r>
            <a:endParaRPr lang="en-US" altLang="en-US" sz="2000" b="0" u="sng" kern="0" dirty="0"/>
          </a:p>
          <a:p>
            <a:pPr lvl="1">
              <a:buFont typeface="Wingdings" panose="05000000000000000000" pitchFamily="2" charset="2"/>
              <a:buChar char="ü"/>
            </a:pPr>
            <a:r>
              <a:rPr lang="en-US" altLang="en-US" sz="1600" b="0" kern="0" dirty="0">
                <a:solidFill>
                  <a:schemeClr val="tx1"/>
                </a:solidFill>
              </a:rPr>
              <a:t>Mean is the average of a group of numbers</a:t>
            </a:r>
          </a:p>
          <a:p>
            <a:pPr lvl="1">
              <a:buFont typeface="Wingdings" panose="05000000000000000000" pitchFamily="2" charset="2"/>
              <a:buChar char="ü"/>
            </a:pPr>
            <a:r>
              <a:rPr lang="en-US" altLang="en-US" sz="1600" b="0" kern="0" dirty="0">
                <a:solidFill>
                  <a:schemeClr val="tx1"/>
                </a:solidFill>
              </a:rPr>
              <a:t>Applicable for interval and ratio </a:t>
            </a:r>
            <a:r>
              <a:rPr lang="en-US" altLang="en-US" sz="1600" b="0" kern="0" dirty="0" smtClean="0">
                <a:solidFill>
                  <a:schemeClr val="tx1"/>
                </a:solidFill>
              </a:rPr>
              <a:t>data *</a:t>
            </a:r>
            <a:endParaRPr lang="en-US" altLang="en-US" sz="1600" b="0" kern="0" dirty="0">
              <a:solidFill>
                <a:schemeClr val="tx1"/>
              </a:solidFill>
            </a:endParaRPr>
          </a:p>
          <a:p>
            <a:pPr lvl="1">
              <a:buFont typeface="Wingdings" panose="05000000000000000000" pitchFamily="2" charset="2"/>
              <a:buChar char="ü"/>
            </a:pPr>
            <a:r>
              <a:rPr lang="en-US" altLang="en-US" sz="1600" b="0" kern="0" dirty="0">
                <a:solidFill>
                  <a:schemeClr val="tx1"/>
                </a:solidFill>
              </a:rPr>
              <a:t>Not applicable for nominal or ordinal </a:t>
            </a:r>
            <a:r>
              <a:rPr lang="en-US" altLang="en-US" sz="1600" b="0" kern="0" dirty="0" smtClean="0">
                <a:solidFill>
                  <a:schemeClr val="tx1"/>
                </a:solidFill>
              </a:rPr>
              <a:t>data *</a:t>
            </a:r>
            <a:endParaRPr lang="en-US" altLang="en-US" sz="1600" b="0" kern="0" dirty="0">
              <a:solidFill>
                <a:schemeClr val="tx1"/>
              </a:solidFill>
            </a:endParaRPr>
          </a:p>
          <a:p>
            <a:pPr lvl="1">
              <a:buFont typeface="Wingdings" panose="05000000000000000000" pitchFamily="2" charset="2"/>
              <a:buChar char="ü"/>
            </a:pPr>
            <a:r>
              <a:rPr lang="en-US" altLang="en-US" sz="1600" b="0" kern="0" dirty="0">
                <a:solidFill>
                  <a:schemeClr val="tx1"/>
                </a:solidFill>
              </a:rPr>
              <a:t>Affected by each value in the data set, including extreme values</a:t>
            </a:r>
          </a:p>
          <a:p>
            <a:pPr lvl="1">
              <a:buFont typeface="Wingdings" panose="05000000000000000000" pitchFamily="2" charset="2"/>
              <a:buChar char="ü"/>
            </a:pPr>
            <a:r>
              <a:rPr lang="en-US" altLang="en-US" sz="1600" b="0" kern="0" dirty="0">
                <a:solidFill>
                  <a:schemeClr val="tx1"/>
                </a:solidFill>
              </a:rPr>
              <a:t>Computed by summing all values in the data set and dividing the sum by the number of values in the data set</a:t>
            </a:r>
          </a:p>
          <a:p>
            <a:pPr marL="457200" lvl="1" indent="0">
              <a:buFont typeface="Arial Unicode MS" pitchFamily="34" charset="-128"/>
              <a:buNone/>
            </a:pPr>
            <a:endParaRPr lang="en-US" altLang="en-US" sz="1600" b="0" kern="0" dirty="0">
              <a:solidFill>
                <a:schemeClr val="tx1"/>
              </a:solidFill>
            </a:endParaRPr>
          </a:p>
          <a:p>
            <a:pPr marL="457200" lvl="1" indent="0">
              <a:buFont typeface="Arial Unicode MS" pitchFamily="34" charset="-128"/>
              <a:buNone/>
            </a:pPr>
            <a:r>
              <a:rPr lang="en-US" altLang="en-US" sz="1600" b="1" u="sng" kern="0" dirty="0">
                <a:solidFill>
                  <a:schemeClr val="tx1"/>
                </a:solidFill>
              </a:rPr>
              <a:t>Mathematically</a:t>
            </a:r>
          </a:p>
          <a:p>
            <a:pPr marL="457200" lvl="1" indent="0">
              <a:buFont typeface="Arial Unicode MS" pitchFamily="34" charset="-128"/>
              <a:buNone/>
            </a:pPr>
            <a:endParaRPr lang="en-US" altLang="en-US" sz="1600" b="0" kern="0" dirty="0">
              <a:solidFill>
                <a:schemeClr val="tx1"/>
              </a:solidFill>
            </a:endParaRPr>
          </a:p>
          <a:p>
            <a:endParaRPr lang="en-US" altLang="en-US" sz="2000" b="0" kern="0" dirty="0"/>
          </a:p>
          <a:p>
            <a:endParaRPr lang="en-IN" sz="1200" b="0" kern="0" dirty="0">
              <a:latin typeface="Times New Roman" panose="02020603050405020304" pitchFamily="18" charset="0"/>
              <a:cs typeface="Times New Roman" panose="02020603050405020304" pitchFamily="18" charset="0"/>
            </a:endParaRPr>
          </a:p>
        </p:txBody>
      </p:sp>
      <p:pic>
        <p:nvPicPr>
          <p:cNvPr id="3" name="Picture 2" descr="Screen Clipping">
            <a:extLst>
              <a:ext uri="{FF2B5EF4-FFF2-40B4-BE49-F238E27FC236}">
                <a16:creationId xmlns:a16="http://schemas.microsoft.com/office/drawing/2014/main" xmlns="" id="{B31AD09A-1964-4C51-AC94-491A07CCE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15" y="4657960"/>
            <a:ext cx="6499274" cy="915701"/>
          </a:xfrm>
          <a:prstGeom prst="rect">
            <a:avLst/>
          </a:prstGeom>
        </p:spPr>
      </p:pic>
    </p:spTree>
    <p:extLst>
      <p:ext uri="{BB962C8B-B14F-4D97-AF65-F5344CB8AC3E}">
        <p14:creationId xmlns:p14="http://schemas.microsoft.com/office/powerpoint/2010/main" val="2018861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FDE7E-F3D5-4525-82F8-8AB43460D4C2}"/>
              </a:ext>
            </a:extLst>
          </p:cNvPr>
          <p:cNvSpPr txBox="1">
            <a:spLocks/>
          </p:cNvSpPr>
          <p:nvPr/>
        </p:nvSpPr>
        <p:spPr>
          <a:xfrm>
            <a:off x="352286" y="347774"/>
            <a:ext cx="8596668" cy="773906"/>
          </a:xfrm>
          <a:prstGeom prst="rect">
            <a:avLst/>
          </a:prstGeom>
        </p:spPr>
        <p:txBody>
          <a:bodyPr>
            <a:noAutofit/>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endParaRPr lang="en-IN" kern="0" dirty="0">
              <a:solidFill>
                <a:srgbClr val="00B0F0"/>
              </a:solidFill>
              <a:latin typeface="Times New Roman" panose="02020603050405020304" pitchFamily="18" charset="0"/>
              <a:cs typeface="Times New Roman" panose="02020603050405020304" pitchFamily="18" charset="0"/>
            </a:endParaRPr>
          </a:p>
          <a:p>
            <a:r>
              <a:rPr lang="en-IN" kern="0" dirty="0">
                <a:solidFill>
                  <a:srgbClr val="00B0F0"/>
                </a:solidFill>
                <a:latin typeface="Times New Roman" panose="02020603050405020304" pitchFamily="18" charset="0"/>
                <a:cs typeface="Times New Roman" panose="02020603050405020304" pitchFamily="18" charset="0"/>
              </a:rPr>
              <a:t>Laws of Probability</a:t>
            </a:r>
            <a:r>
              <a:rPr lang="en-IN" kern="0" dirty="0">
                <a:latin typeface="Times New Roman" panose="02020603050405020304" pitchFamily="18" charset="0"/>
                <a:cs typeface="Times New Roman" panose="02020603050405020304" pitchFamily="18" charset="0"/>
              </a:rPr>
              <a:t/>
            </a:r>
            <a:br>
              <a:rPr lang="en-IN" kern="0" dirty="0">
                <a:latin typeface="Times New Roman" panose="02020603050405020304" pitchFamily="18" charset="0"/>
                <a:cs typeface="Times New Roman" panose="02020603050405020304" pitchFamily="18" charset="0"/>
              </a:rPr>
            </a:br>
            <a:endParaRPr lang="en-IN" kern="0" dirty="0">
              <a:latin typeface="Times New Roman" panose="02020603050405020304" pitchFamily="18" charset="0"/>
              <a:cs typeface="Times New Roman" panose="02020603050405020304" pitchFamily="18" charset="0"/>
            </a:endParaRPr>
          </a:p>
          <a:p>
            <a:r>
              <a:rPr lang="en-IN" sz="2400" kern="0" dirty="0">
                <a:solidFill>
                  <a:srgbClr val="00B0F0"/>
                </a:solidFill>
                <a:latin typeface="Times New Roman" panose="02020603050405020304" pitchFamily="18" charset="0"/>
                <a:cs typeface="Times New Roman" panose="02020603050405020304" pitchFamily="18" charset="0"/>
              </a:rPr>
              <a:t>Addition</a:t>
            </a:r>
            <a:r>
              <a:rPr lang="en-IN" kern="0" dirty="0">
                <a:latin typeface="Times New Roman" panose="02020603050405020304" pitchFamily="18" charset="0"/>
                <a:cs typeface="Times New Roman" panose="02020603050405020304" pitchFamily="18" charset="0"/>
              </a:rPr>
              <a:t/>
            </a:r>
            <a:br>
              <a:rPr lang="en-IN" kern="0" dirty="0">
                <a:latin typeface="Times New Roman" panose="02020603050405020304" pitchFamily="18" charset="0"/>
                <a:cs typeface="Times New Roman" panose="02020603050405020304" pitchFamily="18" charset="0"/>
              </a:rPr>
            </a:br>
            <a:endParaRPr lang="en-IN" kern="0" dirty="0">
              <a:latin typeface="Times New Roman" panose="02020603050405020304" pitchFamily="18" charset="0"/>
              <a:cs typeface="Times New Roman" panose="02020603050405020304" pitchFamily="18" charset="0"/>
            </a:endParaRPr>
          </a:p>
        </p:txBody>
      </p:sp>
      <p:graphicFrame>
        <p:nvGraphicFramePr>
          <p:cNvPr id="3" name="Object 5">
            <a:hlinkClick r:id="" action="ppaction://ole?verb=0"/>
            <a:extLst>
              <a:ext uri="{FF2B5EF4-FFF2-40B4-BE49-F238E27FC236}">
                <a16:creationId xmlns:a16="http://schemas.microsoft.com/office/drawing/2014/main" xmlns="" id="{D895AC23-482E-40BA-B3D5-944C85B7F7DE}"/>
              </a:ext>
            </a:extLst>
          </p:cNvPr>
          <p:cNvGraphicFramePr>
            <a:graphicFrameLocks/>
          </p:cNvGraphicFramePr>
          <p:nvPr>
            <p:extLst>
              <p:ext uri="{D42A27DB-BD31-4B8C-83A1-F6EECF244321}">
                <p14:modId xmlns:p14="http://schemas.microsoft.com/office/powerpoint/2010/main" val="1124303269"/>
              </p:ext>
            </p:extLst>
          </p:nvPr>
        </p:nvGraphicFramePr>
        <p:xfrm>
          <a:off x="879475" y="2277452"/>
          <a:ext cx="5875338" cy="522288"/>
        </p:xfrm>
        <a:graphic>
          <a:graphicData uri="http://schemas.openxmlformats.org/presentationml/2006/ole">
            <mc:AlternateContent xmlns:mc="http://schemas.openxmlformats.org/markup-compatibility/2006">
              <mc:Choice xmlns:v="urn:schemas-microsoft-com:vml" Requires="v">
                <p:oleObj spid="_x0000_s13332" name="Equation" r:id="rId3" imgW="2286000" imgH="203040" progId="Equation.3">
                  <p:embed/>
                </p:oleObj>
              </mc:Choice>
              <mc:Fallback>
                <p:oleObj name="Equation" r:id="rId3" imgW="2286000" imgH="203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2277452"/>
                        <a:ext cx="5875338" cy="522288"/>
                      </a:xfrm>
                      <a:prstGeom prst="rect">
                        <a:avLst/>
                      </a:prstGeom>
                      <a:noFill/>
                      <a:ln w="50800">
                        <a:solidFill>
                          <a:srgbClr val="F6BF69"/>
                        </a:solidFill>
                        <a:miter lim="800000"/>
                        <a:headEnd/>
                        <a:tailEnd/>
                      </a:ln>
                      <a:effectLst/>
                    </p:spPr>
                  </p:pic>
                </p:oleObj>
              </mc:Fallback>
            </mc:AlternateContent>
          </a:graphicData>
        </a:graphic>
      </p:graphicFrame>
      <p:sp>
        <p:nvSpPr>
          <p:cNvPr id="4" name="TextBox 3">
            <a:extLst>
              <a:ext uri="{FF2B5EF4-FFF2-40B4-BE49-F238E27FC236}">
                <a16:creationId xmlns:a16="http://schemas.microsoft.com/office/drawing/2014/main" xmlns="" id="{734D4D1E-9623-4F2F-9AB6-F9D5A6041E58}"/>
              </a:ext>
            </a:extLst>
          </p:cNvPr>
          <p:cNvSpPr txBox="1"/>
          <p:nvPr/>
        </p:nvSpPr>
        <p:spPr>
          <a:xfrm>
            <a:off x="135708" y="2569138"/>
            <a:ext cx="8227514" cy="892552"/>
          </a:xfrm>
          <a:prstGeom prst="rect">
            <a:avLst/>
          </a:prstGeom>
          <a:noFill/>
        </p:spPr>
        <p:txBody>
          <a:bodyPr wrap="square" rtlCol="0">
            <a:spAutoFit/>
          </a:bodyPr>
          <a:lstStyle/>
          <a:p>
            <a:endParaRPr lang="en-IN" sz="2800" dirty="0">
              <a:solidFill>
                <a:srgbClr val="00B0F0"/>
              </a:solidFill>
              <a:latin typeface="Times New Roman" panose="02020603050405020304" pitchFamily="18" charset="0"/>
              <a:cs typeface="Times New Roman" panose="02020603050405020304" pitchFamily="18" charset="0"/>
            </a:endParaRPr>
          </a:p>
          <a:p>
            <a:r>
              <a:rPr lang="en-IN" sz="2400" dirty="0">
                <a:solidFill>
                  <a:srgbClr val="00B0F0"/>
                </a:solidFill>
                <a:latin typeface="Times New Roman" panose="02020603050405020304" pitchFamily="18" charset="0"/>
                <a:cs typeface="Times New Roman" panose="02020603050405020304" pitchFamily="18" charset="0"/>
              </a:rPr>
              <a:t>Multiplication</a:t>
            </a:r>
            <a:endParaRPr lang="en-IN" sz="2800" dirty="0">
              <a:solidFill>
                <a:srgbClr val="00B0F0"/>
              </a:solidFill>
              <a:latin typeface="Times New Roman" panose="02020603050405020304" pitchFamily="18" charset="0"/>
              <a:cs typeface="Times New Roman" panose="02020603050405020304" pitchFamily="18" charset="0"/>
            </a:endParaRPr>
          </a:p>
        </p:txBody>
      </p:sp>
      <p:graphicFrame>
        <p:nvGraphicFramePr>
          <p:cNvPr id="5" name="Object 4">
            <a:hlinkClick r:id="" action="ppaction://ole?verb=0"/>
            <a:extLst>
              <a:ext uri="{FF2B5EF4-FFF2-40B4-BE49-F238E27FC236}">
                <a16:creationId xmlns:a16="http://schemas.microsoft.com/office/drawing/2014/main" xmlns="" id="{4487DDBD-0814-43F0-AFD9-D568C14DF45C}"/>
              </a:ext>
            </a:extLst>
          </p:cNvPr>
          <p:cNvGraphicFramePr>
            <a:graphicFrameLocks noChangeAspect="1"/>
          </p:cNvGraphicFramePr>
          <p:nvPr>
            <p:extLst>
              <p:ext uri="{D42A27DB-BD31-4B8C-83A1-F6EECF244321}">
                <p14:modId xmlns:p14="http://schemas.microsoft.com/office/powerpoint/2010/main" val="3920802034"/>
              </p:ext>
            </p:extLst>
          </p:nvPr>
        </p:nvGraphicFramePr>
        <p:xfrm>
          <a:off x="731500" y="3679236"/>
          <a:ext cx="6490445" cy="465470"/>
        </p:xfrm>
        <a:graphic>
          <a:graphicData uri="http://schemas.openxmlformats.org/presentationml/2006/ole">
            <mc:AlternateContent xmlns:mc="http://schemas.openxmlformats.org/markup-compatibility/2006">
              <mc:Choice xmlns:v="urn:schemas-microsoft-com:vml" Requires="v">
                <p:oleObj spid="_x0000_s13333" name="Equation" r:id="rId5" imgW="2781000" imgH="203040" progId="Equation.3">
                  <p:embed/>
                </p:oleObj>
              </mc:Choice>
              <mc:Fallback>
                <p:oleObj name="Equation" r:id="rId5" imgW="2781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00" y="3679236"/>
                        <a:ext cx="6490445" cy="465470"/>
                      </a:xfrm>
                      <a:prstGeom prst="rect">
                        <a:avLst/>
                      </a:prstGeom>
                      <a:noFill/>
                      <a:ln w="50800">
                        <a:solidFill>
                          <a:srgbClr val="F6BF69"/>
                        </a:solidFill>
                        <a:miter lim="800000"/>
                        <a:headEnd/>
                        <a:tailEnd/>
                      </a:ln>
                      <a:effectLst/>
                    </p:spPr>
                  </p:pic>
                </p:oleObj>
              </mc:Fallback>
            </mc:AlternateContent>
          </a:graphicData>
        </a:graphic>
      </p:graphicFrame>
      <p:sp>
        <p:nvSpPr>
          <p:cNvPr id="6" name="Rectangle 5">
            <a:extLst>
              <a:ext uri="{FF2B5EF4-FFF2-40B4-BE49-F238E27FC236}">
                <a16:creationId xmlns:a16="http://schemas.microsoft.com/office/drawing/2014/main" xmlns="" id="{A269F496-098E-4A78-B891-4916E8CDF799}"/>
              </a:ext>
            </a:extLst>
          </p:cNvPr>
          <p:cNvSpPr/>
          <p:nvPr/>
        </p:nvSpPr>
        <p:spPr>
          <a:xfrm>
            <a:off x="352286" y="4341186"/>
            <a:ext cx="3298532" cy="461665"/>
          </a:xfrm>
          <a:prstGeom prst="rect">
            <a:avLst/>
          </a:prstGeom>
        </p:spPr>
        <p:txBody>
          <a:bodyPr wrap="none">
            <a:spAutoFit/>
          </a:bodyPr>
          <a:lstStyle/>
          <a:p>
            <a:r>
              <a:rPr lang="en-IN" altLang="en-US" sz="2400" dirty="0">
                <a:solidFill>
                  <a:schemeClr val="accent1"/>
                </a:solidFill>
                <a:latin typeface="Times New Roman" panose="02020603050405020304" pitchFamily="18" charset="0"/>
                <a:cs typeface="Times New Roman" panose="02020603050405020304" pitchFamily="18" charset="0"/>
              </a:rPr>
              <a:t>Conditional Probability</a:t>
            </a:r>
            <a:endParaRPr lang="en-IN" sz="28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7" name="Object 6">
            <a:hlinkClick r:id="" action="ppaction://ole?verb=0"/>
            <a:extLst>
              <a:ext uri="{FF2B5EF4-FFF2-40B4-BE49-F238E27FC236}">
                <a16:creationId xmlns:a16="http://schemas.microsoft.com/office/drawing/2014/main" xmlns="" id="{915410AC-03B0-48EC-B2A3-56D067FA3E6B}"/>
              </a:ext>
            </a:extLst>
          </p:cNvPr>
          <p:cNvGraphicFramePr>
            <a:graphicFrameLocks/>
          </p:cNvGraphicFramePr>
          <p:nvPr>
            <p:extLst>
              <p:ext uri="{D42A27DB-BD31-4B8C-83A1-F6EECF244321}">
                <p14:modId xmlns:p14="http://schemas.microsoft.com/office/powerpoint/2010/main" val="2954714015"/>
              </p:ext>
            </p:extLst>
          </p:nvPr>
        </p:nvGraphicFramePr>
        <p:xfrm>
          <a:off x="693887" y="5060884"/>
          <a:ext cx="6043613" cy="787631"/>
        </p:xfrm>
        <a:graphic>
          <a:graphicData uri="http://schemas.openxmlformats.org/presentationml/2006/ole">
            <mc:AlternateContent xmlns:mc="http://schemas.openxmlformats.org/markup-compatibility/2006">
              <mc:Choice xmlns:v="urn:schemas-microsoft-com:vml" Requires="v">
                <p:oleObj spid="_x0000_s13334" name="Equation" r:id="rId7" imgW="2450880" imgH="419040" progId="Equation.3">
                  <p:embed/>
                </p:oleObj>
              </mc:Choice>
              <mc:Fallback>
                <p:oleObj name="Equation" r:id="rId7" imgW="2450880" imgH="4190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887" y="5060884"/>
                        <a:ext cx="6043613" cy="787631"/>
                      </a:xfrm>
                      <a:prstGeom prst="rect">
                        <a:avLst/>
                      </a:prstGeom>
                      <a:noFill/>
                      <a:ln w="50800">
                        <a:solidFill>
                          <a:srgbClr val="F6BF69"/>
                        </a:solidFill>
                        <a:miter lim="800000"/>
                        <a:headEnd/>
                        <a:tailEnd/>
                      </a:ln>
                      <a:effec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0DBDC-8840-4F0A-8E66-D72CFB2E66D9}"/>
              </a:ext>
            </a:extLst>
          </p:cNvPr>
          <p:cNvSpPr txBox="1">
            <a:spLocks/>
          </p:cNvSpPr>
          <p:nvPr/>
        </p:nvSpPr>
        <p:spPr>
          <a:xfrm>
            <a:off x="193830" y="704994"/>
            <a:ext cx="8218670" cy="718825"/>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kern="0" dirty="0">
                <a:solidFill>
                  <a:srgbClr val="00B0F0"/>
                </a:solidFill>
              </a:rPr>
              <a:t>Bayes Rule</a:t>
            </a:r>
          </a:p>
        </p:txBody>
      </p:sp>
      <p:sp>
        <p:nvSpPr>
          <p:cNvPr id="3" name="Content Placeholder 2">
            <a:extLst>
              <a:ext uri="{FF2B5EF4-FFF2-40B4-BE49-F238E27FC236}">
                <a16:creationId xmlns:a16="http://schemas.microsoft.com/office/drawing/2014/main" xmlns="" id="{4B62D7A0-328D-472B-8DA2-DC2EF0DB8248}"/>
              </a:ext>
            </a:extLst>
          </p:cNvPr>
          <p:cNvSpPr txBox="1">
            <a:spLocks/>
          </p:cNvSpPr>
          <p:nvPr/>
        </p:nvSpPr>
        <p:spPr>
          <a:xfrm>
            <a:off x="385855" y="1423819"/>
            <a:ext cx="8596668" cy="3880773"/>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IN" sz="2800" u="sng" kern="0" dirty="0">
                <a:latin typeface="Times New Roman" panose="02020603050405020304" pitchFamily="18" charset="0"/>
                <a:cs typeface="Times New Roman" panose="02020603050405020304" pitchFamily="18" charset="0"/>
              </a:rPr>
              <a:t>Properties</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An extension to the conditional law of probabilities</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Allows for reversing the order of conditioning</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The denominator is a collective exhaustive listing of mutually exclusive outcomes of Y</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The denominator is a weighted average of the conditional probabilities with the weights being the prior probabilities of the corresponding event</a:t>
            </a:r>
          </a:p>
          <a:p>
            <a:endParaRPr lang="en-IN" b="0" kern="0" dirty="0">
              <a:latin typeface="Times New Roman" panose="02020603050405020304" pitchFamily="18" charset="0"/>
              <a:cs typeface="Times New Roman" panose="02020603050405020304" pitchFamily="18" charset="0"/>
            </a:endParaRPr>
          </a:p>
        </p:txBody>
      </p:sp>
      <p:graphicFrame>
        <p:nvGraphicFramePr>
          <p:cNvPr id="4" name="Object 6">
            <a:hlinkClick r:id="" action="ppaction://ole?verb=0"/>
            <a:extLst>
              <a:ext uri="{FF2B5EF4-FFF2-40B4-BE49-F238E27FC236}">
                <a16:creationId xmlns:a16="http://schemas.microsoft.com/office/drawing/2014/main" xmlns="" id="{A11EB586-626A-4F48-9E5B-8AE7F958EA97}"/>
              </a:ext>
            </a:extLst>
          </p:cNvPr>
          <p:cNvGraphicFramePr>
            <a:graphicFrameLocks/>
          </p:cNvGraphicFramePr>
          <p:nvPr>
            <p:extLst>
              <p:ext uri="{D42A27DB-BD31-4B8C-83A1-F6EECF244321}">
                <p14:modId xmlns:p14="http://schemas.microsoft.com/office/powerpoint/2010/main" val="376251223"/>
              </p:ext>
            </p:extLst>
          </p:nvPr>
        </p:nvGraphicFramePr>
        <p:xfrm>
          <a:off x="342900" y="4761610"/>
          <a:ext cx="8458200" cy="1085963"/>
        </p:xfrm>
        <a:graphic>
          <a:graphicData uri="http://schemas.openxmlformats.org/presentationml/2006/ole">
            <mc:AlternateContent xmlns:mc="http://schemas.openxmlformats.org/markup-compatibility/2006">
              <mc:Choice xmlns:v="urn:schemas-microsoft-com:vml" Requires="v">
                <p:oleObj spid="_x0000_s14344" name="Equation" r:id="rId3" imgW="3949560" imgH="419040" progId="Equation.3">
                  <p:embed/>
                </p:oleObj>
              </mc:Choice>
              <mc:Fallback>
                <p:oleObj name="Equation" r:id="rId3" imgW="3949560" imgH="419040" progId="Equation.3">
                  <p:embed/>
                  <p:pic>
                    <p:nvPicPr>
                      <p:cNvPr id="0" name=""/>
                      <p:cNvPicPr>
                        <a:picLocks noChangeArrowheads="1"/>
                      </p:cNvPicPr>
                      <p:nvPr/>
                    </p:nvPicPr>
                    <p:blipFill>
                      <a:blip r:embed="rId4"/>
                      <a:srcRect/>
                      <a:stretch>
                        <a:fillRect/>
                      </a:stretch>
                    </p:blipFill>
                    <p:spPr bwMode="auto">
                      <a:xfrm>
                        <a:off x="342900" y="4761610"/>
                        <a:ext cx="8458200" cy="1085963"/>
                      </a:xfrm>
                      <a:prstGeom prst="rect">
                        <a:avLst/>
                      </a:prstGeom>
                      <a:noFill/>
                      <a:ln w="50800">
                        <a:solidFill>
                          <a:srgbClr val="F6BF69"/>
                        </a:solidFill>
                        <a:miter lim="800000"/>
                        <a:headEnd/>
                        <a:tailEnd/>
                      </a:ln>
                      <a:effectLst/>
                    </p:spPr>
                  </p:pic>
                </p:oleObj>
              </mc:Fallback>
            </mc:AlternateContent>
          </a:graphicData>
        </a:graphic>
      </p:graphicFrame>
    </p:spTree>
    <p:extLst>
      <p:ext uri="{BB962C8B-B14F-4D97-AF65-F5344CB8AC3E}">
        <p14:creationId xmlns:p14="http://schemas.microsoft.com/office/powerpoint/2010/main" val="2018861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475F8-E687-4FEC-A4EA-4D87652F4541}"/>
              </a:ext>
            </a:extLst>
          </p:cNvPr>
          <p:cNvSpPr txBox="1">
            <a:spLocks/>
          </p:cNvSpPr>
          <p:nvPr/>
        </p:nvSpPr>
        <p:spPr>
          <a:xfrm>
            <a:off x="232235" y="766855"/>
            <a:ext cx="7017935" cy="422456"/>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kern="0" dirty="0">
                <a:solidFill>
                  <a:srgbClr val="00B0F0"/>
                </a:solidFill>
              </a:rPr>
              <a:t>Case 1</a:t>
            </a:r>
          </a:p>
        </p:txBody>
      </p:sp>
      <p:sp>
        <p:nvSpPr>
          <p:cNvPr id="3" name="Content Placeholder 2">
            <a:extLst>
              <a:ext uri="{FF2B5EF4-FFF2-40B4-BE49-F238E27FC236}">
                <a16:creationId xmlns:a16="http://schemas.microsoft.com/office/drawing/2014/main" xmlns="" id="{50444F45-13BE-4501-85F3-85613B41CFD7}"/>
              </a:ext>
            </a:extLst>
          </p:cNvPr>
          <p:cNvSpPr txBox="1">
            <a:spLocks/>
          </p:cNvSpPr>
          <p:nvPr/>
        </p:nvSpPr>
        <p:spPr>
          <a:xfrm>
            <a:off x="165026" y="1496550"/>
            <a:ext cx="8813947" cy="3456450"/>
          </a:xfrm>
          <a:prstGeom prst="rect">
            <a:avLst/>
          </a:prstGeom>
        </p:spPr>
        <p:txBody>
          <a:bodyPr>
            <a:noAutofit/>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lgn="just">
              <a:buFontTx/>
              <a:buNone/>
            </a:pPr>
            <a:r>
              <a:rPr lang="en-IN" sz="1600" b="0" kern="0" dirty="0">
                <a:latin typeface="Times New Roman" panose="02020603050405020304" pitchFamily="18" charset="0"/>
                <a:cs typeface="Times New Roman" panose="02020603050405020304" pitchFamily="18" charset="0"/>
              </a:rPr>
              <a:t> Purchasing Survey asked purchasing professionals what sales traits impressed them most in a sales representative. Seventy-eight percent selected “thoroughness.” Forty percent responded “knowledge of your own product.” The purchasing professionals were allowed to list more than one trait. Suppose 27% of the purchasing professionals listed both “thoroughness” and “knowledge of your own product” as sales traits that impressed them most. A purchasing professional is randomly sampled.</a:t>
            </a:r>
          </a:p>
          <a:p>
            <a:pPr algn="just"/>
            <a:endParaRPr lang="en-IN" sz="1600" b="0" kern="0" dirty="0">
              <a:latin typeface="Times New Roman" panose="02020603050405020304" pitchFamily="18" charset="0"/>
              <a:cs typeface="Times New Roman" panose="02020603050405020304" pitchFamily="18" charset="0"/>
            </a:endParaRPr>
          </a:p>
          <a:p>
            <a:pPr algn="just">
              <a:buFontTx/>
              <a:buAutoNum type="alphaLcPeriod"/>
            </a:pPr>
            <a:r>
              <a:rPr lang="en-IN" sz="1600" b="0" kern="0" dirty="0">
                <a:latin typeface="Times New Roman" panose="02020603050405020304" pitchFamily="18" charset="0"/>
                <a:cs typeface="Times New Roman" panose="02020603050405020304" pitchFamily="18" charset="0"/>
              </a:rPr>
              <a:t>What is the probability that the professional selected “thoroughness” or “knowledge of your own product”?</a:t>
            </a:r>
          </a:p>
          <a:p>
            <a:pPr algn="just">
              <a:buFontTx/>
              <a:buAutoNum type="alphaLcPeriod"/>
            </a:pPr>
            <a:endParaRPr lang="en-IN" sz="1600" b="0" kern="0" dirty="0">
              <a:latin typeface="Times New Roman" panose="02020603050405020304" pitchFamily="18" charset="0"/>
              <a:cs typeface="Times New Roman" panose="02020603050405020304" pitchFamily="18" charset="0"/>
            </a:endParaRPr>
          </a:p>
          <a:p>
            <a:pPr marL="0" indent="0" algn="just">
              <a:buFontTx/>
              <a:buNone/>
            </a:pPr>
            <a:r>
              <a:rPr lang="en-IN" sz="1600" b="1" kern="0" dirty="0">
                <a:latin typeface="Times New Roman" panose="02020603050405020304" pitchFamily="18" charset="0"/>
                <a:cs typeface="Times New Roman" panose="02020603050405020304" pitchFamily="18" charset="0"/>
              </a:rPr>
              <a:t>b. </a:t>
            </a:r>
            <a:r>
              <a:rPr lang="en-IN" sz="1600" b="0" kern="0" dirty="0">
                <a:latin typeface="Times New Roman" panose="02020603050405020304" pitchFamily="18" charset="0"/>
                <a:cs typeface="Times New Roman" panose="02020603050405020304" pitchFamily="18" charset="0"/>
              </a:rPr>
              <a:t>What is the probability that the professional selected neither “thoroughness” nor “knowledge of your own product”?</a:t>
            </a:r>
          </a:p>
          <a:p>
            <a:pPr marL="0" indent="0" algn="just">
              <a:buFontTx/>
              <a:buNone/>
            </a:pPr>
            <a:endParaRPr lang="en-IN" sz="1600" b="0" kern="0" dirty="0">
              <a:latin typeface="Times New Roman" panose="02020603050405020304" pitchFamily="18" charset="0"/>
              <a:cs typeface="Times New Roman" panose="02020603050405020304" pitchFamily="18" charset="0"/>
            </a:endParaRPr>
          </a:p>
          <a:p>
            <a:pPr marL="0" indent="0" algn="just">
              <a:buFontTx/>
              <a:buNone/>
            </a:pPr>
            <a:r>
              <a:rPr lang="en-IN" sz="1600" b="1" kern="0" dirty="0">
                <a:latin typeface="Times New Roman" panose="02020603050405020304" pitchFamily="18" charset="0"/>
                <a:cs typeface="Times New Roman" panose="02020603050405020304" pitchFamily="18" charset="0"/>
              </a:rPr>
              <a:t>c. </a:t>
            </a:r>
            <a:r>
              <a:rPr lang="en-IN" sz="1600" b="0" kern="0" dirty="0">
                <a:latin typeface="Times New Roman" panose="02020603050405020304" pitchFamily="18" charset="0"/>
                <a:cs typeface="Times New Roman" panose="02020603050405020304" pitchFamily="18" charset="0"/>
              </a:rPr>
              <a:t>If it is known that the professional selected “thoroughness,” what is the probability that the professional selected “knowledge of your own product”?</a:t>
            </a:r>
          </a:p>
          <a:p>
            <a:pPr marL="0" indent="0" algn="just">
              <a:buFontTx/>
              <a:buNone/>
            </a:pPr>
            <a:endParaRPr lang="en-IN" sz="1600" b="0" kern="0" dirty="0">
              <a:latin typeface="Times New Roman" panose="02020603050405020304" pitchFamily="18" charset="0"/>
              <a:cs typeface="Times New Roman" panose="02020603050405020304" pitchFamily="18" charset="0"/>
            </a:endParaRPr>
          </a:p>
          <a:p>
            <a:pPr marL="0" indent="0" algn="just">
              <a:buFontTx/>
              <a:buNone/>
            </a:pPr>
            <a:r>
              <a:rPr lang="en-IN" sz="1600" b="1" kern="0" dirty="0">
                <a:latin typeface="Times New Roman" panose="02020603050405020304" pitchFamily="18" charset="0"/>
                <a:cs typeface="Times New Roman" panose="02020603050405020304" pitchFamily="18" charset="0"/>
              </a:rPr>
              <a:t>d. </a:t>
            </a:r>
            <a:r>
              <a:rPr lang="en-IN" sz="1600" b="0" kern="0" dirty="0">
                <a:latin typeface="Times New Roman" panose="02020603050405020304" pitchFamily="18" charset="0"/>
                <a:cs typeface="Times New Roman" panose="02020603050405020304" pitchFamily="18" charset="0"/>
              </a:rPr>
              <a:t>What is the probability that the professional did not select “thoroughness” and did select “knowledge o your own product”?</a:t>
            </a:r>
          </a:p>
        </p:txBody>
      </p:sp>
    </p:spTree>
    <p:extLst>
      <p:ext uri="{BB962C8B-B14F-4D97-AF65-F5344CB8AC3E}">
        <p14:creationId xmlns:p14="http://schemas.microsoft.com/office/powerpoint/2010/main" val="2018861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FD598-4DD4-4D32-8839-10FF896CF0EA}"/>
              </a:ext>
            </a:extLst>
          </p:cNvPr>
          <p:cNvSpPr txBox="1">
            <a:spLocks/>
          </p:cNvSpPr>
          <p:nvPr/>
        </p:nvSpPr>
        <p:spPr>
          <a:xfrm>
            <a:off x="205413" y="855865"/>
            <a:ext cx="8596668" cy="740686"/>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kern="0" dirty="0">
                <a:solidFill>
                  <a:srgbClr val="00B0F0"/>
                </a:solidFill>
              </a:rPr>
              <a:t>Case 2</a:t>
            </a:r>
          </a:p>
        </p:txBody>
      </p:sp>
      <p:sp>
        <p:nvSpPr>
          <p:cNvPr id="3" name="Content Placeholder 2">
            <a:extLst>
              <a:ext uri="{FF2B5EF4-FFF2-40B4-BE49-F238E27FC236}">
                <a16:creationId xmlns:a16="http://schemas.microsoft.com/office/drawing/2014/main" xmlns="" id="{F5EFE4BB-C923-439F-94E8-70270E6AA1A3}"/>
              </a:ext>
            </a:extLst>
          </p:cNvPr>
          <p:cNvSpPr txBox="1">
            <a:spLocks/>
          </p:cNvSpPr>
          <p:nvPr/>
        </p:nvSpPr>
        <p:spPr>
          <a:xfrm>
            <a:off x="205413" y="1596551"/>
            <a:ext cx="8596668" cy="3880773"/>
          </a:xfrm>
          <a:prstGeom prst="rect">
            <a:avLst/>
          </a:prstGeom>
        </p:spPr>
        <p:txBody>
          <a:bodyPr>
            <a:noAutofit/>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IN" sz="2000" b="0" kern="0" dirty="0">
                <a:latin typeface="Times New Roman" panose="02020603050405020304" pitchFamily="18" charset="0"/>
                <a:cs typeface="Times New Roman" panose="02020603050405020304" pitchFamily="18" charset="0"/>
              </a:rPr>
              <a:t>The U.S. Bureau of </a:t>
            </a:r>
            <a:r>
              <a:rPr lang="en-IN" sz="2000" b="0" kern="0" dirty="0" err="1">
                <a:latin typeface="Times New Roman" panose="02020603050405020304" pitchFamily="18" charset="0"/>
                <a:cs typeface="Times New Roman" panose="02020603050405020304" pitchFamily="18" charset="0"/>
              </a:rPr>
              <a:t>Labor</a:t>
            </a:r>
            <a:r>
              <a:rPr lang="en-IN" sz="2000" b="0" kern="0" dirty="0">
                <a:latin typeface="Times New Roman" panose="02020603050405020304" pitchFamily="18" charset="0"/>
                <a:cs typeface="Times New Roman" panose="02020603050405020304" pitchFamily="18" charset="0"/>
              </a:rPr>
              <a:t> Statistics publishes data on the benefits offered by small companies to their employees. Only 42% offer retirement plans while 61% offer life insurance. Suppose 33% offer both retirement plans and life insurance as benefits. If a small company is randomly selected, determine the following probabilities:</a:t>
            </a:r>
          </a:p>
          <a:p>
            <a:endParaRPr lang="en-IN" sz="2000" b="0" kern="0" dirty="0">
              <a:latin typeface="Times New Roman" panose="02020603050405020304" pitchFamily="18" charset="0"/>
              <a:cs typeface="Times New Roman" panose="02020603050405020304" pitchFamily="18" charset="0"/>
            </a:endParaRPr>
          </a:p>
          <a:p>
            <a:pPr marL="0" indent="0">
              <a:buFontTx/>
              <a:buNone/>
            </a:pPr>
            <a:r>
              <a:rPr lang="en-IN" sz="2000" b="1" kern="0" dirty="0">
                <a:latin typeface="Times New Roman" panose="02020603050405020304" pitchFamily="18" charset="0"/>
                <a:cs typeface="Times New Roman" panose="02020603050405020304" pitchFamily="18" charset="0"/>
              </a:rPr>
              <a:t>a. </a:t>
            </a:r>
            <a:r>
              <a:rPr lang="en-IN" sz="2000" b="0" kern="0" dirty="0">
                <a:latin typeface="Times New Roman" panose="02020603050405020304" pitchFamily="18" charset="0"/>
                <a:cs typeface="Times New Roman" panose="02020603050405020304" pitchFamily="18" charset="0"/>
              </a:rPr>
              <a:t>The company offers a retirement plan given that they offer life insurance.</a:t>
            </a:r>
          </a:p>
          <a:p>
            <a:pPr marL="0" indent="0">
              <a:buFontTx/>
              <a:buNone/>
            </a:pPr>
            <a:r>
              <a:rPr lang="en-IN" sz="2000" b="1" kern="0" dirty="0">
                <a:latin typeface="Times New Roman" panose="02020603050405020304" pitchFamily="18" charset="0"/>
                <a:cs typeface="Times New Roman" panose="02020603050405020304" pitchFamily="18" charset="0"/>
              </a:rPr>
              <a:t>b. </a:t>
            </a:r>
            <a:r>
              <a:rPr lang="en-IN" sz="2000" b="0" kern="0" dirty="0">
                <a:latin typeface="Times New Roman" panose="02020603050405020304" pitchFamily="18" charset="0"/>
                <a:cs typeface="Times New Roman" panose="02020603050405020304" pitchFamily="18" charset="0"/>
              </a:rPr>
              <a:t>The company offers life insurance given that they offer a retirement plan.</a:t>
            </a:r>
          </a:p>
          <a:p>
            <a:pPr marL="0" indent="0">
              <a:buFontTx/>
              <a:buNone/>
            </a:pPr>
            <a:r>
              <a:rPr lang="en-IN" sz="2000" b="1" kern="0" dirty="0">
                <a:latin typeface="Times New Roman" panose="02020603050405020304" pitchFamily="18" charset="0"/>
                <a:cs typeface="Times New Roman" panose="02020603050405020304" pitchFamily="18" charset="0"/>
              </a:rPr>
              <a:t>c. </a:t>
            </a:r>
            <a:r>
              <a:rPr lang="en-IN" sz="2000" b="0" kern="0" dirty="0">
                <a:latin typeface="Times New Roman" panose="02020603050405020304" pitchFamily="18" charset="0"/>
                <a:cs typeface="Times New Roman" panose="02020603050405020304" pitchFamily="18" charset="0"/>
              </a:rPr>
              <a:t>The company offers life insurance or a retirement plan.</a:t>
            </a:r>
          </a:p>
          <a:p>
            <a:pPr marL="0" indent="0">
              <a:buFontTx/>
              <a:buNone/>
            </a:pPr>
            <a:r>
              <a:rPr lang="en-IN" sz="2000" b="1" kern="0" dirty="0">
                <a:latin typeface="Times New Roman" panose="02020603050405020304" pitchFamily="18" charset="0"/>
                <a:cs typeface="Times New Roman" panose="02020603050405020304" pitchFamily="18" charset="0"/>
              </a:rPr>
              <a:t>d. </a:t>
            </a:r>
            <a:r>
              <a:rPr lang="en-IN" sz="2000" b="0" kern="0" dirty="0">
                <a:latin typeface="Times New Roman" panose="02020603050405020304" pitchFamily="18" charset="0"/>
                <a:cs typeface="Times New Roman" panose="02020603050405020304" pitchFamily="18" charset="0"/>
              </a:rPr>
              <a:t>The company offers a retirement plan and does not offer life insurance.</a:t>
            </a:r>
          </a:p>
          <a:p>
            <a:pPr marL="0" indent="0">
              <a:buFontTx/>
              <a:buNone/>
            </a:pPr>
            <a:r>
              <a:rPr lang="en-IN" sz="2000" b="1" kern="0" dirty="0">
                <a:latin typeface="Times New Roman" panose="02020603050405020304" pitchFamily="18" charset="0"/>
                <a:cs typeface="Times New Roman" panose="02020603050405020304" pitchFamily="18" charset="0"/>
              </a:rPr>
              <a:t>e. </a:t>
            </a:r>
            <a:r>
              <a:rPr lang="en-IN" sz="2000" b="0" kern="0" dirty="0">
                <a:latin typeface="Times New Roman" panose="02020603050405020304" pitchFamily="18" charset="0"/>
                <a:cs typeface="Times New Roman" panose="02020603050405020304" pitchFamily="18" charset="0"/>
              </a:rPr>
              <a:t>The company does not offer life insurance if it is known that they offer a retirement plan</a:t>
            </a:r>
            <a:r>
              <a:rPr lang="en-IN" sz="2000" b="0" kern="0" dirty="0" smtClean="0">
                <a:latin typeface="Times New Roman" panose="02020603050405020304" pitchFamily="18" charset="0"/>
                <a:cs typeface="Times New Roman" panose="02020603050405020304" pitchFamily="18" charset="0"/>
              </a:rPr>
              <a:t>.</a:t>
            </a:r>
          </a:p>
          <a:p>
            <a:pPr marL="0" indent="0">
              <a:buFontTx/>
              <a:buNone/>
            </a:pPr>
            <a:endParaRPr lang="en-IN" sz="2000" b="0" kern="0" dirty="0">
              <a:latin typeface="Times New Roman" panose="02020603050405020304" pitchFamily="18" charset="0"/>
              <a:cs typeface="Times New Roman" panose="02020603050405020304" pitchFamily="18" charset="0"/>
            </a:endParaRPr>
          </a:p>
          <a:p>
            <a:pPr marL="0" indent="0">
              <a:buFontTx/>
              <a:buNone/>
            </a:pPr>
            <a:endParaRPr lang="en-IN" sz="2000"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93" t="15279" r="9553" b="14570"/>
          <a:stretch/>
        </p:blipFill>
        <p:spPr bwMode="auto">
          <a:xfrm>
            <a:off x="375159" y="1333500"/>
            <a:ext cx="8643752" cy="357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861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91871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pPr algn="ctr"/>
            <a:r>
              <a:rPr lang="en-US" sz="3200" dirty="0" smtClean="0">
                <a:latin typeface="Times New Roman" pitchFamily="18" charset="0"/>
                <a:cs typeface="Times New Roman" pitchFamily="18" charset="0"/>
              </a:rPr>
              <a:t>Associate Analytics Program – Day 4 &amp; 5</a:t>
            </a:r>
            <a:endParaRPr lang="en-US" sz="3200" dirty="0"/>
          </a:p>
        </p:txBody>
      </p:sp>
      <p:sp>
        <p:nvSpPr>
          <p:cNvPr id="4" name="Content Placeholder 2"/>
          <p:cNvSpPr txBox="1">
            <a:spLocks/>
          </p:cNvSpPr>
          <p:nvPr/>
        </p:nvSpPr>
        <p:spPr>
          <a:xfrm>
            <a:off x="457200" y="2244272"/>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smtClean="0">
                <a:latin typeface="Times New Roman" pitchFamily="18" charset="0"/>
                <a:cs typeface="Times New Roman" pitchFamily="18" charset="0"/>
              </a:rPr>
              <a:t>Discrete Distributions</a:t>
            </a:r>
          </a:p>
          <a:p>
            <a:pPr marL="0" indent="0" algn="ctr">
              <a:buFont typeface="Arial" pitchFamily="34" charset="0"/>
              <a:buNone/>
            </a:pPr>
            <a:r>
              <a:rPr lang="en-US" b="1" smtClean="0">
                <a:latin typeface="Times New Roman" pitchFamily="18" charset="0"/>
                <a:cs typeface="Times New Roman" pitchFamily="18" charset="0"/>
              </a:rPr>
              <a:t> </a:t>
            </a:r>
          </a:p>
          <a:p>
            <a:pPr marL="0" indent="0">
              <a:buFont typeface="Arial" pitchFamily="34" charset="0"/>
              <a:buNone/>
            </a:pPr>
            <a:r>
              <a:rPr lang="en-US" sz="2400" u="sng" smtClean="0">
                <a:latin typeface="Times New Roman" pitchFamily="18" charset="0"/>
                <a:cs typeface="Times New Roman" pitchFamily="18" charset="0"/>
              </a:rPr>
              <a:t>Learning Objectives </a:t>
            </a:r>
          </a:p>
          <a:p>
            <a:r>
              <a:rPr lang="en-US" sz="2000" smtClean="0">
                <a:latin typeface="Times New Roman" pitchFamily="18" charset="0"/>
                <a:cs typeface="Times New Roman" pitchFamily="18" charset="0"/>
              </a:rPr>
              <a:t>Distinguish between discrete random variables and continuous random variables.</a:t>
            </a:r>
          </a:p>
          <a:p>
            <a:r>
              <a:rPr lang="en-US" sz="2000" smtClean="0">
                <a:latin typeface="Times New Roman" pitchFamily="18" charset="0"/>
                <a:cs typeface="Times New Roman" pitchFamily="18" charset="0"/>
              </a:rPr>
              <a:t>Know how to determine the mean and variance of a discrete distribution.</a:t>
            </a:r>
          </a:p>
          <a:p>
            <a:r>
              <a:rPr lang="en-US" sz="2000" smtClean="0">
                <a:latin typeface="Times New Roman" pitchFamily="18" charset="0"/>
                <a:cs typeface="Times New Roman" pitchFamily="18" charset="0"/>
              </a:rPr>
              <a:t>Identify the type of statistical experiments that can be described by the binomial distribution, and know how to calculate probabilities based on the binomial distribution.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a:latin typeface="Times New Roman" pitchFamily="18" charset="0"/>
                <a:cs typeface="Times New Roman" pitchFamily="18" charset="0"/>
              </a:rPr>
              <a:t>Discrete vs. Continuous Distributions </a:t>
            </a:r>
            <a:r>
              <a:rPr lang="it-IT" sz="2000" b="0" u="sng" dirty="0" smtClean="0">
                <a:latin typeface="Times New Roman" pitchFamily="18" charset="0"/>
                <a:cs typeface="Times New Roman" pitchFamily="18" charset="0"/>
              </a:rPr>
              <a:t>:</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marL="0" indent="0" algn="just">
              <a:buNone/>
            </a:pPr>
            <a:r>
              <a:rPr lang="en-US" sz="2000" b="0" u="sng" dirty="0" smtClean="0">
                <a:latin typeface="Times New Roman" pitchFamily="18" charset="0"/>
                <a:cs typeface="Times New Roman" pitchFamily="18" charset="0"/>
              </a:rPr>
              <a:t>Random </a:t>
            </a:r>
            <a:r>
              <a:rPr lang="en-US" sz="2000" b="0" u="sng" dirty="0">
                <a:latin typeface="Times New Roman" pitchFamily="18" charset="0"/>
                <a:cs typeface="Times New Roman" pitchFamily="18" charset="0"/>
              </a:rPr>
              <a:t>Variable -</a:t>
            </a:r>
            <a:r>
              <a:rPr lang="en-US" sz="2000" b="0" dirty="0">
                <a:latin typeface="Times New Roman" pitchFamily="18" charset="0"/>
                <a:cs typeface="Times New Roman" pitchFamily="18" charset="0"/>
              </a:rPr>
              <a:t> a variable which contains the outcomes of a chance </a:t>
            </a:r>
            <a:r>
              <a:rPr lang="en-US" sz="2000" b="0" dirty="0" smtClean="0">
                <a:latin typeface="Times New Roman" pitchFamily="18" charset="0"/>
                <a:cs typeface="Times New Roman" pitchFamily="18" charset="0"/>
              </a:rPr>
              <a:t>experiment</a:t>
            </a:r>
          </a:p>
          <a:p>
            <a:pPr marL="0" indent="0" algn="just">
              <a:buNone/>
            </a:pPr>
            <a:r>
              <a:rPr lang="en-US" sz="2000" b="0" u="sng" dirty="0" smtClean="0">
                <a:latin typeface="Times New Roman" pitchFamily="18" charset="0"/>
                <a:cs typeface="Times New Roman" pitchFamily="18" charset="0"/>
              </a:rPr>
              <a:t>Discrete </a:t>
            </a:r>
            <a:r>
              <a:rPr lang="en-US" sz="2000" b="0" u="sng" dirty="0">
                <a:latin typeface="Times New Roman" pitchFamily="18" charset="0"/>
                <a:cs typeface="Times New Roman" pitchFamily="18" charset="0"/>
              </a:rPr>
              <a:t>Random Variable</a:t>
            </a:r>
            <a:r>
              <a:rPr lang="en-US" sz="2000" b="0" dirty="0">
                <a:latin typeface="Times New Roman" pitchFamily="18" charset="0"/>
                <a:cs typeface="Times New Roman" pitchFamily="18" charset="0"/>
              </a:rPr>
              <a:t> </a:t>
            </a:r>
            <a:r>
              <a:rPr lang="en-US" sz="2000" b="0" dirty="0" smtClean="0">
                <a:latin typeface="Times New Roman" pitchFamily="18" charset="0"/>
                <a:cs typeface="Times New Roman" pitchFamily="18" charset="0"/>
              </a:rPr>
              <a:t>- A </a:t>
            </a:r>
            <a:r>
              <a:rPr lang="en-US" sz="2000" b="0" dirty="0">
                <a:latin typeface="Times New Roman" pitchFamily="18" charset="0"/>
                <a:cs typeface="Times New Roman" pitchFamily="18" charset="0"/>
              </a:rPr>
              <a:t>random variable that only takes on distinct values</a:t>
            </a:r>
          </a:p>
          <a:p>
            <a:pPr marL="0" indent="0" algn="just">
              <a:buNone/>
            </a:pPr>
            <a:r>
              <a:rPr lang="en-US" sz="1800" b="0" dirty="0" smtClean="0">
                <a:latin typeface="Times New Roman" pitchFamily="18" charset="0"/>
                <a:cs typeface="Times New Roman" pitchFamily="18" charset="0"/>
              </a:rPr>
              <a:t>ex</a:t>
            </a:r>
            <a:r>
              <a:rPr lang="en-US" sz="1800" b="0" dirty="0">
                <a:latin typeface="Times New Roman" pitchFamily="18" charset="0"/>
                <a:cs typeface="Times New Roman" pitchFamily="18" charset="0"/>
              </a:rPr>
              <a:t>: Number of heads on 10 flips, Number of defective items in a random sample of 100, Number of times you check your watch during class, etc.</a:t>
            </a:r>
          </a:p>
          <a:p>
            <a:pPr marL="0" indent="0" algn="just">
              <a:buNone/>
            </a:pPr>
            <a:r>
              <a:rPr lang="en-US" sz="2000" b="0" u="sng" dirty="0">
                <a:latin typeface="Times New Roman" pitchFamily="18" charset="0"/>
                <a:cs typeface="Times New Roman" pitchFamily="18" charset="0"/>
              </a:rPr>
              <a:t>Continuous Random Variable </a:t>
            </a:r>
            <a:r>
              <a:rPr lang="en-US" sz="2000" b="0" u="sng" dirty="0" smtClean="0">
                <a:latin typeface="Times New Roman" pitchFamily="18" charset="0"/>
                <a:cs typeface="Times New Roman" pitchFamily="18" charset="0"/>
              </a:rPr>
              <a:t>-</a:t>
            </a:r>
            <a:r>
              <a:rPr lang="en-US" sz="2000" b="0" dirty="0" smtClean="0">
                <a:latin typeface="Times New Roman" pitchFamily="18" charset="0"/>
                <a:cs typeface="Times New Roman" pitchFamily="18" charset="0"/>
              </a:rPr>
              <a:t> </a:t>
            </a:r>
            <a:r>
              <a:rPr lang="en-US" sz="2000" b="0" dirty="0">
                <a:latin typeface="Times New Roman" pitchFamily="18" charset="0"/>
                <a:cs typeface="Times New Roman" pitchFamily="18" charset="0"/>
              </a:rPr>
              <a:t>A random variable that takes on infinite values by increasing precision.  For each two values, there always exists a valid value in between them.</a:t>
            </a:r>
            <a:endParaRPr lang="en-US" sz="1800" b="0" dirty="0">
              <a:latin typeface="Times New Roman" pitchFamily="18" charset="0"/>
              <a:cs typeface="Times New Roman" pitchFamily="18" charset="0"/>
            </a:endParaRPr>
          </a:p>
          <a:p>
            <a:pPr marL="0" indent="0" algn="just">
              <a:buNone/>
            </a:pPr>
            <a:r>
              <a:rPr lang="en-US" sz="1800" b="0" dirty="0" smtClean="0">
                <a:latin typeface="Times New Roman" pitchFamily="18" charset="0"/>
                <a:cs typeface="Times New Roman" pitchFamily="18" charset="0"/>
              </a:rPr>
              <a:t>ex</a:t>
            </a:r>
            <a:r>
              <a:rPr lang="en-US" sz="1800" b="0" dirty="0">
                <a:latin typeface="Times New Roman" pitchFamily="18" charset="0"/>
                <a:cs typeface="Times New Roman" pitchFamily="18" charset="0"/>
              </a:rPr>
              <a:t>: Time until a bulb goes out, height, etc.</a:t>
            </a:r>
          </a:p>
          <a:p>
            <a:pPr marL="0" indent="0" algn="just">
              <a:buFont typeface="Arial" pitchFamily="34" charset="0"/>
              <a:buNone/>
            </a:pPr>
            <a:endParaRPr lang="it-IT" sz="2000" b="0" dirty="0">
              <a:latin typeface="Times New Roman" pitchFamily="18" charset="0"/>
              <a:cs typeface="Times New Roman"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Descrbing a Distribution :</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algn="just"/>
            <a:r>
              <a:rPr lang="en-US" sz="2000" b="0" dirty="0">
                <a:latin typeface="Times New Roman" pitchFamily="18" charset="0"/>
                <a:cs typeface="Times New Roman" pitchFamily="18" charset="0"/>
              </a:rPr>
              <a:t>A distribution can be described by constructing a graph of the distribution</a:t>
            </a:r>
          </a:p>
          <a:p>
            <a:pPr algn="just"/>
            <a:r>
              <a:rPr lang="en-US" sz="2000" b="0" dirty="0">
                <a:latin typeface="Times New Roman" pitchFamily="18" charset="0"/>
                <a:cs typeface="Times New Roman" pitchFamily="18" charset="0"/>
              </a:rPr>
              <a:t>Measures of central tendency and variability can be applied to </a:t>
            </a:r>
            <a:r>
              <a:rPr lang="en-US" sz="2000" b="0" dirty="0" smtClean="0">
                <a:latin typeface="Times New Roman" pitchFamily="18" charset="0"/>
                <a:cs typeface="Times New Roman" pitchFamily="18" charset="0"/>
              </a:rPr>
              <a:t>distributions</a:t>
            </a:r>
          </a:p>
          <a:p>
            <a:pPr marL="0" indent="0" algn="just">
              <a:buNone/>
            </a:pPr>
            <a:endParaRPr lang="en-US" sz="2000" b="0" dirty="0" smtClean="0">
              <a:latin typeface="Times New Roman" pitchFamily="18" charset="0"/>
              <a:cs typeface="Times New Roman" pitchFamily="18" charset="0"/>
            </a:endParaRPr>
          </a:p>
          <a:p>
            <a:pPr algn="just"/>
            <a:r>
              <a:rPr lang="en-US" sz="2000" b="0" dirty="0">
                <a:latin typeface="Times New Roman" pitchFamily="18" charset="0"/>
                <a:cs typeface="Times New Roman" pitchFamily="18" charset="0"/>
              </a:rPr>
              <a:t>Mean of  discrete </a:t>
            </a:r>
            <a:r>
              <a:rPr lang="en-US" sz="2000" b="0" dirty="0" smtClean="0">
                <a:latin typeface="Times New Roman" pitchFamily="18" charset="0"/>
                <a:cs typeface="Times New Roman" pitchFamily="18" charset="0"/>
              </a:rPr>
              <a:t>distribution - </a:t>
            </a:r>
            <a:r>
              <a:rPr lang="en-US" sz="2000" b="0" dirty="0">
                <a:latin typeface="Times New Roman" pitchFamily="18" charset="0"/>
                <a:cs typeface="Times New Roman" pitchFamily="18" charset="0"/>
              </a:rPr>
              <a:t>is the long run average </a:t>
            </a:r>
          </a:p>
          <a:p>
            <a:pPr algn="just"/>
            <a:r>
              <a:rPr lang="en-US" sz="2000" b="0" dirty="0">
                <a:latin typeface="Times New Roman" pitchFamily="18" charset="0"/>
                <a:cs typeface="Times New Roman" pitchFamily="18" charset="0"/>
              </a:rPr>
              <a:t>If the process is repeated long enough, the average of the outcomes will approach the long run average (mean)</a:t>
            </a:r>
          </a:p>
          <a:p>
            <a:pPr algn="just"/>
            <a:r>
              <a:rPr lang="en-US" sz="2000" b="0" dirty="0">
                <a:latin typeface="Times New Roman" pitchFamily="18" charset="0"/>
                <a:cs typeface="Times New Roman" pitchFamily="18" charset="0"/>
              </a:rPr>
              <a:t>Mean of a discrete distribution   </a:t>
            </a:r>
          </a:p>
          <a:p>
            <a:pPr marL="0" indent="0" algn="just">
              <a:buNone/>
            </a:pPr>
            <a:r>
              <a:rPr lang="en-US" sz="2000" b="0" dirty="0" smtClean="0">
                <a:latin typeface="Times New Roman" pitchFamily="18" charset="0"/>
                <a:cs typeface="Times New Roman" pitchFamily="18" charset="0"/>
              </a:rPr>
              <a:t>		µ </a:t>
            </a:r>
            <a:r>
              <a:rPr lang="en-US" sz="2000" b="0" dirty="0">
                <a:latin typeface="Times New Roman" pitchFamily="18" charset="0"/>
                <a:cs typeface="Times New Roman" pitchFamily="18" charset="0"/>
              </a:rPr>
              <a:t>=  ∑ (Xi * P(Xi))</a:t>
            </a:r>
          </a:p>
          <a:p>
            <a:pPr marL="0" indent="0" algn="just">
              <a:buNone/>
            </a:pPr>
            <a:r>
              <a:rPr lang="en-US" sz="2000" b="0" dirty="0" smtClean="0">
                <a:latin typeface="Times New Roman" pitchFamily="18" charset="0"/>
                <a:cs typeface="Times New Roman" pitchFamily="18" charset="0"/>
              </a:rPr>
              <a:t>		where </a:t>
            </a:r>
            <a:r>
              <a:rPr lang="en-US" sz="2000" b="0" dirty="0">
                <a:latin typeface="Times New Roman" pitchFamily="18" charset="0"/>
                <a:cs typeface="Times New Roman" pitchFamily="18" charset="0"/>
              </a:rPr>
              <a:t>µ is the long run average,</a:t>
            </a:r>
          </a:p>
          <a:p>
            <a:pPr marL="0" indent="0" algn="just">
              <a:buNone/>
            </a:pPr>
            <a:r>
              <a:rPr lang="en-US" sz="2000" b="0" dirty="0" smtClean="0">
                <a:latin typeface="Times New Roman" pitchFamily="18" charset="0"/>
                <a:cs typeface="Times New Roman" pitchFamily="18" charset="0"/>
              </a:rPr>
              <a:t>		Xi </a:t>
            </a:r>
            <a:r>
              <a:rPr lang="en-US" sz="2000" b="0" dirty="0">
                <a:latin typeface="Times New Roman" pitchFamily="18" charset="0"/>
                <a:cs typeface="Times New Roman" pitchFamily="18" charset="0"/>
              </a:rPr>
              <a:t>= the </a:t>
            </a:r>
            <a:r>
              <a:rPr lang="en-US" sz="2000" b="0" dirty="0" err="1">
                <a:latin typeface="Times New Roman" pitchFamily="18" charset="0"/>
                <a:cs typeface="Times New Roman" pitchFamily="18" charset="0"/>
              </a:rPr>
              <a:t>ith</a:t>
            </a:r>
            <a:r>
              <a:rPr lang="en-US" sz="2000" b="0" dirty="0">
                <a:latin typeface="Times New Roman" pitchFamily="18" charset="0"/>
                <a:cs typeface="Times New Roman" pitchFamily="18" charset="0"/>
              </a:rPr>
              <a:t> outcome</a:t>
            </a:r>
          </a:p>
          <a:p>
            <a:pPr algn="just"/>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a:p>
            <a:pPr marL="0" indent="0" algn="just">
              <a:buNone/>
            </a:pPr>
            <a:endParaRPr lang="en-US" sz="2000" b="0" u="sng" dirty="0">
              <a:latin typeface="Times New Roman" pitchFamily="18" charset="0"/>
              <a:cs typeface="Times New Roman" pitchFamily="18" charset="0"/>
            </a:endParaRPr>
          </a:p>
        </p:txBody>
      </p:sp>
    </p:spTree>
    <p:extLst>
      <p:ext uri="{BB962C8B-B14F-4D97-AF65-F5344CB8AC3E}">
        <p14:creationId xmlns:p14="http://schemas.microsoft.com/office/powerpoint/2010/main" val="2386739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Descrbing a Distribution :</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algn="just"/>
            <a:r>
              <a:rPr lang="en-US" sz="2000" b="0" dirty="0">
                <a:latin typeface="Times New Roman" pitchFamily="18" charset="0"/>
                <a:cs typeface="Times New Roman" pitchFamily="18" charset="0"/>
              </a:rPr>
              <a:t>Variance of a discrete distribution is obtained in a manner similar to raw data, summing the squared deviations from the mean and weighting them by P(Xi) (rather than dividing by n):</a:t>
            </a:r>
          </a:p>
          <a:p>
            <a:pPr marL="0" indent="0" algn="just">
              <a:buNone/>
            </a:pPr>
            <a:r>
              <a:rPr lang="en-US" sz="2000" b="0" dirty="0" smtClean="0">
                <a:latin typeface="Times New Roman" pitchFamily="18" charset="0"/>
                <a:cs typeface="Times New Roman" pitchFamily="18" charset="0"/>
              </a:rPr>
              <a:t>		</a:t>
            </a:r>
          </a:p>
          <a:p>
            <a:pPr marL="0" indent="0" algn="just">
              <a:buNone/>
            </a:pPr>
            <a:r>
              <a:rPr lang="en-US" sz="2000" b="0" dirty="0">
                <a:latin typeface="Times New Roman" pitchFamily="18" charset="0"/>
                <a:cs typeface="Times New Roman" pitchFamily="18" charset="0"/>
              </a:rPr>
              <a:t>	</a:t>
            </a:r>
            <a:r>
              <a:rPr lang="en-US" sz="2000" b="0" dirty="0" smtClean="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Var</a:t>
            </a:r>
            <a:r>
              <a:rPr lang="en-US" sz="2000" b="0" dirty="0" smtClean="0">
                <a:latin typeface="Times New Roman" pitchFamily="18" charset="0"/>
                <a:cs typeface="Times New Roman" pitchFamily="18" charset="0"/>
              </a:rPr>
              <a:t>(Xi</a:t>
            </a:r>
            <a:r>
              <a:rPr lang="en-US" sz="2000" b="0" dirty="0">
                <a:latin typeface="Times New Roman" pitchFamily="18" charset="0"/>
                <a:cs typeface="Times New Roman" pitchFamily="18" charset="0"/>
              </a:rPr>
              <a:t>) = ∑ ((Xi – m)2* P(Xi))</a:t>
            </a:r>
          </a:p>
          <a:p>
            <a:pPr algn="just"/>
            <a:endParaRPr lang="en-US" sz="2000" b="0" dirty="0" smtClean="0">
              <a:latin typeface="Times New Roman" pitchFamily="18" charset="0"/>
              <a:cs typeface="Times New Roman" pitchFamily="18" charset="0"/>
            </a:endParaRPr>
          </a:p>
          <a:p>
            <a:pPr algn="just"/>
            <a:r>
              <a:rPr lang="en-US" sz="2000" b="0" dirty="0" smtClean="0">
                <a:latin typeface="Times New Roman" pitchFamily="18" charset="0"/>
                <a:cs typeface="Times New Roman" pitchFamily="18" charset="0"/>
              </a:rPr>
              <a:t>Standard </a:t>
            </a:r>
            <a:r>
              <a:rPr lang="en-US" sz="2000" b="0" dirty="0">
                <a:latin typeface="Times New Roman" pitchFamily="18" charset="0"/>
                <a:cs typeface="Times New Roman" pitchFamily="18" charset="0"/>
              </a:rPr>
              <a:t>Deviation is computed by taking the square root of the variance</a:t>
            </a:r>
          </a:p>
        </p:txBody>
      </p:sp>
    </p:spTree>
    <p:extLst>
      <p:ext uri="{BB962C8B-B14F-4D97-AF65-F5344CB8AC3E}">
        <p14:creationId xmlns:p14="http://schemas.microsoft.com/office/powerpoint/2010/main" val="1569340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1430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45720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2954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Discrete Distribution Example :</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An executive is considering out-of-town business travel for a given Friday. At least one crisis could occur on the day that the executive is </a:t>
            </a:r>
            <a:r>
              <a:rPr lang="en-US" sz="2000" b="0" dirty="0" smtClean="0">
                <a:latin typeface="Times New Roman" pitchFamily="18" charset="0"/>
                <a:cs typeface="Times New Roman" pitchFamily="18" charset="0"/>
              </a:rPr>
              <a:t>gone.</a:t>
            </a:r>
          </a:p>
          <a:p>
            <a:pPr algn="just"/>
            <a:endParaRPr lang="en-US" sz="2000" b="0" dirty="0">
              <a:latin typeface="Times New Roman" pitchFamily="18" charset="0"/>
              <a:cs typeface="Times New Roman" pitchFamily="18" charset="0"/>
            </a:endParaRPr>
          </a:p>
          <a:p>
            <a:pPr marL="0" indent="0" algn="just">
              <a:buNone/>
            </a:pPr>
            <a:r>
              <a:rPr lang="en-US" sz="2000" b="0" dirty="0" smtClean="0">
                <a:latin typeface="Times New Roman" pitchFamily="18" charset="0"/>
                <a:cs typeface="Times New Roman" pitchFamily="18" charset="0"/>
              </a:rPr>
              <a:t>The </a:t>
            </a:r>
            <a:r>
              <a:rPr lang="en-US" sz="2000" b="0" dirty="0">
                <a:latin typeface="Times New Roman" pitchFamily="18" charset="0"/>
                <a:cs typeface="Times New Roman" pitchFamily="18" charset="0"/>
              </a:rPr>
              <a:t>distribution on the following slide contains the number of crises that could occur during the day the executive is gone and the probability that each number will occur. For example, there is a .37 probability that no crisis will occur, a .31 probability of one crisis, and so on.</a:t>
            </a:r>
          </a:p>
          <a:p>
            <a:pPr algn="just"/>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8BB862-C4D6-4113-8547-7901DD340367}"/>
              </a:ext>
            </a:extLst>
          </p:cNvPr>
          <p:cNvSpPr txBox="1">
            <a:spLocks/>
          </p:cNvSpPr>
          <p:nvPr/>
        </p:nvSpPr>
        <p:spPr>
          <a:xfrm>
            <a:off x="284748" y="681965"/>
            <a:ext cx="10515600" cy="915035"/>
          </a:xfrm>
          <a:prstGeom prst="rect">
            <a:avLst/>
          </a:prstGeom>
        </p:spPr>
        <p:txBody>
          <a:bodyPr>
            <a:normAutofit/>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altLang="en-US" sz="3200" u="sng" kern="0" dirty="0">
                <a:solidFill>
                  <a:srgbClr val="00B0F0"/>
                </a:solidFill>
                <a:latin typeface="Times New Roman" panose="02020603050405020304" pitchFamily="18" charset="0"/>
                <a:cs typeface="Times New Roman" panose="02020603050405020304" pitchFamily="18" charset="0"/>
              </a:rPr>
              <a:t>Median</a:t>
            </a:r>
            <a:endParaRPr lang="en-IN" sz="3200" u="sng" kern="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04BAC1F-3781-4F65-A7CE-FE7F0EE4E660}"/>
              </a:ext>
            </a:extLst>
          </p:cNvPr>
          <p:cNvSpPr txBox="1">
            <a:spLocks/>
          </p:cNvSpPr>
          <p:nvPr/>
        </p:nvSpPr>
        <p:spPr>
          <a:xfrm>
            <a:off x="284748" y="1393535"/>
            <a:ext cx="8859252" cy="4351338"/>
          </a:xfrm>
          <a:prstGeom prst="rect">
            <a:avLst/>
          </a:prstGeom>
        </p:spPr>
        <p:txBody>
          <a:bodyPr>
            <a:normAutofit/>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u="sng" kern="0" dirty="0">
                <a:latin typeface="Times New Roman" panose="02020603050405020304" pitchFamily="18" charset="0"/>
                <a:cs typeface="Times New Roman" panose="02020603050405020304" pitchFamily="18" charset="0"/>
              </a:rPr>
              <a:t>Properties</a:t>
            </a:r>
            <a:r>
              <a:rPr lang="en-US" altLang="en-US" kern="0" dirty="0">
                <a:solidFill>
                  <a:srgbClr val="00B0F0"/>
                </a:solidFill>
                <a:latin typeface="Times New Roman" panose="02020603050405020304" pitchFamily="18" charset="0"/>
                <a:cs typeface="Times New Roman" panose="02020603050405020304" pitchFamily="18" charset="0"/>
              </a:rPr>
              <a:t> </a:t>
            </a:r>
            <a:endParaRPr lang="en-US" altLang="en-US" sz="1400" b="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Middle value in an ordered array of numbers.</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Half the data are above it, half the data are below it</a:t>
            </a:r>
          </a:p>
          <a:p>
            <a:pPr>
              <a:buFont typeface="Wingdings" panose="05000000000000000000" pitchFamily="2" charset="2"/>
              <a:buChar char="ü"/>
            </a:pPr>
            <a:r>
              <a:rPr lang="en-US" altLang="en-US" sz="1800" b="0" kern="0" dirty="0">
                <a:latin typeface="Times New Roman" panose="02020603050405020304" pitchFamily="18" charset="0"/>
                <a:cs typeface="Times New Roman" panose="02020603050405020304" pitchFamily="18" charset="0"/>
              </a:rPr>
              <a:t>Mathematically, it’s the (n+1)/2 </a:t>
            </a:r>
            <a:r>
              <a:rPr lang="en-US" altLang="en-US" sz="1800" b="0" kern="0" baseline="30000" dirty="0" err="1">
                <a:latin typeface="Times New Roman" panose="02020603050405020304" pitchFamily="18" charset="0"/>
                <a:cs typeface="Times New Roman" panose="02020603050405020304" pitchFamily="18" charset="0"/>
              </a:rPr>
              <a:t>th</a:t>
            </a:r>
            <a:r>
              <a:rPr lang="en-US" altLang="en-US" sz="1800" b="0" kern="0" dirty="0">
                <a:latin typeface="Times New Roman" panose="02020603050405020304" pitchFamily="18" charset="0"/>
                <a:cs typeface="Times New Roman" panose="02020603050405020304" pitchFamily="18" charset="0"/>
              </a:rPr>
              <a:t> ordered observation</a:t>
            </a:r>
          </a:p>
          <a:p>
            <a:pPr>
              <a:buFont typeface="Wingdings" panose="05000000000000000000" pitchFamily="2" charset="2"/>
              <a:buChar char="ü"/>
            </a:pPr>
            <a:endParaRPr lang="en-US" altLang="en-US" sz="1800" b="0" kern="0" dirty="0">
              <a:solidFill>
                <a:schemeClr val="tx1"/>
              </a:solidFill>
              <a:latin typeface="Times New Roman" panose="02020603050405020304" pitchFamily="18" charset="0"/>
              <a:cs typeface="Times New Roman" panose="02020603050405020304" pitchFamily="18" charset="0"/>
            </a:endParaRPr>
          </a:p>
          <a:p>
            <a:pPr lvl="2"/>
            <a:r>
              <a:rPr lang="en-US" altLang="en-US" sz="1800" b="0" kern="0" dirty="0">
                <a:solidFill>
                  <a:schemeClr val="tx1"/>
                </a:solidFill>
                <a:latin typeface="Times New Roman" panose="02020603050405020304" pitchFamily="18" charset="0"/>
                <a:cs typeface="Times New Roman" panose="02020603050405020304" pitchFamily="18" charset="0"/>
              </a:rPr>
              <a:t>For an array with an odd number of terms, the median is the middle number</a:t>
            </a:r>
          </a:p>
          <a:p>
            <a:pPr marL="1371600" lvl="3" indent="0">
              <a:buFont typeface="Arial Unicode MS" pitchFamily="34" charset="-128"/>
              <a:buNone/>
            </a:pPr>
            <a:r>
              <a:rPr lang="en-US" altLang="en-US" sz="1800" b="0" kern="0" dirty="0">
                <a:solidFill>
                  <a:schemeClr val="tx1"/>
                </a:solidFill>
                <a:latin typeface="Times New Roman" panose="02020603050405020304" pitchFamily="18" charset="0"/>
                <a:cs typeface="Times New Roman" panose="02020603050405020304" pitchFamily="18" charset="0"/>
              </a:rPr>
              <a:t>n=11 =&gt; (n+1)/2 </a:t>
            </a:r>
            <a:r>
              <a:rPr lang="en-US" altLang="en-US" sz="1800" b="0" kern="0" baseline="30000" dirty="0" err="1">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 12/2 </a:t>
            </a:r>
            <a:r>
              <a:rPr lang="en-US" altLang="en-US" sz="1800" b="0" kern="0" baseline="30000" dirty="0" err="1">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 6</a:t>
            </a:r>
            <a:r>
              <a:rPr lang="en-US" altLang="en-US" sz="1800" b="0" kern="0" baseline="30000" dirty="0">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ordered observation</a:t>
            </a:r>
          </a:p>
          <a:p>
            <a:pPr marL="1371600" lvl="3" indent="0">
              <a:buFont typeface="Arial Unicode MS" pitchFamily="34" charset="-128"/>
              <a:buNone/>
            </a:pPr>
            <a:endParaRPr lang="en-US" altLang="en-US" sz="1800" b="0" kern="0" dirty="0">
              <a:solidFill>
                <a:schemeClr val="tx1"/>
              </a:solidFill>
              <a:latin typeface="Times New Roman" panose="02020603050405020304" pitchFamily="18" charset="0"/>
              <a:cs typeface="Times New Roman" panose="02020603050405020304" pitchFamily="18" charset="0"/>
            </a:endParaRPr>
          </a:p>
          <a:p>
            <a:pPr lvl="2"/>
            <a:r>
              <a:rPr lang="en-US" altLang="en-US" sz="1800" b="0" kern="0" dirty="0">
                <a:solidFill>
                  <a:schemeClr val="tx1"/>
                </a:solidFill>
                <a:latin typeface="Times New Roman" panose="02020603050405020304" pitchFamily="18" charset="0"/>
                <a:cs typeface="Times New Roman" panose="02020603050405020304" pitchFamily="18" charset="0"/>
              </a:rPr>
              <a:t>For an array with an even number of terms the median is the average of the middle two numbers</a:t>
            </a:r>
          </a:p>
          <a:p>
            <a:pPr marL="1371600" lvl="3" indent="0">
              <a:buFont typeface="Arial Unicode MS" pitchFamily="34" charset="-128"/>
              <a:buNone/>
            </a:pPr>
            <a:r>
              <a:rPr lang="en-US" altLang="en-US" sz="1800" b="0" kern="0" dirty="0">
                <a:solidFill>
                  <a:schemeClr val="tx1"/>
                </a:solidFill>
                <a:latin typeface="Times New Roman" panose="02020603050405020304" pitchFamily="18" charset="0"/>
                <a:cs typeface="Times New Roman" panose="02020603050405020304" pitchFamily="18" charset="0"/>
              </a:rPr>
              <a:t> n=10 =&gt; (n+1)/2 </a:t>
            </a:r>
            <a:r>
              <a:rPr lang="en-US" altLang="en-US" sz="1800" b="0" kern="0" baseline="30000" dirty="0" err="1">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 11/2 </a:t>
            </a:r>
            <a:r>
              <a:rPr lang="en-US" altLang="en-US" sz="1800" b="0" kern="0" baseline="30000" dirty="0" err="1">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 5.5</a:t>
            </a:r>
            <a:r>
              <a:rPr lang="en-US" altLang="en-US" sz="1800" b="0" kern="0" baseline="30000" dirty="0">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 average of 5</a:t>
            </a:r>
            <a:r>
              <a:rPr lang="en-US" altLang="en-US" sz="1800" b="0" kern="0" baseline="30000" dirty="0">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and 6</a:t>
            </a:r>
            <a:r>
              <a:rPr lang="en-US" altLang="en-US" sz="1800" b="0" kern="0" baseline="30000" dirty="0">
                <a:solidFill>
                  <a:schemeClr val="tx1"/>
                </a:solidFill>
                <a:latin typeface="Times New Roman" panose="02020603050405020304" pitchFamily="18" charset="0"/>
                <a:cs typeface="Times New Roman" panose="02020603050405020304" pitchFamily="18" charset="0"/>
              </a:rPr>
              <a:t>th</a:t>
            </a:r>
            <a:r>
              <a:rPr lang="en-US" altLang="en-US" sz="1800" b="0" kern="0" dirty="0">
                <a:solidFill>
                  <a:schemeClr val="tx1"/>
                </a:solidFill>
                <a:latin typeface="Times New Roman" panose="02020603050405020304" pitchFamily="18" charset="0"/>
                <a:cs typeface="Times New Roman" panose="02020603050405020304" pitchFamily="18" charset="0"/>
              </a:rPr>
              <a:t> ordered observation</a:t>
            </a:r>
          </a:p>
        </p:txBody>
      </p:sp>
    </p:spTree>
    <p:extLst>
      <p:ext uri="{BB962C8B-B14F-4D97-AF65-F5344CB8AC3E}">
        <p14:creationId xmlns:p14="http://schemas.microsoft.com/office/powerpoint/2010/main" val="2018861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Discrete Distribution Example :</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marL="0" indent="0" algn="just">
              <a:buNone/>
            </a:pP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p:txBody>
      </p:sp>
      <p:grpSp>
        <p:nvGrpSpPr>
          <p:cNvPr id="5" name="Group 12"/>
          <p:cNvGrpSpPr>
            <a:grpSpLocks/>
          </p:cNvGrpSpPr>
          <p:nvPr/>
        </p:nvGrpSpPr>
        <p:grpSpPr bwMode="auto">
          <a:xfrm>
            <a:off x="425450" y="2233746"/>
            <a:ext cx="3384550" cy="3798540"/>
            <a:chOff x="268" y="1528"/>
            <a:chExt cx="1816" cy="2092"/>
          </a:xfrm>
        </p:grpSpPr>
        <p:grpSp>
          <p:nvGrpSpPr>
            <p:cNvPr id="6" name="Group 7"/>
            <p:cNvGrpSpPr>
              <a:grpSpLocks/>
            </p:cNvGrpSpPr>
            <p:nvPr/>
          </p:nvGrpSpPr>
          <p:grpSpPr bwMode="auto">
            <a:xfrm>
              <a:off x="268" y="2200"/>
              <a:ext cx="1816" cy="1420"/>
              <a:chOff x="268" y="2200"/>
              <a:chExt cx="1816" cy="1420"/>
            </a:xfrm>
          </p:grpSpPr>
          <p:sp>
            <p:nvSpPr>
              <p:cNvPr id="11" name="Rectangle 5"/>
              <p:cNvSpPr>
                <a:spLocks noChangeArrowheads="1"/>
              </p:cNvSpPr>
              <p:nvPr/>
            </p:nvSpPr>
            <p:spPr bwMode="auto">
              <a:xfrm>
                <a:off x="268" y="2200"/>
                <a:ext cx="904" cy="1420"/>
              </a:xfrm>
              <a:prstGeom prst="rect">
                <a:avLst/>
              </a:prstGeom>
              <a:solidFill>
                <a:srgbClr val="FFFFFF"/>
              </a:solidFill>
              <a:ln w="28575">
                <a:solidFill>
                  <a:srgbClr val="F6BF69"/>
                </a:solidFill>
                <a:miter lim="800000"/>
                <a:headEnd/>
                <a:tailEnd/>
              </a:ln>
            </p:spPr>
            <p:txBody>
              <a:bodyPr lIns="182562" tIns="182562" rIns="182562" bIns="182562"/>
              <a:lstStyle/>
              <a:p>
                <a:pPr algn="ctr"/>
                <a:r>
                  <a:rPr lang="en-US" sz="2000" b="1" i="0">
                    <a:solidFill>
                      <a:srgbClr val="000000"/>
                    </a:solidFill>
                    <a:latin typeface="Calibri" pitchFamily="34" charset="0"/>
                  </a:rPr>
                  <a:t>0</a:t>
                </a:r>
              </a:p>
              <a:p>
                <a:pPr algn="ctr"/>
                <a:r>
                  <a:rPr lang="en-US" sz="2000" b="1" i="0">
                    <a:solidFill>
                      <a:srgbClr val="000000"/>
                    </a:solidFill>
                    <a:latin typeface="Calibri" pitchFamily="34" charset="0"/>
                  </a:rPr>
                  <a:t>1</a:t>
                </a:r>
              </a:p>
              <a:p>
                <a:pPr algn="ctr"/>
                <a:r>
                  <a:rPr lang="en-US" sz="2000" b="1" i="0">
                    <a:solidFill>
                      <a:srgbClr val="000000"/>
                    </a:solidFill>
                    <a:latin typeface="Calibri" pitchFamily="34" charset="0"/>
                  </a:rPr>
                  <a:t>2</a:t>
                </a:r>
              </a:p>
              <a:p>
                <a:pPr algn="ctr"/>
                <a:r>
                  <a:rPr lang="en-US" sz="2000" b="1" i="0">
                    <a:solidFill>
                      <a:srgbClr val="000000"/>
                    </a:solidFill>
                    <a:latin typeface="Calibri" pitchFamily="34" charset="0"/>
                  </a:rPr>
                  <a:t>3</a:t>
                </a:r>
              </a:p>
              <a:p>
                <a:pPr algn="ctr"/>
                <a:r>
                  <a:rPr lang="en-US" sz="2000" b="1" i="0">
                    <a:solidFill>
                      <a:srgbClr val="000000"/>
                    </a:solidFill>
                    <a:latin typeface="Calibri" pitchFamily="34" charset="0"/>
                  </a:rPr>
                  <a:t>4</a:t>
                </a:r>
              </a:p>
              <a:p>
                <a:pPr algn="ctr"/>
                <a:r>
                  <a:rPr lang="en-US" sz="2000" b="1" i="0">
                    <a:solidFill>
                      <a:srgbClr val="000000"/>
                    </a:solidFill>
                    <a:latin typeface="Calibri" pitchFamily="34" charset="0"/>
                  </a:rPr>
                  <a:t>5</a:t>
                </a:r>
              </a:p>
              <a:p>
                <a:pPr algn="ctr" latinLnBrk="1"/>
                <a:endParaRPr lang="en-US" sz="2000" b="1" i="0">
                  <a:solidFill>
                    <a:srgbClr val="000000"/>
                  </a:solidFill>
                  <a:latin typeface="Calibri" pitchFamily="34" charset="0"/>
                </a:endParaRPr>
              </a:p>
            </p:txBody>
          </p:sp>
          <p:sp>
            <p:nvSpPr>
              <p:cNvPr id="12" name="Rectangle 6"/>
              <p:cNvSpPr>
                <a:spLocks noChangeArrowheads="1"/>
              </p:cNvSpPr>
              <p:nvPr/>
            </p:nvSpPr>
            <p:spPr bwMode="auto">
              <a:xfrm>
                <a:off x="1180" y="2200"/>
                <a:ext cx="904" cy="1420"/>
              </a:xfrm>
              <a:prstGeom prst="rect">
                <a:avLst/>
              </a:prstGeom>
              <a:solidFill>
                <a:srgbClr val="FFFFFF"/>
              </a:solidFill>
              <a:ln w="28575">
                <a:solidFill>
                  <a:srgbClr val="F6BF69"/>
                </a:solidFill>
                <a:miter lim="800000"/>
                <a:headEnd/>
                <a:tailEnd/>
              </a:ln>
            </p:spPr>
            <p:txBody>
              <a:bodyPr lIns="182562" tIns="182562" rIns="182562" bIns="182562"/>
              <a:lstStyle/>
              <a:p>
                <a:pPr algn="ctr" fontAlgn="auto">
                  <a:spcBef>
                    <a:spcPts val="0"/>
                  </a:spcBef>
                  <a:spcAft>
                    <a:spcPts val="0"/>
                  </a:spcAft>
                  <a:defRPr/>
                </a:pPr>
                <a:r>
                  <a:rPr lang="en-US" sz="2000" b="1" i="0" kern="0" dirty="0">
                    <a:solidFill>
                      <a:srgbClr val="000000"/>
                    </a:solidFill>
                    <a:latin typeface="+mj-lt"/>
                    <a:cs typeface="+mn-cs"/>
                  </a:rPr>
                  <a:t>0.37</a:t>
                </a:r>
              </a:p>
              <a:p>
                <a:pPr algn="ctr" fontAlgn="auto">
                  <a:spcBef>
                    <a:spcPts val="0"/>
                  </a:spcBef>
                  <a:spcAft>
                    <a:spcPts val="0"/>
                  </a:spcAft>
                  <a:defRPr/>
                </a:pPr>
                <a:r>
                  <a:rPr lang="en-US" sz="2000" b="1" i="0" kern="0" dirty="0">
                    <a:solidFill>
                      <a:srgbClr val="000000"/>
                    </a:solidFill>
                    <a:latin typeface="+mj-lt"/>
                    <a:cs typeface="+mn-cs"/>
                  </a:rPr>
                  <a:t>0.31</a:t>
                </a:r>
              </a:p>
              <a:p>
                <a:pPr algn="ctr" fontAlgn="auto">
                  <a:spcBef>
                    <a:spcPts val="0"/>
                  </a:spcBef>
                  <a:spcAft>
                    <a:spcPts val="0"/>
                  </a:spcAft>
                  <a:defRPr/>
                </a:pPr>
                <a:r>
                  <a:rPr lang="en-US" sz="2000" b="1" i="0" kern="0" dirty="0">
                    <a:solidFill>
                      <a:srgbClr val="000000"/>
                    </a:solidFill>
                    <a:latin typeface="+mj-lt"/>
                    <a:cs typeface="+mn-cs"/>
                  </a:rPr>
                  <a:t>0.18</a:t>
                </a:r>
              </a:p>
              <a:p>
                <a:pPr algn="ctr" fontAlgn="auto">
                  <a:spcBef>
                    <a:spcPts val="0"/>
                  </a:spcBef>
                  <a:spcAft>
                    <a:spcPts val="0"/>
                  </a:spcAft>
                  <a:defRPr/>
                </a:pPr>
                <a:r>
                  <a:rPr lang="en-US" sz="2000" b="1" i="0" kern="0" dirty="0">
                    <a:solidFill>
                      <a:srgbClr val="000000"/>
                    </a:solidFill>
                    <a:latin typeface="+mj-lt"/>
                    <a:cs typeface="+mn-cs"/>
                  </a:rPr>
                  <a:t>0.09</a:t>
                </a:r>
              </a:p>
              <a:p>
                <a:pPr algn="ctr" fontAlgn="auto">
                  <a:spcBef>
                    <a:spcPts val="0"/>
                  </a:spcBef>
                  <a:spcAft>
                    <a:spcPts val="0"/>
                  </a:spcAft>
                  <a:defRPr/>
                </a:pPr>
                <a:r>
                  <a:rPr lang="en-US" sz="2000" b="1" i="0" kern="0" dirty="0">
                    <a:solidFill>
                      <a:srgbClr val="000000"/>
                    </a:solidFill>
                    <a:latin typeface="+mj-lt"/>
                    <a:cs typeface="+mn-cs"/>
                  </a:rPr>
                  <a:t>0.04</a:t>
                </a:r>
              </a:p>
              <a:p>
                <a:pPr algn="ctr" fontAlgn="auto">
                  <a:spcBef>
                    <a:spcPts val="0"/>
                  </a:spcBef>
                  <a:spcAft>
                    <a:spcPts val="0"/>
                  </a:spcAft>
                  <a:defRPr/>
                </a:pPr>
                <a:r>
                  <a:rPr lang="en-US" sz="2000" b="1" i="0" kern="0" dirty="0">
                    <a:solidFill>
                      <a:srgbClr val="000000"/>
                    </a:solidFill>
                    <a:latin typeface="+mj-lt"/>
                    <a:cs typeface="+mn-cs"/>
                  </a:rPr>
                  <a:t>0.01</a:t>
                </a:r>
              </a:p>
            </p:txBody>
          </p:sp>
        </p:grpSp>
        <p:grpSp>
          <p:nvGrpSpPr>
            <p:cNvPr id="7" name="Group 11"/>
            <p:cNvGrpSpPr>
              <a:grpSpLocks/>
            </p:cNvGrpSpPr>
            <p:nvPr/>
          </p:nvGrpSpPr>
          <p:grpSpPr bwMode="auto">
            <a:xfrm>
              <a:off x="268" y="1528"/>
              <a:ext cx="1816" cy="664"/>
              <a:chOff x="268" y="1528"/>
              <a:chExt cx="1816" cy="664"/>
            </a:xfrm>
          </p:grpSpPr>
          <p:sp>
            <p:nvSpPr>
              <p:cNvPr id="8" name="Rectangle 7"/>
              <p:cNvSpPr>
                <a:spLocks noChangeArrowheads="1"/>
              </p:cNvSpPr>
              <p:nvPr/>
            </p:nvSpPr>
            <p:spPr bwMode="auto">
              <a:xfrm>
                <a:off x="268" y="1864"/>
                <a:ext cx="904" cy="328"/>
              </a:xfrm>
              <a:prstGeom prst="rect">
                <a:avLst/>
              </a:prstGeom>
              <a:solidFill>
                <a:srgbClr val="009999"/>
              </a:solidFill>
              <a:ln w="28575">
                <a:solidFill>
                  <a:srgbClr val="F6BF69"/>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dirty="0">
                    <a:latin typeface="+mj-lt"/>
                    <a:cs typeface="+mn-cs"/>
                  </a:rPr>
                  <a:t>Number of Crises</a:t>
                </a:r>
              </a:p>
            </p:txBody>
          </p:sp>
          <p:sp>
            <p:nvSpPr>
              <p:cNvPr id="9" name="Rectangle 8"/>
              <p:cNvSpPr>
                <a:spLocks noChangeArrowheads="1"/>
              </p:cNvSpPr>
              <p:nvPr/>
            </p:nvSpPr>
            <p:spPr bwMode="auto">
              <a:xfrm>
                <a:off x="1180" y="1864"/>
                <a:ext cx="904" cy="328"/>
              </a:xfrm>
              <a:prstGeom prst="rect">
                <a:avLst/>
              </a:prstGeom>
              <a:solidFill>
                <a:srgbClr val="009999"/>
              </a:solidFill>
              <a:ln w="28575">
                <a:solidFill>
                  <a:srgbClr val="F6BF69"/>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dirty="0">
                    <a:latin typeface="+mj-lt"/>
                    <a:cs typeface="+mn-cs"/>
                  </a:rPr>
                  <a:t>Probability</a:t>
                </a:r>
              </a:p>
            </p:txBody>
          </p:sp>
          <p:sp>
            <p:nvSpPr>
              <p:cNvPr id="10" name="Rectangle 9"/>
              <p:cNvSpPr>
                <a:spLocks noChangeArrowheads="1"/>
              </p:cNvSpPr>
              <p:nvPr/>
            </p:nvSpPr>
            <p:spPr bwMode="auto">
              <a:xfrm>
                <a:off x="268" y="1528"/>
                <a:ext cx="1816" cy="328"/>
              </a:xfrm>
              <a:prstGeom prst="rect">
                <a:avLst/>
              </a:prstGeom>
              <a:solidFill>
                <a:srgbClr val="009999"/>
              </a:solidFill>
              <a:ln w="28575">
                <a:solidFill>
                  <a:srgbClr val="F6BF69"/>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dirty="0">
                    <a:latin typeface="+mj-lt"/>
                    <a:cs typeface="+mn-cs"/>
                  </a:rPr>
                  <a:t>Distribution of Daily Crises</a:t>
                </a:r>
              </a:p>
            </p:txBody>
          </p:sp>
        </p:grpSp>
      </p:grpSp>
      <p:grpSp>
        <p:nvGrpSpPr>
          <p:cNvPr id="13" name="Group 50"/>
          <p:cNvGrpSpPr>
            <a:grpSpLocks/>
          </p:cNvGrpSpPr>
          <p:nvPr/>
        </p:nvGrpSpPr>
        <p:grpSpPr bwMode="auto">
          <a:xfrm>
            <a:off x="4102100" y="1524000"/>
            <a:ext cx="4673600" cy="4648200"/>
            <a:chOff x="2584" y="1540"/>
            <a:chExt cx="2944" cy="2284"/>
          </a:xfrm>
        </p:grpSpPr>
        <p:sp>
          <p:nvSpPr>
            <p:cNvPr id="14" name="Rectangle 13"/>
            <p:cNvSpPr>
              <a:spLocks noChangeArrowheads="1"/>
            </p:cNvSpPr>
            <p:nvPr/>
          </p:nvSpPr>
          <p:spPr bwMode="auto">
            <a:xfrm>
              <a:off x="2584" y="1540"/>
              <a:ext cx="2944" cy="2284"/>
            </a:xfrm>
            <a:prstGeom prst="rect">
              <a:avLst/>
            </a:prstGeom>
            <a:noFill/>
            <a:ln w="50800">
              <a:solidFill>
                <a:srgbClr val="F6BF69"/>
              </a:solidFill>
              <a:miter lim="800000"/>
              <a:headEnd/>
              <a:tailEnd/>
            </a:ln>
          </p:spPr>
          <p:txBody>
            <a:bodyPr wrap="none" anchor="ctr"/>
            <a:lstStyle/>
            <a:p>
              <a:endParaRPr lang="en-US" sz="1800" i="0">
                <a:solidFill>
                  <a:srgbClr val="000000"/>
                </a:solidFill>
                <a:latin typeface="Calibri" pitchFamily="34" charset="0"/>
              </a:endParaRPr>
            </a:p>
          </p:txBody>
        </p:sp>
        <p:grpSp>
          <p:nvGrpSpPr>
            <p:cNvPr id="15" name="Group 47"/>
            <p:cNvGrpSpPr>
              <a:grpSpLocks/>
            </p:cNvGrpSpPr>
            <p:nvPr/>
          </p:nvGrpSpPr>
          <p:grpSpPr bwMode="auto">
            <a:xfrm>
              <a:off x="2947" y="1782"/>
              <a:ext cx="2510" cy="1541"/>
              <a:chOff x="2947" y="1782"/>
              <a:chExt cx="2510" cy="1541"/>
            </a:xfrm>
          </p:grpSpPr>
          <p:grpSp>
            <p:nvGrpSpPr>
              <p:cNvPr id="18" name="Group 40"/>
              <p:cNvGrpSpPr>
                <a:grpSpLocks/>
              </p:cNvGrpSpPr>
              <p:nvPr/>
            </p:nvGrpSpPr>
            <p:grpSpPr bwMode="auto">
              <a:xfrm>
                <a:off x="2947" y="1782"/>
                <a:ext cx="2510" cy="1541"/>
                <a:chOff x="2947" y="1782"/>
                <a:chExt cx="2510" cy="1541"/>
              </a:xfrm>
            </p:grpSpPr>
            <p:sp>
              <p:nvSpPr>
                <p:cNvPr id="25" name="Line 14"/>
                <p:cNvSpPr>
                  <a:spLocks noChangeShapeType="1"/>
                </p:cNvSpPr>
                <p:nvPr/>
              </p:nvSpPr>
              <p:spPr bwMode="auto">
                <a:xfrm flipV="1">
                  <a:off x="3291" y="1864"/>
                  <a:ext cx="0" cy="119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6" name="Line 15"/>
                <p:cNvSpPr>
                  <a:spLocks noChangeShapeType="1"/>
                </p:cNvSpPr>
                <p:nvPr/>
              </p:nvSpPr>
              <p:spPr bwMode="auto">
                <a:xfrm>
                  <a:off x="3271" y="3049"/>
                  <a:ext cx="40"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7" name="Line 16"/>
                <p:cNvSpPr>
                  <a:spLocks noChangeShapeType="1"/>
                </p:cNvSpPr>
                <p:nvPr/>
              </p:nvSpPr>
              <p:spPr bwMode="auto">
                <a:xfrm>
                  <a:off x="3271" y="2813"/>
                  <a:ext cx="40"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8" name="Line 17"/>
                <p:cNvSpPr>
                  <a:spLocks noChangeShapeType="1"/>
                </p:cNvSpPr>
                <p:nvPr/>
              </p:nvSpPr>
              <p:spPr bwMode="auto">
                <a:xfrm>
                  <a:off x="3271" y="2577"/>
                  <a:ext cx="40"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9" name="Line 18"/>
                <p:cNvSpPr>
                  <a:spLocks noChangeShapeType="1"/>
                </p:cNvSpPr>
                <p:nvPr/>
              </p:nvSpPr>
              <p:spPr bwMode="auto">
                <a:xfrm>
                  <a:off x="3271" y="2341"/>
                  <a:ext cx="40"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0" name="Line 19"/>
                <p:cNvSpPr>
                  <a:spLocks noChangeShapeType="1"/>
                </p:cNvSpPr>
                <p:nvPr/>
              </p:nvSpPr>
              <p:spPr bwMode="auto">
                <a:xfrm>
                  <a:off x="3271" y="2105"/>
                  <a:ext cx="40"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1" name="Line 20"/>
                <p:cNvSpPr>
                  <a:spLocks noChangeShapeType="1"/>
                </p:cNvSpPr>
                <p:nvPr/>
              </p:nvSpPr>
              <p:spPr bwMode="auto">
                <a:xfrm>
                  <a:off x="3271" y="1868"/>
                  <a:ext cx="40"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2" name="Line 21"/>
                <p:cNvSpPr>
                  <a:spLocks noChangeShapeType="1"/>
                </p:cNvSpPr>
                <p:nvPr/>
              </p:nvSpPr>
              <p:spPr bwMode="auto">
                <a:xfrm>
                  <a:off x="3295" y="3049"/>
                  <a:ext cx="2061" cy="0"/>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3" name="Line 22"/>
                <p:cNvSpPr>
                  <a:spLocks noChangeShapeType="1"/>
                </p:cNvSpPr>
                <p:nvPr/>
              </p:nvSpPr>
              <p:spPr bwMode="auto">
                <a:xfrm flipV="1">
                  <a:off x="3291" y="3028"/>
                  <a:ext cx="0" cy="42"/>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4" name="Line 23"/>
                <p:cNvSpPr>
                  <a:spLocks noChangeShapeType="1"/>
                </p:cNvSpPr>
                <p:nvPr/>
              </p:nvSpPr>
              <p:spPr bwMode="auto">
                <a:xfrm flipV="1">
                  <a:off x="3705" y="3028"/>
                  <a:ext cx="0" cy="42"/>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5" name="Line 24"/>
                <p:cNvSpPr>
                  <a:spLocks noChangeShapeType="1"/>
                </p:cNvSpPr>
                <p:nvPr/>
              </p:nvSpPr>
              <p:spPr bwMode="auto">
                <a:xfrm flipV="1">
                  <a:off x="4119" y="3028"/>
                  <a:ext cx="0" cy="42"/>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6" name="Line 25"/>
                <p:cNvSpPr>
                  <a:spLocks noChangeShapeType="1"/>
                </p:cNvSpPr>
                <p:nvPr/>
              </p:nvSpPr>
              <p:spPr bwMode="auto">
                <a:xfrm flipV="1">
                  <a:off x="4532" y="3028"/>
                  <a:ext cx="0" cy="42"/>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7" name="Line 26"/>
                <p:cNvSpPr>
                  <a:spLocks noChangeShapeType="1"/>
                </p:cNvSpPr>
                <p:nvPr/>
              </p:nvSpPr>
              <p:spPr bwMode="auto">
                <a:xfrm flipV="1">
                  <a:off x="4946" y="3028"/>
                  <a:ext cx="0" cy="42"/>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8" name="Line 27"/>
                <p:cNvSpPr>
                  <a:spLocks noChangeShapeType="1"/>
                </p:cNvSpPr>
                <p:nvPr/>
              </p:nvSpPr>
              <p:spPr bwMode="auto">
                <a:xfrm flipV="1">
                  <a:off x="5360" y="3028"/>
                  <a:ext cx="0" cy="42"/>
                </a:xfrm>
                <a:prstGeom prst="line">
                  <a:avLst/>
                </a:prstGeom>
                <a:noFill/>
                <a:ln w="12700">
                  <a:solidFill>
                    <a:srgbClr val="80808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9" name="Rectangle 28"/>
                <p:cNvSpPr>
                  <a:spLocks noChangeArrowheads="1"/>
                </p:cNvSpPr>
                <p:nvPr/>
              </p:nvSpPr>
              <p:spPr bwMode="auto">
                <a:xfrm>
                  <a:off x="3067" y="2962"/>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pitchFamily="34" charset="0"/>
                    </a:rPr>
                    <a:t>0</a:t>
                  </a:r>
                </a:p>
              </p:txBody>
            </p:sp>
            <p:sp>
              <p:nvSpPr>
                <p:cNvPr id="40" name="Rectangle 29"/>
                <p:cNvSpPr>
                  <a:spLocks noChangeArrowheads="1"/>
                </p:cNvSpPr>
                <p:nvPr/>
              </p:nvSpPr>
              <p:spPr bwMode="auto">
                <a:xfrm>
                  <a:off x="2947" y="2726"/>
                  <a:ext cx="31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a:solidFill>
                        <a:srgbClr val="808080"/>
                      </a:solidFill>
                      <a:latin typeface="Arial" pitchFamily="34" charset="0"/>
                      <a:cs typeface="+mn-cs"/>
                    </a:rPr>
                    <a:t>0.1</a:t>
                  </a:r>
                </a:p>
              </p:txBody>
            </p:sp>
            <p:sp>
              <p:nvSpPr>
                <p:cNvPr id="41" name="Rectangle 30"/>
                <p:cNvSpPr>
                  <a:spLocks noChangeArrowheads="1"/>
                </p:cNvSpPr>
                <p:nvPr/>
              </p:nvSpPr>
              <p:spPr bwMode="auto">
                <a:xfrm>
                  <a:off x="2947" y="2490"/>
                  <a:ext cx="31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a:solidFill>
                        <a:srgbClr val="808080"/>
                      </a:solidFill>
                      <a:latin typeface="Arial" pitchFamily="34" charset="0"/>
                      <a:cs typeface="+mn-cs"/>
                    </a:rPr>
                    <a:t>0.2</a:t>
                  </a:r>
                </a:p>
              </p:txBody>
            </p:sp>
            <p:sp>
              <p:nvSpPr>
                <p:cNvPr id="42" name="Rectangle 31"/>
                <p:cNvSpPr>
                  <a:spLocks noChangeArrowheads="1"/>
                </p:cNvSpPr>
                <p:nvPr/>
              </p:nvSpPr>
              <p:spPr bwMode="auto">
                <a:xfrm>
                  <a:off x="2947" y="2254"/>
                  <a:ext cx="31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a:solidFill>
                        <a:srgbClr val="808080"/>
                      </a:solidFill>
                      <a:latin typeface="Arial" pitchFamily="34" charset="0"/>
                      <a:cs typeface="+mn-cs"/>
                    </a:rPr>
                    <a:t>0.3</a:t>
                  </a:r>
                </a:p>
              </p:txBody>
            </p:sp>
            <p:sp>
              <p:nvSpPr>
                <p:cNvPr id="43" name="Rectangle 32"/>
                <p:cNvSpPr>
                  <a:spLocks noChangeArrowheads="1"/>
                </p:cNvSpPr>
                <p:nvPr/>
              </p:nvSpPr>
              <p:spPr bwMode="auto">
                <a:xfrm>
                  <a:off x="2947" y="2018"/>
                  <a:ext cx="31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a:solidFill>
                        <a:srgbClr val="808080"/>
                      </a:solidFill>
                      <a:latin typeface="Arial" pitchFamily="34" charset="0"/>
                      <a:cs typeface="+mn-cs"/>
                    </a:rPr>
                    <a:t>0.4</a:t>
                  </a:r>
                </a:p>
              </p:txBody>
            </p:sp>
            <p:sp>
              <p:nvSpPr>
                <p:cNvPr id="44" name="Rectangle 33"/>
                <p:cNvSpPr>
                  <a:spLocks noChangeArrowheads="1"/>
                </p:cNvSpPr>
                <p:nvPr/>
              </p:nvSpPr>
              <p:spPr bwMode="auto">
                <a:xfrm>
                  <a:off x="2947" y="1782"/>
                  <a:ext cx="314" cy="22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dirty="0">
                      <a:solidFill>
                        <a:srgbClr val="808080"/>
                      </a:solidFill>
                      <a:latin typeface="Arial" pitchFamily="34" charset="0"/>
                      <a:cs typeface="+mn-cs"/>
                    </a:rPr>
                    <a:t>0.5</a:t>
                  </a:r>
                </a:p>
              </p:txBody>
            </p:sp>
            <p:sp>
              <p:nvSpPr>
                <p:cNvPr id="45" name="Rectangle 34"/>
                <p:cNvSpPr>
                  <a:spLocks noChangeArrowheads="1"/>
                </p:cNvSpPr>
                <p:nvPr/>
              </p:nvSpPr>
              <p:spPr bwMode="auto">
                <a:xfrm>
                  <a:off x="3193" y="3094"/>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pitchFamily="34" charset="0"/>
                    </a:rPr>
                    <a:t>0</a:t>
                  </a:r>
                </a:p>
              </p:txBody>
            </p:sp>
            <p:sp>
              <p:nvSpPr>
                <p:cNvPr id="46" name="Rectangle 35"/>
                <p:cNvSpPr>
                  <a:spLocks noChangeArrowheads="1"/>
                </p:cNvSpPr>
                <p:nvPr/>
              </p:nvSpPr>
              <p:spPr bwMode="auto">
                <a:xfrm>
                  <a:off x="3607" y="3094"/>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pitchFamily="34" charset="0"/>
                    </a:rPr>
                    <a:t>1</a:t>
                  </a:r>
                </a:p>
              </p:txBody>
            </p:sp>
            <p:sp>
              <p:nvSpPr>
                <p:cNvPr id="47" name="Rectangle 36"/>
                <p:cNvSpPr>
                  <a:spLocks noChangeArrowheads="1"/>
                </p:cNvSpPr>
                <p:nvPr/>
              </p:nvSpPr>
              <p:spPr bwMode="auto">
                <a:xfrm>
                  <a:off x="4021" y="3094"/>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pitchFamily="34" charset="0"/>
                    </a:rPr>
                    <a:t>2</a:t>
                  </a:r>
                </a:p>
              </p:txBody>
            </p:sp>
            <p:sp>
              <p:nvSpPr>
                <p:cNvPr id="48" name="Rectangle 37"/>
                <p:cNvSpPr>
                  <a:spLocks noChangeArrowheads="1"/>
                </p:cNvSpPr>
                <p:nvPr/>
              </p:nvSpPr>
              <p:spPr bwMode="auto">
                <a:xfrm>
                  <a:off x="4435" y="3094"/>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pitchFamily="34" charset="0"/>
                    </a:rPr>
                    <a:t>3</a:t>
                  </a:r>
                </a:p>
              </p:txBody>
            </p:sp>
            <p:sp>
              <p:nvSpPr>
                <p:cNvPr id="49" name="Rectangle 38"/>
                <p:cNvSpPr>
                  <a:spLocks noChangeArrowheads="1"/>
                </p:cNvSpPr>
                <p:nvPr/>
              </p:nvSpPr>
              <p:spPr bwMode="auto">
                <a:xfrm>
                  <a:off x="4849" y="3094"/>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pitchFamily="34" charset="0"/>
                    </a:rPr>
                    <a:t>4</a:t>
                  </a:r>
                </a:p>
              </p:txBody>
            </p:sp>
            <p:sp>
              <p:nvSpPr>
                <p:cNvPr id="50" name="Rectangle 39"/>
                <p:cNvSpPr>
                  <a:spLocks noChangeArrowheads="1"/>
                </p:cNvSpPr>
                <p:nvPr/>
              </p:nvSpPr>
              <p:spPr bwMode="auto">
                <a:xfrm>
                  <a:off x="5263" y="3094"/>
                  <a:ext cx="194" cy="229"/>
                </a:xfrm>
                <a:prstGeom prst="rect">
                  <a:avLst/>
                </a:prstGeom>
                <a:noFill/>
                <a:ln w="12700">
                  <a:noFill/>
                  <a:miter lim="800000"/>
                  <a:headEnd/>
                  <a:tailEnd/>
                </a:ln>
              </p:spPr>
              <p:txBody>
                <a:bodyPr wrap="none" lIns="90488" tIns="44450" rIns="90488" bIns="44450">
                  <a:spAutoFit/>
                </a:bodyPr>
                <a:lstStyle/>
                <a:p>
                  <a:r>
                    <a:rPr lang="en-US" sz="1800" b="1" i="0">
                      <a:solidFill>
                        <a:srgbClr val="808080"/>
                      </a:solidFill>
                      <a:latin typeface="Arial" pitchFamily="34" charset="0"/>
                    </a:rPr>
                    <a:t>5</a:t>
                  </a:r>
                </a:p>
              </p:txBody>
            </p:sp>
          </p:grpSp>
          <p:sp>
            <p:nvSpPr>
              <p:cNvPr id="19" name="Line 41"/>
              <p:cNvSpPr>
                <a:spLocks noChangeShapeType="1"/>
              </p:cNvSpPr>
              <p:nvPr/>
            </p:nvSpPr>
            <p:spPr bwMode="auto">
              <a:xfrm flipV="1">
                <a:off x="3294" y="2160"/>
                <a:ext cx="0" cy="905"/>
              </a:xfrm>
              <a:prstGeom prst="lin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0" name="Line 42"/>
              <p:cNvSpPr>
                <a:spLocks noChangeShapeType="1"/>
              </p:cNvSpPr>
              <p:nvPr/>
            </p:nvSpPr>
            <p:spPr bwMode="auto">
              <a:xfrm flipV="1">
                <a:off x="3708" y="2304"/>
                <a:ext cx="0" cy="757"/>
              </a:xfrm>
              <a:prstGeom prst="lin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1" name="Line 43"/>
              <p:cNvSpPr>
                <a:spLocks noChangeShapeType="1"/>
              </p:cNvSpPr>
              <p:nvPr/>
            </p:nvSpPr>
            <p:spPr bwMode="auto">
              <a:xfrm flipV="1">
                <a:off x="4122" y="2611"/>
                <a:ext cx="0" cy="454"/>
              </a:xfrm>
              <a:prstGeom prst="lin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2" name="Line 44"/>
              <p:cNvSpPr>
                <a:spLocks noChangeShapeType="1"/>
              </p:cNvSpPr>
              <p:nvPr/>
            </p:nvSpPr>
            <p:spPr bwMode="auto">
              <a:xfrm flipV="1">
                <a:off x="4530" y="2822"/>
                <a:ext cx="0" cy="243"/>
              </a:xfrm>
              <a:prstGeom prst="lin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3" name="Line 45"/>
              <p:cNvSpPr>
                <a:spLocks noChangeShapeType="1"/>
              </p:cNvSpPr>
              <p:nvPr/>
            </p:nvSpPr>
            <p:spPr bwMode="auto">
              <a:xfrm flipV="1">
                <a:off x="4944" y="2944"/>
                <a:ext cx="0" cy="117"/>
              </a:xfrm>
              <a:prstGeom prst="lin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4" name="Line 46"/>
              <p:cNvSpPr>
                <a:spLocks noChangeShapeType="1"/>
              </p:cNvSpPr>
              <p:nvPr/>
            </p:nvSpPr>
            <p:spPr bwMode="auto">
              <a:xfrm flipV="1">
                <a:off x="5358" y="3008"/>
                <a:ext cx="0" cy="61"/>
              </a:xfrm>
              <a:prstGeom prst="line">
                <a:avLst/>
              </a:prstGeom>
              <a:noFill/>
              <a:ln w="50800">
                <a:solidFill>
                  <a:srgbClr val="333399"/>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
          <p:nvSpPr>
            <p:cNvPr id="16" name="Rectangle 48"/>
            <p:cNvSpPr>
              <a:spLocks noChangeArrowheads="1"/>
            </p:cNvSpPr>
            <p:nvPr/>
          </p:nvSpPr>
          <p:spPr bwMode="auto">
            <a:xfrm>
              <a:off x="2764" y="1802"/>
              <a:ext cx="192" cy="1365"/>
            </a:xfrm>
            <a:prstGeom prst="rect">
              <a:avLst/>
            </a:prstGeom>
            <a:noFill/>
            <a:ln w="12700">
              <a:noFill/>
              <a:miter lim="800000"/>
              <a:headEnd/>
              <a:tailEnd/>
            </a:ln>
          </p:spPr>
          <p:txBody>
            <a:bodyPr wrap="none" lIns="90488" tIns="44450" rIns="90488" bIns="44450">
              <a:spAutoFit/>
            </a:bodyPr>
            <a:lstStyle/>
            <a:p>
              <a:r>
                <a:rPr lang="en-US" sz="1600" b="1" i="0">
                  <a:solidFill>
                    <a:srgbClr val="000000"/>
                  </a:solidFill>
                  <a:latin typeface="Calibri" pitchFamily="34" charset="0"/>
                </a:rPr>
                <a:t>P</a:t>
              </a:r>
            </a:p>
            <a:p>
              <a:r>
                <a:rPr lang="en-US" sz="1600" b="1" i="0">
                  <a:solidFill>
                    <a:srgbClr val="000000"/>
                  </a:solidFill>
                  <a:latin typeface="Calibri" pitchFamily="34" charset="0"/>
                </a:rPr>
                <a:t>r</a:t>
              </a:r>
            </a:p>
            <a:p>
              <a:r>
                <a:rPr lang="en-US" sz="1600" b="1" i="0">
                  <a:solidFill>
                    <a:srgbClr val="000000"/>
                  </a:solidFill>
                  <a:latin typeface="Calibri" pitchFamily="34" charset="0"/>
                </a:rPr>
                <a:t>o</a:t>
              </a:r>
            </a:p>
            <a:p>
              <a:r>
                <a:rPr lang="en-US" sz="1600" b="1" i="0">
                  <a:solidFill>
                    <a:srgbClr val="000000"/>
                  </a:solidFill>
                  <a:latin typeface="Calibri" pitchFamily="34" charset="0"/>
                </a:rPr>
                <a:t>b</a:t>
              </a:r>
            </a:p>
            <a:p>
              <a:r>
                <a:rPr lang="en-US" sz="1600" b="1" i="0">
                  <a:solidFill>
                    <a:srgbClr val="000000"/>
                  </a:solidFill>
                  <a:latin typeface="Calibri" pitchFamily="34" charset="0"/>
                </a:rPr>
                <a:t>a</a:t>
              </a:r>
            </a:p>
            <a:p>
              <a:r>
                <a:rPr lang="en-US" sz="1600" b="1" i="0">
                  <a:solidFill>
                    <a:srgbClr val="000000"/>
                  </a:solidFill>
                  <a:latin typeface="Calibri" pitchFamily="34" charset="0"/>
                </a:rPr>
                <a:t>b</a:t>
              </a:r>
            </a:p>
            <a:p>
              <a:r>
                <a:rPr lang="en-US" sz="1600" b="1" i="0">
                  <a:solidFill>
                    <a:srgbClr val="000000"/>
                  </a:solidFill>
                  <a:latin typeface="Calibri" pitchFamily="34" charset="0"/>
                </a:rPr>
                <a:t>i</a:t>
              </a:r>
            </a:p>
            <a:p>
              <a:r>
                <a:rPr lang="en-US" sz="1600" b="1" i="0">
                  <a:solidFill>
                    <a:srgbClr val="000000"/>
                  </a:solidFill>
                  <a:latin typeface="Calibri" pitchFamily="34" charset="0"/>
                </a:rPr>
                <a:t>l</a:t>
              </a:r>
            </a:p>
            <a:p>
              <a:r>
                <a:rPr lang="en-US" sz="1600" b="1" i="0">
                  <a:solidFill>
                    <a:srgbClr val="000000"/>
                  </a:solidFill>
                  <a:latin typeface="Calibri" pitchFamily="34" charset="0"/>
                </a:rPr>
                <a:t>i</a:t>
              </a:r>
            </a:p>
            <a:p>
              <a:r>
                <a:rPr lang="en-US" sz="1600" b="1" i="0">
                  <a:solidFill>
                    <a:srgbClr val="000000"/>
                  </a:solidFill>
                  <a:latin typeface="Calibri" pitchFamily="34" charset="0"/>
                </a:rPr>
                <a:t>t</a:t>
              </a:r>
            </a:p>
            <a:p>
              <a:r>
                <a:rPr lang="en-US" sz="1600" b="1" i="0">
                  <a:solidFill>
                    <a:srgbClr val="000000"/>
                  </a:solidFill>
                  <a:latin typeface="Calibri" pitchFamily="34" charset="0"/>
                </a:rPr>
                <a:t>y</a:t>
              </a:r>
            </a:p>
          </p:txBody>
        </p:sp>
        <p:sp>
          <p:nvSpPr>
            <p:cNvPr id="17" name="Rectangle 49"/>
            <p:cNvSpPr>
              <a:spLocks noChangeArrowheads="1"/>
            </p:cNvSpPr>
            <p:nvPr/>
          </p:nvSpPr>
          <p:spPr bwMode="auto">
            <a:xfrm>
              <a:off x="3783" y="3324"/>
              <a:ext cx="1039" cy="16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600" b="1" i="0" kern="0" dirty="0">
                  <a:solidFill>
                    <a:sysClr val="windowText" lastClr="000000"/>
                  </a:solidFill>
                  <a:latin typeface="+mj-lt"/>
                  <a:cs typeface="+mn-cs"/>
                </a:rPr>
                <a:t>Number of Crises</a:t>
              </a:r>
            </a:p>
          </p:txBody>
        </p:sp>
      </p:grpSp>
    </p:spTree>
    <p:extLst>
      <p:ext uri="{BB962C8B-B14F-4D97-AF65-F5344CB8AC3E}">
        <p14:creationId xmlns:p14="http://schemas.microsoft.com/office/powerpoint/2010/main" val="1569340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Mean &amp; SD of  Discrete Distribution :</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marL="0" indent="0" algn="just">
              <a:buNone/>
            </a:pP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p:txBody>
      </p:sp>
      <p:graphicFrame>
        <p:nvGraphicFramePr>
          <p:cNvPr id="5" name="Object 6">
            <a:hlinkClick r:id="" action="ppaction://ole?verb=0"/>
          </p:cNvPr>
          <p:cNvGraphicFramePr>
            <a:graphicFrameLocks/>
          </p:cNvGraphicFramePr>
          <p:nvPr>
            <p:extLst>
              <p:ext uri="{D42A27DB-BD31-4B8C-83A1-F6EECF244321}">
                <p14:modId xmlns:p14="http://schemas.microsoft.com/office/powerpoint/2010/main" val="837004258"/>
              </p:ext>
            </p:extLst>
          </p:nvPr>
        </p:nvGraphicFramePr>
        <p:xfrm>
          <a:off x="1447800" y="5357790"/>
          <a:ext cx="5986463" cy="1066800"/>
        </p:xfrm>
        <a:graphic>
          <a:graphicData uri="http://schemas.openxmlformats.org/presentationml/2006/ole">
            <mc:AlternateContent xmlns:mc="http://schemas.openxmlformats.org/markup-compatibility/2006">
              <mc:Choice xmlns:v="urn:schemas-microsoft-com:vml" Requires="v">
                <p:oleObj spid="_x0000_s15367" name="Equation" r:id="rId3" imgW="2869920" imgH="583920" progId="Equation.3">
                  <p:embed/>
                </p:oleObj>
              </mc:Choice>
              <mc:Fallback>
                <p:oleObj name="Equation" r:id="rId3" imgW="2869920" imgH="5839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357790"/>
                        <a:ext cx="5986463" cy="10668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5580885"/>
              </p:ext>
            </p:extLst>
          </p:nvPr>
        </p:nvGraphicFramePr>
        <p:xfrm>
          <a:off x="976227" y="1938139"/>
          <a:ext cx="6783388" cy="3065466"/>
        </p:xfrm>
        <a:graphic>
          <a:graphicData uri="http://schemas.openxmlformats.org/drawingml/2006/table">
            <a:tbl>
              <a:tblPr/>
              <a:tblGrid>
                <a:gridCol w="1585913"/>
                <a:gridCol w="1120775"/>
                <a:gridCol w="911225"/>
                <a:gridCol w="993775"/>
                <a:gridCol w="1103312"/>
                <a:gridCol w="1068388"/>
              </a:tblGrid>
              <a:tr h="412750">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000000"/>
                          </a:solidFill>
                          <a:effectLst/>
                          <a:latin typeface="Times New Roman" pitchFamily="18" charset="0"/>
                        </a:rPr>
                        <a:t># Crises (X)</a:t>
                      </a:r>
                    </a:p>
                  </a:txBody>
                  <a:tcPr marL="9525" marR="9525" marT="9525" marB="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rgbClr val="000000"/>
                          </a:solidFill>
                          <a:effectLst/>
                          <a:latin typeface="Times New Roman" pitchFamily="18" charset="0"/>
                        </a:rPr>
                        <a:t>Prob (P)</a:t>
                      </a:r>
                    </a:p>
                  </a:txBody>
                  <a:tcPr marL="9525" marR="9525" marT="9525"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rgbClr val="000000"/>
                          </a:solidFill>
                          <a:effectLst/>
                          <a:latin typeface="Times New Roman" pitchFamily="18" charset="0"/>
                        </a:rPr>
                        <a:t>XP</a:t>
                      </a:r>
                    </a:p>
                  </a:txBody>
                  <a:tcPr marL="9525" marR="9525" marT="9525"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rgbClr val="000000"/>
                          </a:solidFill>
                          <a:effectLst/>
                          <a:latin typeface="Times New Roman" pitchFamily="18" charset="0"/>
                        </a:rPr>
                        <a:t>X-</a:t>
                      </a:r>
                      <a:r>
                        <a:rPr kumimoji="0" lang="en-US" sz="2400" b="0" i="0" u="sng" strike="noStrike" cap="none" normalizeH="0" baseline="0" smtClean="0">
                          <a:ln>
                            <a:noFill/>
                          </a:ln>
                          <a:solidFill>
                            <a:srgbClr val="000000"/>
                          </a:solidFill>
                          <a:effectLst/>
                          <a:latin typeface="Symbol" pitchFamily="18" charset="2"/>
                        </a:rPr>
                        <a:t>m</a:t>
                      </a:r>
                      <a:endParaRPr kumimoji="0" lang="en-US" sz="2400" b="0" i="0" u="sng" strike="noStrike" cap="none" normalizeH="0" baseline="0" smtClean="0">
                        <a:ln>
                          <a:noFill/>
                        </a:ln>
                        <a:solidFill>
                          <a:srgbClr val="000000"/>
                        </a:solidFill>
                        <a:effectLst/>
                        <a:latin typeface="Times New Roman" pitchFamily="18" charset="0"/>
                      </a:endParaRPr>
                    </a:p>
                  </a:txBody>
                  <a:tcPr marL="9525" marR="9525" marT="9525"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rgbClr val="000000"/>
                          </a:solidFill>
                          <a:effectLst/>
                          <a:latin typeface="Times New Roman" pitchFamily="18" charset="0"/>
                        </a:rPr>
                        <a:t>(X-</a:t>
                      </a:r>
                      <a:r>
                        <a:rPr kumimoji="0" lang="en-US" sz="2400" b="0" i="0" u="sng" strike="noStrike" cap="none" normalizeH="0" baseline="0" smtClean="0">
                          <a:ln>
                            <a:noFill/>
                          </a:ln>
                          <a:solidFill>
                            <a:srgbClr val="000000"/>
                          </a:solidFill>
                          <a:effectLst/>
                          <a:latin typeface="Symbol" pitchFamily="18" charset="2"/>
                        </a:rPr>
                        <a:t>m)</a:t>
                      </a:r>
                      <a:r>
                        <a:rPr kumimoji="0" lang="en-US" sz="2400" b="0" i="0" u="sng" strike="noStrike" cap="none" normalizeH="0" baseline="30000" smtClean="0">
                          <a:ln>
                            <a:noFill/>
                          </a:ln>
                          <a:solidFill>
                            <a:srgbClr val="000000"/>
                          </a:solidFill>
                          <a:effectLst/>
                          <a:latin typeface="Symbol" pitchFamily="18" charset="2"/>
                        </a:rPr>
                        <a:t>2</a:t>
                      </a:r>
                      <a:endParaRPr kumimoji="0" lang="en-US" sz="2400" b="0" i="0" u="sng" strike="noStrike" cap="none" normalizeH="0" baseline="0" smtClean="0">
                        <a:ln>
                          <a:noFill/>
                        </a:ln>
                        <a:solidFill>
                          <a:srgbClr val="000000"/>
                        </a:solidFill>
                        <a:effectLst/>
                        <a:latin typeface="Times New Roman" pitchFamily="18" charset="0"/>
                      </a:endParaRPr>
                    </a:p>
                  </a:txBody>
                  <a:tcPr marL="9525" marR="9525" marT="9525"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rgbClr val="000000"/>
                          </a:solidFill>
                          <a:effectLst/>
                          <a:latin typeface="Times New Roman" pitchFamily="18" charset="0"/>
                        </a:rPr>
                        <a:t>(X-</a:t>
                      </a:r>
                      <a:r>
                        <a:rPr kumimoji="0" lang="en-US" sz="2400" b="0" i="0" u="sng" strike="noStrike" cap="none" normalizeH="0" baseline="0" smtClean="0">
                          <a:ln>
                            <a:noFill/>
                          </a:ln>
                          <a:solidFill>
                            <a:srgbClr val="000000"/>
                          </a:solidFill>
                          <a:effectLst/>
                          <a:latin typeface="Symbol" pitchFamily="18" charset="2"/>
                        </a:rPr>
                        <a:t>m)</a:t>
                      </a:r>
                      <a:r>
                        <a:rPr kumimoji="0" lang="en-US" sz="2400" b="0" i="0" u="sng" strike="noStrike" cap="none" normalizeH="0" baseline="30000" smtClean="0">
                          <a:ln>
                            <a:noFill/>
                          </a:ln>
                          <a:solidFill>
                            <a:srgbClr val="000000"/>
                          </a:solidFill>
                          <a:effectLst/>
                          <a:latin typeface="Symbol" pitchFamily="18" charset="2"/>
                        </a:rPr>
                        <a:t>2</a:t>
                      </a:r>
                      <a:r>
                        <a:rPr kumimoji="0" lang="en-US" sz="2400" b="0" i="0" u="sng" strike="noStrike" cap="none" normalizeH="0" baseline="0" smtClean="0">
                          <a:ln>
                            <a:noFill/>
                          </a:ln>
                          <a:solidFill>
                            <a:srgbClr val="000000"/>
                          </a:solidFill>
                          <a:effectLst/>
                          <a:latin typeface="Times New Roman" pitchFamily="18" charset="0"/>
                        </a:rPr>
                        <a:t>P</a:t>
                      </a:r>
                    </a:p>
                  </a:txBody>
                  <a:tcPr marL="9525" marR="9525" marT="9525" marB="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r>
              <a:tr h="376238">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a:t>
                      </a:r>
                    </a:p>
                  </a:txBody>
                  <a:tcPr marL="9525" marR="9525" marT="9525"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0.37</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-1.15</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1.32</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0.49</a:t>
                      </a:r>
                    </a:p>
                  </a:txBody>
                  <a:tcPr marL="9525" marR="9525" marT="9525"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r>
              <a:tr h="376238">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1</a:t>
                      </a:r>
                    </a:p>
                  </a:txBody>
                  <a:tcPr marL="9525" marR="9525" marT="9525"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0.31</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0.31</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-0.15</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0.02</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0.01</a:t>
                      </a:r>
                    </a:p>
                  </a:txBody>
                  <a:tcPr marL="9525" marR="9525" marT="9525"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r>
              <a:tr h="376238">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2</a:t>
                      </a:r>
                    </a:p>
                  </a:txBody>
                  <a:tcPr marL="9525" marR="9525" marT="9525"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0.18</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0.36</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0.85</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0.72</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0.13</a:t>
                      </a:r>
                    </a:p>
                  </a:txBody>
                  <a:tcPr marL="9525" marR="9525" marT="9525"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r>
              <a:tr h="376238">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3</a:t>
                      </a:r>
                    </a:p>
                  </a:txBody>
                  <a:tcPr marL="9525" marR="9525" marT="9525"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0.09</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0.27</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1.85</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3.42</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0.31</a:t>
                      </a:r>
                    </a:p>
                  </a:txBody>
                  <a:tcPr marL="9525" marR="9525" marT="9525"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r>
              <a:tr h="376238">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4</a:t>
                      </a:r>
                    </a:p>
                  </a:txBody>
                  <a:tcPr marL="9525" marR="9525" marT="9525"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0.04</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0.16</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2.85</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8.12</a:t>
                      </a:r>
                    </a:p>
                  </a:txBody>
                  <a:tcPr marL="9525" marR="9525" marT="9525" marB="0" anchor="b"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0.32</a:t>
                      </a:r>
                    </a:p>
                  </a:txBody>
                  <a:tcPr marL="9525" marR="9525" marT="9525"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r>
              <a:tr h="376238">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5</a:t>
                      </a:r>
                    </a:p>
                  </a:txBody>
                  <a:tcPr marL="9525" marR="9525" marT="9525"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0.01</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0.05</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3.85</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14.82</a:t>
                      </a:r>
                    </a:p>
                  </a:txBody>
                  <a:tcPr marL="9525" marR="9525" marT="9525" marB="0" anchor="b"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0.15</a:t>
                      </a:r>
                    </a:p>
                  </a:txBody>
                  <a:tcPr marL="9525" marR="9525" marT="9525" marB="0" anchor="b" horzOverflow="overflow">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a:txBody>
                    <a:bodyPr/>
                    <a:lstStyle/>
                    <a:p>
                      <a:pPr marL="0" marR="0" lvl="0" indent="0" algn="r" defTabSz="912813" rtl="0" eaLnBrk="1" fontAlgn="b"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rgbClr val="000000"/>
                          </a:solidFill>
                          <a:effectLst/>
                          <a:latin typeface="Times New Roman" pitchFamily="18" charset="0"/>
                        </a:rPr>
                        <a:t>SUM:</a:t>
                      </a:r>
                    </a:p>
                  </a:txBody>
                  <a:tcPr marL="9525" marR="9525" marT="9525" marB="0"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1</a:t>
                      </a:r>
                    </a:p>
                  </a:txBody>
                  <a:tcPr marL="9525" marR="9525" marT="9525" marB="0" anchor="b" horzOverflow="overflow">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1.15</a:t>
                      </a:r>
                    </a:p>
                  </a:txBody>
                  <a:tcPr marL="9525" marR="9525" marT="9525" marB="0" anchor="b" horzOverflow="overflow">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8.1</a:t>
                      </a:r>
                    </a:p>
                  </a:txBody>
                  <a:tcPr marL="9525" marR="9525" marT="9525" marB="0" anchor="b" horzOverflow="overflow">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28.44</a:t>
                      </a:r>
                    </a:p>
                  </a:txBody>
                  <a:tcPr marL="9525" marR="9525" marT="9525" marB="0" anchor="b" horzOverflow="overflow">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2813"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1.41</a:t>
                      </a:r>
                    </a:p>
                  </a:txBody>
                  <a:tcPr marL="9525" marR="9525" marT="9525" marB="0" anchor="b" horzOverflow="overflow">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569340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Requirements for a Discrete Probability Function :</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marL="0" indent="0" algn="just">
              <a:buNone/>
            </a:pP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p:txBody>
      </p:sp>
      <p:grpSp>
        <p:nvGrpSpPr>
          <p:cNvPr id="5" name="Group 5"/>
          <p:cNvGrpSpPr>
            <a:grpSpLocks/>
          </p:cNvGrpSpPr>
          <p:nvPr/>
        </p:nvGrpSpPr>
        <p:grpSpPr bwMode="auto">
          <a:xfrm>
            <a:off x="387350" y="2795089"/>
            <a:ext cx="2673350" cy="3244850"/>
            <a:chOff x="256" y="1264"/>
            <a:chExt cx="1684" cy="2044"/>
          </a:xfrm>
        </p:grpSpPr>
        <p:sp>
          <p:nvSpPr>
            <p:cNvPr id="6" name="Rectangle 6"/>
            <p:cNvSpPr>
              <a:spLocks noChangeArrowheads="1"/>
            </p:cNvSpPr>
            <p:nvPr/>
          </p:nvSpPr>
          <p:spPr bwMode="auto">
            <a:xfrm>
              <a:off x="256" y="1264"/>
              <a:ext cx="838" cy="314"/>
            </a:xfrm>
            <a:prstGeom prst="rect">
              <a:avLst/>
            </a:prstGeom>
            <a:solidFill>
              <a:srgbClr val="99FF33"/>
            </a:solidFill>
            <a:ln w="12700">
              <a:solidFill>
                <a:srgbClr val="000000"/>
              </a:solidFill>
              <a:miter lim="800000"/>
              <a:headEnd/>
              <a:tailEnd/>
            </a:ln>
          </p:spPr>
          <p:txBody>
            <a:bodyPr lIns="90488" tIns="44450" rIns="90488" bIns="44450" anchor="ctr"/>
            <a:lstStyle/>
            <a:p>
              <a:pPr algn="ctr">
                <a:lnSpc>
                  <a:spcPct val="90000"/>
                </a:lnSpc>
              </a:pPr>
              <a:r>
                <a:rPr lang="en-US" sz="1800" b="1" i="0">
                  <a:solidFill>
                    <a:srgbClr val="000000"/>
                  </a:solidFill>
                  <a:latin typeface="Arial" pitchFamily="34" charset="0"/>
                </a:rPr>
                <a:t>X</a:t>
              </a:r>
            </a:p>
          </p:txBody>
        </p:sp>
        <p:sp>
          <p:nvSpPr>
            <p:cNvPr id="7" name="Rectangle 7"/>
            <p:cNvSpPr>
              <a:spLocks noChangeArrowheads="1"/>
            </p:cNvSpPr>
            <p:nvPr/>
          </p:nvSpPr>
          <p:spPr bwMode="auto">
            <a:xfrm>
              <a:off x="1102" y="1264"/>
              <a:ext cx="838" cy="314"/>
            </a:xfrm>
            <a:prstGeom prst="rect">
              <a:avLst/>
            </a:prstGeom>
            <a:solidFill>
              <a:srgbClr val="99FF33"/>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latin typeface="Arial" pitchFamily="34" charset="0"/>
                  <a:cs typeface="+mn-cs"/>
                </a:rPr>
                <a:t>P(X)</a:t>
              </a:r>
            </a:p>
          </p:txBody>
        </p:sp>
        <p:grpSp>
          <p:nvGrpSpPr>
            <p:cNvPr id="8" name="Group 8"/>
            <p:cNvGrpSpPr>
              <a:grpSpLocks/>
            </p:cNvGrpSpPr>
            <p:nvPr/>
          </p:nvGrpSpPr>
          <p:grpSpPr bwMode="auto">
            <a:xfrm>
              <a:off x="256" y="1586"/>
              <a:ext cx="1684" cy="1722"/>
              <a:chOff x="256" y="1586"/>
              <a:chExt cx="1684" cy="1722"/>
            </a:xfrm>
          </p:grpSpPr>
          <p:sp>
            <p:nvSpPr>
              <p:cNvPr id="9" name="Rectangle 9"/>
              <p:cNvSpPr>
                <a:spLocks noChangeArrowheads="1"/>
              </p:cNvSpPr>
              <p:nvPr/>
            </p:nvSpPr>
            <p:spPr bwMode="auto">
              <a:xfrm>
                <a:off x="256" y="1586"/>
                <a:ext cx="838" cy="1722"/>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0</a:t>
                </a:r>
              </a:p>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2</a:t>
                </a:r>
              </a:p>
              <a:p>
                <a:pPr algn="ctr" fontAlgn="auto">
                  <a:spcBef>
                    <a:spcPts val="0"/>
                  </a:spcBef>
                  <a:spcAft>
                    <a:spcPts val="0"/>
                  </a:spcAft>
                  <a:defRPr/>
                </a:pPr>
                <a:r>
                  <a:rPr lang="en-US" sz="2800" b="1" i="0" kern="0" dirty="0">
                    <a:solidFill>
                      <a:srgbClr val="808080"/>
                    </a:solidFill>
                    <a:latin typeface="+mj-lt"/>
                    <a:cs typeface="+mn-cs"/>
                  </a:rPr>
                  <a:t>3</a:t>
                </a:r>
              </a:p>
            </p:txBody>
          </p:sp>
          <p:sp>
            <p:nvSpPr>
              <p:cNvPr id="10" name="Rectangle 10"/>
              <p:cNvSpPr>
                <a:spLocks noChangeArrowheads="1"/>
              </p:cNvSpPr>
              <p:nvPr/>
            </p:nvSpPr>
            <p:spPr bwMode="auto">
              <a:xfrm>
                <a:off x="1102" y="1586"/>
                <a:ext cx="838" cy="1722"/>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.2</a:t>
                </a:r>
              </a:p>
              <a:p>
                <a:pPr algn="ctr" fontAlgn="auto">
                  <a:spcBef>
                    <a:spcPts val="0"/>
                  </a:spcBef>
                  <a:spcAft>
                    <a:spcPts val="0"/>
                  </a:spcAft>
                  <a:defRPr/>
                </a:pPr>
                <a:r>
                  <a:rPr lang="en-US" sz="2800" b="1" i="0" kern="0" dirty="0">
                    <a:solidFill>
                      <a:srgbClr val="808080"/>
                    </a:solidFill>
                    <a:latin typeface="+mj-lt"/>
                    <a:cs typeface="+mn-cs"/>
                  </a:rPr>
                  <a:t>.4</a:t>
                </a:r>
              </a:p>
              <a:p>
                <a:pPr algn="ctr" fontAlgn="auto">
                  <a:spcBef>
                    <a:spcPts val="0"/>
                  </a:spcBef>
                  <a:spcAft>
                    <a:spcPts val="0"/>
                  </a:spcAft>
                  <a:defRPr/>
                </a:pPr>
                <a:r>
                  <a:rPr lang="en-US" sz="2800" b="1" i="0" kern="0" dirty="0">
                    <a:solidFill>
                      <a:srgbClr val="808080"/>
                    </a:solidFill>
                    <a:latin typeface="+mj-lt"/>
                    <a:cs typeface="+mn-cs"/>
                  </a:rPr>
                  <a:t>.2</a:t>
                </a:r>
              </a:p>
              <a:p>
                <a:pPr algn="ctr" fontAlgn="auto">
                  <a:spcBef>
                    <a:spcPts val="0"/>
                  </a:spcBef>
                  <a:spcAft>
                    <a:spcPts val="0"/>
                  </a:spcAft>
                  <a:defRPr/>
                </a:pPr>
                <a:r>
                  <a:rPr lang="en-US" sz="2800" b="1" i="0" u="sng"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1.0</a:t>
                </a:r>
              </a:p>
            </p:txBody>
          </p:sp>
        </p:grpSp>
      </p:grpSp>
      <p:grpSp>
        <p:nvGrpSpPr>
          <p:cNvPr id="11" name="Group 11"/>
          <p:cNvGrpSpPr>
            <a:grpSpLocks/>
          </p:cNvGrpSpPr>
          <p:nvPr/>
        </p:nvGrpSpPr>
        <p:grpSpPr bwMode="auto">
          <a:xfrm>
            <a:off x="3346450" y="2769689"/>
            <a:ext cx="2654300" cy="3244850"/>
            <a:chOff x="2092" y="1264"/>
            <a:chExt cx="1672" cy="2044"/>
          </a:xfrm>
        </p:grpSpPr>
        <p:sp>
          <p:nvSpPr>
            <p:cNvPr id="12" name="Rectangle 12"/>
            <p:cNvSpPr>
              <a:spLocks noChangeArrowheads="1"/>
            </p:cNvSpPr>
            <p:nvPr/>
          </p:nvSpPr>
          <p:spPr bwMode="auto">
            <a:xfrm>
              <a:off x="2092" y="1264"/>
              <a:ext cx="832" cy="314"/>
            </a:xfrm>
            <a:prstGeom prst="rect">
              <a:avLst/>
            </a:prstGeom>
            <a:solidFill>
              <a:srgbClr val="99FF33"/>
            </a:solidFill>
            <a:ln w="12700">
              <a:solidFill>
                <a:srgbClr val="000000"/>
              </a:solidFill>
              <a:miter lim="800000"/>
              <a:headEnd/>
              <a:tailEnd/>
            </a:ln>
          </p:spPr>
          <p:txBody>
            <a:bodyPr lIns="90488" tIns="44450" rIns="90488" bIns="44450" anchor="ctr"/>
            <a:lstStyle/>
            <a:p>
              <a:pPr algn="ctr">
                <a:lnSpc>
                  <a:spcPct val="90000"/>
                </a:lnSpc>
              </a:pPr>
              <a:r>
                <a:rPr lang="en-US" sz="1800" b="1" i="0">
                  <a:solidFill>
                    <a:schemeClr val="bg1"/>
                  </a:solidFill>
                  <a:latin typeface="Arial" pitchFamily="34" charset="0"/>
                </a:rPr>
                <a:t>X</a:t>
              </a:r>
            </a:p>
          </p:txBody>
        </p:sp>
        <p:sp>
          <p:nvSpPr>
            <p:cNvPr id="13" name="Rectangle 13"/>
            <p:cNvSpPr>
              <a:spLocks noChangeArrowheads="1"/>
            </p:cNvSpPr>
            <p:nvPr/>
          </p:nvSpPr>
          <p:spPr bwMode="auto">
            <a:xfrm>
              <a:off x="2932" y="1264"/>
              <a:ext cx="832" cy="314"/>
            </a:xfrm>
            <a:prstGeom prst="rect">
              <a:avLst/>
            </a:prstGeom>
            <a:solidFill>
              <a:srgbClr val="FF0066"/>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dirty="0">
                  <a:solidFill>
                    <a:schemeClr val="bg1"/>
                  </a:solidFill>
                  <a:latin typeface="Arial" pitchFamily="34" charset="0"/>
                  <a:cs typeface="+mn-cs"/>
                </a:rPr>
                <a:t>P(X)</a:t>
              </a:r>
            </a:p>
          </p:txBody>
        </p:sp>
        <p:grpSp>
          <p:nvGrpSpPr>
            <p:cNvPr id="14" name="Group 14"/>
            <p:cNvGrpSpPr>
              <a:grpSpLocks/>
            </p:cNvGrpSpPr>
            <p:nvPr/>
          </p:nvGrpSpPr>
          <p:grpSpPr bwMode="auto">
            <a:xfrm>
              <a:off x="2092" y="1586"/>
              <a:ext cx="1672" cy="1722"/>
              <a:chOff x="2092" y="1586"/>
              <a:chExt cx="1672" cy="1722"/>
            </a:xfrm>
          </p:grpSpPr>
          <p:sp>
            <p:nvSpPr>
              <p:cNvPr id="15" name="Rectangle 15"/>
              <p:cNvSpPr>
                <a:spLocks noChangeArrowheads="1"/>
              </p:cNvSpPr>
              <p:nvPr/>
            </p:nvSpPr>
            <p:spPr bwMode="auto">
              <a:xfrm>
                <a:off x="2092" y="1586"/>
                <a:ext cx="832" cy="1722"/>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0</a:t>
                </a:r>
              </a:p>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2</a:t>
                </a:r>
              </a:p>
              <a:p>
                <a:pPr algn="ctr" fontAlgn="auto">
                  <a:spcBef>
                    <a:spcPts val="0"/>
                  </a:spcBef>
                  <a:spcAft>
                    <a:spcPts val="0"/>
                  </a:spcAft>
                  <a:defRPr/>
                </a:pPr>
                <a:r>
                  <a:rPr lang="en-US" sz="2800" b="1" i="0" kern="0" dirty="0">
                    <a:solidFill>
                      <a:srgbClr val="808080"/>
                    </a:solidFill>
                    <a:latin typeface="+mj-lt"/>
                    <a:cs typeface="+mn-cs"/>
                  </a:rPr>
                  <a:t>3</a:t>
                </a:r>
              </a:p>
            </p:txBody>
          </p:sp>
          <p:sp>
            <p:nvSpPr>
              <p:cNvPr id="16" name="Rectangle 16"/>
              <p:cNvSpPr>
                <a:spLocks noChangeArrowheads="1"/>
              </p:cNvSpPr>
              <p:nvPr/>
            </p:nvSpPr>
            <p:spPr bwMode="auto">
              <a:xfrm>
                <a:off x="2932" y="1586"/>
                <a:ext cx="832" cy="1722"/>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2800" b="1" i="0" kern="0" dirty="0">
                    <a:solidFill>
                      <a:srgbClr val="333399"/>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.3</a:t>
                </a:r>
              </a:p>
              <a:p>
                <a:pPr algn="ctr" fontAlgn="auto">
                  <a:spcBef>
                    <a:spcPts val="0"/>
                  </a:spcBef>
                  <a:spcAft>
                    <a:spcPts val="0"/>
                  </a:spcAft>
                  <a:defRPr/>
                </a:pPr>
                <a:r>
                  <a:rPr lang="en-US" sz="2800" b="1" i="0" kern="0" dirty="0">
                    <a:solidFill>
                      <a:srgbClr val="808080"/>
                    </a:solidFill>
                    <a:latin typeface="+mj-lt"/>
                    <a:cs typeface="+mn-cs"/>
                  </a:rPr>
                  <a:t>.4</a:t>
                </a:r>
              </a:p>
              <a:p>
                <a:pPr algn="ctr" fontAlgn="auto">
                  <a:spcBef>
                    <a:spcPts val="0"/>
                  </a:spcBef>
                  <a:spcAft>
                    <a:spcPts val="0"/>
                  </a:spcAft>
                  <a:defRPr/>
                </a:pPr>
                <a:r>
                  <a:rPr lang="en-US" sz="2800" b="1" i="0" kern="0" dirty="0">
                    <a:solidFill>
                      <a:srgbClr val="808080"/>
                    </a:solidFill>
                    <a:latin typeface="+mj-lt"/>
                    <a:cs typeface="+mn-cs"/>
                  </a:rPr>
                  <a:t>.3</a:t>
                </a:r>
              </a:p>
              <a:p>
                <a:pPr algn="ctr" fontAlgn="auto">
                  <a:spcBef>
                    <a:spcPts val="0"/>
                  </a:spcBef>
                  <a:spcAft>
                    <a:spcPts val="0"/>
                  </a:spcAft>
                  <a:defRPr/>
                </a:pPr>
                <a:r>
                  <a:rPr lang="en-US" sz="2800" b="1" i="0" u="sng"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1.0</a:t>
                </a:r>
              </a:p>
            </p:txBody>
          </p:sp>
        </p:grpSp>
      </p:grpSp>
      <p:grpSp>
        <p:nvGrpSpPr>
          <p:cNvPr id="17" name="Group 17"/>
          <p:cNvGrpSpPr>
            <a:grpSpLocks/>
          </p:cNvGrpSpPr>
          <p:nvPr/>
        </p:nvGrpSpPr>
        <p:grpSpPr bwMode="auto">
          <a:xfrm>
            <a:off x="6203950" y="2795089"/>
            <a:ext cx="2635250" cy="3244850"/>
            <a:chOff x="3920" y="1264"/>
            <a:chExt cx="1660" cy="2044"/>
          </a:xfrm>
        </p:grpSpPr>
        <p:sp>
          <p:nvSpPr>
            <p:cNvPr id="18" name="Rectangle 18"/>
            <p:cNvSpPr>
              <a:spLocks noChangeArrowheads="1"/>
            </p:cNvSpPr>
            <p:nvPr/>
          </p:nvSpPr>
          <p:spPr bwMode="auto">
            <a:xfrm>
              <a:off x="3920" y="1264"/>
              <a:ext cx="826" cy="314"/>
            </a:xfrm>
            <a:prstGeom prst="rect">
              <a:avLst/>
            </a:prstGeom>
            <a:solidFill>
              <a:srgbClr val="99FF33"/>
            </a:solidFill>
            <a:ln w="12700">
              <a:solidFill>
                <a:srgbClr val="000000"/>
              </a:solidFill>
              <a:miter lim="800000"/>
              <a:headEnd/>
              <a:tailEnd/>
            </a:ln>
          </p:spPr>
          <p:txBody>
            <a:bodyPr lIns="90488" tIns="44450" rIns="90488" bIns="44450" anchor="ctr"/>
            <a:lstStyle/>
            <a:p>
              <a:pPr algn="ctr">
                <a:lnSpc>
                  <a:spcPct val="90000"/>
                </a:lnSpc>
              </a:pPr>
              <a:r>
                <a:rPr lang="en-US" sz="1800" b="1" i="0">
                  <a:solidFill>
                    <a:schemeClr val="bg1"/>
                  </a:solidFill>
                  <a:latin typeface="Arial" pitchFamily="34" charset="0"/>
                </a:rPr>
                <a:t>X</a:t>
              </a:r>
            </a:p>
          </p:txBody>
        </p:sp>
        <p:sp>
          <p:nvSpPr>
            <p:cNvPr id="19" name="Rectangle 19"/>
            <p:cNvSpPr>
              <a:spLocks noChangeArrowheads="1"/>
            </p:cNvSpPr>
            <p:nvPr/>
          </p:nvSpPr>
          <p:spPr bwMode="auto">
            <a:xfrm>
              <a:off x="4754" y="1264"/>
              <a:ext cx="826" cy="314"/>
            </a:xfrm>
            <a:prstGeom prst="rect">
              <a:avLst/>
            </a:prstGeom>
            <a:solidFill>
              <a:srgbClr val="FF0066"/>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dirty="0">
                  <a:solidFill>
                    <a:schemeClr val="bg1"/>
                  </a:solidFill>
                  <a:latin typeface="Arial" pitchFamily="34" charset="0"/>
                  <a:cs typeface="+mn-cs"/>
                </a:rPr>
                <a:t>P(X)</a:t>
              </a:r>
            </a:p>
          </p:txBody>
        </p:sp>
        <p:sp>
          <p:nvSpPr>
            <p:cNvPr id="20" name="Rectangle 20"/>
            <p:cNvSpPr>
              <a:spLocks noChangeArrowheads="1"/>
            </p:cNvSpPr>
            <p:nvPr/>
          </p:nvSpPr>
          <p:spPr bwMode="auto">
            <a:xfrm>
              <a:off x="3920" y="1586"/>
              <a:ext cx="826" cy="1722"/>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0</a:t>
              </a:r>
            </a:p>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2</a:t>
              </a:r>
            </a:p>
            <a:p>
              <a:pPr algn="ctr" fontAlgn="auto">
                <a:spcBef>
                  <a:spcPts val="0"/>
                </a:spcBef>
                <a:spcAft>
                  <a:spcPts val="0"/>
                </a:spcAft>
                <a:defRPr/>
              </a:pPr>
              <a:r>
                <a:rPr lang="en-US" sz="2800" b="1" i="0" kern="0" dirty="0">
                  <a:solidFill>
                    <a:srgbClr val="808080"/>
                  </a:solidFill>
                  <a:latin typeface="+mj-lt"/>
                  <a:cs typeface="+mn-cs"/>
                </a:rPr>
                <a:t>3</a:t>
              </a:r>
            </a:p>
          </p:txBody>
        </p:sp>
        <p:sp>
          <p:nvSpPr>
            <p:cNvPr id="21" name="Rectangle 21"/>
            <p:cNvSpPr>
              <a:spLocks noChangeArrowheads="1"/>
            </p:cNvSpPr>
            <p:nvPr/>
          </p:nvSpPr>
          <p:spPr bwMode="auto">
            <a:xfrm>
              <a:off x="4754" y="1586"/>
              <a:ext cx="826" cy="1722"/>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2800" b="1" i="0" kern="0" dirty="0">
                  <a:solidFill>
                    <a:srgbClr val="808080"/>
                  </a:solidFill>
                  <a:latin typeface="+mj-lt"/>
                  <a:cs typeface="+mn-cs"/>
                </a:rPr>
                <a:t>.1</a:t>
              </a:r>
            </a:p>
            <a:p>
              <a:pPr algn="ctr" fontAlgn="auto">
                <a:spcBef>
                  <a:spcPts val="0"/>
                </a:spcBef>
                <a:spcAft>
                  <a:spcPts val="0"/>
                </a:spcAft>
                <a:defRPr/>
              </a:pPr>
              <a:r>
                <a:rPr lang="en-US" sz="2800" b="1" i="0" kern="0" dirty="0">
                  <a:solidFill>
                    <a:srgbClr val="808080"/>
                  </a:solidFill>
                  <a:latin typeface="+mj-lt"/>
                  <a:cs typeface="+mn-cs"/>
                </a:rPr>
                <a:t>.3</a:t>
              </a:r>
            </a:p>
            <a:p>
              <a:pPr algn="ctr" fontAlgn="auto">
                <a:spcBef>
                  <a:spcPts val="0"/>
                </a:spcBef>
                <a:spcAft>
                  <a:spcPts val="0"/>
                </a:spcAft>
                <a:defRPr/>
              </a:pPr>
              <a:r>
                <a:rPr lang="en-US" sz="2800" b="1" i="0" kern="0" dirty="0">
                  <a:solidFill>
                    <a:srgbClr val="808080"/>
                  </a:solidFill>
                  <a:latin typeface="+mj-lt"/>
                  <a:cs typeface="+mn-cs"/>
                </a:rPr>
                <a:t>.4</a:t>
              </a:r>
            </a:p>
            <a:p>
              <a:pPr algn="ctr" fontAlgn="auto">
                <a:spcBef>
                  <a:spcPts val="0"/>
                </a:spcBef>
                <a:spcAft>
                  <a:spcPts val="0"/>
                </a:spcAft>
                <a:defRPr/>
              </a:pPr>
              <a:r>
                <a:rPr lang="en-US" sz="2800" b="1" i="0" kern="0" dirty="0">
                  <a:solidFill>
                    <a:srgbClr val="808080"/>
                  </a:solidFill>
                  <a:latin typeface="+mj-lt"/>
                  <a:cs typeface="+mn-cs"/>
                </a:rPr>
                <a:t>.3</a:t>
              </a:r>
            </a:p>
            <a:p>
              <a:pPr algn="ctr" fontAlgn="auto">
                <a:spcBef>
                  <a:spcPts val="0"/>
                </a:spcBef>
                <a:spcAft>
                  <a:spcPts val="0"/>
                </a:spcAft>
                <a:defRPr/>
              </a:pPr>
              <a:r>
                <a:rPr lang="en-US" sz="2800" b="1" i="0" u="sng" kern="0" dirty="0">
                  <a:solidFill>
                    <a:srgbClr val="808080"/>
                  </a:solidFill>
                  <a:latin typeface="+mj-lt"/>
                  <a:cs typeface="+mn-cs"/>
                </a:rPr>
                <a:t>.1</a:t>
              </a:r>
            </a:p>
            <a:p>
              <a:pPr algn="ctr" fontAlgn="auto">
                <a:spcBef>
                  <a:spcPts val="0"/>
                </a:spcBef>
                <a:spcAft>
                  <a:spcPts val="0"/>
                </a:spcAft>
                <a:defRPr/>
              </a:pPr>
              <a:r>
                <a:rPr lang="en-US" sz="2800" b="1" i="0" kern="0" dirty="0">
                  <a:solidFill>
                    <a:srgbClr val="333399"/>
                  </a:solidFill>
                  <a:latin typeface="+mj-lt"/>
                  <a:cs typeface="+mn-cs"/>
                </a:rPr>
                <a:t>1.2</a:t>
              </a:r>
            </a:p>
          </p:txBody>
        </p:sp>
      </p:grpSp>
      <p:sp>
        <p:nvSpPr>
          <p:cNvPr id="22" name="Text Box 24"/>
          <p:cNvSpPr txBox="1">
            <a:spLocks noChangeArrowheads="1"/>
          </p:cNvSpPr>
          <p:nvPr/>
        </p:nvSpPr>
        <p:spPr bwMode="auto">
          <a:xfrm>
            <a:off x="1219200" y="6062885"/>
            <a:ext cx="1013419" cy="400110"/>
          </a:xfrm>
          <a:prstGeom prst="rect">
            <a:avLst/>
          </a:prstGeom>
          <a:noFill/>
          <a:ln w="12700" cap="sq">
            <a:noFill/>
            <a:miter lim="800000"/>
            <a:headEnd type="none" w="sm" len="sm"/>
            <a:tailEnd type="none" w="sm" len="sm"/>
          </a:ln>
          <a:effectLst/>
        </p:spPr>
        <p:txBody>
          <a:bodyPr wrap="none">
            <a:spAutoFit/>
          </a:bodyPr>
          <a:lstStyle/>
          <a:p>
            <a:pPr fontAlgn="auto">
              <a:spcBef>
                <a:spcPts val="0"/>
              </a:spcBef>
              <a:spcAft>
                <a:spcPts val="0"/>
              </a:spcAft>
              <a:defRPr/>
            </a:pPr>
            <a:r>
              <a:rPr lang="en-US" sz="2000" b="1" i="0" kern="0" dirty="0">
                <a:solidFill>
                  <a:sysClr val="windowText" lastClr="000000"/>
                </a:solidFill>
                <a:effectLst>
                  <a:outerShdw blurRad="38100" dist="38100" dir="2700000" algn="tl">
                    <a:srgbClr val="C0C0C0"/>
                  </a:outerShdw>
                </a:effectLst>
                <a:latin typeface="Times New Roman" pitchFamily="18" charset="0"/>
                <a:cs typeface="Times New Roman" pitchFamily="18" charset="0"/>
              </a:rPr>
              <a:t>VALID</a:t>
            </a:r>
          </a:p>
        </p:txBody>
      </p:sp>
      <p:sp>
        <p:nvSpPr>
          <p:cNvPr id="23" name="Text Box 25"/>
          <p:cNvSpPr txBox="1">
            <a:spLocks noChangeArrowheads="1"/>
          </p:cNvSpPr>
          <p:nvPr/>
        </p:nvSpPr>
        <p:spPr bwMode="auto">
          <a:xfrm>
            <a:off x="3768545" y="6101290"/>
            <a:ext cx="1917200" cy="400110"/>
          </a:xfrm>
          <a:prstGeom prst="rect">
            <a:avLst/>
          </a:prstGeom>
          <a:noFill/>
          <a:ln w="12700" cap="sq">
            <a:noFill/>
            <a:miter lim="800000"/>
            <a:headEnd type="none" w="sm" len="sm"/>
            <a:tailEnd type="none" w="sm" len="sm"/>
          </a:ln>
          <a:effectLst/>
        </p:spPr>
        <p:txBody>
          <a:bodyPr wrap="square">
            <a:spAutoFit/>
          </a:bodyPr>
          <a:lstStyle/>
          <a:p>
            <a:pPr algn="ctr" fontAlgn="auto">
              <a:spcBef>
                <a:spcPts val="0"/>
              </a:spcBef>
              <a:spcAft>
                <a:spcPts val="0"/>
              </a:spcAft>
              <a:defRPr/>
            </a:pPr>
            <a:r>
              <a:rPr lang="en-US" sz="2000" kern="0" dirty="0" smtClean="0">
                <a:solidFill>
                  <a:sysClr val="windowText" lastClr="000000"/>
                </a:solidFill>
                <a:effectLst>
                  <a:outerShdw blurRad="38100" dist="38100" dir="2700000" algn="tl">
                    <a:srgbClr val="C0C0C0"/>
                  </a:outerShdw>
                </a:effectLst>
                <a:latin typeface="Times New Roman" pitchFamily="18" charset="0"/>
                <a:cs typeface="Times New Roman" pitchFamily="18" charset="0"/>
              </a:rPr>
              <a:t>NOT VALID</a:t>
            </a:r>
            <a:endParaRPr lang="en-US" sz="2000" kern="0" dirty="0">
              <a:solidFill>
                <a:sysClr val="windowText" lastClr="000000"/>
              </a:solidFill>
              <a:effectLst>
                <a:outerShdw blurRad="38100" dist="38100" dir="2700000" algn="tl">
                  <a:srgbClr val="C0C0C0"/>
                </a:outerShdw>
              </a:effectLst>
              <a:latin typeface="Times New Roman" pitchFamily="18" charset="0"/>
              <a:cs typeface="Times New Roman" pitchFamily="18" charset="0"/>
            </a:endParaRPr>
          </a:p>
        </p:txBody>
      </p:sp>
      <p:sp>
        <p:nvSpPr>
          <p:cNvPr id="24" name="TextBox 23"/>
          <p:cNvSpPr txBox="1">
            <a:spLocks noChangeArrowheads="1"/>
          </p:cNvSpPr>
          <p:nvPr/>
        </p:nvSpPr>
        <p:spPr bwMode="auto">
          <a:xfrm>
            <a:off x="1119188" y="1876204"/>
            <a:ext cx="51621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buFontTx/>
              <a:buChar char="-"/>
            </a:pPr>
            <a:r>
              <a:rPr lang="en-US" sz="2000" b="0" i="0" dirty="0"/>
              <a:t> Each probability must be between 0 and 1</a:t>
            </a:r>
          </a:p>
          <a:p>
            <a:pPr>
              <a:buFontTx/>
              <a:buChar char="-"/>
            </a:pPr>
            <a:r>
              <a:rPr lang="en-US" sz="2000" b="0" i="0" dirty="0"/>
              <a:t> The sum of all probabilities must be equal to 1.</a:t>
            </a:r>
          </a:p>
        </p:txBody>
      </p:sp>
      <p:sp>
        <p:nvSpPr>
          <p:cNvPr id="25" name="Text Box 25"/>
          <p:cNvSpPr txBox="1">
            <a:spLocks noChangeArrowheads="1"/>
          </p:cNvSpPr>
          <p:nvPr/>
        </p:nvSpPr>
        <p:spPr bwMode="auto">
          <a:xfrm>
            <a:off x="6808169" y="6046289"/>
            <a:ext cx="1633782" cy="400110"/>
          </a:xfrm>
          <a:prstGeom prst="rect">
            <a:avLst/>
          </a:prstGeom>
          <a:noFill/>
          <a:ln w="12700" cap="sq">
            <a:noFill/>
            <a:miter lim="800000"/>
            <a:headEnd type="none" w="sm" len="sm"/>
            <a:tailEnd type="none" w="sm" len="sm"/>
          </a:ln>
          <a:effectLst/>
        </p:spPr>
        <p:txBody>
          <a:bodyPr wrap="none">
            <a:spAutoFit/>
          </a:bodyPr>
          <a:lstStyle/>
          <a:p>
            <a:pPr algn="ctr" fontAlgn="auto">
              <a:spcBef>
                <a:spcPts val="0"/>
              </a:spcBef>
              <a:spcAft>
                <a:spcPts val="0"/>
              </a:spcAft>
              <a:defRPr/>
            </a:pPr>
            <a:r>
              <a:rPr lang="en-US" sz="2000" kern="0" dirty="0" smtClean="0">
                <a:solidFill>
                  <a:sysClr val="windowText" lastClr="000000"/>
                </a:solidFill>
                <a:effectLst>
                  <a:outerShdw blurRad="38100" dist="38100" dir="2700000" algn="tl">
                    <a:srgbClr val="C0C0C0"/>
                  </a:outerShdw>
                </a:effectLst>
                <a:latin typeface="Times New Roman" pitchFamily="18" charset="0"/>
                <a:cs typeface="Times New Roman" pitchFamily="18" charset="0"/>
              </a:rPr>
              <a:t>NOT VALID</a:t>
            </a:r>
            <a:endParaRPr lang="en-US" sz="2000" kern="0" dirty="0">
              <a:solidFill>
                <a:sysClr val="windowText" lastClr="000000"/>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Binomial Distribution :</a:t>
            </a:r>
            <a:endParaRPr lang="it-IT" sz="2000" b="0" dirty="0" smtClean="0">
              <a:latin typeface="Times New Roman" pitchFamily="18" charset="0"/>
              <a:cs typeface="Times New Roman" pitchFamily="18" charset="0"/>
            </a:endParaRPr>
          </a:p>
          <a:p>
            <a:pPr marL="0" indent="0" algn="just">
              <a:buNone/>
            </a:pPr>
            <a:endParaRPr lang="en-US" sz="2000" b="0" u="sng" dirty="0" smtClean="0">
              <a:latin typeface="Times New Roman" pitchFamily="18" charset="0"/>
              <a:cs typeface="Times New Roman" pitchFamily="18" charset="0"/>
            </a:endParaRPr>
          </a:p>
          <a:p>
            <a:pPr algn="just"/>
            <a:r>
              <a:rPr lang="en-US" sz="2000" b="0" dirty="0">
                <a:latin typeface="Times New Roman" pitchFamily="18" charset="0"/>
                <a:cs typeface="Times New Roman" pitchFamily="18" charset="0"/>
              </a:rPr>
              <a:t>The binomial distribution is a discrete distribution where X is the number of “successes” and the following four conditions are met:</a:t>
            </a:r>
          </a:p>
          <a:p>
            <a:pPr lvl="1" algn="just">
              <a:buFont typeface="Wingdings" pitchFamily="2" charset="2"/>
              <a:buChar char="§"/>
            </a:pPr>
            <a:r>
              <a:rPr lang="en-US" sz="1600" b="0" dirty="0">
                <a:latin typeface="Times New Roman" pitchFamily="18" charset="0"/>
                <a:cs typeface="Times New Roman" pitchFamily="18" charset="0"/>
              </a:rPr>
              <a:t>There are n trials</a:t>
            </a:r>
          </a:p>
          <a:p>
            <a:pPr lvl="1" algn="just">
              <a:buFont typeface="Wingdings" pitchFamily="2" charset="2"/>
              <a:buChar char="§"/>
            </a:pPr>
            <a:r>
              <a:rPr lang="en-US" sz="1600" b="0" dirty="0">
                <a:latin typeface="Times New Roman" pitchFamily="18" charset="0"/>
                <a:cs typeface="Times New Roman" pitchFamily="18" charset="0"/>
              </a:rPr>
              <a:t>The n trials are independent of each other</a:t>
            </a:r>
          </a:p>
          <a:p>
            <a:pPr lvl="1" algn="just">
              <a:buFont typeface="Wingdings" pitchFamily="2" charset="2"/>
              <a:buChar char="§"/>
            </a:pPr>
            <a:r>
              <a:rPr lang="en-US" sz="1600" b="0" dirty="0">
                <a:latin typeface="Times New Roman" pitchFamily="18" charset="0"/>
                <a:cs typeface="Times New Roman" pitchFamily="18" charset="0"/>
              </a:rPr>
              <a:t>The outcome is dichotomous – only two outcomes possible</a:t>
            </a:r>
          </a:p>
          <a:p>
            <a:pPr lvl="1" algn="just">
              <a:buFont typeface="Wingdings" pitchFamily="2" charset="2"/>
              <a:buChar char="§"/>
            </a:pPr>
            <a:r>
              <a:rPr lang="en-US" sz="1600" b="0" dirty="0">
                <a:latin typeface="Times New Roman" pitchFamily="18" charset="0"/>
                <a:cs typeface="Times New Roman" pitchFamily="18" charset="0"/>
              </a:rPr>
              <a:t>The probability of “success” is </a:t>
            </a:r>
            <a:r>
              <a:rPr lang="en-US" sz="1600" b="0" dirty="0" smtClean="0">
                <a:latin typeface="Times New Roman" pitchFamily="18" charset="0"/>
                <a:cs typeface="Times New Roman" pitchFamily="18" charset="0"/>
              </a:rPr>
              <a:t>constant</a:t>
            </a:r>
          </a:p>
          <a:p>
            <a:pPr marL="457200" lvl="1" indent="0" algn="just">
              <a:buNone/>
            </a:pPr>
            <a:endParaRPr lang="en-US" sz="1600" b="0" dirty="0">
              <a:latin typeface="Times New Roman" pitchFamily="18" charset="0"/>
              <a:cs typeface="Times New Roman" pitchFamily="18" charset="0"/>
            </a:endParaRPr>
          </a:p>
          <a:p>
            <a:pPr algn="just"/>
            <a:r>
              <a:rPr lang="en-US" sz="2000" b="0" dirty="0">
                <a:latin typeface="Times New Roman" pitchFamily="18" charset="0"/>
                <a:cs typeface="Times New Roman" pitchFamily="18" charset="0"/>
              </a:rPr>
              <a:t>Example, 10 coin flips, X = # of heads</a:t>
            </a:r>
          </a:p>
          <a:p>
            <a:pPr algn="just"/>
            <a:r>
              <a:rPr lang="en-US" sz="2000" b="0" dirty="0">
                <a:latin typeface="Times New Roman" pitchFamily="18" charset="0"/>
                <a:cs typeface="Times New Roman" pitchFamily="18" charset="0"/>
              </a:rPr>
              <a:t>X = the number of “successes” and we say X follows a Binomial distribution with n trial and P(success) = p</a:t>
            </a:r>
          </a:p>
          <a:p>
            <a:pPr algn="just"/>
            <a:r>
              <a:rPr lang="en-US" sz="2000" b="0" dirty="0">
                <a:latin typeface="Times New Roman" pitchFamily="18" charset="0"/>
                <a:cs typeface="Times New Roman" pitchFamily="18" charset="0"/>
              </a:rPr>
              <a:t>If the data follow a binomial distribution, then we can summarize P(Xi) for all values of Xi = 1, …, n through the binomial probability distribution formula</a:t>
            </a:r>
          </a:p>
          <a:p>
            <a:pPr marL="0" indent="0" algn="just">
              <a:buNone/>
            </a:pPr>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Binomial Distribution :</a:t>
            </a:r>
            <a:endParaRPr lang="it-IT" sz="2000" b="0" dirty="0" smtClean="0">
              <a:latin typeface="Times New Roman" pitchFamily="18" charset="0"/>
              <a:cs typeface="Times New Roman" pitchFamily="18" charset="0"/>
            </a:endParaRPr>
          </a:p>
          <a:p>
            <a:pPr marL="0" indent="0" algn="just">
              <a:buNone/>
            </a:pP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p:txBody>
      </p:sp>
      <p:grpSp>
        <p:nvGrpSpPr>
          <p:cNvPr id="5" name="Group 9"/>
          <p:cNvGrpSpPr>
            <a:grpSpLocks/>
          </p:cNvGrpSpPr>
          <p:nvPr/>
        </p:nvGrpSpPr>
        <p:grpSpPr bwMode="auto">
          <a:xfrm>
            <a:off x="3343040" y="1815990"/>
            <a:ext cx="5019675" cy="4267200"/>
            <a:chOff x="1724" y="1141"/>
            <a:chExt cx="3162" cy="2688"/>
          </a:xfrm>
        </p:grpSpPr>
        <p:graphicFrame>
          <p:nvGraphicFramePr>
            <p:cNvPr id="6" name="Object 5">
              <a:hlinkClick r:id="" action="ppaction://ole?verb=0"/>
            </p:cNvPr>
            <p:cNvGraphicFramePr>
              <a:graphicFrameLocks/>
            </p:cNvGraphicFramePr>
            <p:nvPr/>
          </p:nvGraphicFramePr>
          <p:xfrm>
            <a:off x="1724" y="1141"/>
            <a:ext cx="3162" cy="1056"/>
          </p:xfrm>
          <a:graphic>
            <a:graphicData uri="http://schemas.openxmlformats.org/presentationml/2006/ole">
              <mc:AlternateContent xmlns:mc="http://schemas.openxmlformats.org/markup-compatibility/2006">
                <mc:Choice xmlns:v="urn:schemas-microsoft-com:vml" Requires="v">
                  <p:oleObj spid="_x0000_s16401" name="Equation" r:id="rId3" imgW="2006280" imgH="660240" progId="Equation.3">
                    <p:embed/>
                  </p:oleObj>
                </mc:Choice>
                <mc:Fallback>
                  <p:oleObj name="Equation" r:id="rId3" imgW="2006280" imgH="660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 y="1141"/>
                          <a:ext cx="3162" cy="1056"/>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hlinkClick r:id="" action="ppaction://ole?verb=0"/>
            </p:cNvPr>
            <p:cNvGraphicFramePr>
              <a:graphicFrameLocks/>
            </p:cNvGraphicFramePr>
            <p:nvPr/>
          </p:nvGraphicFramePr>
          <p:xfrm>
            <a:off x="1724" y="2341"/>
            <a:ext cx="1348" cy="379"/>
          </p:xfrm>
          <a:graphic>
            <a:graphicData uri="http://schemas.openxmlformats.org/presentationml/2006/ole">
              <mc:AlternateContent xmlns:mc="http://schemas.openxmlformats.org/markup-compatibility/2006">
                <mc:Choice xmlns:v="urn:schemas-microsoft-com:vml" Requires="v">
                  <p:oleObj spid="_x0000_s16402" name="Equation" r:id="rId5" imgW="571320" imgH="164880" progId="Equation.3">
                    <p:embed/>
                  </p:oleObj>
                </mc:Choice>
                <mc:Fallback>
                  <p:oleObj name="Equation" r:id="rId5" imgW="571320" imgH="1648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 y="2341"/>
                          <a:ext cx="1348" cy="379"/>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a:hlinkClick r:id="" action="ppaction://ole?verb=0"/>
            </p:cNvPr>
            <p:cNvGraphicFramePr>
              <a:graphicFrameLocks/>
            </p:cNvGraphicFramePr>
            <p:nvPr/>
          </p:nvGraphicFramePr>
          <p:xfrm>
            <a:off x="1738" y="2979"/>
            <a:ext cx="2092" cy="850"/>
          </p:xfrm>
          <a:graphic>
            <a:graphicData uri="http://schemas.openxmlformats.org/presentationml/2006/ole">
              <mc:AlternateContent xmlns:mc="http://schemas.openxmlformats.org/markup-compatibility/2006">
                <mc:Choice xmlns:v="urn:schemas-microsoft-com:vml" Requires="v">
                  <p:oleObj spid="_x0000_s16403" name="Equation" r:id="rId7" imgW="1320480" imgH="583920" progId="Equation.3">
                    <p:embed/>
                  </p:oleObj>
                </mc:Choice>
                <mc:Fallback>
                  <p:oleObj name="Equation" r:id="rId7" imgW="1320480" imgH="58392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8" y="2979"/>
                          <a:ext cx="2092" cy="85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Content Placeholder 11"/>
          <p:cNvSpPr txBox="1">
            <a:spLocks/>
          </p:cNvSpPr>
          <p:nvPr/>
        </p:nvSpPr>
        <p:spPr>
          <a:xfrm>
            <a:off x="971315" y="2085865"/>
            <a:ext cx="2286000" cy="376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Probability function		</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Mean value		</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Variance and Standard Deviation</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Binomial Distribution :</a:t>
            </a:r>
            <a:endParaRPr lang="it-IT" sz="2000" b="0" dirty="0" smtClean="0">
              <a:latin typeface="Times New Roman" pitchFamily="18" charset="0"/>
              <a:cs typeface="Times New Roman" pitchFamily="18" charset="0"/>
            </a:endParaRPr>
          </a:p>
          <a:p>
            <a:pPr marL="0" indent="0" algn="just">
              <a:buNone/>
            </a:pPr>
            <a:r>
              <a:rPr lang="en-US" sz="2000" b="0" u="sng" dirty="0" smtClean="0">
                <a:latin typeface="Times New Roman" pitchFamily="18" charset="0"/>
                <a:cs typeface="Times New Roman" pitchFamily="18" charset="0"/>
              </a:rPr>
              <a:t>Example </a:t>
            </a:r>
            <a:r>
              <a:rPr lang="en-US" sz="2000" b="0" u="sng" dirty="0">
                <a:latin typeface="Times New Roman" pitchFamily="18" charset="0"/>
                <a:cs typeface="Times New Roman" pitchFamily="18" charset="0"/>
              </a:rPr>
              <a:t>:</a:t>
            </a:r>
            <a:r>
              <a:rPr lang="en-US" sz="2000" b="0" dirty="0">
                <a:latin typeface="Times New Roman" pitchFamily="18" charset="0"/>
                <a:cs typeface="Times New Roman" pitchFamily="18" charset="0"/>
              </a:rPr>
              <a:t> According to the U.S. Census Bureau, approximately 6% of all workers in Jackson, Mississippi, are unemployed. In conducting a random telephone survey in Jackson, what is the probability of getting two or fewer unemployed workers in a sample of 20</a:t>
            </a:r>
            <a:r>
              <a:rPr lang="en-US" sz="2000" b="0" dirty="0" smtClean="0">
                <a:latin typeface="Times New Roman" pitchFamily="18" charset="0"/>
                <a:cs typeface="Times New Roman" pitchFamily="18" charset="0"/>
              </a:rPr>
              <a:t>?</a:t>
            </a:r>
          </a:p>
          <a:p>
            <a:pPr marL="0" indent="0" algn="just">
              <a:buNone/>
            </a:pPr>
            <a:endParaRPr lang="en-US" sz="2000" b="0"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In this example, </a:t>
            </a:r>
          </a:p>
          <a:p>
            <a:pPr marL="0" indent="0" algn="just">
              <a:buNone/>
            </a:pPr>
            <a:r>
              <a:rPr lang="en-US" sz="2000" b="0" dirty="0">
                <a:latin typeface="Times New Roman" pitchFamily="18" charset="0"/>
                <a:cs typeface="Times New Roman" pitchFamily="18" charset="0"/>
              </a:rPr>
              <a:t>6% are unemployed  =&gt;  p</a:t>
            </a:r>
          </a:p>
          <a:p>
            <a:pPr marL="0" indent="0" algn="just">
              <a:buNone/>
            </a:pPr>
            <a:r>
              <a:rPr lang="en-US" sz="2000" b="0" dirty="0">
                <a:latin typeface="Times New Roman" pitchFamily="18" charset="0"/>
                <a:cs typeface="Times New Roman" pitchFamily="18" charset="0"/>
              </a:rPr>
              <a:t>The sample size is 20 =&gt;  n</a:t>
            </a:r>
          </a:p>
          <a:p>
            <a:pPr marL="0" indent="0" algn="just">
              <a:buNone/>
            </a:pPr>
            <a:r>
              <a:rPr lang="en-US" sz="2000" b="0" dirty="0">
                <a:latin typeface="Times New Roman" pitchFamily="18" charset="0"/>
                <a:cs typeface="Times New Roman" pitchFamily="18" charset="0"/>
              </a:rPr>
              <a:t>94% are employed    =&gt;  q</a:t>
            </a:r>
          </a:p>
          <a:p>
            <a:pPr marL="0" indent="0" algn="just">
              <a:buNone/>
            </a:pPr>
            <a:r>
              <a:rPr lang="en-US" sz="2000" b="0" dirty="0">
                <a:latin typeface="Times New Roman" pitchFamily="18" charset="0"/>
                <a:cs typeface="Times New Roman" pitchFamily="18" charset="0"/>
              </a:rPr>
              <a:t>X is the number of successes desired</a:t>
            </a:r>
          </a:p>
          <a:p>
            <a:pPr marL="0" indent="0" algn="just">
              <a:buNone/>
            </a:pPr>
            <a:r>
              <a:rPr lang="en-US" sz="2000" b="0" dirty="0">
                <a:latin typeface="Times New Roman" pitchFamily="18" charset="0"/>
                <a:cs typeface="Times New Roman" pitchFamily="18" charset="0"/>
              </a:rPr>
              <a:t>What is the probability of getting 2 or fewer unemployed workers in the sample of 20? =&gt; P(X≤2)</a:t>
            </a:r>
            <a:endParaRPr lang="en-US" sz="2000" b="0" dirty="0">
              <a:solidFill>
                <a:srgbClr val="FF0000"/>
              </a:solidFill>
              <a:latin typeface="Times New Roman" pitchFamily="18" charset="0"/>
              <a:cs typeface="Times New Roman" pitchFamily="18" charset="0"/>
            </a:endParaRPr>
          </a:p>
          <a:p>
            <a:pPr marL="0" indent="0" algn="just">
              <a:buNone/>
            </a:pPr>
            <a:r>
              <a:rPr lang="en-US" sz="2000" b="0" dirty="0">
                <a:solidFill>
                  <a:srgbClr val="FF0000"/>
                </a:solidFill>
                <a:latin typeface="Times New Roman" pitchFamily="18" charset="0"/>
                <a:cs typeface="Times New Roman" pitchFamily="18" charset="0"/>
              </a:rPr>
              <a:t>The hard part of this problem is identifying p, n, and x – emphasize this when studying the problems.</a:t>
            </a: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Binomial Distribution :</a:t>
            </a:r>
            <a:endParaRPr lang="it-IT" sz="2000" b="0" dirty="0" smtClean="0">
              <a:latin typeface="Times New Roman" pitchFamily="18" charset="0"/>
              <a:cs typeface="Times New Roman" pitchFamily="18" charset="0"/>
            </a:endParaRPr>
          </a:p>
          <a:p>
            <a:pPr marL="0" indent="0" algn="just">
              <a:buNone/>
            </a:pP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p:txBody>
      </p:sp>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3721871209"/>
              </p:ext>
            </p:extLst>
          </p:nvPr>
        </p:nvGraphicFramePr>
        <p:xfrm>
          <a:off x="757238" y="1867245"/>
          <a:ext cx="4635500" cy="1677988"/>
        </p:xfrm>
        <a:graphic>
          <a:graphicData uri="http://schemas.openxmlformats.org/presentationml/2006/ole">
            <mc:AlternateContent xmlns:mc="http://schemas.openxmlformats.org/markup-compatibility/2006">
              <mc:Choice xmlns:v="urn:schemas-microsoft-com:vml" Requires="v">
                <p:oleObj spid="_x0000_s17430" name="Equation" r:id="rId3" imgW="2781300" imgH="1092200" progId="Equation.3">
                  <p:embed/>
                </p:oleObj>
              </mc:Choice>
              <mc:Fallback>
                <p:oleObj name="Equation" r:id="rId3" imgW="2781300" imgH="1092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867245"/>
                        <a:ext cx="4635500" cy="16779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4250625263"/>
              </p:ext>
            </p:extLst>
          </p:nvPr>
        </p:nvGraphicFramePr>
        <p:xfrm>
          <a:off x="679450" y="3665883"/>
          <a:ext cx="7345363" cy="738187"/>
        </p:xfrm>
        <a:graphic>
          <a:graphicData uri="http://schemas.openxmlformats.org/presentationml/2006/ole">
            <mc:AlternateContent xmlns:mc="http://schemas.openxmlformats.org/markup-compatibility/2006">
              <mc:Choice xmlns:v="urn:schemas-microsoft-com:vml" Requires="v">
                <p:oleObj spid="_x0000_s17431" name="Equation" r:id="rId5" imgW="4013200" imgH="419100" progId="Equation.3">
                  <p:embed/>
                </p:oleObj>
              </mc:Choice>
              <mc:Fallback>
                <p:oleObj name="Equation" r:id="rId5" imgW="4013200" imgH="4191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3665883"/>
                        <a:ext cx="7345363" cy="738187"/>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hlinkClick r:id="" action="ppaction://ole?verb=0"/>
          </p:cNvPr>
          <p:cNvGraphicFramePr>
            <a:graphicFrameLocks/>
          </p:cNvGraphicFramePr>
          <p:nvPr>
            <p:extLst>
              <p:ext uri="{D42A27DB-BD31-4B8C-83A1-F6EECF244321}">
                <p14:modId xmlns:p14="http://schemas.microsoft.com/office/powerpoint/2010/main" val="3845238414"/>
              </p:ext>
            </p:extLst>
          </p:nvPr>
        </p:nvGraphicFramePr>
        <p:xfrm>
          <a:off x="725488" y="4597745"/>
          <a:ext cx="7597775" cy="735013"/>
        </p:xfrm>
        <a:graphic>
          <a:graphicData uri="http://schemas.openxmlformats.org/presentationml/2006/ole">
            <mc:AlternateContent xmlns:mc="http://schemas.openxmlformats.org/markup-compatibility/2006">
              <mc:Choice xmlns:v="urn:schemas-microsoft-com:vml" Requires="v">
                <p:oleObj spid="_x0000_s17432" name="Equation" r:id="rId7" imgW="4152900" imgH="419100" progId="Equation.3">
                  <p:embed/>
                </p:oleObj>
              </mc:Choice>
              <mc:Fallback>
                <p:oleObj name="Equation" r:id="rId7" imgW="4152900" imgH="4191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488" y="4597745"/>
                        <a:ext cx="7597775" cy="73501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a:hlinkClick r:id="" action="ppaction://ole?verb=0"/>
          </p:cNvPr>
          <p:cNvGraphicFramePr>
            <a:graphicFrameLocks/>
          </p:cNvGraphicFramePr>
          <p:nvPr>
            <p:extLst>
              <p:ext uri="{D42A27DB-BD31-4B8C-83A1-F6EECF244321}">
                <p14:modId xmlns:p14="http://schemas.microsoft.com/office/powerpoint/2010/main" val="3289784022"/>
              </p:ext>
            </p:extLst>
          </p:nvPr>
        </p:nvGraphicFramePr>
        <p:xfrm>
          <a:off x="688975" y="5534370"/>
          <a:ext cx="8250238" cy="736600"/>
        </p:xfrm>
        <a:graphic>
          <a:graphicData uri="http://schemas.openxmlformats.org/presentationml/2006/ole">
            <mc:AlternateContent xmlns:mc="http://schemas.openxmlformats.org/markup-compatibility/2006">
              <mc:Choice xmlns:v="urn:schemas-microsoft-com:vml" Requires="v">
                <p:oleObj spid="_x0000_s17433" name="Equation" r:id="rId9" imgW="4508500" imgH="419100" progId="Equation.3">
                  <p:embed/>
                </p:oleObj>
              </mc:Choice>
              <mc:Fallback>
                <p:oleObj name="Equation" r:id="rId9" imgW="4508500" imgH="4191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975" y="5534370"/>
                        <a:ext cx="8250238" cy="7366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9340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Binomial Distribution :</a:t>
            </a:r>
            <a:endParaRPr lang="it-IT" sz="2000" b="0" dirty="0" smtClean="0">
              <a:latin typeface="Times New Roman" pitchFamily="18" charset="0"/>
              <a:cs typeface="Times New Roman" pitchFamily="18" charset="0"/>
            </a:endParaRPr>
          </a:p>
          <a:p>
            <a:pPr marL="0" indent="0" algn="just">
              <a:buNone/>
            </a:pP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p:txBody>
      </p:sp>
      <p:sp>
        <p:nvSpPr>
          <p:cNvPr id="5" name="Content Placeholder 9"/>
          <p:cNvSpPr txBox="1">
            <a:spLocks/>
          </p:cNvSpPr>
          <p:nvPr/>
        </p:nvSpPr>
        <p:spPr>
          <a:xfrm>
            <a:off x="381000" y="1827213"/>
            <a:ext cx="8382000" cy="221138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What are the mean and standard deviation of this distribution?</a:t>
            </a:r>
            <a:endParaRPr lang="en-US" sz="2000" dirty="0" smtClean="0">
              <a:latin typeface="Times New Roman" pitchFamily="18" charset="0"/>
              <a:cs typeface="Times New Roman" pitchFamily="18" charset="0"/>
            </a:endParaRPr>
          </a:p>
        </p:txBody>
      </p:sp>
      <p:graphicFrame>
        <p:nvGraphicFramePr>
          <p:cNvPr id="6" name="Object 8">
            <a:hlinkClick r:id="" action="ppaction://ole?verb=0"/>
          </p:cNvPr>
          <p:cNvGraphicFramePr>
            <a:graphicFrameLocks/>
          </p:cNvGraphicFramePr>
          <p:nvPr>
            <p:extLst>
              <p:ext uri="{D42A27DB-BD31-4B8C-83A1-F6EECF244321}">
                <p14:modId xmlns:p14="http://schemas.microsoft.com/office/powerpoint/2010/main" val="2016486657"/>
              </p:ext>
            </p:extLst>
          </p:nvPr>
        </p:nvGraphicFramePr>
        <p:xfrm>
          <a:off x="3758193" y="3066142"/>
          <a:ext cx="4884737" cy="1038225"/>
        </p:xfrm>
        <a:graphic>
          <a:graphicData uri="http://schemas.openxmlformats.org/presentationml/2006/ole">
            <mc:AlternateContent xmlns:mc="http://schemas.openxmlformats.org/markup-compatibility/2006">
              <mc:Choice xmlns:v="urn:schemas-microsoft-com:vml" Requires="v">
                <p:oleObj spid="_x0000_s18449" name="Equation" r:id="rId3" imgW="2311200" imgH="558720" progId="Equation.3">
                  <p:embed/>
                </p:oleObj>
              </mc:Choice>
              <mc:Fallback>
                <p:oleObj name="Equation" r:id="rId3" imgW="2311200" imgH="5587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193" y="3066142"/>
                        <a:ext cx="4884737" cy="103822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a:hlinkClick r:id="" action="ppaction://ole?verb=0"/>
          </p:cNvPr>
          <p:cNvGraphicFramePr>
            <a:graphicFrameLocks/>
          </p:cNvGraphicFramePr>
          <p:nvPr>
            <p:extLst>
              <p:ext uri="{D42A27DB-BD31-4B8C-83A1-F6EECF244321}">
                <p14:modId xmlns:p14="http://schemas.microsoft.com/office/powerpoint/2010/main" val="3003572116"/>
              </p:ext>
            </p:extLst>
          </p:nvPr>
        </p:nvGraphicFramePr>
        <p:xfrm>
          <a:off x="3707393" y="2315255"/>
          <a:ext cx="4919662" cy="533400"/>
        </p:xfrm>
        <a:graphic>
          <a:graphicData uri="http://schemas.openxmlformats.org/presentationml/2006/ole">
            <mc:AlternateContent xmlns:mc="http://schemas.openxmlformats.org/markup-compatibility/2006">
              <mc:Choice xmlns:v="urn:schemas-microsoft-com:vml" Requires="v">
                <p:oleObj spid="_x0000_s18450" name="Equation" r:id="rId5" imgW="1688760" imgH="203040" progId="Equation.3">
                  <p:embed/>
                </p:oleObj>
              </mc:Choice>
              <mc:Fallback>
                <p:oleObj name="Equation" r:id="rId5" imgW="1688760" imgH="203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393" y="2315255"/>
                        <a:ext cx="4919662" cy="5334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71"/>
          <p:cNvGrpSpPr>
            <a:grpSpLocks/>
          </p:cNvGrpSpPr>
          <p:nvPr/>
        </p:nvGrpSpPr>
        <p:grpSpPr bwMode="auto">
          <a:xfrm>
            <a:off x="270640" y="2204450"/>
            <a:ext cx="3135313" cy="4451350"/>
            <a:chOff x="336" y="1148"/>
            <a:chExt cx="1975" cy="2260"/>
          </a:xfrm>
        </p:grpSpPr>
        <p:sp>
          <p:nvSpPr>
            <p:cNvPr id="9" name="Rectangle 10"/>
            <p:cNvSpPr>
              <a:spLocks noChangeArrowheads="1"/>
            </p:cNvSpPr>
            <p:nvPr/>
          </p:nvSpPr>
          <p:spPr bwMode="auto">
            <a:xfrm>
              <a:off x="336" y="1148"/>
              <a:ext cx="1975" cy="2260"/>
            </a:xfrm>
            <a:prstGeom prst="rect">
              <a:avLst/>
            </a:prstGeom>
            <a:noFill/>
            <a:ln w="50800">
              <a:solidFill>
                <a:srgbClr val="F6BF69"/>
              </a:solidFill>
              <a:miter lim="800000"/>
              <a:headEnd/>
              <a:tailEnd/>
            </a:ln>
          </p:spPr>
          <p:txBody>
            <a:bodyPr wrap="none" anchor="ctr"/>
            <a:lstStyle/>
            <a:p>
              <a:endParaRPr lang="en-US" sz="1600" i="0">
                <a:solidFill>
                  <a:srgbClr val="000000"/>
                </a:solidFill>
                <a:latin typeface="Times New Roman" pitchFamily="18" charset="0"/>
                <a:ea typeface="Verdana" pitchFamily="34" charset="0"/>
                <a:cs typeface="Times New Roman" pitchFamily="18" charset="0"/>
              </a:endParaRPr>
            </a:p>
          </p:txBody>
        </p:sp>
        <p:grpSp>
          <p:nvGrpSpPr>
            <p:cNvPr id="10" name="Group 70"/>
            <p:cNvGrpSpPr>
              <a:grpSpLocks/>
            </p:cNvGrpSpPr>
            <p:nvPr/>
          </p:nvGrpSpPr>
          <p:grpSpPr bwMode="auto">
            <a:xfrm>
              <a:off x="356" y="1181"/>
              <a:ext cx="1774" cy="2138"/>
              <a:chOff x="356" y="1181"/>
              <a:chExt cx="1774" cy="2138"/>
            </a:xfrm>
          </p:grpSpPr>
          <p:sp>
            <p:nvSpPr>
              <p:cNvPr id="11" name="Rectangle 11"/>
              <p:cNvSpPr>
                <a:spLocks noChangeArrowheads="1"/>
              </p:cNvSpPr>
              <p:nvPr/>
            </p:nvSpPr>
            <p:spPr bwMode="auto">
              <a:xfrm>
                <a:off x="1240" y="1526"/>
                <a:ext cx="436" cy="1793"/>
              </a:xfrm>
              <a:prstGeom prst="rect">
                <a:avLst/>
              </a:prstGeom>
              <a:solidFill>
                <a:srgbClr val="FF00FF"/>
              </a:solidFill>
              <a:ln w="12700">
                <a:noFill/>
                <a:miter lim="800000"/>
                <a:headEnd/>
                <a:tailEnd/>
              </a:ln>
            </p:spPr>
            <p:txBody>
              <a:bodyPr wrap="none" anchor="ctr"/>
              <a:lstStyle/>
              <a:p>
                <a:endParaRPr lang="en-US" sz="1600" i="0">
                  <a:solidFill>
                    <a:srgbClr val="000000"/>
                  </a:solidFill>
                  <a:latin typeface="Times New Roman" pitchFamily="18" charset="0"/>
                  <a:ea typeface="Verdana" pitchFamily="34" charset="0"/>
                  <a:cs typeface="Times New Roman" pitchFamily="18" charset="0"/>
                </a:endParaRPr>
              </a:p>
            </p:txBody>
          </p:sp>
          <p:sp>
            <p:nvSpPr>
              <p:cNvPr id="12" name="Line 12"/>
              <p:cNvSpPr>
                <a:spLocks noChangeShapeType="1"/>
              </p:cNvSpPr>
              <p:nvPr/>
            </p:nvSpPr>
            <p:spPr bwMode="auto">
              <a:xfrm>
                <a:off x="408" y="1360"/>
                <a:ext cx="169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600" i="0" kern="0">
                  <a:solidFill>
                    <a:sysClr val="windowText" lastClr="000000"/>
                  </a:solidFill>
                  <a:latin typeface="Times New Roman" pitchFamily="18" charset="0"/>
                  <a:ea typeface="Verdana" pitchFamily="34" charset="0"/>
                  <a:cs typeface="Times New Roman" pitchFamily="18" charset="0"/>
                </a:endParaRPr>
              </a:p>
            </p:txBody>
          </p:sp>
          <p:sp>
            <p:nvSpPr>
              <p:cNvPr id="13" name="Rectangle 13"/>
              <p:cNvSpPr>
                <a:spLocks noChangeArrowheads="1"/>
              </p:cNvSpPr>
              <p:nvPr/>
            </p:nvSpPr>
            <p:spPr bwMode="auto">
              <a:xfrm>
                <a:off x="404" y="1360"/>
                <a:ext cx="1706" cy="16"/>
              </a:xfrm>
              <a:prstGeom prst="rect">
                <a:avLst/>
              </a:prstGeom>
              <a:solidFill>
                <a:srgbClr val="000000"/>
              </a:solidFill>
              <a:ln w="12700">
                <a:noFill/>
                <a:miter lim="800000"/>
                <a:headEnd/>
                <a:tailEnd/>
              </a:ln>
            </p:spPr>
            <p:txBody>
              <a:bodyPr wrap="none" anchor="ctr"/>
              <a:lstStyle/>
              <a:p>
                <a:endParaRPr lang="en-US" sz="1600" i="0">
                  <a:solidFill>
                    <a:srgbClr val="000000"/>
                  </a:solidFill>
                  <a:latin typeface="Times New Roman" pitchFamily="18" charset="0"/>
                  <a:ea typeface="Verdana" pitchFamily="34" charset="0"/>
                  <a:cs typeface="Times New Roman" pitchFamily="18" charset="0"/>
                </a:endParaRPr>
              </a:p>
            </p:txBody>
          </p:sp>
          <p:sp>
            <p:nvSpPr>
              <p:cNvPr id="14" name="Line 14"/>
              <p:cNvSpPr>
                <a:spLocks noChangeShapeType="1"/>
              </p:cNvSpPr>
              <p:nvPr/>
            </p:nvSpPr>
            <p:spPr bwMode="auto">
              <a:xfrm>
                <a:off x="408" y="1522"/>
                <a:ext cx="169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600" i="0" kern="0">
                  <a:solidFill>
                    <a:sysClr val="windowText" lastClr="000000"/>
                  </a:solidFill>
                  <a:latin typeface="Times New Roman" pitchFamily="18" charset="0"/>
                  <a:ea typeface="Verdana" pitchFamily="34" charset="0"/>
                  <a:cs typeface="Times New Roman" pitchFamily="18" charset="0"/>
                </a:endParaRPr>
              </a:p>
            </p:txBody>
          </p:sp>
          <p:sp>
            <p:nvSpPr>
              <p:cNvPr id="15" name="Rectangle 15"/>
              <p:cNvSpPr>
                <a:spLocks noChangeArrowheads="1"/>
              </p:cNvSpPr>
              <p:nvPr/>
            </p:nvSpPr>
            <p:spPr bwMode="auto">
              <a:xfrm>
                <a:off x="404" y="1522"/>
                <a:ext cx="1706" cy="16"/>
              </a:xfrm>
              <a:prstGeom prst="rect">
                <a:avLst/>
              </a:prstGeom>
              <a:solidFill>
                <a:srgbClr val="000000"/>
              </a:solidFill>
              <a:ln w="12700">
                <a:noFill/>
                <a:miter lim="800000"/>
                <a:headEnd/>
                <a:tailEnd/>
              </a:ln>
            </p:spPr>
            <p:txBody>
              <a:bodyPr wrap="none" anchor="ctr"/>
              <a:lstStyle/>
              <a:p>
                <a:endParaRPr lang="en-US" sz="1600" i="0">
                  <a:solidFill>
                    <a:srgbClr val="000000"/>
                  </a:solidFill>
                  <a:latin typeface="Times New Roman" pitchFamily="18" charset="0"/>
                  <a:ea typeface="Verdana" pitchFamily="34" charset="0"/>
                  <a:cs typeface="Times New Roman" pitchFamily="18" charset="0"/>
                </a:endParaRPr>
              </a:p>
            </p:txBody>
          </p:sp>
          <p:sp>
            <p:nvSpPr>
              <p:cNvPr id="16" name="Rectangle 16"/>
              <p:cNvSpPr>
                <a:spLocks noChangeArrowheads="1"/>
              </p:cNvSpPr>
              <p:nvPr/>
            </p:nvSpPr>
            <p:spPr bwMode="auto">
              <a:xfrm>
                <a:off x="356" y="1181"/>
                <a:ext cx="440"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n = 20 </a:t>
                </a:r>
              </a:p>
            </p:txBody>
          </p:sp>
          <p:sp>
            <p:nvSpPr>
              <p:cNvPr id="17" name="Rectangle 17"/>
              <p:cNvSpPr>
                <a:spLocks noChangeArrowheads="1"/>
              </p:cNvSpPr>
              <p:nvPr/>
            </p:nvSpPr>
            <p:spPr bwMode="auto">
              <a:xfrm>
                <a:off x="770" y="1181"/>
                <a:ext cx="909"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PROBABILITY</a:t>
                </a:r>
              </a:p>
            </p:txBody>
          </p:sp>
          <p:sp>
            <p:nvSpPr>
              <p:cNvPr id="18" name="Rectangle 18"/>
              <p:cNvSpPr>
                <a:spLocks noChangeArrowheads="1"/>
              </p:cNvSpPr>
              <p:nvPr/>
            </p:nvSpPr>
            <p:spPr bwMode="auto">
              <a:xfrm>
                <a:off x="638" y="1344"/>
                <a:ext cx="197"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X</a:t>
                </a:r>
              </a:p>
            </p:txBody>
          </p:sp>
          <p:sp>
            <p:nvSpPr>
              <p:cNvPr id="19" name="Rectangle 19"/>
              <p:cNvSpPr>
                <a:spLocks noChangeArrowheads="1"/>
              </p:cNvSpPr>
              <p:nvPr/>
            </p:nvSpPr>
            <p:spPr bwMode="auto">
              <a:xfrm>
                <a:off x="934" y="1344"/>
                <a:ext cx="313"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0.05</a:t>
                </a:r>
              </a:p>
            </p:txBody>
          </p:sp>
          <p:sp>
            <p:nvSpPr>
              <p:cNvPr id="20" name="Rectangle 20"/>
              <p:cNvSpPr>
                <a:spLocks noChangeArrowheads="1"/>
              </p:cNvSpPr>
              <p:nvPr/>
            </p:nvSpPr>
            <p:spPr bwMode="auto">
              <a:xfrm>
                <a:off x="1368" y="1344"/>
                <a:ext cx="313" cy="155"/>
              </a:xfrm>
              <a:prstGeom prst="rect">
                <a:avLst/>
              </a:prstGeom>
              <a:solidFill>
                <a:schemeClr val="bg1"/>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rgbClr val="000000"/>
                    </a:solidFill>
                    <a:latin typeface="Times New Roman" pitchFamily="18" charset="0"/>
                    <a:ea typeface="Verdana" pitchFamily="34" charset="0"/>
                    <a:cs typeface="Times New Roman" pitchFamily="18" charset="0"/>
                  </a:rPr>
                  <a:t>0.06</a:t>
                </a:r>
              </a:p>
            </p:txBody>
          </p:sp>
          <p:sp>
            <p:nvSpPr>
              <p:cNvPr id="21" name="Rectangle 21"/>
              <p:cNvSpPr>
                <a:spLocks noChangeArrowheads="1"/>
              </p:cNvSpPr>
              <p:nvPr/>
            </p:nvSpPr>
            <p:spPr bwMode="auto">
              <a:xfrm>
                <a:off x="1803" y="1344"/>
                <a:ext cx="313"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0.07</a:t>
                </a:r>
              </a:p>
            </p:txBody>
          </p:sp>
          <p:sp>
            <p:nvSpPr>
              <p:cNvPr id="22" name="Rectangle 22"/>
              <p:cNvSpPr>
                <a:spLocks noChangeArrowheads="1"/>
              </p:cNvSpPr>
              <p:nvPr/>
            </p:nvSpPr>
            <p:spPr bwMode="auto">
              <a:xfrm>
                <a:off x="662" y="1507"/>
                <a:ext cx="172" cy="155"/>
              </a:xfrm>
              <a:prstGeom prst="rect">
                <a:avLst/>
              </a:prstGeom>
              <a:solidFill>
                <a:srgbClr val="FFFFCC"/>
              </a:solid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0</a:t>
                </a:r>
              </a:p>
            </p:txBody>
          </p:sp>
          <p:sp>
            <p:nvSpPr>
              <p:cNvPr id="23" name="Rectangle 23"/>
              <p:cNvSpPr>
                <a:spLocks noChangeArrowheads="1"/>
              </p:cNvSpPr>
              <p:nvPr/>
            </p:nvSpPr>
            <p:spPr bwMode="auto">
              <a:xfrm>
                <a:off x="804" y="1507"/>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rgbClr val="000000"/>
                    </a:solidFill>
                    <a:latin typeface="Times New Roman" pitchFamily="18" charset="0"/>
                    <a:ea typeface="Verdana" pitchFamily="34" charset="0"/>
                    <a:cs typeface="Times New Roman" pitchFamily="18" charset="0"/>
                  </a:rPr>
                  <a:t>0.3585</a:t>
                </a:r>
              </a:p>
            </p:txBody>
          </p:sp>
          <p:sp>
            <p:nvSpPr>
              <p:cNvPr id="24" name="Rectangle 24"/>
              <p:cNvSpPr>
                <a:spLocks noChangeArrowheads="1"/>
              </p:cNvSpPr>
              <p:nvPr/>
            </p:nvSpPr>
            <p:spPr bwMode="auto">
              <a:xfrm>
                <a:off x="1238" y="1507"/>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ysClr val="windowText" lastClr="000000"/>
                    </a:solidFill>
                    <a:latin typeface="Times New Roman" pitchFamily="18" charset="0"/>
                    <a:ea typeface="Verdana" pitchFamily="34" charset="0"/>
                    <a:cs typeface="Times New Roman" pitchFamily="18" charset="0"/>
                  </a:rPr>
                  <a:t>0.2901</a:t>
                </a:r>
              </a:p>
            </p:txBody>
          </p:sp>
          <p:sp>
            <p:nvSpPr>
              <p:cNvPr id="25" name="Rectangle 25"/>
              <p:cNvSpPr>
                <a:spLocks noChangeArrowheads="1"/>
              </p:cNvSpPr>
              <p:nvPr/>
            </p:nvSpPr>
            <p:spPr bwMode="auto">
              <a:xfrm>
                <a:off x="1672" y="1507"/>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0.2342</a:t>
                </a:r>
              </a:p>
            </p:txBody>
          </p:sp>
          <p:sp>
            <p:nvSpPr>
              <p:cNvPr id="26" name="Rectangle 26"/>
              <p:cNvSpPr>
                <a:spLocks noChangeArrowheads="1"/>
              </p:cNvSpPr>
              <p:nvPr/>
            </p:nvSpPr>
            <p:spPr bwMode="auto">
              <a:xfrm>
                <a:off x="662" y="1670"/>
                <a:ext cx="172" cy="155"/>
              </a:xfrm>
              <a:prstGeom prst="rect">
                <a:avLst/>
              </a:prstGeom>
              <a:solidFill>
                <a:srgbClr val="FFFFCC"/>
              </a:solidFill>
              <a:ln w="12700">
                <a:noFill/>
                <a:miter lim="800000"/>
                <a:headEnd/>
                <a:tailEnd/>
              </a:ln>
            </p:spPr>
            <p:txBody>
              <a:bodyPr wrap="none" lIns="90488" tIns="44450" rIns="90488" bIns="44450">
                <a:spAutoFit/>
              </a:bodyPr>
              <a:lstStyle/>
              <a:p>
                <a:r>
                  <a:rPr lang="en-US" sz="1400" b="1" i="0" dirty="0">
                    <a:solidFill>
                      <a:srgbClr val="000000"/>
                    </a:solidFill>
                    <a:latin typeface="Times New Roman" pitchFamily="18" charset="0"/>
                    <a:ea typeface="Verdana" pitchFamily="34" charset="0"/>
                    <a:cs typeface="Times New Roman" pitchFamily="18" charset="0"/>
                  </a:rPr>
                  <a:t>1</a:t>
                </a:r>
              </a:p>
            </p:txBody>
          </p:sp>
          <p:sp>
            <p:nvSpPr>
              <p:cNvPr id="27" name="Rectangle 27"/>
              <p:cNvSpPr>
                <a:spLocks noChangeArrowheads="1"/>
              </p:cNvSpPr>
              <p:nvPr/>
            </p:nvSpPr>
            <p:spPr bwMode="auto">
              <a:xfrm>
                <a:off x="804" y="1670"/>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rgbClr val="000000"/>
                    </a:solidFill>
                    <a:latin typeface="Times New Roman" pitchFamily="18" charset="0"/>
                    <a:ea typeface="Verdana" pitchFamily="34" charset="0"/>
                    <a:cs typeface="Times New Roman" pitchFamily="18" charset="0"/>
                  </a:rPr>
                  <a:t>0.3774</a:t>
                </a:r>
              </a:p>
            </p:txBody>
          </p:sp>
          <p:sp>
            <p:nvSpPr>
              <p:cNvPr id="28" name="Rectangle 28"/>
              <p:cNvSpPr>
                <a:spLocks noChangeArrowheads="1"/>
              </p:cNvSpPr>
              <p:nvPr/>
            </p:nvSpPr>
            <p:spPr bwMode="auto">
              <a:xfrm>
                <a:off x="1238" y="1670"/>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ysClr val="windowText" lastClr="000000"/>
                    </a:solidFill>
                    <a:latin typeface="Times New Roman" pitchFamily="18" charset="0"/>
                    <a:ea typeface="Verdana" pitchFamily="34" charset="0"/>
                    <a:cs typeface="Times New Roman" pitchFamily="18" charset="0"/>
                  </a:rPr>
                  <a:t>0.3703</a:t>
                </a:r>
              </a:p>
            </p:txBody>
          </p:sp>
          <p:sp>
            <p:nvSpPr>
              <p:cNvPr id="29" name="Rectangle 29"/>
              <p:cNvSpPr>
                <a:spLocks noChangeArrowheads="1"/>
              </p:cNvSpPr>
              <p:nvPr/>
            </p:nvSpPr>
            <p:spPr bwMode="auto">
              <a:xfrm>
                <a:off x="1672" y="1670"/>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0.3526</a:t>
                </a:r>
              </a:p>
            </p:txBody>
          </p:sp>
          <p:sp>
            <p:nvSpPr>
              <p:cNvPr id="30" name="Rectangle 30"/>
              <p:cNvSpPr>
                <a:spLocks noChangeArrowheads="1"/>
              </p:cNvSpPr>
              <p:nvPr/>
            </p:nvSpPr>
            <p:spPr bwMode="auto">
              <a:xfrm>
                <a:off x="662" y="1832"/>
                <a:ext cx="172" cy="155"/>
              </a:xfrm>
              <a:prstGeom prst="rect">
                <a:avLst/>
              </a:prstGeom>
              <a:solidFill>
                <a:srgbClr val="FFFFCC"/>
              </a:solid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2</a:t>
                </a:r>
              </a:p>
            </p:txBody>
          </p:sp>
          <p:sp>
            <p:nvSpPr>
              <p:cNvPr id="31" name="Rectangle 31"/>
              <p:cNvSpPr>
                <a:spLocks noChangeArrowheads="1"/>
              </p:cNvSpPr>
              <p:nvPr/>
            </p:nvSpPr>
            <p:spPr bwMode="auto">
              <a:xfrm>
                <a:off x="804" y="1832"/>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0.1887</a:t>
                </a:r>
              </a:p>
            </p:txBody>
          </p:sp>
          <p:sp>
            <p:nvSpPr>
              <p:cNvPr id="32" name="Rectangle 32"/>
              <p:cNvSpPr>
                <a:spLocks noChangeArrowheads="1"/>
              </p:cNvSpPr>
              <p:nvPr/>
            </p:nvSpPr>
            <p:spPr bwMode="auto">
              <a:xfrm>
                <a:off x="1238" y="1832"/>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ysClr val="windowText" lastClr="000000"/>
                    </a:solidFill>
                    <a:latin typeface="Times New Roman" pitchFamily="18" charset="0"/>
                    <a:ea typeface="Verdana" pitchFamily="34" charset="0"/>
                    <a:cs typeface="Times New Roman" pitchFamily="18" charset="0"/>
                  </a:rPr>
                  <a:t>0.2246</a:t>
                </a:r>
              </a:p>
            </p:txBody>
          </p:sp>
          <p:sp>
            <p:nvSpPr>
              <p:cNvPr id="33" name="Rectangle 33"/>
              <p:cNvSpPr>
                <a:spLocks noChangeArrowheads="1"/>
              </p:cNvSpPr>
              <p:nvPr/>
            </p:nvSpPr>
            <p:spPr bwMode="auto">
              <a:xfrm>
                <a:off x="1672" y="1832"/>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0.2521</a:t>
                </a:r>
              </a:p>
            </p:txBody>
          </p:sp>
          <p:sp>
            <p:nvSpPr>
              <p:cNvPr id="34" name="Rectangle 34"/>
              <p:cNvSpPr>
                <a:spLocks noChangeArrowheads="1"/>
              </p:cNvSpPr>
              <p:nvPr/>
            </p:nvSpPr>
            <p:spPr bwMode="auto">
              <a:xfrm>
                <a:off x="662" y="1995"/>
                <a:ext cx="172" cy="155"/>
              </a:xfrm>
              <a:prstGeom prst="rect">
                <a:avLst/>
              </a:prstGeom>
              <a:noFill/>
              <a:ln w="12700">
                <a:noFill/>
                <a:miter lim="800000"/>
                <a:headEnd/>
                <a:tailEnd/>
              </a:ln>
            </p:spPr>
            <p:txBody>
              <a:bodyPr wrap="none" lIns="90488" tIns="44450" rIns="90488" bIns="44450">
                <a:spAutoFit/>
              </a:bodyPr>
              <a:lstStyle/>
              <a:p>
                <a:r>
                  <a:rPr lang="en-US" sz="1400" b="1" i="0" dirty="0">
                    <a:solidFill>
                      <a:srgbClr val="000000"/>
                    </a:solidFill>
                    <a:latin typeface="Times New Roman" pitchFamily="18" charset="0"/>
                    <a:ea typeface="Verdana" pitchFamily="34" charset="0"/>
                    <a:cs typeface="Times New Roman" pitchFamily="18" charset="0"/>
                  </a:rPr>
                  <a:t>3</a:t>
                </a:r>
              </a:p>
            </p:txBody>
          </p:sp>
          <p:sp>
            <p:nvSpPr>
              <p:cNvPr id="35" name="Rectangle 35"/>
              <p:cNvSpPr>
                <a:spLocks noChangeArrowheads="1"/>
              </p:cNvSpPr>
              <p:nvPr/>
            </p:nvSpPr>
            <p:spPr bwMode="auto">
              <a:xfrm>
                <a:off x="804" y="1995"/>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0.0596</a:t>
                </a:r>
              </a:p>
            </p:txBody>
          </p:sp>
          <p:sp>
            <p:nvSpPr>
              <p:cNvPr id="36" name="Rectangle 36"/>
              <p:cNvSpPr>
                <a:spLocks noChangeArrowheads="1"/>
              </p:cNvSpPr>
              <p:nvPr/>
            </p:nvSpPr>
            <p:spPr bwMode="auto">
              <a:xfrm>
                <a:off x="1238" y="1995"/>
                <a:ext cx="426" cy="155"/>
              </a:xfrm>
              <a:prstGeom prst="rect">
                <a:avLst/>
              </a:prstGeom>
              <a:solidFill>
                <a:srgbClr val="FF00FF"/>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0.0860</a:t>
                </a:r>
              </a:p>
            </p:txBody>
          </p:sp>
          <p:sp>
            <p:nvSpPr>
              <p:cNvPr id="37" name="Rectangle 37"/>
              <p:cNvSpPr>
                <a:spLocks noChangeArrowheads="1"/>
              </p:cNvSpPr>
              <p:nvPr/>
            </p:nvSpPr>
            <p:spPr bwMode="auto">
              <a:xfrm>
                <a:off x="1672" y="1995"/>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0.1139</a:t>
                </a:r>
              </a:p>
            </p:txBody>
          </p:sp>
          <p:sp>
            <p:nvSpPr>
              <p:cNvPr id="38" name="Rectangle 38"/>
              <p:cNvSpPr>
                <a:spLocks noChangeArrowheads="1"/>
              </p:cNvSpPr>
              <p:nvPr/>
            </p:nvSpPr>
            <p:spPr bwMode="auto">
              <a:xfrm>
                <a:off x="662" y="2158"/>
                <a:ext cx="172"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4</a:t>
                </a:r>
              </a:p>
            </p:txBody>
          </p:sp>
          <p:sp>
            <p:nvSpPr>
              <p:cNvPr id="39" name="Rectangle 39"/>
              <p:cNvSpPr>
                <a:spLocks noChangeArrowheads="1"/>
              </p:cNvSpPr>
              <p:nvPr/>
            </p:nvSpPr>
            <p:spPr bwMode="auto">
              <a:xfrm>
                <a:off x="804" y="2158"/>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0.0133</a:t>
                </a:r>
              </a:p>
            </p:txBody>
          </p:sp>
          <p:sp>
            <p:nvSpPr>
              <p:cNvPr id="40" name="Rectangle 40"/>
              <p:cNvSpPr>
                <a:spLocks noChangeArrowheads="1"/>
              </p:cNvSpPr>
              <p:nvPr/>
            </p:nvSpPr>
            <p:spPr bwMode="auto">
              <a:xfrm>
                <a:off x="1238" y="2158"/>
                <a:ext cx="426" cy="155"/>
              </a:xfrm>
              <a:prstGeom prst="rect">
                <a:avLst/>
              </a:prstGeom>
              <a:solidFill>
                <a:srgbClr val="FF00FF"/>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0.0233</a:t>
                </a:r>
              </a:p>
            </p:txBody>
          </p:sp>
          <p:sp>
            <p:nvSpPr>
              <p:cNvPr id="41" name="Rectangle 41"/>
              <p:cNvSpPr>
                <a:spLocks noChangeArrowheads="1"/>
              </p:cNvSpPr>
              <p:nvPr/>
            </p:nvSpPr>
            <p:spPr bwMode="auto">
              <a:xfrm>
                <a:off x="1672" y="2158"/>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0.0364</a:t>
                </a:r>
              </a:p>
            </p:txBody>
          </p:sp>
          <p:sp>
            <p:nvSpPr>
              <p:cNvPr id="42" name="Rectangle 42"/>
              <p:cNvSpPr>
                <a:spLocks noChangeArrowheads="1"/>
              </p:cNvSpPr>
              <p:nvPr/>
            </p:nvSpPr>
            <p:spPr bwMode="auto">
              <a:xfrm>
                <a:off x="662" y="2322"/>
                <a:ext cx="172"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5</a:t>
                </a:r>
              </a:p>
            </p:txBody>
          </p:sp>
          <p:sp>
            <p:nvSpPr>
              <p:cNvPr id="43" name="Rectangle 43"/>
              <p:cNvSpPr>
                <a:spLocks noChangeArrowheads="1"/>
              </p:cNvSpPr>
              <p:nvPr/>
            </p:nvSpPr>
            <p:spPr bwMode="auto">
              <a:xfrm>
                <a:off x="804" y="2322"/>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0.0022</a:t>
                </a:r>
              </a:p>
            </p:txBody>
          </p:sp>
          <p:sp>
            <p:nvSpPr>
              <p:cNvPr id="44" name="Rectangle 44"/>
              <p:cNvSpPr>
                <a:spLocks noChangeArrowheads="1"/>
              </p:cNvSpPr>
              <p:nvPr/>
            </p:nvSpPr>
            <p:spPr bwMode="auto">
              <a:xfrm>
                <a:off x="1238" y="2322"/>
                <a:ext cx="426" cy="155"/>
              </a:xfrm>
              <a:prstGeom prst="rect">
                <a:avLst/>
              </a:prstGeom>
              <a:solidFill>
                <a:srgbClr val="FF00FF"/>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0.0048</a:t>
                </a:r>
              </a:p>
            </p:txBody>
          </p:sp>
          <p:sp>
            <p:nvSpPr>
              <p:cNvPr id="45" name="Rectangle 45"/>
              <p:cNvSpPr>
                <a:spLocks noChangeArrowheads="1"/>
              </p:cNvSpPr>
              <p:nvPr/>
            </p:nvSpPr>
            <p:spPr bwMode="auto">
              <a:xfrm>
                <a:off x="1672" y="2322"/>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0.0088</a:t>
                </a:r>
              </a:p>
            </p:txBody>
          </p:sp>
          <p:sp>
            <p:nvSpPr>
              <p:cNvPr id="46" name="Rectangle 46"/>
              <p:cNvSpPr>
                <a:spLocks noChangeArrowheads="1"/>
              </p:cNvSpPr>
              <p:nvPr/>
            </p:nvSpPr>
            <p:spPr bwMode="auto">
              <a:xfrm>
                <a:off x="662" y="2484"/>
                <a:ext cx="172"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6</a:t>
                </a:r>
              </a:p>
            </p:txBody>
          </p:sp>
          <p:sp>
            <p:nvSpPr>
              <p:cNvPr id="47" name="Rectangle 47"/>
              <p:cNvSpPr>
                <a:spLocks noChangeArrowheads="1"/>
              </p:cNvSpPr>
              <p:nvPr/>
            </p:nvSpPr>
            <p:spPr bwMode="auto">
              <a:xfrm>
                <a:off x="804" y="2484"/>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0.0003</a:t>
                </a:r>
              </a:p>
            </p:txBody>
          </p:sp>
          <p:sp>
            <p:nvSpPr>
              <p:cNvPr id="48" name="Rectangle 48"/>
              <p:cNvSpPr>
                <a:spLocks noChangeArrowheads="1"/>
              </p:cNvSpPr>
              <p:nvPr/>
            </p:nvSpPr>
            <p:spPr bwMode="auto">
              <a:xfrm>
                <a:off x="1238" y="2484"/>
                <a:ext cx="426" cy="155"/>
              </a:xfrm>
              <a:prstGeom prst="rect">
                <a:avLst/>
              </a:prstGeom>
              <a:solidFill>
                <a:srgbClr val="FF00FF"/>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0.0008</a:t>
                </a:r>
              </a:p>
            </p:txBody>
          </p:sp>
          <p:sp>
            <p:nvSpPr>
              <p:cNvPr id="49" name="Rectangle 49"/>
              <p:cNvSpPr>
                <a:spLocks noChangeArrowheads="1"/>
              </p:cNvSpPr>
              <p:nvPr/>
            </p:nvSpPr>
            <p:spPr bwMode="auto">
              <a:xfrm>
                <a:off x="1672" y="2484"/>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0.0017</a:t>
                </a:r>
              </a:p>
            </p:txBody>
          </p:sp>
          <p:sp>
            <p:nvSpPr>
              <p:cNvPr id="50" name="Rectangle 50"/>
              <p:cNvSpPr>
                <a:spLocks noChangeArrowheads="1"/>
              </p:cNvSpPr>
              <p:nvPr/>
            </p:nvSpPr>
            <p:spPr bwMode="auto">
              <a:xfrm>
                <a:off x="662" y="2646"/>
                <a:ext cx="172"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7</a:t>
                </a:r>
              </a:p>
            </p:txBody>
          </p:sp>
          <p:sp>
            <p:nvSpPr>
              <p:cNvPr id="51" name="Rectangle 51"/>
              <p:cNvSpPr>
                <a:spLocks noChangeArrowheads="1"/>
              </p:cNvSpPr>
              <p:nvPr/>
            </p:nvSpPr>
            <p:spPr bwMode="auto">
              <a:xfrm>
                <a:off x="804" y="2646"/>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0.0000</a:t>
                </a:r>
              </a:p>
            </p:txBody>
          </p:sp>
          <p:sp>
            <p:nvSpPr>
              <p:cNvPr id="52" name="Rectangle 52"/>
              <p:cNvSpPr>
                <a:spLocks noChangeArrowheads="1"/>
              </p:cNvSpPr>
              <p:nvPr/>
            </p:nvSpPr>
            <p:spPr bwMode="auto">
              <a:xfrm>
                <a:off x="1238" y="2646"/>
                <a:ext cx="426" cy="155"/>
              </a:xfrm>
              <a:prstGeom prst="rect">
                <a:avLst/>
              </a:prstGeom>
              <a:solidFill>
                <a:srgbClr val="FF00FF"/>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0.0001</a:t>
                </a:r>
              </a:p>
            </p:txBody>
          </p:sp>
          <p:sp>
            <p:nvSpPr>
              <p:cNvPr id="53" name="Rectangle 53"/>
              <p:cNvSpPr>
                <a:spLocks noChangeArrowheads="1"/>
              </p:cNvSpPr>
              <p:nvPr/>
            </p:nvSpPr>
            <p:spPr bwMode="auto">
              <a:xfrm>
                <a:off x="1672" y="2646"/>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0.0002</a:t>
                </a:r>
              </a:p>
            </p:txBody>
          </p:sp>
          <p:sp>
            <p:nvSpPr>
              <p:cNvPr id="54" name="Rectangle 54"/>
              <p:cNvSpPr>
                <a:spLocks noChangeArrowheads="1"/>
              </p:cNvSpPr>
              <p:nvPr/>
            </p:nvSpPr>
            <p:spPr bwMode="auto">
              <a:xfrm>
                <a:off x="662" y="2809"/>
                <a:ext cx="172"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8</a:t>
                </a:r>
              </a:p>
            </p:txBody>
          </p:sp>
          <p:sp>
            <p:nvSpPr>
              <p:cNvPr id="55" name="Rectangle 55"/>
              <p:cNvSpPr>
                <a:spLocks noChangeArrowheads="1"/>
              </p:cNvSpPr>
              <p:nvPr/>
            </p:nvSpPr>
            <p:spPr bwMode="auto">
              <a:xfrm>
                <a:off x="804" y="2809"/>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0.0000</a:t>
                </a:r>
              </a:p>
            </p:txBody>
          </p:sp>
          <p:sp>
            <p:nvSpPr>
              <p:cNvPr id="56" name="Rectangle 56"/>
              <p:cNvSpPr>
                <a:spLocks noChangeArrowheads="1"/>
              </p:cNvSpPr>
              <p:nvPr/>
            </p:nvSpPr>
            <p:spPr bwMode="auto">
              <a:xfrm>
                <a:off x="1238" y="2809"/>
                <a:ext cx="426" cy="155"/>
              </a:xfrm>
              <a:prstGeom prst="rect">
                <a:avLst/>
              </a:prstGeom>
              <a:solidFill>
                <a:srgbClr val="FF00FF"/>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0.0000</a:t>
                </a:r>
              </a:p>
            </p:txBody>
          </p:sp>
          <p:sp>
            <p:nvSpPr>
              <p:cNvPr id="57" name="Rectangle 57"/>
              <p:cNvSpPr>
                <a:spLocks noChangeArrowheads="1"/>
              </p:cNvSpPr>
              <p:nvPr/>
            </p:nvSpPr>
            <p:spPr bwMode="auto">
              <a:xfrm>
                <a:off x="1672" y="2809"/>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0.0000</a:t>
                </a:r>
              </a:p>
            </p:txBody>
          </p:sp>
          <p:sp>
            <p:nvSpPr>
              <p:cNvPr id="58" name="Rectangle 58"/>
              <p:cNvSpPr>
                <a:spLocks noChangeArrowheads="1"/>
              </p:cNvSpPr>
              <p:nvPr/>
            </p:nvSpPr>
            <p:spPr bwMode="auto">
              <a:xfrm>
                <a:off x="599" y="2971"/>
                <a:ext cx="228"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a:t>
                </a:r>
              </a:p>
            </p:txBody>
          </p:sp>
          <p:sp>
            <p:nvSpPr>
              <p:cNvPr id="59" name="Rectangle 59"/>
              <p:cNvSpPr>
                <a:spLocks noChangeArrowheads="1"/>
              </p:cNvSpPr>
              <p:nvPr/>
            </p:nvSpPr>
            <p:spPr bwMode="auto">
              <a:xfrm>
                <a:off x="1034" y="2971"/>
                <a:ext cx="228"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a:t>
                </a:r>
              </a:p>
            </p:txBody>
          </p:sp>
          <p:sp>
            <p:nvSpPr>
              <p:cNvPr id="60" name="Rectangle 61"/>
              <p:cNvSpPr>
                <a:spLocks noChangeArrowheads="1"/>
              </p:cNvSpPr>
              <p:nvPr/>
            </p:nvSpPr>
            <p:spPr bwMode="auto">
              <a:xfrm>
                <a:off x="1902" y="2971"/>
                <a:ext cx="228" cy="155"/>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a:t>
                </a:r>
              </a:p>
            </p:txBody>
          </p:sp>
          <p:sp>
            <p:nvSpPr>
              <p:cNvPr id="61" name="Rectangle 62"/>
              <p:cNvSpPr>
                <a:spLocks noChangeArrowheads="1"/>
              </p:cNvSpPr>
              <p:nvPr/>
            </p:nvSpPr>
            <p:spPr bwMode="auto">
              <a:xfrm>
                <a:off x="597" y="3134"/>
                <a:ext cx="228"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20</a:t>
                </a:r>
              </a:p>
            </p:txBody>
          </p:sp>
          <p:sp>
            <p:nvSpPr>
              <p:cNvPr id="62" name="Rectangle 63"/>
              <p:cNvSpPr>
                <a:spLocks noChangeArrowheads="1"/>
              </p:cNvSpPr>
              <p:nvPr/>
            </p:nvSpPr>
            <p:spPr bwMode="auto">
              <a:xfrm>
                <a:off x="804" y="3134"/>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0.0000</a:t>
                </a:r>
              </a:p>
            </p:txBody>
          </p:sp>
          <p:sp>
            <p:nvSpPr>
              <p:cNvPr id="63" name="Rectangle 64"/>
              <p:cNvSpPr>
                <a:spLocks noChangeArrowheads="1"/>
              </p:cNvSpPr>
              <p:nvPr/>
            </p:nvSpPr>
            <p:spPr bwMode="auto">
              <a:xfrm>
                <a:off x="1238" y="3134"/>
                <a:ext cx="426" cy="155"/>
              </a:xfrm>
              <a:prstGeom prst="rect">
                <a:avLst/>
              </a:prstGeom>
              <a:solidFill>
                <a:srgbClr val="FF00FF"/>
              </a:solid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0.0000</a:t>
                </a:r>
              </a:p>
            </p:txBody>
          </p:sp>
          <p:sp>
            <p:nvSpPr>
              <p:cNvPr id="64" name="Rectangle 65"/>
              <p:cNvSpPr>
                <a:spLocks noChangeArrowheads="1"/>
              </p:cNvSpPr>
              <p:nvPr/>
            </p:nvSpPr>
            <p:spPr bwMode="auto">
              <a:xfrm>
                <a:off x="1672" y="3134"/>
                <a:ext cx="426" cy="1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Times New Roman" pitchFamily="18" charset="0"/>
                    <a:ea typeface="Verdana" pitchFamily="34" charset="0"/>
                    <a:cs typeface="Times New Roman" pitchFamily="18" charset="0"/>
                  </a:rPr>
                  <a:t>0.0000</a:t>
                </a:r>
              </a:p>
            </p:txBody>
          </p:sp>
          <p:sp>
            <p:nvSpPr>
              <p:cNvPr id="65" name="Rectangle 60"/>
              <p:cNvSpPr>
                <a:spLocks noChangeArrowheads="1"/>
              </p:cNvSpPr>
              <p:nvPr/>
            </p:nvSpPr>
            <p:spPr bwMode="auto">
              <a:xfrm>
                <a:off x="1440" y="2976"/>
                <a:ext cx="260" cy="155"/>
              </a:xfrm>
              <a:prstGeom prst="rect">
                <a:avLst/>
              </a:prstGeom>
              <a:solidFill>
                <a:srgbClr val="FF00FF"/>
              </a:solidFill>
              <a:ln w="12700">
                <a:noFill/>
                <a:miter lim="800000"/>
                <a:headEnd/>
                <a:tailEnd/>
              </a:ln>
            </p:spPr>
            <p:txBody>
              <a:bodyPr lIns="90488" tIns="44450" rIns="90488" bIns="44450">
                <a:spAutoFit/>
              </a:bodyPr>
              <a:lstStyle/>
              <a:p>
                <a:r>
                  <a:rPr lang="en-US" sz="1400" b="1" i="0">
                    <a:solidFill>
                      <a:srgbClr val="000000"/>
                    </a:solidFill>
                    <a:latin typeface="Times New Roman" pitchFamily="18" charset="0"/>
                    <a:ea typeface="Verdana" pitchFamily="34" charset="0"/>
                    <a:cs typeface="Times New Roman" pitchFamily="18" charset="0"/>
                  </a:rPr>
                  <a:t>…</a:t>
                </a:r>
              </a:p>
            </p:txBody>
          </p:sp>
        </p:grpSp>
      </p:grpSp>
      <p:graphicFrame>
        <p:nvGraphicFramePr>
          <p:cNvPr id="66" name="Object 65">
            <a:hlinkClick r:id="" action="ppaction://ole?verb=0"/>
          </p:cNvPr>
          <p:cNvGraphicFramePr>
            <a:graphicFrameLocks/>
          </p:cNvGraphicFramePr>
          <p:nvPr>
            <p:extLst>
              <p:ext uri="{D42A27DB-BD31-4B8C-83A1-F6EECF244321}">
                <p14:modId xmlns:p14="http://schemas.microsoft.com/office/powerpoint/2010/main" val="1579022463"/>
              </p:ext>
            </p:extLst>
          </p:nvPr>
        </p:nvGraphicFramePr>
        <p:xfrm>
          <a:off x="3803900" y="4822950"/>
          <a:ext cx="4473575" cy="1633538"/>
        </p:xfrm>
        <a:graphic>
          <a:graphicData uri="http://schemas.openxmlformats.org/presentationml/2006/ole">
            <mc:AlternateContent xmlns:mc="http://schemas.openxmlformats.org/markup-compatibility/2006">
              <mc:Choice xmlns:v="urn:schemas-microsoft-com:vml" Requires="v">
                <p:oleObj spid="_x0000_s18451" name="Equation" r:id="rId7" imgW="2649700" imgH="1064951" progId="Equation.3">
                  <p:embed/>
                </p:oleObj>
              </mc:Choice>
              <mc:Fallback>
                <p:oleObj name="Equation" r:id="rId7" imgW="2649700" imgH="1064951"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3900" y="4822950"/>
                        <a:ext cx="4473575" cy="163353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9340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800" b="0" u="sng" dirty="0" smtClean="0">
                <a:latin typeface="Times New Roman" pitchFamily="18" charset="0"/>
                <a:cs typeface="Times New Roman" pitchFamily="18" charset="0"/>
              </a:rPr>
              <a:t>Poisson Distribution :</a:t>
            </a:r>
            <a:endParaRPr lang="it-IT" sz="2800" b="0" dirty="0" smtClean="0">
              <a:latin typeface="Times New Roman" pitchFamily="18" charset="0"/>
              <a:cs typeface="Times New Roman" pitchFamily="18" charset="0"/>
            </a:endParaRPr>
          </a:p>
          <a:p>
            <a:pPr algn="just"/>
            <a:r>
              <a:rPr lang="en-US" sz="2800" b="0" dirty="0" smtClean="0">
                <a:latin typeface="Times New Roman" pitchFamily="18" charset="0"/>
                <a:cs typeface="Times New Roman" pitchFamily="18" charset="0"/>
              </a:rPr>
              <a:t>The </a:t>
            </a:r>
            <a:r>
              <a:rPr lang="en-US" sz="2800" b="0" dirty="0">
                <a:latin typeface="Times New Roman" pitchFamily="18" charset="0"/>
                <a:cs typeface="Times New Roman" pitchFamily="18" charset="0"/>
              </a:rPr>
              <a:t>Poisson distribution focuses only on the number of discrete occurrences over some interval or continuum</a:t>
            </a:r>
          </a:p>
          <a:p>
            <a:pPr lvl="1" algn="just"/>
            <a:r>
              <a:rPr lang="en-US" sz="2400" b="0" dirty="0">
                <a:latin typeface="Times New Roman" pitchFamily="18" charset="0"/>
                <a:cs typeface="Times New Roman" pitchFamily="18" charset="0"/>
              </a:rPr>
              <a:t>Poisson does not have a given number of </a:t>
            </a:r>
            <a:r>
              <a:rPr lang="en-US" sz="2400" b="0" dirty="0" smtClean="0">
                <a:latin typeface="Times New Roman" pitchFamily="18" charset="0"/>
                <a:cs typeface="Times New Roman" pitchFamily="18" charset="0"/>
              </a:rPr>
              <a:t>trials (n</a:t>
            </a:r>
            <a:r>
              <a:rPr lang="en-US" sz="2400" b="0" dirty="0">
                <a:latin typeface="Times New Roman" pitchFamily="18" charset="0"/>
                <a:cs typeface="Times New Roman" pitchFamily="18" charset="0"/>
              </a:rPr>
              <a:t>)</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as a binomial experiment does</a:t>
            </a:r>
          </a:p>
          <a:p>
            <a:pPr lvl="1" algn="just"/>
            <a:r>
              <a:rPr lang="en-US" sz="2400" b="0" dirty="0">
                <a:latin typeface="Times New Roman" pitchFamily="18" charset="0"/>
                <a:cs typeface="Times New Roman" pitchFamily="18" charset="0"/>
              </a:rPr>
              <a:t>Occurrences are independent of other occurrences</a:t>
            </a:r>
          </a:p>
          <a:p>
            <a:pPr lvl="1" algn="just"/>
            <a:r>
              <a:rPr lang="en-US" sz="2400" b="0" dirty="0">
                <a:latin typeface="Times New Roman" pitchFamily="18" charset="0"/>
                <a:cs typeface="Times New Roman" pitchFamily="18" charset="0"/>
              </a:rPr>
              <a:t>Occurrences occur over an interval</a:t>
            </a:r>
          </a:p>
        </p:txBody>
      </p:sp>
    </p:spTree>
    <p:extLst>
      <p:ext uri="{BB962C8B-B14F-4D97-AF65-F5344CB8AC3E}">
        <p14:creationId xmlns:p14="http://schemas.microsoft.com/office/powerpoint/2010/main" val="1569340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400" b="0" u="sng" dirty="0" smtClean="0">
                <a:latin typeface="Times New Roman" pitchFamily="18" charset="0"/>
                <a:cs typeface="Times New Roman" pitchFamily="18" charset="0"/>
              </a:rPr>
              <a:t>Poisson Distribution :</a:t>
            </a:r>
            <a:endParaRPr lang="it-IT" sz="2400" b="0" dirty="0" smtClean="0">
              <a:latin typeface="Times New Roman" pitchFamily="18" charset="0"/>
              <a:cs typeface="Times New Roman" pitchFamily="18" charset="0"/>
            </a:endParaRPr>
          </a:p>
          <a:p>
            <a:pPr marL="0" indent="0" algn="just">
              <a:buNone/>
            </a:pPr>
            <a:r>
              <a:rPr lang="en-US" sz="2400" b="0" dirty="0" smtClean="0">
                <a:latin typeface="Times New Roman" pitchFamily="18" charset="0"/>
                <a:cs typeface="Times New Roman" pitchFamily="18" charset="0"/>
              </a:rPr>
              <a:t>The </a:t>
            </a:r>
            <a:r>
              <a:rPr lang="en-US" sz="2400" b="0" dirty="0">
                <a:latin typeface="Times New Roman" pitchFamily="18" charset="0"/>
                <a:cs typeface="Times New Roman" pitchFamily="18" charset="0"/>
              </a:rPr>
              <a:t>Poisson distribution focuses only on the number of discrete occurrences over some interval or continuum</a:t>
            </a:r>
          </a:p>
          <a:p>
            <a:pPr lvl="1" algn="just">
              <a:buFont typeface="Wingdings" pitchFamily="2" charset="2"/>
              <a:buChar char="§"/>
            </a:pPr>
            <a:r>
              <a:rPr lang="en-US" sz="1800" b="0" dirty="0">
                <a:latin typeface="Times New Roman" pitchFamily="18" charset="0"/>
                <a:cs typeface="Times New Roman" pitchFamily="18" charset="0"/>
              </a:rPr>
              <a:t>Poisson does not have a given number of </a:t>
            </a:r>
            <a:r>
              <a:rPr lang="en-US" sz="1800" b="0" dirty="0" smtClean="0">
                <a:latin typeface="Times New Roman" pitchFamily="18" charset="0"/>
                <a:cs typeface="Times New Roman" pitchFamily="18" charset="0"/>
              </a:rPr>
              <a:t>trials (n</a:t>
            </a:r>
            <a:r>
              <a:rPr lang="en-US" sz="1800" b="0" dirty="0">
                <a:latin typeface="Times New Roman" pitchFamily="18" charset="0"/>
                <a:cs typeface="Times New Roman" pitchFamily="18" charset="0"/>
              </a:rPr>
              <a:t>)</a:t>
            </a:r>
            <a:br>
              <a:rPr lang="en-US" sz="1800" b="0" dirty="0">
                <a:latin typeface="Times New Roman" pitchFamily="18" charset="0"/>
                <a:cs typeface="Times New Roman" pitchFamily="18" charset="0"/>
              </a:rPr>
            </a:br>
            <a:r>
              <a:rPr lang="en-US" sz="1800" b="0" dirty="0">
                <a:latin typeface="Times New Roman" pitchFamily="18" charset="0"/>
                <a:cs typeface="Times New Roman" pitchFamily="18" charset="0"/>
              </a:rPr>
              <a:t>as a binomial experiment does</a:t>
            </a:r>
          </a:p>
          <a:p>
            <a:pPr lvl="1" algn="just">
              <a:buFont typeface="Wingdings" pitchFamily="2" charset="2"/>
              <a:buChar char="§"/>
            </a:pPr>
            <a:r>
              <a:rPr lang="en-US" sz="1800" b="0" dirty="0">
                <a:latin typeface="Times New Roman" pitchFamily="18" charset="0"/>
                <a:cs typeface="Times New Roman" pitchFamily="18" charset="0"/>
              </a:rPr>
              <a:t>Occurrences are independent of other occurrences</a:t>
            </a:r>
          </a:p>
          <a:p>
            <a:pPr lvl="1" algn="just">
              <a:buFont typeface="Wingdings" pitchFamily="2" charset="2"/>
              <a:buChar char="§"/>
            </a:pPr>
            <a:r>
              <a:rPr lang="en-US" sz="1800" b="0" dirty="0">
                <a:latin typeface="Times New Roman" pitchFamily="18" charset="0"/>
                <a:cs typeface="Times New Roman" pitchFamily="18" charset="0"/>
              </a:rPr>
              <a:t>Occurrences occur over an </a:t>
            </a:r>
            <a:r>
              <a:rPr lang="en-US" sz="1800" b="0" dirty="0" smtClean="0">
                <a:latin typeface="Times New Roman" pitchFamily="18" charset="0"/>
                <a:cs typeface="Times New Roman" pitchFamily="18" charset="0"/>
              </a:rPr>
              <a:t>interval</a:t>
            </a:r>
            <a:endParaRPr lang="en-US" sz="1800" b="0" dirty="0">
              <a:latin typeface="Times New Roman" pitchFamily="18" charset="0"/>
              <a:cs typeface="Times New Roman" pitchFamily="18" charset="0"/>
            </a:endParaRPr>
          </a:p>
          <a:p>
            <a:pPr marL="457200" lvl="1" indent="0" algn="just">
              <a:buNone/>
            </a:pPr>
            <a:endParaRPr lang="en-US" sz="1800" b="0" dirty="0" smtClean="0">
              <a:latin typeface="Times New Roman" pitchFamily="18" charset="0"/>
              <a:cs typeface="Times New Roman" pitchFamily="18" charset="0"/>
            </a:endParaRPr>
          </a:p>
        </p:txBody>
      </p:sp>
      <p:sp>
        <p:nvSpPr>
          <p:cNvPr id="5" name="Rectangle 4"/>
          <p:cNvSpPr/>
          <p:nvPr/>
        </p:nvSpPr>
        <p:spPr>
          <a:xfrm>
            <a:off x="0" y="3945307"/>
            <a:ext cx="8686799" cy="2585323"/>
          </a:xfrm>
          <a:prstGeom prst="rect">
            <a:avLst/>
          </a:prstGeom>
        </p:spPr>
        <p:txBody>
          <a:bodyPr wrap="square">
            <a:spAutoFit/>
          </a:bodyPr>
          <a:lstStyle/>
          <a:p>
            <a:pPr lvl="1" algn="just"/>
            <a:r>
              <a:rPr lang="en-US" sz="2400" b="0" dirty="0">
                <a:latin typeface="Times New Roman" pitchFamily="18" charset="0"/>
                <a:cs typeface="Times New Roman" pitchFamily="18" charset="0"/>
              </a:rPr>
              <a:t>If Poisson distribution is studied over a long period</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of time, a long run average can be </a:t>
            </a:r>
            <a:r>
              <a:rPr lang="en-US" sz="2400" b="0" dirty="0" smtClean="0">
                <a:latin typeface="Times New Roman" pitchFamily="18" charset="0"/>
                <a:cs typeface="Times New Roman" pitchFamily="18" charset="0"/>
              </a:rPr>
              <a:t>determined</a:t>
            </a:r>
          </a:p>
          <a:p>
            <a:pPr lvl="1" algn="just"/>
            <a:endParaRPr lang="en-US" sz="2400" b="0" dirty="0" smtClean="0">
              <a:latin typeface="Times New Roman" pitchFamily="18" charset="0"/>
              <a:cs typeface="Times New Roman" pitchFamily="18" charset="0"/>
            </a:endParaRPr>
          </a:p>
          <a:p>
            <a:pPr marL="1200150" lvl="2" indent="-285750" algn="just">
              <a:buFont typeface="Wingdings" pitchFamily="2" charset="2"/>
              <a:buChar char="§"/>
            </a:pPr>
            <a:r>
              <a:rPr lang="en-US" sz="1800" b="0" dirty="0" smtClean="0">
                <a:latin typeface="Times New Roman" pitchFamily="18" charset="0"/>
                <a:cs typeface="Times New Roman" pitchFamily="18" charset="0"/>
              </a:rPr>
              <a:t>The </a:t>
            </a:r>
            <a:r>
              <a:rPr lang="en-US" sz="1800" b="0" dirty="0">
                <a:latin typeface="Times New Roman" pitchFamily="18" charset="0"/>
                <a:cs typeface="Times New Roman" pitchFamily="18" charset="0"/>
              </a:rPr>
              <a:t>average is denoted by lambda (λ)</a:t>
            </a:r>
          </a:p>
          <a:p>
            <a:pPr marL="1200150" lvl="2" indent="-285750" algn="just">
              <a:buFont typeface="Wingdings" pitchFamily="2" charset="2"/>
              <a:buChar char="§"/>
            </a:pPr>
            <a:r>
              <a:rPr lang="en-US" sz="1800" b="0" dirty="0">
                <a:latin typeface="Times New Roman" pitchFamily="18" charset="0"/>
                <a:cs typeface="Times New Roman" pitchFamily="18" charset="0"/>
              </a:rPr>
              <a:t>Each Poisson distribution contains a lambda value from which the probabilities are determined</a:t>
            </a:r>
          </a:p>
          <a:p>
            <a:pPr marL="1200150" lvl="2" indent="-285750" algn="just">
              <a:buFont typeface="Wingdings" pitchFamily="2" charset="2"/>
              <a:buChar char="§"/>
            </a:pPr>
            <a:r>
              <a:rPr lang="en-US" sz="1800" b="0" dirty="0">
                <a:latin typeface="Times New Roman" pitchFamily="18" charset="0"/>
                <a:cs typeface="Times New Roman" pitchFamily="18" charset="0"/>
              </a:rPr>
              <a:t>A Poisson distribution can be described by λ alone</a:t>
            </a:r>
          </a:p>
          <a:p>
            <a:pPr lvl="1" algn="just"/>
            <a:endParaRPr lang="en-US" sz="1800" b="0" dirty="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472F3-5A57-4484-BAF2-9D9CA67DBC5F}"/>
              </a:ext>
            </a:extLst>
          </p:cNvPr>
          <p:cNvSpPr txBox="1">
            <a:spLocks/>
          </p:cNvSpPr>
          <p:nvPr/>
        </p:nvSpPr>
        <p:spPr>
          <a:xfrm>
            <a:off x="65228" y="762000"/>
            <a:ext cx="8914438" cy="674617"/>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sz="3600" u="sng" kern="0" dirty="0">
                <a:solidFill>
                  <a:srgbClr val="00B0F0"/>
                </a:solidFill>
                <a:latin typeface="Times New Roman" panose="02020603050405020304" pitchFamily="18" charset="0"/>
                <a:cs typeface="Times New Roman" panose="02020603050405020304" pitchFamily="18" charset="0"/>
              </a:rPr>
              <a:t>Mode</a:t>
            </a:r>
          </a:p>
        </p:txBody>
      </p:sp>
      <p:sp>
        <p:nvSpPr>
          <p:cNvPr id="3" name="Content Placeholder 2">
            <a:extLst>
              <a:ext uri="{FF2B5EF4-FFF2-40B4-BE49-F238E27FC236}">
                <a16:creationId xmlns:a16="http://schemas.microsoft.com/office/drawing/2014/main" xmlns="" id="{0E306A1A-5F91-4484-81F6-A79EE208477E}"/>
              </a:ext>
            </a:extLst>
          </p:cNvPr>
          <p:cNvSpPr txBox="1">
            <a:spLocks/>
          </p:cNvSpPr>
          <p:nvPr/>
        </p:nvSpPr>
        <p:spPr>
          <a:xfrm>
            <a:off x="114781" y="1436617"/>
            <a:ext cx="8914438" cy="4351338"/>
          </a:xfrm>
          <a:prstGeom prst="rect">
            <a:avLst/>
          </a:prstGeom>
        </p:spPr>
        <p:txBody>
          <a:bodyPr>
            <a:normAutofit/>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u="sng" kern="0" dirty="0">
                <a:latin typeface="Times New Roman" panose="02020603050405020304" pitchFamily="18" charset="0"/>
                <a:cs typeface="Times New Roman" panose="02020603050405020304" pitchFamily="18" charset="0"/>
              </a:rPr>
              <a:t>Properties </a:t>
            </a:r>
            <a:endParaRPr lang="en-US" altLang="en-US" b="0" kern="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b="0" kern="0" dirty="0">
                <a:solidFill>
                  <a:schemeClr val="tx1"/>
                </a:solidFill>
                <a:latin typeface="Times New Roman" panose="02020603050405020304" pitchFamily="18" charset="0"/>
                <a:cs typeface="Times New Roman" panose="02020603050405020304" pitchFamily="18" charset="0"/>
              </a:rPr>
              <a:t>The most frequently occurring value in a data set</a:t>
            </a:r>
          </a:p>
          <a:p>
            <a:pPr lvl="1">
              <a:buFont typeface="Wingdings" panose="05000000000000000000" pitchFamily="2" charset="2"/>
              <a:buChar char="ü"/>
            </a:pPr>
            <a:r>
              <a:rPr lang="en-US" altLang="en-US" sz="2000" b="0" kern="0" dirty="0">
                <a:solidFill>
                  <a:schemeClr val="tx1"/>
                </a:solidFill>
                <a:latin typeface="Times New Roman" panose="02020603050405020304" pitchFamily="18" charset="0"/>
                <a:cs typeface="Times New Roman" panose="02020603050405020304" pitchFamily="18" charset="0"/>
              </a:rPr>
              <a:t>Applicable to all levels of data measurement (nominal, ordinal, interval, and ratio)</a:t>
            </a:r>
          </a:p>
          <a:p>
            <a:pPr lvl="1">
              <a:buFont typeface="Wingdings" panose="05000000000000000000" pitchFamily="2" charset="2"/>
              <a:buChar char="ü"/>
            </a:pPr>
            <a:r>
              <a:rPr lang="en-US" altLang="en-US" sz="2000" b="0" kern="0" dirty="0">
                <a:solidFill>
                  <a:schemeClr val="tx1"/>
                </a:solidFill>
                <a:latin typeface="Times New Roman" panose="02020603050405020304" pitchFamily="18" charset="0"/>
                <a:cs typeface="Times New Roman" panose="02020603050405020304" pitchFamily="18" charset="0"/>
              </a:rPr>
              <a:t>Can be used to determine what categories occur most frequently</a:t>
            </a:r>
          </a:p>
          <a:p>
            <a:pPr lvl="1">
              <a:buFont typeface="Wingdings" panose="05000000000000000000" pitchFamily="2" charset="2"/>
              <a:buChar char="ü"/>
            </a:pPr>
            <a:r>
              <a:rPr lang="en-US" altLang="en-US" sz="2000" b="0" kern="0" dirty="0">
                <a:solidFill>
                  <a:schemeClr val="tx1"/>
                </a:solidFill>
                <a:latin typeface="Times New Roman" panose="02020603050405020304" pitchFamily="18" charset="0"/>
                <a:cs typeface="Times New Roman" panose="02020603050405020304" pitchFamily="18" charset="0"/>
              </a:rPr>
              <a:t>Sometimes, no mode exists (no duplicates)</a:t>
            </a:r>
          </a:p>
          <a:p>
            <a:pPr lvl="1">
              <a:buFont typeface="Wingdings" panose="05000000000000000000" pitchFamily="2" charset="2"/>
              <a:buChar char="ü"/>
            </a:pPr>
            <a:r>
              <a:rPr lang="en-US" altLang="en-US" sz="2000" b="1" kern="0" dirty="0">
                <a:solidFill>
                  <a:schemeClr val="tx1"/>
                </a:solidFill>
                <a:latin typeface="Times New Roman" panose="02020603050405020304" pitchFamily="18" charset="0"/>
                <a:cs typeface="Times New Roman" panose="02020603050405020304" pitchFamily="18" charset="0"/>
              </a:rPr>
              <a:t>Bimodal</a:t>
            </a:r>
            <a:r>
              <a:rPr lang="en-US" altLang="en-US" sz="2000" b="0" kern="0" dirty="0">
                <a:solidFill>
                  <a:schemeClr val="tx1"/>
                </a:solidFill>
                <a:latin typeface="Times New Roman" panose="02020603050405020304" pitchFamily="18" charset="0"/>
                <a:cs typeface="Times New Roman" panose="02020603050405020304" pitchFamily="18" charset="0"/>
              </a:rPr>
              <a:t> – In a tie for the most frequently occurring value, two modes are listed</a:t>
            </a:r>
          </a:p>
          <a:p>
            <a:pPr lvl="1">
              <a:buFont typeface="Wingdings" panose="05000000000000000000" pitchFamily="2" charset="2"/>
              <a:buChar char="ü"/>
            </a:pPr>
            <a:r>
              <a:rPr lang="en-US" altLang="en-US" sz="2000" b="1" kern="0" dirty="0">
                <a:solidFill>
                  <a:schemeClr val="tx1"/>
                </a:solidFill>
                <a:latin typeface="Times New Roman" panose="02020603050405020304" pitchFamily="18" charset="0"/>
                <a:cs typeface="Times New Roman" panose="02020603050405020304" pitchFamily="18" charset="0"/>
              </a:rPr>
              <a:t>Multimodal</a:t>
            </a:r>
            <a:r>
              <a:rPr lang="en-US" altLang="en-US" sz="2000" b="0" kern="0" dirty="0">
                <a:solidFill>
                  <a:schemeClr val="tx1"/>
                </a:solidFill>
                <a:latin typeface="Times New Roman" panose="02020603050405020304" pitchFamily="18" charset="0"/>
                <a:cs typeface="Times New Roman" panose="02020603050405020304" pitchFamily="18" charset="0"/>
              </a:rPr>
              <a:t> - Data sets that contain more than two modes</a:t>
            </a:r>
          </a:p>
          <a:p>
            <a:pPr lvl="1">
              <a:buFont typeface="Wingdings" panose="05000000000000000000" pitchFamily="2" charset="2"/>
              <a:buChar char="ü"/>
            </a:pPr>
            <a:endParaRPr lang="en-IN" sz="1600" b="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Poisson Distribution : Probability Function</a:t>
            </a:r>
            <a:endParaRPr lang="it-IT" sz="2000" b="0" dirty="0" smtClean="0">
              <a:latin typeface="Times New Roman" pitchFamily="18" charset="0"/>
              <a:cs typeface="Times New Roman" pitchFamily="18" charset="0"/>
            </a:endParaRPr>
          </a:p>
        </p:txBody>
      </p:sp>
      <p:graphicFrame>
        <p:nvGraphicFramePr>
          <p:cNvPr id="5" name="Object 6">
            <a:hlinkClick r:id="" action="ppaction://ole?verb=0"/>
          </p:cNvPr>
          <p:cNvGraphicFramePr>
            <a:graphicFrameLocks/>
          </p:cNvGraphicFramePr>
          <p:nvPr>
            <p:extLst>
              <p:ext uri="{D42A27DB-BD31-4B8C-83A1-F6EECF244321}">
                <p14:modId xmlns:p14="http://schemas.microsoft.com/office/powerpoint/2010/main" val="429872874"/>
              </p:ext>
            </p:extLst>
          </p:nvPr>
        </p:nvGraphicFramePr>
        <p:xfrm>
          <a:off x="854075" y="1936750"/>
          <a:ext cx="7681913" cy="2782888"/>
        </p:xfrm>
        <a:graphic>
          <a:graphicData uri="http://schemas.openxmlformats.org/presentationml/2006/ole">
            <mc:AlternateContent xmlns:mc="http://schemas.openxmlformats.org/markup-compatibility/2006">
              <mc:Choice xmlns:v="urn:schemas-microsoft-com:vml" Requires="v">
                <p:oleObj spid="_x0000_s19478" name="Equation" r:id="rId3" imgW="2895480" imgH="1117440" progId="Equation.3">
                  <p:embed/>
                </p:oleObj>
              </mc:Choice>
              <mc:Fallback>
                <p:oleObj name="Equation" r:id="rId3" imgW="2895480" imgH="1117440" progId="Equation.3">
                  <p:embed/>
                  <p:pic>
                    <p:nvPicPr>
                      <p:cNvPr id="0" name=""/>
                      <p:cNvPicPr>
                        <a:picLocks noChangeArrowheads="1"/>
                      </p:cNvPicPr>
                      <p:nvPr/>
                    </p:nvPicPr>
                    <p:blipFill>
                      <a:blip r:embed="rId4"/>
                      <a:srcRect/>
                      <a:stretch>
                        <a:fillRect/>
                      </a:stretch>
                    </p:blipFill>
                    <p:spPr bwMode="auto">
                      <a:xfrm>
                        <a:off x="854075" y="1936750"/>
                        <a:ext cx="7681913" cy="27828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6"/>
          <p:cNvGrpSpPr>
            <a:grpSpLocks/>
          </p:cNvGrpSpPr>
          <p:nvPr/>
        </p:nvGrpSpPr>
        <p:grpSpPr bwMode="auto">
          <a:xfrm>
            <a:off x="685800" y="4883150"/>
            <a:ext cx="8096250" cy="1214438"/>
            <a:chOff x="372" y="3156"/>
            <a:chExt cx="5100" cy="765"/>
          </a:xfrm>
        </p:grpSpPr>
        <p:grpSp>
          <p:nvGrpSpPr>
            <p:cNvPr id="7" name="Group 9"/>
            <p:cNvGrpSpPr>
              <a:grpSpLocks/>
            </p:cNvGrpSpPr>
            <p:nvPr/>
          </p:nvGrpSpPr>
          <p:grpSpPr bwMode="auto">
            <a:xfrm>
              <a:off x="372" y="3156"/>
              <a:ext cx="1500" cy="765"/>
              <a:chOff x="372" y="3156"/>
              <a:chExt cx="1500" cy="765"/>
            </a:xfrm>
          </p:grpSpPr>
          <p:graphicFrame>
            <p:nvGraphicFramePr>
              <p:cNvPr id="14" name="Object 7">
                <a:hlinkClick r:id="" action="ppaction://ole?verb=0"/>
              </p:cNvPr>
              <p:cNvGraphicFramePr>
                <a:graphicFrameLocks/>
              </p:cNvGraphicFramePr>
              <p:nvPr/>
            </p:nvGraphicFramePr>
            <p:xfrm>
              <a:off x="852" y="3431"/>
              <a:ext cx="381" cy="490"/>
            </p:xfrm>
            <a:graphic>
              <a:graphicData uri="http://schemas.openxmlformats.org/presentationml/2006/ole">
                <mc:AlternateContent xmlns:mc="http://schemas.openxmlformats.org/markup-compatibility/2006">
                  <mc:Choice xmlns:v="urn:schemas-microsoft-com:vml" Requires="v">
                    <p:oleObj spid="_x0000_s19479" name="Equation" r:id="rId5" imgW="139680" imgH="177480" progId="Equation.3">
                      <p:embed/>
                    </p:oleObj>
                  </mc:Choice>
                  <mc:Fallback>
                    <p:oleObj name="Equation" r:id="rId5" imgW="139680" imgH="1774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 y="3431"/>
                            <a:ext cx="381" cy="49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8"/>
              <p:cNvSpPr>
                <a:spLocks noChangeArrowheads="1"/>
              </p:cNvSpPr>
              <p:nvPr/>
            </p:nvSpPr>
            <p:spPr bwMode="auto">
              <a:xfrm>
                <a:off x="372" y="3156"/>
                <a:ext cx="1500" cy="288"/>
              </a:xfrm>
              <a:prstGeom prst="rect">
                <a:avLst/>
              </a:prstGeom>
              <a:noFill/>
              <a:ln w="12700">
                <a:noFill/>
                <a:miter lim="800000"/>
                <a:headEnd/>
                <a:tailEnd/>
              </a:ln>
              <a:effectLst/>
            </p:spPr>
            <p:txBody>
              <a:bodyPr lIns="90488" tIns="44450" rIns="90488" bIns="44450"/>
              <a:lstStyle/>
              <a:p>
                <a:pPr marL="342900" indent="-342900" fontAlgn="auto">
                  <a:lnSpc>
                    <a:spcPct val="90000"/>
                  </a:lnSpc>
                  <a:spcBef>
                    <a:spcPct val="30000"/>
                  </a:spcBef>
                  <a:spcAft>
                    <a:spcPts val="0"/>
                  </a:spcAft>
                  <a:buClr>
                    <a:srgbClr val="FFC000"/>
                  </a:buClr>
                  <a:buFont typeface="Monotype Sorts" pitchFamily="2" charset="2"/>
                  <a:buChar char="n"/>
                  <a:defRPr/>
                </a:pPr>
                <a:r>
                  <a:rPr lang="en-US" sz="2000" b="1" i="0" kern="0" dirty="0">
                    <a:solidFill>
                      <a:srgbClr val="2D2D8A"/>
                    </a:solidFill>
                    <a:latin typeface="Times New Roman" pitchFamily="18" charset="0"/>
                    <a:cs typeface="Times New Roman" pitchFamily="18" charset="0"/>
                  </a:rPr>
                  <a:t>Mean value</a:t>
                </a:r>
                <a:r>
                  <a:rPr lang="en-US" sz="2000" b="1" i="0" kern="0" dirty="0">
                    <a:solidFill>
                      <a:sysClr val="windowText" lastClr="000000"/>
                    </a:solidFill>
                    <a:effectLst>
                      <a:outerShdw blurRad="38100" dist="38100" dir="2700000" algn="tl">
                        <a:srgbClr val="000000"/>
                      </a:outerShdw>
                    </a:effectLst>
                    <a:latin typeface="Times New Roman" pitchFamily="18" charset="0"/>
                    <a:cs typeface="Times New Roman" pitchFamily="18" charset="0"/>
                  </a:rPr>
                  <a:t>		</a:t>
                </a:r>
              </a:p>
            </p:txBody>
          </p:sp>
        </p:grpSp>
        <p:grpSp>
          <p:nvGrpSpPr>
            <p:cNvPr id="8" name="Group 12"/>
            <p:cNvGrpSpPr>
              <a:grpSpLocks/>
            </p:cNvGrpSpPr>
            <p:nvPr/>
          </p:nvGrpSpPr>
          <p:grpSpPr bwMode="auto">
            <a:xfrm>
              <a:off x="3324" y="3156"/>
              <a:ext cx="2148" cy="732"/>
              <a:chOff x="3324" y="3156"/>
              <a:chExt cx="2148" cy="732"/>
            </a:xfrm>
          </p:grpSpPr>
          <p:graphicFrame>
            <p:nvGraphicFramePr>
              <p:cNvPr id="12" name="Object 10">
                <a:hlinkClick r:id="" action="ppaction://ole?verb=0"/>
              </p:cNvPr>
              <p:cNvGraphicFramePr>
                <a:graphicFrameLocks/>
              </p:cNvGraphicFramePr>
              <p:nvPr/>
            </p:nvGraphicFramePr>
            <p:xfrm>
              <a:off x="4121" y="3462"/>
              <a:ext cx="379" cy="426"/>
            </p:xfrm>
            <a:graphic>
              <a:graphicData uri="http://schemas.openxmlformats.org/presentationml/2006/ole">
                <mc:AlternateContent xmlns:mc="http://schemas.openxmlformats.org/markup-compatibility/2006">
                  <mc:Choice xmlns:v="urn:schemas-microsoft-com:vml" Requires="v">
                    <p:oleObj spid="_x0000_s19480" name="Equation" r:id="rId7" imgW="228600" imgH="199800" progId="Equation.3">
                      <p:embed/>
                    </p:oleObj>
                  </mc:Choice>
                  <mc:Fallback>
                    <p:oleObj name="Equation" r:id="rId7" imgW="228600" imgH="199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1" y="3462"/>
                            <a:ext cx="379" cy="426"/>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1"/>
              <p:cNvSpPr>
                <a:spLocks noChangeArrowheads="1"/>
              </p:cNvSpPr>
              <p:nvPr/>
            </p:nvSpPr>
            <p:spPr bwMode="auto">
              <a:xfrm>
                <a:off x="3324" y="3156"/>
                <a:ext cx="2148" cy="300"/>
              </a:xfrm>
              <a:prstGeom prst="rect">
                <a:avLst/>
              </a:prstGeom>
              <a:noFill/>
              <a:ln w="12700">
                <a:noFill/>
                <a:miter lim="800000"/>
                <a:headEnd/>
                <a:tailEnd/>
              </a:ln>
              <a:effectLst/>
            </p:spPr>
            <p:txBody>
              <a:bodyPr lIns="90488" tIns="44450" rIns="90488" bIns="44450"/>
              <a:lstStyle/>
              <a:p>
                <a:pPr marL="342900" indent="-342900" fontAlgn="auto">
                  <a:lnSpc>
                    <a:spcPct val="90000"/>
                  </a:lnSpc>
                  <a:spcBef>
                    <a:spcPct val="30000"/>
                  </a:spcBef>
                  <a:spcAft>
                    <a:spcPts val="0"/>
                  </a:spcAft>
                  <a:buClr>
                    <a:srgbClr val="FFC000"/>
                  </a:buClr>
                  <a:buFont typeface="Monotype Sorts" pitchFamily="2" charset="2"/>
                  <a:buChar char="n"/>
                  <a:defRPr/>
                </a:pPr>
                <a:r>
                  <a:rPr lang="en-US" sz="2000" b="1" i="0" kern="0" dirty="0">
                    <a:solidFill>
                      <a:srgbClr val="2D2D8A"/>
                    </a:solidFill>
                    <a:latin typeface="Times New Roman" pitchFamily="18" charset="0"/>
                    <a:cs typeface="Times New Roman" pitchFamily="18" charset="0"/>
                  </a:rPr>
                  <a:t>Standard deviation</a:t>
                </a:r>
              </a:p>
            </p:txBody>
          </p:sp>
        </p:grpSp>
        <p:grpSp>
          <p:nvGrpSpPr>
            <p:cNvPr id="9" name="Group 15"/>
            <p:cNvGrpSpPr>
              <a:grpSpLocks/>
            </p:cNvGrpSpPr>
            <p:nvPr/>
          </p:nvGrpSpPr>
          <p:grpSpPr bwMode="auto">
            <a:xfrm>
              <a:off x="1908" y="3156"/>
              <a:ext cx="1500" cy="713"/>
              <a:chOff x="1908" y="3156"/>
              <a:chExt cx="1500" cy="713"/>
            </a:xfrm>
          </p:grpSpPr>
          <p:sp>
            <p:nvSpPr>
              <p:cNvPr id="10" name="Rectangle 13"/>
              <p:cNvSpPr>
                <a:spLocks noChangeArrowheads="1"/>
              </p:cNvSpPr>
              <p:nvPr/>
            </p:nvSpPr>
            <p:spPr bwMode="auto">
              <a:xfrm>
                <a:off x="1908" y="3156"/>
                <a:ext cx="1500" cy="276"/>
              </a:xfrm>
              <a:prstGeom prst="rect">
                <a:avLst/>
              </a:prstGeom>
              <a:noFill/>
              <a:ln w="12700">
                <a:noFill/>
                <a:miter lim="800000"/>
                <a:headEnd/>
                <a:tailEnd/>
              </a:ln>
              <a:effectLst/>
            </p:spPr>
            <p:txBody>
              <a:bodyPr lIns="90488" tIns="44450" rIns="90488" bIns="44450"/>
              <a:lstStyle/>
              <a:p>
                <a:pPr marL="342900" indent="-342900" fontAlgn="auto">
                  <a:lnSpc>
                    <a:spcPct val="90000"/>
                  </a:lnSpc>
                  <a:spcBef>
                    <a:spcPct val="30000"/>
                  </a:spcBef>
                  <a:spcAft>
                    <a:spcPts val="0"/>
                  </a:spcAft>
                  <a:buClr>
                    <a:srgbClr val="FFC000"/>
                  </a:buClr>
                  <a:buFont typeface="Monotype Sorts" pitchFamily="2" charset="2"/>
                  <a:buChar char="n"/>
                  <a:defRPr/>
                </a:pPr>
                <a:r>
                  <a:rPr lang="en-US" sz="2000" b="1" i="0" kern="0" dirty="0">
                    <a:solidFill>
                      <a:srgbClr val="2D2D8A"/>
                    </a:solidFill>
                    <a:latin typeface="Times New Roman" pitchFamily="18" charset="0"/>
                    <a:cs typeface="Times New Roman" pitchFamily="18" charset="0"/>
                  </a:rPr>
                  <a:t>Variance</a:t>
                </a:r>
              </a:p>
            </p:txBody>
          </p:sp>
          <p:graphicFrame>
            <p:nvGraphicFramePr>
              <p:cNvPr id="11" name="Object 14">
                <a:hlinkClick r:id="" action="ppaction://ole?verb=0"/>
              </p:cNvPr>
              <p:cNvGraphicFramePr>
                <a:graphicFrameLocks/>
              </p:cNvGraphicFramePr>
              <p:nvPr/>
            </p:nvGraphicFramePr>
            <p:xfrm>
              <a:off x="2373" y="3458"/>
              <a:ext cx="303" cy="411"/>
            </p:xfrm>
            <a:graphic>
              <a:graphicData uri="http://schemas.openxmlformats.org/presentationml/2006/ole">
                <mc:AlternateContent xmlns:mc="http://schemas.openxmlformats.org/markup-compatibility/2006">
                  <mc:Choice xmlns:v="urn:schemas-microsoft-com:vml" Requires="v">
                    <p:oleObj spid="_x0000_s19481" name="Equation" r:id="rId9" imgW="110880" imgH="149040" progId="Equation.3">
                      <p:embed/>
                    </p:oleObj>
                  </mc:Choice>
                  <mc:Fallback>
                    <p:oleObj name="Equation" r:id="rId9" imgW="110880" imgH="149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3" y="3458"/>
                            <a:ext cx="303" cy="411"/>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569340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Poisson Distribution : Example :</a:t>
            </a:r>
          </a:p>
          <a:p>
            <a:pPr marL="0" indent="0" algn="just">
              <a:buNone/>
            </a:pPr>
            <a:endParaRPr lang="it-IT" sz="2000" b="0" u="sng"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Bank customers arrive randomly on weekday afternoons at an average of 3.2 customers every 4 minutes. What is the probability of having more than 7 customers in a 4-minute interval on a weekday afternoon? </a:t>
            </a:r>
            <a:endParaRPr lang="en-US" sz="2000" b="0" dirty="0" smtClean="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λ = 3.2 customers/4 minutes	</a:t>
            </a:r>
          </a:p>
          <a:p>
            <a:pPr marL="0" indent="0" algn="just">
              <a:buNone/>
            </a:pPr>
            <a:r>
              <a:rPr lang="en-US" sz="2000" b="0" dirty="0">
                <a:latin typeface="Times New Roman" pitchFamily="18" charset="0"/>
                <a:cs typeface="Times New Roman" pitchFamily="18" charset="0"/>
              </a:rPr>
              <a:t>We want to calculate P(X &gt; 7 customers/4 minutes)</a:t>
            </a:r>
          </a:p>
          <a:p>
            <a:pPr marL="0" indent="0" algn="just">
              <a:buNone/>
            </a:pPr>
            <a:r>
              <a:rPr lang="en-US" sz="2000" b="0" dirty="0">
                <a:latin typeface="Times New Roman" pitchFamily="18" charset="0"/>
                <a:cs typeface="Times New Roman" pitchFamily="18" charset="0"/>
              </a:rPr>
              <a:t>The problem can either be solved as:</a:t>
            </a:r>
          </a:p>
          <a:p>
            <a:pPr marL="0" indent="0" algn="just">
              <a:buNone/>
            </a:pPr>
            <a:r>
              <a:rPr lang="en-US" sz="2000" b="0" dirty="0">
                <a:latin typeface="Times New Roman" pitchFamily="18" charset="0"/>
                <a:cs typeface="Times New Roman" pitchFamily="18" charset="0"/>
              </a:rPr>
              <a:t>P(X&gt;7) = P(X=8) + P(X=9) + …, or</a:t>
            </a:r>
          </a:p>
          <a:p>
            <a:pPr marL="0" indent="0" algn="just">
              <a:buNone/>
            </a:pPr>
            <a:r>
              <a:rPr lang="en-US" sz="2000" b="0" dirty="0">
                <a:latin typeface="Times New Roman" pitchFamily="18" charset="0"/>
                <a:cs typeface="Times New Roman" pitchFamily="18" charset="0"/>
              </a:rPr>
              <a:t>P(X&gt;7) = 1 – P(X≤7) = 1 – [P(X=7) + P(X=6) + … + P(X=0)]</a:t>
            </a:r>
          </a:p>
          <a:p>
            <a:pPr marL="0" indent="0" algn="just">
              <a:buNone/>
            </a:pPr>
            <a:r>
              <a:rPr lang="en-US" sz="2000" b="0" dirty="0">
                <a:latin typeface="Times New Roman" pitchFamily="18" charset="0"/>
                <a:cs typeface="Times New Roman" pitchFamily="18" charset="0"/>
              </a:rPr>
              <a:t>The answer can be obtained directly or through software</a:t>
            </a:r>
          </a:p>
          <a:p>
            <a:pPr marL="0" indent="0" algn="just">
              <a:buNone/>
            </a:pPr>
            <a:r>
              <a:rPr lang="en-US" sz="2000" b="0" dirty="0">
                <a:latin typeface="Times New Roman" pitchFamily="18" charset="0"/>
                <a:cs typeface="Times New Roman" pitchFamily="18" charset="0"/>
              </a:rPr>
              <a:t>The answer you get is 1.7% of the time.</a:t>
            </a:r>
          </a:p>
          <a:p>
            <a:pPr marL="0" indent="0" algn="just">
              <a:buNone/>
            </a:pPr>
            <a:r>
              <a:rPr lang="en-US" sz="2000" b="0" dirty="0">
                <a:latin typeface="Times New Roman" pitchFamily="18" charset="0"/>
                <a:cs typeface="Times New Roman" pitchFamily="18" charset="0"/>
              </a:rPr>
              <a:t>Bank officers could use these results to help them make staffing decisions.</a:t>
            </a:r>
          </a:p>
          <a:p>
            <a:pPr marL="0" indent="0" algn="just">
              <a:buNone/>
            </a:pPr>
            <a:endParaRPr lang="en-US" sz="2000" b="0" dirty="0">
              <a:latin typeface="Times New Roman" pitchFamily="18" charset="0"/>
              <a:cs typeface="Times New Roman" pitchFamily="18" charset="0"/>
            </a:endParaRPr>
          </a:p>
          <a:p>
            <a:pPr marL="0" indent="0" algn="just">
              <a:buNone/>
            </a:pPr>
            <a:endParaRPr lang="it-IT" sz="2000" b="0" dirty="0" smtClean="0">
              <a:latin typeface="Times New Roman" pitchFamily="18" charset="0"/>
              <a:cs typeface="Times New Roman" pitchFamily="18" charset="0"/>
            </a:endParaRPr>
          </a:p>
          <a:p>
            <a:pPr marL="0" indent="0" algn="just">
              <a:buNone/>
            </a:pPr>
            <a:endParaRPr lang="en-US" sz="16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Hypergeometric Distribution :</a:t>
            </a:r>
          </a:p>
          <a:p>
            <a:pPr algn="just"/>
            <a:endParaRPr lang="en-US" sz="1800" b="0" dirty="0" smtClean="0">
              <a:latin typeface="Times New Roman" pitchFamily="18" charset="0"/>
              <a:cs typeface="Times New Roman" pitchFamily="18" charset="0"/>
            </a:endParaRPr>
          </a:p>
          <a:p>
            <a:pPr algn="just"/>
            <a:r>
              <a:rPr lang="en-US" sz="1800" b="0" dirty="0" smtClean="0">
                <a:latin typeface="Times New Roman" pitchFamily="18" charset="0"/>
                <a:cs typeface="Times New Roman" pitchFamily="18" charset="0"/>
              </a:rPr>
              <a:t>Sampling </a:t>
            </a:r>
            <a:r>
              <a:rPr lang="en-US" sz="1800" b="0" dirty="0">
                <a:latin typeface="Times New Roman" pitchFamily="18" charset="0"/>
                <a:cs typeface="Times New Roman" pitchFamily="18" charset="0"/>
              </a:rPr>
              <a:t>without replacement from a finite population</a:t>
            </a:r>
          </a:p>
          <a:p>
            <a:pPr algn="just"/>
            <a:r>
              <a:rPr lang="en-US" sz="1800" b="0" dirty="0">
                <a:latin typeface="Times New Roman" pitchFamily="18" charset="0"/>
                <a:cs typeface="Times New Roman" pitchFamily="18" charset="0"/>
              </a:rPr>
              <a:t>The number of objects in the population is denoted N.</a:t>
            </a:r>
          </a:p>
          <a:p>
            <a:pPr algn="just"/>
            <a:r>
              <a:rPr lang="en-US" sz="1800" b="0" dirty="0">
                <a:latin typeface="Times New Roman" pitchFamily="18" charset="0"/>
                <a:cs typeface="Times New Roman" pitchFamily="18" charset="0"/>
              </a:rPr>
              <a:t>Each trial has exactly two possible outcomes, success and failure.</a:t>
            </a:r>
          </a:p>
          <a:p>
            <a:pPr algn="just"/>
            <a:r>
              <a:rPr lang="en-US" sz="1800" b="0" dirty="0">
                <a:latin typeface="Times New Roman" pitchFamily="18" charset="0"/>
                <a:cs typeface="Times New Roman" pitchFamily="18" charset="0"/>
              </a:rPr>
              <a:t>Trials are not independent</a:t>
            </a:r>
          </a:p>
          <a:p>
            <a:pPr algn="just"/>
            <a:r>
              <a:rPr lang="en-US" sz="1800" b="0" dirty="0">
                <a:latin typeface="Times New Roman" pitchFamily="18" charset="0"/>
                <a:cs typeface="Times New Roman" pitchFamily="18" charset="0"/>
              </a:rPr>
              <a:t>X is the number of successes in the n trials</a:t>
            </a:r>
          </a:p>
          <a:p>
            <a:pPr algn="just"/>
            <a:r>
              <a:rPr lang="en-US" sz="1800" b="0" dirty="0">
                <a:latin typeface="Times New Roman" pitchFamily="18" charset="0"/>
                <a:cs typeface="Times New Roman" pitchFamily="18" charset="0"/>
              </a:rPr>
              <a:t>The binomial is an acceptable </a:t>
            </a:r>
            <a:r>
              <a:rPr lang="en-US" sz="1800" b="0" dirty="0" smtClean="0">
                <a:latin typeface="Times New Roman" pitchFamily="18" charset="0"/>
                <a:cs typeface="Times New Roman" pitchFamily="18" charset="0"/>
              </a:rPr>
              <a:t>approximation, if  n </a:t>
            </a:r>
            <a:r>
              <a:rPr lang="en-US" sz="1800" b="0" dirty="0">
                <a:latin typeface="Times New Roman" pitchFamily="18" charset="0"/>
                <a:cs typeface="Times New Roman" pitchFamily="18" charset="0"/>
              </a:rPr>
              <a:t>&lt; 5% N.  Otherwise it is not.</a:t>
            </a:r>
          </a:p>
          <a:p>
            <a:pPr algn="just"/>
            <a:endParaRPr lang="en-US" sz="14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Hypergeometric Distribution :</a:t>
            </a:r>
          </a:p>
          <a:p>
            <a:pPr marL="0" indent="0" algn="just">
              <a:buNone/>
            </a:pPr>
            <a:endParaRPr lang="it-IT" sz="2000" b="0" u="sng" dirty="0" smtClean="0">
              <a:latin typeface="Times New Roman" pitchFamily="18" charset="0"/>
              <a:cs typeface="Times New Roman" pitchFamily="18" charset="0"/>
            </a:endParaRPr>
          </a:p>
        </p:txBody>
      </p:sp>
      <p:graphicFrame>
        <p:nvGraphicFramePr>
          <p:cNvPr id="5" name="Object 6">
            <a:hlinkClick r:id="" action="ppaction://ole?verb=0"/>
          </p:cNvPr>
          <p:cNvGraphicFramePr>
            <a:graphicFrameLocks/>
          </p:cNvGraphicFramePr>
          <p:nvPr>
            <p:extLst>
              <p:ext uri="{D42A27DB-BD31-4B8C-83A1-F6EECF244321}">
                <p14:modId xmlns:p14="http://schemas.microsoft.com/office/powerpoint/2010/main" val="3685486017"/>
              </p:ext>
            </p:extLst>
          </p:nvPr>
        </p:nvGraphicFramePr>
        <p:xfrm>
          <a:off x="4572000" y="3736240"/>
          <a:ext cx="2065338" cy="876300"/>
        </p:xfrm>
        <a:graphic>
          <a:graphicData uri="http://schemas.openxmlformats.org/presentationml/2006/ole">
            <mc:AlternateContent xmlns:mc="http://schemas.openxmlformats.org/markup-compatibility/2006">
              <mc:Choice xmlns:v="urn:schemas-microsoft-com:vml" Requires="v">
                <p:oleObj spid="_x0000_s20497" name="Equation" r:id="rId3" imgW="582480" imgH="392040" progId="Equation.3">
                  <p:embed/>
                </p:oleObj>
              </mc:Choice>
              <mc:Fallback>
                <p:oleObj name="Equation" r:id="rId3" imgW="582480" imgH="392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736240"/>
                        <a:ext cx="2065338" cy="8763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a:hlinkClick r:id="" action="ppaction://ole?verb=0"/>
          </p:cNvPr>
          <p:cNvGraphicFramePr>
            <a:graphicFrameLocks/>
          </p:cNvGraphicFramePr>
          <p:nvPr>
            <p:extLst>
              <p:ext uri="{D42A27DB-BD31-4B8C-83A1-F6EECF244321}">
                <p14:modId xmlns:p14="http://schemas.microsoft.com/office/powerpoint/2010/main" val="4080983989"/>
              </p:ext>
            </p:extLst>
          </p:nvPr>
        </p:nvGraphicFramePr>
        <p:xfrm>
          <a:off x="4572000" y="5003605"/>
          <a:ext cx="3905250" cy="1422400"/>
        </p:xfrm>
        <a:graphic>
          <a:graphicData uri="http://schemas.openxmlformats.org/presentationml/2006/ole">
            <mc:AlternateContent xmlns:mc="http://schemas.openxmlformats.org/markup-compatibility/2006">
              <mc:Choice xmlns:v="urn:schemas-microsoft-com:vml" Requires="v">
                <p:oleObj spid="_x0000_s20498" name="Equation" r:id="rId5" imgW="1560240" imgH="760320" progId="Equation.3">
                  <p:embed/>
                </p:oleObj>
              </mc:Choice>
              <mc:Fallback>
                <p:oleObj name="Equation" r:id="rId5" imgW="1560240" imgH="76032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003605"/>
                        <a:ext cx="3905250" cy="14224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a:hlinkClick r:id="" action="ppaction://ole?verb=0"/>
          </p:cNvPr>
          <p:cNvGraphicFramePr>
            <a:graphicFrameLocks/>
          </p:cNvGraphicFramePr>
          <p:nvPr>
            <p:extLst>
              <p:ext uri="{D42A27DB-BD31-4B8C-83A1-F6EECF244321}">
                <p14:modId xmlns:p14="http://schemas.microsoft.com/office/powerpoint/2010/main" val="4168187375"/>
              </p:ext>
            </p:extLst>
          </p:nvPr>
        </p:nvGraphicFramePr>
        <p:xfrm>
          <a:off x="4569498" y="2046420"/>
          <a:ext cx="3463925" cy="973138"/>
        </p:xfrm>
        <a:graphic>
          <a:graphicData uri="http://schemas.openxmlformats.org/presentationml/2006/ole">
            <mc:AlternateContent xmlns:mc="http://schemas.openxmlformats.org/markup-compatibility/2006">
              <mc:Choice xmlns:v="urn:schemas-microsoft-com:vml" Requires="v">
                <p:oleObj spid="_x0000_s20499" name="Equation" r:id="rId7" imgW="1496880" imgH="404640" progId="Equation.3">
                  <p:embed/>
                </p:oleObj>
              </mc:Choice>
              <mc:Fallback>
                <p:oleObj name="Equation" r:id="rId7" imgW="1496880" imgH="4046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9498" y="2046420"/>
                        <a:ext cx="3463925" cy="97313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Content Placeholder 6"/>
          <p:cNvSpPr txBox="1">
            <a:spLocks/>
          </p:cNvSpPr>
          <p:nvPr/>
        </p:nvSpPr>
        <p:spPr>
          <a:xfrm>
            <a:off x="117020" y="1892800"/>
            <a:ext cx="5074315" cy="378275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mtClean="0">
                <a:latin typeface="Times New Roman" pitchFamily="18" charset="0"/>
                <a:cs typeface="Times New Roman" pitchFamily="18" charset="0"/>
              </a:rPr>
              <a:t>Probability function</a:t>
            </a:r>
          </a:p>
          <a:p>
            <a:pPr lvl="1"/>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 is population size</a:t>
            </a:r>
          </a:p>
          <a:p>
            <a:pPr lvl="1"/>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 is sample size</a:t>
            </a:r>
          </a:p>
          <a:p>
            <a:pPr lvl="1"/>
            <a:r>
              <a:rPr lang="en-US" sz="2000" i="1" smtClean="0">
                <a:latin typeface="Times New Roman" pitchFamily="18" charset="0"/>
                <a:cs typeface="Times New Roman" pitchFamily="18" charset="0"/>
              </a:rPr>
              <a:t>A</a:t>
            </a:r>
            <a:r>
              <a:rPr lang="en-US" sz="2000" smtClean="0">
                <a:latin typeface="Times New Roman" pitchFamily="18" charset="0"/>
                <a:cs typeface="Times New Roman" pitchFamily="18" charset="0"/>
              </a:rPr>
              <a:t> is number of successes in population</a:t>
            </a:r>
          </a:p>
          <a:p>
            <a:pPr lvl="1"/>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is number of successes in sample</a:t>
            </a:r>
          </a:p>
          <a:p>
            <a:pPr marL="457200" lvl="1" indent="0">
              <a:buFont typeface="Arial" pitchFamily="34" charset="0"/>
              <a:buNone/>
            </a:pPr>
            <a:endParaRPr lang="en-US" sz="2000" smtClean="0">
              <a:latin typeface="Times New Roman" pitchFamily="18" charset="0"/>
              <a:cs typeface="Times New Roman" pitchFamily="18" charset="0"/>
            </a:endParaRPr>
          </a:p>
          <a:p>
            <a:r>
              <a:rPr lang="en-US" sz="1800" smtClean="0">
                <a:latin typeface="Times New Roman" pitchFamily="18" charset="0"/>
                <a:cs typeface="Times New Roman" pitchFamily="18" charset="0"/>
              </a:rPr>
              <a:t>Mean Value</a:t>
            </a:r>
            <a:r>
              <a:rPr lang="en-US" sz="1600" smtClean="0">
                <a:latin typeface="Times New Roman" pitchFamily="18" charset="0"/>
                <a:cs typeface="Times New Roman" pitchFamily="18" charset="0"/>
              </a:rPr>
              <a:t>		</a:t>
            </a:r>
          </a:p>
          <a:p>
            <a:pPr marL="0" indent="0">
              <a:buFont typeface="Arial" pitchFamily="34" charset="0"/>
              <a:buNone/>
            </a:pPr>
            <a:endParaRPr lang="en-US" sz="1600" smtClean="0">
              <a:latin typeface="Times New Roman" pitchFamily="18" charset="0"/>
              <a:cs typeface="Times New Roman" pitchFamily="18" charset="0"/>
            </a:endParaRPr>
          </a:p>
          <a:p>
            <a:endParaRPr lang="en-US" sz="1800" smtClean="0">
              <a:latin typeface="Times New Roman" pitchFamily="18" charset="0"/>
              <a:cs typeface="Times New Roman" pitchFamily="18" charset="0"/>
            </a:endParaRPr>
          </a:p>
          <a:p>
            <a:r>
              <a:rPr lang="en-US" sz="1800" smtClean="0">
                <a:latin typeface="Times New Roman" pitchFamily="18" charset="0"/>
                <a:cs typeface="Times New Roman" pitchFamily="18" charset="0"/>
              </a:rPr>
              <a:t>Variance and standard deviation </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Hypergeometric Distribution : Probability Computation : </a:t>
            </a:r>
          </a:p>
          <a:p>
            <a:pPr marL="0" indent="0" algn="just">
              <a:buNone/>
            </a:pPr>
            <a:endParaRPr lang="it-IT" sz="2000" b="0" u="sng" dirty="0" smtClean="0">
              <a:latin typeface="Times New Roman" pitchFamily="18" charset="0"/>
              <a:cs typeface="Times New Roman" pitchFamily="18" charset="0"/>
            </a:endParaRPr>
          </a:p>
        </p:txBody>
      </p:sp>
      <p:graphicFrame>
        <p:nvGraphicFramePr>
          <p:cNvPr id="5" name="Object 29">
            <a:hlinkClick r:id="" action="ppaction://ole?verb=0"/>
          </p:cNvPr>
          <p:cNvGraphicFramePr>
            <a:graphicFrameLocks/>
          </p:cNvGraphicFramePr>
          <p:nvPr>
            <p:extLst>
              <p:ext uri="{D42A27DB-BD31-4B8C-83A1-F6EECF244321}">
                <p14:modId xmlns:p14="http://schemas.microsoft.com/office/powerpoint/2010/main" val="985472937"/>
              </p:ext>
            </p:extLst>
          </p:nvPr>
        </p:nvGraphicFramePr>
        <p:xfrm>
          <a:off x="4693533" y="2890143"/>
          <a:ext cx="3935412" cy="3411537"/>
        </p:xfrm>
        <a:graphic>
          <a:graphicData uri="http://schemas.openxmlformats.org/presentationml/2006/ole">
            <mc:AlternateContent xmlns:mc="http://schemas.openxmlformats.org/markup-compatibility/2006">
              <mc:Choice xmlns:v="urn:schemas-microsoft-com:vml" Requires="v">
                <p:oleObj spid="_x0000_s21511" name="Equation" r:id="rId3" imgW="1701720" imgH="1447560" progId="Equation.3">
                  <p:embed/>
                </p:oleObj>
              </mc:Choice>
              <mc:Fallback>
                <p:oleObj name="Equation" r:id="rId3" imgW="1701720" imgH="14475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533" y="2890143"/>
                        <a:ext cx="3935412" cy="3411537"/>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27"/>
          <p:cNvSpPr txBox="1">
            <a:spLocks noChangeArrowheads="1"/>
          </p:cNvSpPr>
          <p:nvPr/>
        </p:nvSpPr>
        <p:spPr bwMode="auto">
          <a:xfrm>
            <a:off x="609600" y="1777585"/>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b="0" i="0" dirty="0"/>
              <a:t>In a population of 8 males and 16 females, what is the chance </a:t>
            </a:r>
            <a:r>
              <a:rPr lang="en-US" b="0" i="0" dirty="0" smtClean="0"/>
              <a:t>of choosing </a:t>
            </a:r>
            <a:r>
              <a:rPr lang="en-US" b="0" i="0" dirty="0"/>
              <a:t>3 males and 2 females?</a:t>
            </a:r>
          </a:p>
        </p:txBody>
      </p:sp>
      <p:graphicFrame>
        <p:nvGraphicFramePr>
          <p:cNvPr id="7" name="Table 6"/>
          <p:cNvGraphicFramePr>
            <a:graphicFrameLocks noGrp="1"/>
          </p:cNvGraphicFramePr>
          <p:nvPr>
            <p:extLst>
              <p:ext uri="{D42A27DB-BD31-4B8C-83A1-F6EECF244321}">
                <p14:modId xmlns:p14="http://schemas.microsoft.com/office/powerpoint/2010/main" val="2535112297"/>
              </p:ext>
            </p:extLst>
          </p:nvPr>
        </p:nvGraphicFramePr>
        <p:xfrm>
          <a:off x="885120" y="2644080"/>
          <a:ext cx="2995613" cy="1114425"/>
        </p:xfrm>
        <a:graphic>
          <a:graphicData uri="http://schemas.openxmlformats.org/drawingml/2006/table">
            <a:tbl>
              <a:tblPr/>
              <a:tblGrid>
                <a:gridCol w="795338"/>
                <a:gridCol w="1266825"/>
                <a:gridCol w="933450"/>
              </a:tblGrid>
              <a:tr h="371475">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Population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24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5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r>
              <a:tr h="37147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Males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8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3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1068107"/>
              </p:ext>
            </p:extLst>
          </p:nvPr>
        </p:nvGraphicFramePr>
        <p:xfrm>
          <a:off x="1799520" y="3939480"/>
          <a:ext cx="1116013" cy="2600325"/>
        </p:xfrm>
        <a:graphic>
          <a:graphicData uri="http://schemas.openxmlformats.org/drawingml/2006/table">
            <a:tbl>
              <a:tblPr/>
              <a:tblGrid>
                <a:gridCol w="360363"/>
                <a:gridCol w="755650"/>
              </a:tblGrid>
              <a:tr h="371475">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0.103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r>
              <a:tr h="371475">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0.343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r>
              <a:tr h="371475">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0.369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r>
              <a:tr h="371475">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0.158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r>
              <a:tr h="371475">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0.026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3E1"/>
                    </a:solidFill>
                  </a:tcPr>
                </a:tc>
              </a:tr>
              <a:tr h="371475">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F9F1"/>
                    </a:solidFill>
                  </a:tcPr>
                </a:tc>
              </a:tr>
            </a:tbl>
          </a:graphicData>
        </a:graphic>
      </p:graphicFrame>
    </p:spTree>
    <p:extLst>
      <p:ext uri="{BB962C8B-B14F-4D97-AF65-F5344CB8AC3E}">
        <p14:creationId xmlns:p14="http://schemas.microsoft.com/office/powerpoint/2010/main" val="1569340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Discrete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Excercise :</a:t>
            </a:r>
          </a:p>
          <a:p>
            <a:pPr marL="0" indent="0" algn="just">
              <a:buNone/>
            </a:pPr>
            <a:endParaRPr lang="it-IT" sz="2000" b="0" u="sng" dirty="0" smtClean="0">
              <a:latin typeface="Times New Roman" pitchFamily="18" charset="0"/>
              <a:cs typeface="Times New Roman" pitchFamily="18" charset="0"/>
            </a:endParaRPr>
          </a:p>
          <a:p>
            <a:pPr algn="just">
              <a:buAutoNum type="arabicPeriod"/>
            </a:pPr>
            <a:r>
              <a:rPr lang="en-US" sz="1800" b="0" dirty="0" smtClean="0">
                <a:latin typeface="Times New Roman" pitchFamily="18" charset="0"/>
                <a:cs typeface="Times New Roman" pitchFamily="18" charset="0"/>
              </a:rPr>
              <a:t>A </a:t>
            </a:r>
            <a:r>
              <a:rPr lang="en-US" sz="1800" b="0" dirty="0">
                <a:latin typeface="Times New Roman" pitchFamily="18" charset="0"/>
                <a:cs typeface="Times New Roman" pitchFamily="18" charset="0"/>
              </a:rPr>
              <a:t>Gallup survey found that 65% of all financial consumers were very satisfied with their primary financial institution. Suppose that 25 financial consumers are sampled and if the Gallup survey result still holds true today, what is the probability that exactly 19 are very satisfied with their primary financial </a:t>
            </a:r>
            <a:r>
              <a:rPr lang="en-US" sz="1800" b="0" dirty="0" smtClean="0">
                <a:latin typeface="Times New Roman" pitchFamily="18" charset="0"/>
                <a:cs typeface="Times New Roman" pitchFamily="18" charset="0"/>
              </a:rPr>
              <a:t>institution?</a:t>
            </a:r>
          </a:p>
          <a:p>
            <a:pPr algn="just">
              <a:buAutoNum type="arabicPeriod"/>
            </a:pPr>
            <a:endParaRPr lang="en-US" sz="1800" b="0" dirty="0">
              <a:latin typeface="Times New Roman" pitchFamily="18" charset="0"/>
              <a:cs typeface="Times New Roman" pitchFamily="18" charset="0"/>
            </a:endParaRPr>
          </a:p>
          <a:p>
            <a:pPr algn="just">
              <a:buAutoNum type="arabicPeriod"/>
            </a:pPr>
            <a:r>
              <a:rPr lang="en-US" sz="1800" b="0" dirty="0" smtClean="0">
                <a:latin typeface="Times New Roman" pitchFamily="18" charset="0"/>
                <a:cs typeface="Times New Roman" pitchFamily="18" charset="0"/>
              </a:rPr>
              <a:t>A </a:t>
            </a:r>
            <a:r>
              <a:rPr lang="en-US" sz="1800" b="0" dirty="0">
                <a:latin typeface="Times New Roman" pitchFamily="18" charset="0"/>
                <a:cs typeface="Times New Roman" pitchFamily="18" charset="0"/>
              </a:rPr>
              <a:t>bank has an average random arrival rate of 3.2 customers every 4 minutes. </a:t>
            </a:r>
            <a:r>
              <a:rPr lang="en-US" sz="1800" b="0" dirty="0" smtClean="0">
                <a:latin typeface="Times New Roman" pitchFamily="18" charset="0"/>
                <a:cs typeface="Times New Roman" pitchFamily="18" charset="0"/>
              </a:rPr>
              <a:t>What is </a:t>
            </a:r>
            <a:r>
              <a:rPr lang="en-US" sz="1800" b="0" dirty="0">
                <a:latin typeface="Times New Roman" pitchFamily="18" charset="0"/>
                <a:cs typeface="Times New Roman" pitchFamily="18" charset="0"/>
              </a:rPr>
              <a:t>the probability of getting exactly 10 customers during an 8-minute interval</a:t>
            </a:r>
            <a:r>
              <a:rPr lang="en-US" sz="1800" b="0" dirty="0" smtClean="0">
                <a:latin typeface="Times New Roman" pitchFamily="18" charset="0"/>
                <a:cs typeface="Times New Roman" pitchFamily="18" charset="0"/>
              </a:rPr>
              <a:t>?</a:t>
            </a:r>
          </a:p>
          <a:p>
            <a:pPr algn="just">
              <a:buAutoNum type="arabicPeriod"/>
            </a:pPr>
            <a:endParaRPr lang="en-US" sz="1800" b="0" dirty="0">
              <a:latin typeface="Times New Roman" pitchFamily="18" charset="0"/>
              <a:cs typeface="Times New Roman" pitchFamily="18" charset="0"/>
            </a:endParaRPr>
          </a:p>
          <a:p>
            <a:pPr algn="just">
              <a:buAutoNum type="arabicPeriod"/>
            </a:pPr>
            <a:r>
              <a:rPr lang="en-US" sz="1800" b="0" dirty="0">
                <a:latin typeface="Times New Roman" pitchFamily="18" charset="0"/>
                <a:cs typeface="Times New Roman" pitchFamily="18" charset="0"/>
              </a:rPr>
              <a:t>Suppose 18 major computer companies operate in the United States and that 12 are located in California’s Silicon Valley. If three computer companies are selected randomly from the entire list, what is the probability that one or more of the selected companies are located in the Silicon Valley</a:t>
            </a:r>
            <a:r>
              <a:rPr lang="en-US" sz="1800" b="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569340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990600"/>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91871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pPr algn="ctr"/>
            <a:r>
              <a:rPr lang="en-US" sz="3200" dirty="0" smtClean="0">
                <a:latin typeface="Times New Roman" pitchFamily="18" charset="0"/>
                <a:cs typeface="Times New Roman" pitchFamily="18" charset="0"/>
              </a:rPr>
              <a:t>Associate Analytics Program – Day 6 &amp; 7</a:t>
            </a:r>
            <a:endParaRPr lang="en-US" sz="3200" dirty="0"/>
          </a:p>
        </p:txBody>
      </p:sp>
      <p:sp>
        <p:nvSpPr>
          <p:cNvPr id="4" name="Content Placeholder 2"/>
          <p:cNvSpPr txBox="1">
            <a:spLocks/>
          </p:cNvSpPr>
          <p:nvPr/>
        </p:nvSpPr>
        <p:spPr>
          <a:xfrm>
            <a:off x="457200" y="2244272"/>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smtClean="0">
                <a:latin typeface="Times New Roman" pitchFamily="18" charset="0"/>
                <a:cs typeface="Times New Roman" pitchFamily="18" charset="0"/>
              </a:rPr>
              <a:t>Continuous Distributions</a:t>
            </a:r>
          </a:p>
          <a:p>
            <a:pPr marL="0" indent="0" algn="ctr">
              <a:buFont typeface="Arial" pitchFamily="34" charset="0"/>
              <a:buNone/>
            </a:pPr>
            <a:r>
              <a:rPr lang="en-US" b="1" smtClean="0">
                <a:latin typeface="Times New Roman" pitchFamily="18" charset="0"/>
                <a:cs typeface="Times New Roman" pitchFamily="18" charset="0"/>
              </a:rPr>
              <a:t> </a:t>
            </a:r>
          </a:p>
          <a:p>
            <a:pPr marL="0" indent="0">
              <a:buFont typeface="Arial" pitchFamily="34" charset="0"/>
              <a:buNone/>
            </a:pPr>
            <a:r>
              <a:rPr lang="en-US" sz="2400" u="sng" smtClean="0">
                <a:latin typeface="Times New Roman" pitchFamily="18" charset="0"/>
                <a:cs typeface="Times New Roman" pitchFamily="18" charset="0"/>
              </a:rPr>
              <a:t>Learning Objectives </a:t>
            </a:r>
          </a:p>
          <a:p>
            <a:r>
              <a:rPr lang="en-US" sz="2000" smtClean="0">
                <a:latin typeface="Times New Roman" pitchFamily="18" charset="0"/>
                <a:cs typeface="Times New Roman" pitchFamily="18" charset="0"/>
              </a:rPr>
              <a:t>Understand concepts of the continuous distribution, especially the normal distribution.</a:t>
            </a:r>
          </a:p>
          <a:p>
            <a:r>
              <a:rPr lang="en-US" sz="2000" smtClean="0">
                <a:latin typeface="Times New Roman" pitchFamily="18" charset="0"/>
                <a:cs typeface="Times New Roman" pitchFamily="18" charset="0"/>
              </a:rPr>
              <a:t>Recognize normal distribution problems, and know how to solve them.</a:t>
            </a:r>
          </a:p>
          <a:p>
            <a:r>
              <a:rPr lang="en-US" sz="2000" smtClean="0">
                <a:latin typeface="Times New Roman" pitchFamily="18" charset="0"/>
                <a:cs typeface="Times New Roman" pitchFamily="18" charset="0"/>
              </a:rPr>
              <a:t>Decide when to use the normal distribution to approximate binomial distribution problems, and know how to work them.</a:t>
            </a:r>
          </a:p>
          <a:p>
            <a:r>
              <a:rPr lang="en-US" sz="2000" smtClean="0">
                <a:latin typeface="Times New Roman" pitchFamily="18" charset="0"/>
                <a:cs typeface="Times New Roman" pitchFamily="18" charset="0"/>
              </a:rPr>
              <a:t>Decide when to use the exponential distribution to solve problems in business, and know how to work them.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693402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Continuous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en-US" sz="2000" b="0" dirty="0" smtClean="0">
              <a:latin typeface="Times New Roman" pitchFamily="18" charset="0"/>
              <a:cs typeface="Times New Roman" pitchFamily="18" charset="0"/>
            </a:endParaRPr>
          </a:p>
          <a:p>
            <a:pPr algn="just"/>
            <a:r>
              <a:rPr lang="en-US" sz="1800" b="0" dirty="0" smtClean="0">
                <a:latin typeface="Times New Roman" pitchFamily="18" charset="0"/>
                <a:cs typeface="Times New Roman" pitchFamily="18" charset="0"/>
              </a:rPr>
              <a:t>Continuous </a:t>
            </a:r>
            <a:r>
              <a:rPr lang="en-US" sz="1800" b="0" dirty="0">
                <a:latin typeface="Times New Roman" pitchFamily="18" charset="0"/>
                <a:cs typeface="Times New Roman" pitchFamily="18" charset="0"/>
              </a:rPr>
              <a:t>distributions are constructed from continuous random variables which can be any values over a given </a:t>
            </a:r>
            <a:r>
              <a:rPr lang="en-US" sz="1800" b="0" dirty="0" smtClean="0">
                <a:latin typeface="Times New Roman" pitchFamily="18" charset="0"/>
                <a:cs typeface="Times New Roman" pitchFamily="18" charset="0"/>
              </a:rPr>
              <a:t>interval</a:t>
            </a:r>
          </a:p>
          <a:p>
            <a:pPr algn="just"/>
            <a:endParaRPr lang="en-US" sz="1800" b="0" dirty="0">
              <a:latin typeface="Times New Roman" pitchFamily="18" charset="0"/>
              <a:cs typeface="Times New Roman" pitchFamily="18" charset="0"/>
            </a:endParaRPr>
          </a:p>
          <a:p>
            <a:pPr algn="just"/>
            <a:r>
              <a:rPr lang="en-US" sz="1800" b="0" dirty="0">
                <a:latin typeface="Times New Roman" pitchFamily="18" charset="0"/>
                <a:cs typeface="Times New Roman" pitchFamily="18" charset="0"/>
              </a:rPr>
              <a:t>With continuous distributions, probabilities of outcomes occurring between particular points are determined by calculating the area under the curve between these points</a:t>
            </a:r>
          </a:p>
          <a:p>
            <a:pPr algn="just"/>
            <a:endParaRPr lang="en-US" sz="1800" b="0" dirty="0" smtClean="0">
              <a:latin typeface="Times New Roman" pitchFamily="18" charset="0"/>
              <a:cs typeface="Times New Roman" pitchFamily="18" charset="0"/>
            </a:endParaRPr>
          </a:p>
          <a:p>
            <a:pPr algn="just"/>
            <a:r>
              <a:rPr lang="en-US" sz="1800" b="0" dirty="0" smtClean="0">
                <a:latin typeface="Times New Roman" pitchFamily="18" charset="0"/>
                <a:cs typeface="Times New Roman" pitchFamily="18" charset="0"/>
              </a:rPr>
              <a:t>Unlike </a:t>
            </a:r>
            <a:r>
              <a:rPr lang="en-US" sz="1800" b="0" dirty="0">
                <a:latin typeface="Times New Roman" pitchFamily="18" charset="0"/>
                <a:cs typeface="Times New Roman" pitchFamily="18" charset="0"/>
              </a:rPr>
              <a:t>discrete probability distributions, the probability of being exactly at a given point is 0 (since you can measure it more precisely)</a:t>
            </a:r>
          </a:p>
          <a:p>
            <a:pPr algn="just"/>
            <a:endParaRPr lang="it-IT" sz="18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09645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Properties of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it-IT" sz="2000" b="0" u="sng" dirty="0">
              <a:latin typeface="Times New Roman" pitchFamily="18" charset="0"/>
              <a:cs typeface="Times New Roman" pitchFamily="18" charset="0"/>
            </a:endParaRPr>
          </a:p>
          <a:p>
            <a:pPr marL="0" indent="0" algn="just">
              <a:buNone/>
            </a:pPr>
            <a:r>
              <a:rPr lang="en-US" sz="2000" b="0" u="sng" dirty="0">
                <a:latin typeface="Times New Roman" pitchFamily="18" charset="0"/>
                <a:cs typeface="Times New Roman" pitchFamily="18" charset="0"/>
              </a:rPr>
              <a:t>Characteristics of the normal distribution:</a:t>
            </a:r>
          </a:p>
          <a:p>
            <a:pPr marL="0" indent="0" algn="just">
              <a:buNone/>
            </a:pPr>
            <a:r>
              <a:rPr lang="en-US" sz="2000" b="0" dirty="0">
                <a:latin typeface="Times New Roman" pitchFamily="18" charset="0"/>
                <a:cs typeface="Times New Roman" pitchFamily="18" charset="0"/>
              </a:rPr>
              <a:t>Continuous distribution - Line does not break</a:t>
            </a:r>
          </a:p>
          <a:p>
            <a:pPr marL="0" indent="0" algn="just">
              <a:buNone/>
            </a:pPr>
            <a:r>
              <a:rPr lang="en-US" sz="2000" b="0" dirty="0">
                <a:latin typeface="Times New Roman" pitchFamily="18" charset="0"/>
                <a:cs typeface="Times New Roman" pitchFamily="18" charset="0"/>
              </a:rPr>
              <a:t>Bell-shaped, symmetrical distribution</a:t>
            </a: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smtClean="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endParaRPr lang="en-US" sz="2000" b="0" dirty="0">
              <a:latin typeface="Times New Roman" pitchFamily="18" charset="0"/>
              <a:cs typeface="Times New Roman" pitchFamily="18" charset="0"/>
            </a:endParaRPr>
          </a:p>
          <a:p>
            <a:pPr marL="0" indent="0" algn="just">
              <a:buNone/>
            </a:pPr>
            <a:r>
              <a:rPr lang="en-US" sz="2000" b="0" dirty="0">
                <a:latin typeface="Times New Roman" pitchFamily="18" charset="0"/>
                <a:cs typeface="Times New Roman" pitchFamily="18" charset="0"/>
              </a:rPr>
              <a:t>Ranges from -∞ to ∞</a:t>
            </a:r>
          </a:p>
          <a:p>
            <a:pPr marL="0" indent="0" algn="just">
              <a:buNone/>
            </a:pPr>
            <a:r>
              <a:rPr lang="en-US" sz="2000" b="0" dirty="0">
                <a:latin typeface="Times New Roman" pitchFamily="18" charset="0"/>
                <a:cs typeface="Times New Roman" pitchFamily="18" charset="0"/>
              </a:rPr>
              <a:t>Mean = median = mode</a:t>
            </a:r>
          </a:p>
          <a:p>
            <a:pPr marL="0" indent="0" algn="just">
              <a:buNone/>
            </a:pPr>
            <a:r>
              <a:rPr lang="en-US" sz="2000" b="0" dirty="0">
                <a:latin typeface="Times New Roman" pitchFamily="18" charset="0"/>
                <a:cs typeface="Times New Roman" pitchFamily="18" charset="0"/>
              </a:rPr>
              <a:t>Area under the curve = total probability = 1</a:t>
            </a:r>
          </a:p>
          <a:p>
            <a:pPr marL="0" indent="0" algn="just">
              <a:buNone/>
            </a:pPr>
            <a:r>
              <a:rPr lang="en-US" sz="2000" b="0" dirty="0">
                <a:latin typeface="Times New Roman" pitchFamily="18" charset="0"/>
                <a:cs typeface="Times New Roman" pitchFamily="18" charset="0"/>
              </a:rPr>
              <a:t>68% of data are within one </a:t>
            </a:r>
            <a:r>
              <a:rPr lang="en-US" sz="2000" b="0" dirty="0" err="1">
                <a:latin typeface="Times New Roman" pitchFamily="18" charset="0"/>
                <a:cs typeface="Times New Roman" pitchFamily="18" charset="0"/>
              </a:rPr>
              <a:t>std</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dev</a:t>
            </a:r>
            <a:r>
              <a:rPr lang="en-US" sz="2000" b="0" dirty="0">
                <a:latin typeface="Times New Roman" pitchFamily="18" charset="0"/>
                <a:cs typeface="Times New Roman" pitchFamily="18" charset="0"/>
              </a:rPr>
              <a:t> of mean, 95% within two </a:t>
            </a:r>
            <a:r>
              <a:rPr lang="en-US" sz="2000" b="0" dirty="0" err="1">
                <a:latin typeface="Times New Roman" pitchFamily="18" charset="0"/>
                <a:cs typeface="Times New Roman" pitchFamily="18" charset="0"/>
              </a:rPr>
              <a:t>std</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devs</a:t>
            </a:r>
            <a:r>
              <a:rPr lang="en-US" sz="2000" b="0" dirty="0">
                <a:latin typeface="Times New Roman" pitchFamily="18" charset="0"/>
                <a:cs typeface="Times New Roman" pitchFamily="18" charset="0"/>
              </a:rPr>
              <a:t>, and 99.7% within three </a:t>
            </a:r>
            <a:r>
              <a:rPr lang="en-US" sz="2000" b="0" dirty="0" err="1">
                <a:latin typeface="Times New Roman" pitchFamily="18" charset="0"/>
                <a:cs typeface="Times New Roman" pitchFamily="18" charset="0"/>
              </a:rPr>
              <a:t>std</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devs</a:t>
            </a:r>
            <a:endParaRPr lang="en-US" sz="2000" b="0" dirty="0">
              <a:latin typeface="Times New Roman" pitchFamily="18" charset="0"/>
              <a:cs typeface="Times New Roman" pitchFamily="18" charset="0"/>
            </a:endParaRPr>
          </a:p>
          <a:p>
            <a:pPr marL="0" indent="0" algn="just">
              <a:buNone/>
            </a:pPr>
            <a:endParaRPr lang="it-IT" sz="2000" b="0" u="sng" dirty="0" smtClean="0">
              <a:latin typeface="Times New Roman" pitchFamily="18" charset="0"/>
              <a:cs typeface="Times New Roman" pitchFamily="18" charset="0"/>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026" y="2682860"/>
            <a:ext cx="3884370" cy="25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645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Probability density function of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r>
              <a:rPr lang="en-US" sz="2000" b="0" dirty="0">
                <a:latin typeface="Times New Roman" pitchFamily="18" charset="0"/>
                <a:cs typeface="Times New Roman" pitchFamily="18" charset="0"/>
              </a:rPr>
              <a:t>There are a number of different normal distributions, they are characterized by the mean and the </a:t>
            </a:r>
            <a:r>
              <a:rPr lang="en-US" sz="2000" b="0" dirty="0" smtClean="0">
                <a:latin typeface="Times New Roman" pitchFamily="18" charset="0"/>
                <a:cs typeface="Times New Roman" pitchFamily="18" charset="0"/>
              </a:rPr>
              <a:t>standard deviation.</a:t>
            </a:r>
            <a:endParaRPr lang="en-US" sz="2000" b="0" dirty="0">
              <a:latin typeface="Times New Roman" pitchFamily="18" charset="0"/>
              <a:cs typeface="Times New Roman" pitchFamily="18" charset="0"/>
            </a:endParaRPr>
          </a:p>
          <a:p>
            <a:pPr marL="0" indent="0" algn="just">
              <a:buNone/>
            </a:pPr>
            <a:endParaRPr lang="it-IT" sz="2000" b="0" u="sng"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692400"/>
            <a:ext cx="4191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2291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64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BA28D3-10FD-4B2D-BECE-3A0166839C88}"/>
              </a:ext>
            </a:extLst>
          </p:cNvPr>
          <p:cNvSpPr txBox="1">
            <a:spLocks/>
          </p:cNvSpPr>
          <p:nvPr/>
        </p:nvSpPr>
        <p:spPr>
          <a:xfrm>
            <a:off x="273666" y="819658"/>
            <a:ext cx="8596668" cy="1320800"/>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altLang="en-US" sz="3200" u="sng" kern="0" dirty="0">
                <a:solidFill>
                  <a:srgbClr val="00B0F0"/>
                </a:solidFill>
                <a:latin typeface="Times New Roman" panose="02020603050405020304" pitchFamily="18" charset="0"/>
                <a:cs typeface="Times New Roman" panose="02020603050405020304" pitchFamily="18" charset="0"/>
              </a:rPr>
              <a:t>Percentiles</a:t>
            </a:r>
            <a:endParaRPr lang="en-IN" u="sng" kern="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7A5F6A4-3EFB-4557-9F17-CA314C9AD921}"/>
              </a:ext>
            </a:extLst>
          </p:cNvPr>
          <p:cNvSpPr txBox="1">
            <a:spLocks/>
          </p:cNvSpPr>
          <p:nvPr/>
        </p:nvSpPr>
        <p:spPr>
          <a:xfrm>
            <a:off x="273666" y="1614612"/>
            <a:ext cx="8596668" cy="3880773"/>
          </a:xfrm>
          <a:prstGeom prst="rect">
            <a:avLst/>
          </a:prstGeom>
        </p:spPr>
        <p:txBody>
          <a:bodyPr>
            <a:normAutofit/>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US" altLang="en-US" u="sng" kern="0" dirty="0">
                <a:latin typeface="Times New Roman" panose="02020603050405020304" pitchFamily="18" charset="0"/>
                <a:cs typeface="Times New Roman" panose="02020603050405020304" pitchFamily="18" charset="0"/>
              </a:rPr>
              <a:t>Properties</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Measures of central tendency that divide a group of data into 100 parts</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At least n% of the data lie at or below the n</a:t>
            </a:r>
            <a:r>
              <a:rPr lang="en-US" altLang="en-US" sz="2000" b="0" i="1" kern="0" baseline="30000" dirty="0">
                <a:latin typeface="Times New Roman" panose="02020603050405020304" pitchFamily="18" charset="0"/>
                <a:cs typeface="Times New Roman" panose="02020603050405020304" pitchFamily="18" charset="0"/>
              </a:rPr>
              <a:t>th</a:t>
            </a:r>
            <a:r>
              <a:rPr lang="en-US" altLang="en-US" sz="2000" b="0" kern="0" baseline="30000" dirty="0">
                <a:latin typeface="Times New Roman" panose="02020603050405020304" pitchFamily="18" charset="0"/>
                <a:cs typeface="Times New Roman" panose="02020603050405020304" pitchFamily="18" charset="0"/>
              </a:rPr>
              <a:t> </a:t>
            </a:r>
            <a:r>
              <a:rPr lang="en-US" altLang="en-US" sz="2000" b="0" kern="0" dirty="0">
                <a:latin typeface="Times New Roman" panose="02020603050405020304" pitchFamily="18" charset="0"/>
                <a:cs typeface="Times New Roman" panose="02020603050405020304" pitchFamily="18" charset="0"/>
              </a:rPr>
              <a:t>percentile, and at most (100 - n)% of the data lie above the n</a:t>
            </a:r>
            <a:r>
              <a:rPr lang="en-US" altLang="en-US" sz="2000" b="0" kern="0" baseline="30000" dirty="0">
                <a:latin typeface="Times New Roman" panose="02020603050405020304" pitchFamily="18" charset="0"/>
                <a:cs typeface="Times New Roman" panose="02020603050405020304" pitchFamily="18" charset="0"/>
              </a:rPr>
              <a:t>th</a:t>
            </a:r>
            <a:r>
              <a:rPr lang="en-US" altLang="en-US" sz="2000" b="0" kern="0" dirty="0">
                <a:latin typeface="Times New Roman" panose="02020603050405020304" pitchFamily="18" charset="0"/>
                <a:cs typeface="Times New Roman" panose="02020603050405020304" pitchFamily="18" charset="0"/>
              </a:rPr>
              <a:t> percentile</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Example:  90th percentile indicates that at 90% of the data are equal to or less than it, and 10% of the data lie above it</a:t>
            </a:r>
          </a:p>
          <a:p>
            <a:pPr marL="0" indent="0">
              <a:buNone/>
            </a:pPr>
            <a:endParaRPr lang="en-IN" sz="2000" b="0" kern="0" dirty="0">
              <a:latin typeface="Times New Roman" panose="02020603050405020304" pitchFamily="18" charset="0"/>
              <a:cs typeface="Times New Roman" panose="02020603050405020304" pitchFamily="18" charset="0"/>
            </a:endParaRPr>
          </a:p>
          <a:p>
            <a:pPr marL="0" indent="0">
              <a:buNone/>
            </a:pPr>
            <a:r>
              <a:rPr lang="en-IN" sz="2000" b="0" u="sng" kern="0" dirty="0">
                <a:latin typeface="Times New Roman" panose="02020603050405020304" pitchFamily="18" charset="0"/>
                <a:cs typeface="Times New Roman" panose="02020603050405020304" pitchFamily="18" charset="0"/>
              </a:rPr>
              <a:t>Mathematically</a:t>
            </a:r>
          </a:p>
        </p:txBody>
      </p:sp>
      <p:pic>
        <p:nvPicPr>
          <p:cNvPr id="4" name="Picture 3" descr="Screen Clipping">
            <a:extLst>
              <a:ext uri="{FF2B5EF4-FFF2-40B4-BE49-F238E27FC236}">
                <a16:creationId xmlns:a16="http://schemas.microsoft.com/office/drawing/2014/main" xmlns="" id="{691B351B-8AF2-462E-ABF1-0D3EA6CFF1F6}"/>
              </a:ext>
            </a:extLst>
          </p:cNvPr>
          <p:cNvPicPr>
            <a:picLocks noChangeAspect="1"/>
          </p:cNvPicPr>
          <p:nvPr/>
        </p:nvPicPr>
        <p:blipFill rotWithShape="1">
          <a:blip r:embed="rId2">
            <a:extLst>
              <a:ext uri="{28A0092B-C50C-407E-A947-70E740481C1C}">
                <a14:useLocalDpi xmlns:a14="http://schemas.microsoft.com/office/drawing/2010/main" val="0"/>
              </a:ext>
            </a:extLst>
          </a:blip>
          <a:srcRect l="10769" r="22307"/>
          <a:stretch/>
        </p:blipFill>
        <p:spPr>
          <a:xfrm>
            <a:off x="2459725" y="4081885"/>
            <a:ext cx="1382580" cy="738475"/>
          </a:xfrm>
          <a:prstGeom prst="rect">
            <a:avLst/>
          </a:prstGeom>
        </p:spPr>
      </p:pic>
    </p:spTree>
    <p:extLst>
      <p:ext uri="{BB962C8B-B14F-4D97-AF65-F5344CB8AC3E}">
        <p14:creationId xmlns:p14="http://schemas.microsoft.com/office/powerpoint/2010/main" val="20188617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Probability density function of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it-IT" sz="2000" b="0" u="sng" dirty="0">
              <a:latin typeface="Times New Roman" pitchFamily="18" charset="0"/>
              <a:cs typeface="Times New Roman" pitchFamily="18" charset="0"/>
            </a:endParaRPr>
          </a:p>
        </p:txBody>
      </p:sp>
      <p:graphicFrame>
        <p:nvGraphicFramePr>
          <p:cNvPr id="5" name="Object 5">
            <a:hlinkClick r:id="" action="ppaction://ole?verb=0"/>
          </p:cNvPr>
          <p:cNvGraphicFramePr>
            <a:graphicFrameLocks/>
          </p:cNvGraphicFramePr>
          <p:nvPr>
            <p:extLst>
              <p:ext uri="{D42A27DB-BD31-4B8C-83A1-F6EECF244321}">
                <p14:modId xmlns:p14="http://schemas.microsoft.com/office/powerpoint/2010/main" val="3059450852"/>
              </p:ext>
            </p:extLst>
          </p:nvPr>
        </p:nvGraphicFramePr>
        <p:xfrm>
          <a:off x="441325" y="2204803"/>
          <a:ext cx="3536950" cy="3760787"/>
        </p:xfrm>
        <a:graphic>
          <a:graphicData uri="http://schemas.openxmlformats.org/presentationml/2006/ole">
            <mc:AlternateContent xmlns:mc="http://schemas.openxmlformats.org/markup-compatibility/2006">
              <mc:Choice xmlns:v="urn:schemas-microsoft-com:vml" Requires="v">
                <p:oleObj spid="_x0000_s22538" name="Equation" r:id="rId3" imgW="1701720" imgH="1650960" progId="Equation.3">
                  <p:embed/>
                </p:oleObj>
              </mc:Choice>
              <mc:Fallback>
                <p:oleObj name="Equation" r:id="rId3" imgW="1701720" imgH="16509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2204803"/>
                        <a:ext cx="3536950" cy="3760787"/>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0"/>
          <p:cNvGrpSpPr>
            <a:grpSpLocks/>
          </p:cNvGrpSpPr>
          <p:nvPr/>
        </p:nvGrpSpPr>
        <p:grpSpPr bwMode="auto">
          <a:xfrm>
            <a:off x="4495800" y="2200040"/>
            <a:ext cx="4494213" cy="3763963"/>
            <a:chOff x="2665" y="1272"/>
            <a:chExt cx="2831" cy="1744"/>
          </a:xfrm>
        </p:grpSpPr>
        <p:sp>
          <p:nvSpPr>
            <p:cNvPr id="7" name="Freeform 6"/>
            <p:cNvSpPr>
              <a:spLocks/>
            </p:cNvSpPr>
            <p:nvPr/>
          </p:nvSpPr>
          <p:spPr bwMode="auto">
            <a:xfrm>
              <a:off x="2665" y="1272"/>
              <a:ext cx="2831" cy="1744"/>
            </a:xfrm>
            <a:custGeom>
              <a:avLst/>
              <a:gdLst>
                <a:gd name="T0" fmla="*/ 0 w 2831"/>
                <a:gd name="T1" fmla="*/ 0 h 1744"/>
                <a:gd name="T2" fmla="*/ 2830 w 2831"/>
                <a:gd name="T3" fmla="*/ 0 h 1744"/>
                <a:gd name="T4" fmla="*/ 2830 w 2831"/>
                <a:gd name="T5" fmla="*/ 1743 h 1744"/>
                <a:gd name="T6" fmla="*/ 0 w 2831"/>
                <a:gd name="T7" fmla="*/ 1743 h 1744"/>
                <a:gd name="T8" fmla="*/ 0 w 2831"/>
                <a:gd name="T9" fmla="*/ 0 h 1744"/>
                <a:gd name="T10" fmla="*/ 0 60000 65536"/>
                <a:gd name="T11" fmla="*/ 0 60000 65536"/>
                <a:gd name="T12" fmla="*/ 0 60000 65536"/>
                <a:gd name="T13" fmla="*/ 0 60000 65536"/>
                <a:gd name="T14" fmla="*/ 0 60000 65536"/>
                <a:gd name="T15" fmla="*/ 0 w 2831"/>
                <a:gd name="T16" fmla="*/ 0 h 1744"/>
                <a:gd name="T17" fmla="*/ 2831 w 2831"/>
                <a:gd name="T18" fmla="*/ 1744 h 1744"/>
              </a:gdLst>
              <a:ahLst/>
              <a:cxnLst>
                <a:cxn ang="T10">
                  <a:pos x="T0" y="T1"/>
                </a:cxn>
                <a:cxn ang="T11">
                  <a:pos x="T2" y="T3"/>
                </a:cxn>
                <a:cxn ang="T12">
                  <a:pos x="T4" y="T5"/>
                </a:cxn>
                <a:cxn ang="T13">
                  <a:pos x="T6" y="T7"/>
                </a:cxn>
                <a:cxn ang="T14">
                  <a:pos x="T8" y="T9"/>
                </a:cxn>
              </a:cxnLst>
              <a:rect l="T15" t="T16" r="T17" b="T18"/>
              <a:pathLst>
                <a:path w="2831" h="1744">
                  <a:moveTo>
                    <a:pt x="0" y="0"/>
                  </a:moveTo>
                  <a:lnTo>
                    <a:pt x="2830" y="0"/>
                  </a:lnTo>
                  <a:lnTo>
                    <a:pt x="2830" y="1743"/>
                  </a:lnTo>
                  <a:lnTo>
                    <a:pt x="0" y="1743"/>
                  </a:lnTo>
                  <a:lnTo>
                    <a:pt x="0" y="0"/>
                  </a:lnTo>
                </a:path>
              </a:pathLst>
            </a:custGeom>
            <a:noFill/>
            <a:ln w="76200" cap="rnd">
              <a:solidFill>
                <a:srgbClr val="F6BF6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8" name="Object 7">
              <a:hlinkClick r:id="" action="ppaction://ole?verb=0"/>
            </p:cNvPr>
            <p:cNvGraphicFramePr>
              <a:graphicFrameLocks/>
            </p:cNvGraphicFramePr>
            <p:nvPr/>
          </p:nvGraphicFramePr>
          <p:xfrm>
            <a:off x="3935" y="2752"/>
            <a:ext cx="272" cy="245"/>
          </p:xfrm>
          <a:graphic>
            <a:graphicData uri="http://schemas.openxmlformats.org/presentationml/2006/ole">
              <mc:AlternateContent xmlns:mc="http://schemas.openxmlformats.org/markup-compatibility/2006">
                <mc:Choice xmlns:v="urn:schemas-microsoft-com:vml" Requires="v">
                  <p:oleObj spid="_x0000_s22539" name="Equation" r:id="rId5" imgW="152280" imgH="164880" progId="Equation.3">
                    <p:embed/>
                  </p:oleObj>
                </mc:Choice>
                <mc:Fallback>
                  <p:oleObj name="Equation" r:id="rId5" imgW="152280" imgH="1648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 y="2752"/>
                          <a:ext cx="272" cy="24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18"/>
            <p:cNvGrpSpPr>
              <a:grpSpLocks/>
            </p:cNvGrpSpPr>
            <p:nvPr/>
          </p:nvGrpSpPr>
          <p:grpSpPr bwMode="auto">
            <a:xfrm>
              <a:off x="2736" y="1432"/>
              <a:ext cx="2622" cy="1319"/>
              <a:chOff x="2736" y="1432"/>
              <a:chExt cx="2622" cy="1319"/>
            </a:xfrm>
          </p:grpSpPr>
          <p:sp>
            <p:nvSpPr>
              <p:cNvPr id="11" name="Line 8"/>
              <p:cNvSpPr>
                <a:spLocks noChangeShapeType="1"/>
              </p:cNvSpPr>
              <p:nvPr/>
            </p:nvSpPr>
            <p:spPr bwMode="auto">
              <a:xfrm flipV="1">
                <a:off x="4047" y="1432"/>
                <a:ext cx="0" cy="13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a:off x="2740" y="2729"/>
                <a:ext cx="261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
              <p:cNvSpPr>
                <a:spLocks noChangeShapeType="1"/>
              </p:cNvSpPr>
              <p:nvPr/>
            </p:nvSpPr>
            <p:spPr bwMode="auto">
              <a:xfrm flipV="1">
                <a:off x="2736"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1"/>
              <p:cNvSpPr>
                <a:spLocks noChangeShapeType="1"/>
              </p:cNvSpPr>
              <p:nvPr/>
            </p:nvSpPr>
            <p:spPr bwMode="auto">
              <a:xfrm flipV="1">
                <a:off x="3173"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p:cNvSpPr>
                <a:spLocks noChangeShapeType="1"/>
              </p:cNvSpPr>
              <p:nvPr/>
            </p:nvSpPr>
            <p:spPr bwMode="auto">
              <a:xfrm flipV="1">
                <a:off x="3609"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p:cNvSpPr>
                <a:spLocks noChangeShapeType="1"/>
              </p:cNvSpPr>
              <p:nvPr/>
            </p:nvSpPr>
            <p:spPr bwMode="auto">
              <a:xfrm flipV="1">
                <a:off x="4047"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V="1">
                <a:off x="4483"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flipV="1">
                <a:off x="4920"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flipV="1">
                <a:off x="5356" y="2707"/>
                <a:ext cx="0"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Freeform 17"/>
              <p:cNvSpPr>
                <a:spLocks/>
              </p:cNvSpPr>
              <p:nvPr/>
            </p:nvSpPr>
            <p:spPr bwMode="auto">
              <a:xfrm>
                <a:off x="2736" y="1440"/>
                <a:ext cx="2622" cy="1276"/>
              </a:xfrm>
              <a:custGeom>
                <a:avLst/>
                <a:gdLst>
                  <a:gd name="T0" fmla="*/ 0 w 2622"/>
                  <a:gd name="T1" fmla="*/ 1275 h 1276"/>
                  <a:gd name="T2" fmla="*/ 43 w 2622"/>
                  <a:gd name="T3" fmla="*/ 1270 h 1276"/>
                  <a:gd name="T4" fmla="*/ 87 w 2622"/>
                  <a:gd name="T5" fmla="*/ 1263 h 1276"/>
                  <a:gd name="T6" fmla="*/ 130 w 2622"/>
                  <a:gd name="T7" fmla="*/ 1255 h 1276"/>
                  <a:gd name="T8" fmla="*/ 174 w 2622"/>
                  <a:gd name="T9" fmla="*/ 1245 h 1276"/>
                  <a:gd name="T10" fmla="*/ 218 w 2622"/>
                  <a:gd name="T11" fmla="*/ 1232 h 1276"/>
                  <a:gd name="T12" fmla="*/ 262 w 2622"/>
                  <a:gd name="T13" fmla="*/ 1217 h 1276"/>
                  <a:gd name="T14" fmla="*/ 305 w 2622"/>
                  <a:gd name="T15" fmla="*/ 1198 h 1276"/>
                  <a:gd name="T16" fmla="*/ 349 w 2622"/>
                  <a:gd name="T17" fmla="*/ 1174 h 1276"/>
                  <a:gd name="T18" fmla="*/ 392 w 2622"/>
                  <a:gd name="T19" fmla="*/ 1147 h 1276"/>
                  <a:gd name="T20" fmla="*/ 437 w 2622"/>
                  <a:gd name="T21" fmla="*/ 1114 h 1276"/>
                  <a:gd name="T22" fmla="*/ 480 w 2622"/>
                  <a:gd name="T23" fmla="*/ 1077 h 1276"/>
                  <a:gd name="T24" fmla="*/ 524 w 2622"/>
                  <a:gd name="T25" fmla="*/ 1034 h 1276"/>
                  <a:gd name="T26" fmla="*/ 567 w 2622"/>
                  <a:gd name="T27" fmla="*/ 985 h 1276"/>
                  <a:gd name="T28" fmla="*/ 612 w 2622"/>
                  <a:gd name="T29" fmla="*/ 931 h 1276"/>
                  <a:gd name="T30" fmla="*/ 655 w 2622"/>
                  <a:gd name="T31" fmla="*/ 870 h 1276"/>
                  <a:gd name="T32" fmla="*/ 698 w 2622"/>
                  <a:gd name="T33" fmla="*/ 805 h 1276"/>
                  <a:gd name="T34" fmla="*/ 742 w 2622"/>
                  <a:gd name="T35" fmla="*/ 735 h 1276"/>
                  <a:gd name="T36" fmla="*/ 785 w 2622"/>
                  <a:gd name="T37" fmla="*/ 661 h 1276"/>
                  <a:gd name="T38" fmla="*/ 830 w 2622"/>
                  <a:gd name="T39" fmla="*/ 585 h 1276"/>
                  <a:gd name="T40" fmla="*/ 873 w 2622"/>
                  <a:gd name="T41" fmla="*/ 507 h 1276"/>
                  <a:gd name="T42" fmla="*/ 917 w 2622"/>
                  <a:gd name="T43" fmla="*/ 429 h 1276"/>
                  <a:gd name="T44" fmla="*/ 960 w 2622"/>
                  <a:gd name="T45" fmla="*/ 353 h 1276"/>
                  <a:gd name="T46" fmla="*/ 1003 w 2622"/>
                  <a:gd name="T47" fmla="*/ 280 h 1276"/>
                  <a:gd name="T48" fmla="*/ 1048 w 2622"/>
                  <a:gd name="T49" fmla="*/ 212 h 1276"/>
                  <a:gd name="T50" fmla="*/ 1091 w 2622"/>
                  <a:gd name="T51" fmla="*/ 151 h 1276"/>
                  <a:gd name="T52" fmla="*/ 1135 w 2622"/>
                  <a:gd name="T53" fmla="*/ 99 h 1276"/>
                  <a:gd name="T54" fmla="*/ 1178 w 2622"/>
                  <a:gd name="T55" fmla="*/ 56 h 1276"/>
                  <a:gd name="T56" fmla="*/ 1223 w 2622"/>
                  <a:gd name="T57" fmla="*/ 25 h 1276"/>
                  <a:gd name="T58" fmla="*/ 1266 w 2622"/>
                  <a:gd name="T59" fmla="*/ 6 h 1276"/>
                  <a:gd name="T60" fmla="*/ 1310 w 2622"/>
                  <a:gd name="T61" fmla="*/ 0 h 1276"/>
                  <a:gd name="T62" fmla="*/ 1353 w 2622"/>
                  <a:gd name="T63" fmla="*/ 6 h 1276"/>
                  <a:gd name="T64" fmla="*/ 1397 w 2622"/>
                  <a:gd name="T65" fmla="*/ 25 h 1276"/>
                  <a:gd name="T66" fmla="*/ 1441 w 2622"/>
                  <a:gd name="T67" fmla="*/ 56 h 1276"/>
                  <a:gd name="T68" fmla="*/ 1485 w 2622"/>
                  <a:gd name="T69" fmla="*/ 99 h 1276"/>
                  <a:gd name="T70" fmla="*/ 1528 w 2622"/>
                  <a:gd name="T71" fmla="*/ 151 h 1276"/>
                  <a:gd name="T72" fmla="*/ 1572 w 2622"/>
                  <a:gd name="T73" fmla="*/ 212 h 1276"/>
                  <a:gd name="T74" fmla="*/ 1616 w 2622"/>
                  <a:gd name="T75" fmla="*/ 280 h 1276"/>
                  <a:gd name="T76" fmla="*/ 1659 w 2622"/>
                  <a:gd name="T77" fmla="*/ 353 h 1276"/>
                  <a:gd name="T78" fmla="*/ 1703 w 2622"/>
                  <a:gd name="T79" fmla="*/ 429 h 1276"/>
                  <a:gd name="T80" fmla="*/ 1746 w 2622"/>
                  <a:gd name="T81" fmla="*/ 507 h 1276"/>
                  <a:gd name="T82" fmla="*/ 1790 w 2622"/>
                  <a:gd name="T83" fmla="*/ 585 h 1276"/>
                  <a:gd name="T84" fmla="*/ 1834 w 2622"/>
                  <a:gd name="T85" fmla="*/ 661 h 1276"/>
                  <a:gd name="T86" fmla="*/ 1878 w 2622"/>
                  <a:gd name="T87" fmla="*/ 735 h 1276"/>
                  <a:gd name="T88" fmla="*/ 1921 w 2622"/>
                  <a:gd name="T89" fmla="*/ 805 h 1276"/>
                  <a:gd name="T90" fmla="*/ 1965 w 2622"/>
                  <a:gd name="T91" fmla="*/ 870 h 1276"/>
                  <a:gd name="T92" fmla="*/ 2008 w 2622"/>
                  <a:gd name="T93" fmla="*/ 931 h 1276"/>
                  <a:gd name="T94" fmla="*/ 2052 w 2622"/>
                  <a:gd name="T95" fmla="*/ 985 h 1276"/>
                  <a:gd name="T96" fmla="*/ 2096 w 2622"/>
                  <a:gd name="T97" fmla="*/ 1034 h 1276"/>
                  <a:gd name="T98" fmla="*/ 2140 w 2622"/>
                  <a:gd name="T99" fmla="*/ 1077 h 1276"/>
                  <a:gd name="T100" fmla="*/ 2183 w 2622"/>
                  <a:gd name="T101" fmla="*/ 1114 h 1276"/>
                  <a:gd name="T102" fmla="*/ 2228 w 2622"/>
                  <a:gd name="T103" fmla="*/ 1147 h 1276"/>
                  <a:gd name="T104" fmla="*/ 2271 w 2622"/>
                  <a:gd name="T105" fmla="*/ 1174 h 1276"/>
                  <a:gd name="T106" fmla="*/ 2314 w 2622"/>
                  <a:gd name="T107" fmla="*/ 1198 h 1276"/>
                  <a:gd name="T108" fmla="*/ 2358 w 2622"/>
                  <a:gd name="T109" fmla="*/ 1217 h 1276"/>
                  <a:gd name="T110" fmla="*/ 2401 w 2622"/>
                  <a:gd name="T111" fmla="*/ 1232 h 1276"/>
                  <a:gd name="T112" fmla="*/ 2446 w 2622"/>
                  <a:gd name="T113" fmla="*/ 1245 h 1276"/>
                  <a:gd name="T114" fmla="*/ 2489 w 2622"/>
                  <a:gd name="T115" fmla="*/ 1255 h 1276"/>
                  <a:gd name="T116" fmla="*/ 2533 w 2622"/>
                  <a:gd name="T117" fmla="*/ 1263 h 1276"/>
                  <a:gd name="T118" fmla="*/ 2576 w 2622"/>
                  <a:gd name="T119" fmla="*/ 1270 h 1276"/>
                  <a:gd name="T120" fmla="*/ 2621 w 2622"/>
                  <a:gd name="T121" fmla="*/ 1275 h 12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22"/>
                  <a:gd name="T184" fmla="*/ 0 h 1276"/>
                  <a:gd name="T185" fmla="*/ 2622 w 2622"/>
                  <a:gd name="T186" fmla="*/ 1276 h 127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22" h="1276">
                    <a:moveTo>
                      <a:pt x="0" y="1275"/>
                    </a:moveTo>
                    <a:lnTo>
                      <a:pt x="43" y="1270"/>
                    </a:lnTo>
                    <a:lnTo>
                      <a:pt x="87" y="1263"/>
                    </a:lnTo>
                    <a:lnTo>
                      <a:pt x="130" y="1255"/>
                    </a:lnTo>
                    <a:lnTo>
                      <a:pt x="174" y="1245"/>
                    </a:lnTo>
                    <a:lnTo>
                      <a:pt x="218" y="1232"/>
                    </a:lnTo>
                    <a:lnTo>
                      <a:pt x="262" y="1217"/>
                    </a:lnTo>
                    <a:lnTo>
                      <a:pt x="305" y="1198"/>
                    </a:lnTo>
                    <a:lnTo>
                      <a:pt x="349" y="1174"/>
                    </a:lnTo>
                    <a:lnTo>
                      <a:pt x="392" y="1147"/>
                    </a:lnTo>
                    <a:lnTo>
                      <a:pt x="437" y="1114"/>
                    </a:lnTo>
                    <a:lnTo>
                      <a:pt x="480" y="1077"/>
                    </a:lnTo>
                    <a:lnTo>
                      <a:pt x="524" y="1034"/>
                    </a:lnTo>
                    <a:lnTo>
                      <a:pt x="567" y="985"/>
                    </a:lnTo>
                    <a:lnTo>
                      <a:pt x="612" y="931"/>
                    </a:lnTo>
                    <a:lnTo>
                      <a:pt x="655" y="870"/>
                    </a:lnTo>
                    <a:lnTo>
                      <a:pt x="698" y="805"/>
                    </a:lnTo>
                    <a:lnTo>
                      <a:pt x="742" y="735"/>
                    </a:lnTo>
                    <a:lnTo>
                      <a:pt x="785" y="661"/>
                    </a:lnTo>
                    <a:lnTo>
                      <a:pt x="830" y="585"/>
                    </a:lnTo>
                    <a:lnTo>
                      <a:pt x="873" y="507"/>
                    </a:lnTo>
                    <a:lnTo>
                      <a:pt x="917" y="429"/>
                    </a:lnTo>
                    <a:lnTo>
                      <a:pt x="960" y="353"/>
                    </a:lnTo>
                    <a:lnTo>
                      <a:pt x="1003" y="280"/>
                    </a:lnTo>
                    <a:lnTo>
                      <a:pt x="1048" y="212"/>
                    </a:lnTo>
                    <a:lnTo>
                      <a:pt x="1091" y="151"/>
                    </a:lnTo>
                    <a:lnTo>
                      <a:pt x="1135" y="99"/>
                    </a:lnTo>
                    <a:lnTo>
                      <a:pt x="1178" y="56"/>
                    </a:lnTo>
                    <a:lnTo>
                      <a:pt x="1223" y="25"/>
                    </a:lnTo>
                    <a:lnTo>
                      <a:pt x="1266" y="6"/>
                    </a:lnTo>
                    <a:lnTo>
                      <a:pt x="1310" y="0"/>
                    </a:lnTo>
                    <a:lnTo>
                      <a:pt x="1353" y="6"/>
                    </a:lnTo>
                    <a:lnTo>
                      <a:pt x="1397" y="25"/>
                    </a:lnTo>
                    <a:lnTo>
                      <a:pt x="1441" y="56"/>
                    </a:lnTo>
                    <a:lnTo>
                      <a:pt x="1485" y="99"/>
                    </a:lnTo>
                    <a:lnTo>
                      <a:pt x="1528" y="151"/>
                    </a:lnTo>
                    <a:lnTo>
                      <a:pt x="1572" y="212"/>
                    </a:lnTo>
                    <a:lnTo>
                      <a:pt x="1616" y="280"/>
                    </a:lnTo>
                    <a:lnTo>
                      <a:pt x="1659" y="353"/>
                    </a:lnTo>
                    <a:lnTo>
                      <a:pt x="1703" y="429"/>
                    </a:lnTo>
                    <a:lnTo>
                      <a:pt x="1746" y="507"/>
                    </a:lnTo>
                    <a:lnTo>
                      <a:pt x="1790" y="585"/>
                    </a:lnTo>
                    <a:lnTo>
                      <a:pt x="1834" y="661"/>
                    </a:lnTo>
                    <a:lnTo>
                      <a:pt x="1878" y="735"/>
                    </a:lnTo>
                    <a:lnTo>
                      <a:pt x="1921" y="805"/>
                    </a:lnTo>
                    <a:lnTo>
                      <a:pt x="1965" y="870"/>
                    </a:lnTo>
                    <a:lnTo>
                      <a:pt x="2008" y="931"/>
                    </a:lnTo>
                    <a:lnTo>
                      <a:pt x="2052" y="985"/>
                    </a:lnTo>
                    <a:lnTo>
                      <a:pt x="2096" y="1034"/>
                    </a:lnTo>
                    <a:lnTo>
                      <a:pt x="2140" y="1077"/>
                    </a:lnTo>
                    <a:lnTo>
                      <a:pt x="2183" y="1114"/>
                    </a:lnTo>
                    <a:lnTo>
                      <a:pt x="2228" y="1147"/>
                    </a:lnTo>
                    <a:lnTo>
                      <a:pt x="2271" y="1174"/>
                    </a:lnTo>
                    <a:lnTo>
                      <a:pt x="2314" y="1198"/>
                    </a:lnTo>
                    <a:lnTo>
                      <a:pt x="2358" y="1217"/>
                    </a:lnTo>
                    <a:lnTo>
                      <a:pt x="2401" y="1232"/>
                    </a:lnTo>
                    <a:lnTo>
                      <a:pt x="2446" y="1245"/>
                    </a:lnTo>
                    <a:lnTo>
                      <a:pt x="2489" y="1255"/>
                    </a:lnTo>
                    <a:lnTo>
                      <a:pt x="2533" y="1263"/>
                    </a:lnTo>
                    <a:lnTo>
                      <a:pt x="2576" y="1270"/>
                    </a:lnTo>
                    <a:lnTo>
                      <a:pt x="2621" y="1275"/>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Rectangle 19"/>
            <p:cNvSpPr>
              <a:spLocks noChangeArrowheads="1"/>
            </p:cNvSpPr>
            <p:nvPr/>
          </p:nvSpPr>
          <p:spPr bwMode="auto">
            <a:xfrm>
              <a:off x="5078" y="2751"/>
              <a:ext cx="2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X</a:t>
              </a:r>
            </a:p>
          </p:txBody>
        </p:sp>
      </p:grpSp>
    </p:spTree>
    <p:extLst>
      <p:ext uri="{BB962C8B-B14F-4D97-AF65-F5344CB8AC3E}">
        <p14:creationId xmlns:p14="http://schemas.microsoft.com/office/powerpoint/2010/main" val="20096456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 Calculating Probabilities :</a:t>
            </a:r>
          </a:p>
          <a:p>
            <a:pPr marL="0" indent="0" algn="just">
              <a:buNone/>
            </a:pP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Rather than create a different table for every normal distribution (with different mean and std devs), we can calculate a standardized normal distribution, called Z</a:t>
            </a:r>
          </a:p>
          <a:p>
            <a:r>
              <a:rPr lang="en-US" sz="2000" smtClean="0">
                <a:latin typeface="Times New Roman" pitchFamily="18" charset="0"/>
                <a:cs typeface="Times New Roman" pitchFamily="18" charset="0"/>
              </a:rPr>
              <a:t>A z-score gives the number of standard deviations that a value </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is above the mean.</a:t>
            </a:r>
          </a:p>
          <a:p>
            <a:r>
              <a:rPr lang="en-US" sz="2000" smtClean="0">
                <a:latin typeface="Times New Roman" pitchFamily="18" charset="0"/>
                <a:cs typeface="Times New Roman" pitchFamily="18" charset="0"/>
              </a:rPr>
              <a:t>Z distribution is normal distribution with a mean of 0 and a std dev of 1  </a:t>
            </a:r>
            <a:endParaRPr lang="en-US" sz="2000" dirty="0" smtClean="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917133614"/>
              </p:ext>
            </p:extLst>
          </p:nvPr>
        </p:nvGraphicFramePr>
        <p:xfrm>
          <a:off x="3151015" y="4389125"/>
          <a:ext cx="2482850" cy="1117600"/>
        </p:xfrm>
        <a:graphic>
          <a:graphicData uri="http://schemas.openxmlformats.org/presentationml/2006/ole">
            <mc:AlternateContent xmlns:mc="http://schemas.openxmlformats.org/markup-compatibility/2006">
              <mc:Choice xmlns:v="urn:schemas-microsoft-com:vml" Requires="v">
                <p:oleObj spid="_x0000_s23558" name="Equation" r:id="rId3" imgW="990360" imgH="444240" progId="Equation.3">
                  <p:embed/>
                </p:oleObj>
              </mc:Choice>
              <mc:Fallback>
                <p:oleObj name="Equation" r:id="rId3" imgW="9903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015" y="4389125"/>
                        <a:ext cx="2482850" cy="11176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spTree>
    <p:extLst>
      <p:ext uri="{BB962C8B-B14F-4D97-AF65-F5344CB8AC3E}">
        <p14:creationId xmlns:p14="http://schemas.microsoft.com/office/powerpoint/2010/main" val="2009645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Standardised Normal </a:t>
            </a:r>
            <a:r>
              <a:rPr lang="it-IT" sz="2000" b="0" u="sng" dirty="0">
                <a:latin typeface="Times New Roman" pitchFamily="18" charset="0"/>
                <a:cs typeface="Times New Roman" pitchFamily="18" charset="0"/>
              </a:rPr>
              <a:t>Distributions </a:t>
            </a:r>
            <a:r>
              <a:rPr lang="it-IT" sz="2000" b="0" u="sng" dirty="0" smtClean="0">
                <a:latin typeface="Times New Roman" pitchFamily="18" charset="0"/>
                <a:cs typeface="Times New Roman" pitchFamily="18" charset="0"/>
              </a:rPr>
              <a:t>:</a:t>
            </a:r>
          </a:p>
          <a:p>
            <a:pPr marL="0" indent="0" algn="just">
              <a:buNone/>
            </a:pP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latin typeface="Times New Roman" pitchFamily="18" charset="0"/>
                <a:cs typeface="Times New Roman" pitchFamily="18" charset="0"/>
              </a:rPr>
              <a:t>Z distribution probability values are given in table or can be calculated using software</a:t>
            </a:r>
          </a:p>
          <a:p>
            <a:r>
              <a:rPr lang="en-US" sz="2000" smtClean="0">
                <a:latin typeface="Times New Roman" pitchFamily="18" charset="0"/>
                <a:cs typeface="Times New Roman" pitchFamily="18" charset="0"/>
              </a:rPr>
              <a:t>Table gives the total area under the Z curve between 0 and any point on the positive Z axis</a:t>
            </a:r>
          </a:p>
          <a:p>
            <a:r>
              <a:rPr lang="en-US" sz="2000" smtClean="0">
                <a:latin typeface="Times New Roman" pitchFamily="18" charset="0"/>
                <a:cs typeface="Times New Roman" pitchFamily="18" charset="0"/>
              </a:rPr>
              <a:t>Since the curve is symmetric, the area under the curve between Z and 0 is the same whether the Z curve is positive or negative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096456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Z Table :</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5"/>
          <p:cNvSpPr>
            <a:spLocks noChangeArrowheads="1"/>
          </p:cNvSpPr>
          <p:nvPr/>
        </p:nvSpPr>
        <p:spPr bwMode="auto">
          <a:xfrm>
            <a:off x="304800" y="1892800"/>
            <a:ext cx="8570913" cy="4206875"/>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pPr lvl="1"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u="sng" dirty="0">
                <a:solidFill>
                  <a:srgbClr val="000000"/>
                </a:solidFill>
                <a:latin typeface="Arial" charset="0"/>
              </a:rPr>
              <a:t>Second Decimal Place in Z</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     Z</a:t>
            </a:r>
            <a:r>
              <a:rPr lang="en-US" sz="1400" b="1" i="0" u="sng" dirty="0">
                <a:solidFill>
                  <a:srgbClr val="000000"/>
                </a:solidFill>
                <a:latin typeface="Arial" charset="0"/>
              </a:rPr>
              <a:t>	0.00    	0.01    	0.02    	0.03    	0.04    	0.05    	0.06    	0.07    	0.08    	0.09    </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0.00	0.0000	0.0040	0.0080	0.0120	0.0160	0.0199	0.0239	0.0279	0.0319	0.0359</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0.10	0.0398	0.0438	0.0478	0.0517	0.0557	0.0596	0.0636	0.0675	0.0714	0.0753</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0.20	0.0793	0.0832	0.0871	0.0910	0.0948	0.0987	0.1026	0.1064	0.1103	0.1141</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0.30	0.1179	0.1217	0.1255	0.1293	0.1331	0.1368	0.1406	0.1443	0.1480	0.1517</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0.90	0.3159	0.3186	0.3212	0.3238	0.3264	0.3289	0.3315	0.3340	0.3365	0.3389</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1.00	0.3413	0.3438	0.3461	0.3485	0.3508	0.3531	0.3554	0.3577	0.3599	0.3621</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1.10	0.3643	0.3665	0.3686	0.3708	0.3729	0.3749	0.3770	0.3790	0.3810	0.3830</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1.20	0.3849	0.3869	0.3888	0.3907	0.3925	0.3944	0.3962	0.3980	0.3997	0.4015</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2.00	0.4772	0.4778	0.4783	0.4788	0.4793	0.4798	0.4803	0.4808	0.4812	0.4817</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3.00	0.4987	0.4987	0.4987	0.4988	0.4988	0.4989	0.4989	0.4989	0.4990	0.4990</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3.40	0.4997	0.4997	0.4997	0.4997	0.4997	0.4997	0.4997	0.4997	0.4997	0.4998</a:t>
            </a:r>
          </a:p>
          <a:p>
            <a:pPr eaLnBrk="0" hangingPunct="0">
              <a:tabLst>
                <a:tab pos="571500" algn="l"/>
                <a:tab pos="1371600" algn="l"/>
                <a:tab pos="2171700" algn="l"/>
                <a:tab pos="2971800" algn="l"/>
                <a:tab pos="3771900" algn="l"/>
                <a:tab pos="4572000" algn="l"/>
                <a:tab pos="5372100" algn="l"/>
                <a:tab pos="6172200" algn="l"/>
                <a:tab pos="6972300" algn="l"/>
                <a:tab pos="7772400" algn="l"/>
              </a:tabLst>
            </a:pPr>
            <a:r>
              <a:rPr lang="en-US" sz="1400" b="1" i="0" dirty="0">
                <a:solidFill>
                  <a:srgbClr val="000000"/>
                </a:solidFill>
                <a:latin typeface="Arial" charset="0"/>
              </a:rPr>
              <a:t>3.50	0.4998	0.4998	0.4998	0.4998	0.4998	0.4998	0.4998	0.4998	0.4998	0.4998</a:t>
            </a:r>
          </a:p>
          <a:p>
            <a:pPr eaLnBrk="0" latinLnBrk="1" hangingPunct="0">
              <a:tabLst>
                <a:tab pos="571500" algn="l"/>
                <a:tab pos="1371600" algn="l"/>
                <a:tab pos="2171700" algn="l"/>
                <a:tab pos="2971800" algn="l"/>
                <a:tab pos="3771900" algn="l"/>
                <a:tab pos="4572000" algn="l"/>
                <a:tab pos="5372100" algn="l"/>
                <a:tab pos="6172200" algn="l"/>
                <a:tab pos="6972300" algn="l"/>
                <a:tab pos="7772400" algn="l"/>
              </a:tabLst>
            </a:pPr>
            <a:endParaRPr lang="en-US" sz="1400" b="1" i="0" dirty="0">
              <a:solidFill>
                <a:srgbClr val="000000"/>
              </a:solidFill>
              <a:latin typeface="Arial" charset="0"/>
            </a:endParaRPr>
          </a:p>
        </p:txBody>
      </p:sp>
    </p:spTree>
    <p:extLst>
      <p:ext uri="{BB962C8B-B14F-4D97-AF65-F5344CB8AC3E}">
        <p14:creationId xmlns:p14="http://schemas.microsoft.com/office/powerpoint/2010/main" val="2009645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208557"/>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Table lookup for standard normal probability:</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1752420"/>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6" name="Group 24"/>
          <p:cNvGrpSpPr>
            <a:grpSpLocks/>
          </p:cNvGrpSpPr>
          <p:nvPr/>
        </p:nvGrpSpPr>
        <p:grpSpPr bwMode="auto">
          <a:xfrm>
            <a:off x="457200" y="2128025"/>
            <a:ext cx="3773488" cy="3795713"/>
            <a:chOff x="400" y="1283"/>
            <a:chExt cx="2377" cy="2391"/>
          </a:xfrm>
        </p:grpSpPr>
        <p:sp>
          <p:nvSpPr>
            <p:cNvPr id="7" name="Rectangle 4"/>
            <p:cNvSpPr>
              <a:spLocks noChangeArrowheads="1"/>
            </p:cNvSpPr>
            <p:nvPr/>
          </p:nvSpPr>
          <p:spPr bwMode="auto">
            <a:xfrm>
              <a:off x="400" y="1283"/>
              <a:ext cx="2377" cy="2391"/>
            </a:xfrm>
            <a:prstGeom prst="rect">
              <a:avLst/>
            </a:prstGeom>
            <a:noFill/>
            <a:ln w="76200">
              <a:solidFill>
                <a:srgbClr val="F6BF69"/>
              </a:solidFill>
              <a:miter lim="800000"/>
              <a:headEnd/>
              <a:tailEnd/>
            </a:ln>
          </p:spPr>
          <p:txBody>
            <a:bodyPr wrap="none" anchor="ctr"/>
            <a:lstStyle/>
            <a:p>
              <a:endParaRPr lang="en-US" sz="1800" i="0">
                <a:solidFill>
                  <a:srgbClr val="000000"/>
                </a:solidFill>
              </a:endParaRPr>
            </a:p>
          </p:txBody>
        </p:sp>
        <p:grpSp>
          <p:nvGrpSpPr>
            <p:cNvPr id="8" name="Group 22"/>
            <p:cNvGrpSpPr>
              <a:grpSpLocks/>
            </p:cNvGrpSpPr>
            <p:nvPr/>
          </p:nvGrpSpPr>
          <p:grpSpPr bwMode="auto">
            <a:xfrm>
              <a:off x="449" y="1365"/>
              <a:ext cx="2126" cy="2274"/>
              <a:chOff x="449" y="1365"/>
              <a:chExt cx="2126" cy="2274"/>
            </a:xfrm>
          </p:grpSpPr>
          <p:sp>
            <p:nvSpPr>
              <p:cNvPr id="10" name="Line 5"/>
              <p:cNvSpPr>
                <a:spLocks noChangeShapeType="1"/>
              </p:cNvSpPr>
              <p:nvPr/>
            </p:nvSpPr>
            <p:spPr bwMode="auto">
              <a:xfrm flipV="1">
                <a:off x="1491" y="1365"/>
                <a:ext cx="0" cy="205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1" name="Line 6"/>
              <p:cNvSpPr>
                <a:spLocks noChangeShapeType="1"/>
              </p:cNvSpPr>
              <p:nvPr/>
            </p:nvSpPr>
            <p:spPr bwMode="auto">
              <a:xfrm>
                <a:off x="523" y="3416"/>
                <a:ext cx="193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2" name="Line 7"/>
              <p:cNvSpPr>
                <a:spLocks noChangeShapeType="1"/>
              </p:cNvSpPr>
              <p:nvPr/>
            </p:nvSpPr>
            <p:spPr bwMode="auto">
              <a:xfrm flipV="1">
                <a:off x="519"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3" name="Line 8"/>
              <p:cNvSpPr>
                <a:spLocks noChangeShapeType="1"/>
              </p:cNvSpPr>
              <p:nvPr/>
            </p:nvSpPr>
            <p:spPr bwMode="auto">
              <a:xfrm flipV="1">
                <a:off x="843"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4" name="Line 9"/>
              <p:cNvSpPr>
                <a:spLocks noChangeShapeType="1"/>
              </p:cNvSpPr>
              <p:nvPr/>
            </p:nvSpPr>
            <p:spPr bwMode="auto">
              <a:xfrm flipV="1">
                <a:off x="1167"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5" name="Line 10"/>
              <p:cNvSpPr>
                <a:spLocks noChangeShapeType="1"/>
              </p:cNvSpPr>
              <p:nvPr/>
            </p:nvSpPr>
            <p:spPr bwMode="auto">
              <a:xfrm flipV="1">
                <a:off x="1491"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6" name="Line 11"/>
              <p:cNvSpPr>
                <a:spLocks noChangeShapeType="1"/>
              </p:cNvSpPr>
              <p:nvPr/>
            </p:nvSpPr>
            <p:spPr bwMode="auto">
              <a:xfrm flipV="1">
                <a:off x="1815"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7" name="Line 12"/>
              <p:cNvSpPr>
                <a:spLocks noChangeShapeType="1"/>
              </p:cNvSpPr>
              <p:nvPr/>
            </p:nvSpPr>
            <p:spPr bwMode="auto">
              <a:xfrm flipV="1">
                <a:off x="2140"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8" name="Line 13"/>
              <p:cNvSpPr>
                <a:spLocks noChangeShapeType="1"/>
              </p:cNvSpPr>
              <p:nvPr/>
            </p:nvSpPr>
            <p:spPr bwMode="auto">
              <a:xfrm flipV="1">
                <a:off x="2463" y="3382"/>
                <a:ext cx="0" cy="67"/>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9" name="Freeform 14"/>
              <p:cNvSpPr>
                <a:spLocks/>
              </p:cNvSpPr>
              <p:nvPr/>
            </p:nvSpPr>
            <p:spPr bwMode="auto">
              <a:xfrm>
                <a:off x="519" y="1374"/>
                <a:ext cx="1945" cy="2020"/>
              </a:xfrm>
              <a:custGeom>
                <a:avLst/>
                <a:gdLst>
                  <a:gd name="T0" fmla="*/ 30 w 1945"/>
                  <a:gd name="T1" fmla="*/ 2012 h 2020"/>
                  <a:gd name="T2" fmla="*/ 62 w 1945"/>
                  <a:gd name="T3" fmla="*/ 2002 h 2020"/>
                  <a:gd name="T4" fmla="*/ 95 w 1945"/>
                  <a:gd name="T5" fmla="*/ 1989 h 2020"/>
                  <a:gd name="T6" fmla="*/ 127 w 1945"/>
                  <a:gd name="T7" fmla="*/ 1974 h 2020"/>
                  <a:gd name="T8" fmla="*/ 159 w 1945"/>
                  <a:gd name="T9" fmla="*/ 1954 h 2020"/>
                  <a:gd name="T10" fmla="*/ 192 w 1945"/>
                  <a:gd name="T11" fmla="*/ 1930 h 2020"/>
                  <a:gd name="T12" fmla="*/ 224 w 1945"/>
                  <a:gd name="T13" fmla="*/ 1900 h 2020"/>
                  <a:gd name="T14" fmla="*/ 256 w 1945"/>
                  <a:gd name="T15" fmla="*/ 1864 h 2020"/>
                  <a:gd name="T16" fmla="*/ 289 w 1945"/>
                  <a:gd name="T17" fmla="*/ 1821 h 2020"/>
                  <a:gd name="T18" fmla="*/ 321 w 1945"/>
                  <a:gd name="T19" fmla="*/ 1771 h 2020"/>
                  <a:gd name="T20" fmla="*/ 353 w 1945"/>
                  <a:gd name="T21" fmla="*/ 1712 h 2020"/>
                  <a:gd name="T22" fmla="*/ 386 w 1945"/>
                  <a:gd name="T23" fmla="*/ 1645 h 2020"/>
                  <a:gd name="T24" fmla="*/ 418 w 1945"/>
                  <a:gd name="T25" fmla="*/ 1568 h 2020"/>
                  <a:gd name="T26" fmla="*/ 451 w 1945"/>
                  <a:gd name="T27" fmla="*/ 1483 h 2020"/>
                  <a:gd name="T28" fmla="*/ 483 w 1945"/>
                  <a:gd name="T29" fmla="*/ 1388 h 2020"/>
                  <a:gd name="T30" fmla="*/ 515 w 1945"/>
                  <a:gd name="T31" fmla="*/ 1286 h 2020"/>
                  <a:gd name="T32" fmla="*/ 548 w 1945"/>
                  <a:gd name="T33" fmla="*/ 1177 h 2020"/>
                  <a:gd name="T34" fmla="*/ 580 w 1945"/>
                  <a:gd name="T35" fmla="*/ 1060 h 2020"/>
                  <a:gd name="T36" fmla="*/ 612 w 1945"/>
                  <a:gd name="T37" fmla="*/ 939 h 2020"/>
                  <a:gd name="T38" fmla="*/ 645 w 1945"/>
                  <a:gd name="T39" fmla="*/ 816 h 2020"/>
                  <a:gd name="T40" fmla="*/ 677 w 1945"/>
                  <a:gd name="T41" fmla="*/ 692 h 2020"/>
                  <a:gd name="T42" fmla="*/ 709 w 1945"/>
                  <a:gd name="T43" fmla="*/ 571 h 2020"/>
                  <a:gd name="T44" fmla="*/ 742 w 1945"/>
                  <a:gd name="T45" fmla="*/ 455 h 2020"/>
                  <a:gd name="T46" fmla="*/ 774 w 1945"/>
                  <a:gd name="T47" fmla="*/ 347 h 2020"/>
                  <a:gd name="T48" fmla="*/ 807 w 1945"/>
                  <a:gd name="T49" fmla="*/ 249 h 2020"/>
                  <a:gd name="T50" fmla="*/ 839 w 1945"/>
                  <a:gd name="T51" fmla="*/ 165 h 2020"/>
                  <a:gd name="T52" fmla="*/ 872 w 1945"/>
                  <a:gd name="T53" fmla="*/ 96 h 2020"/>
                  <a:gd name="T54" fmla="*/ 904 w 1945"/>
                  <a:gd name="T55" fmla="*/ 45 h 2020"/>
                  <a:gd name="T56" fmla="*/ 937 w 1945"/>
                  <a:gd name="T57" fmla="*/ 13 h 2020"/>
                  <a:gd name="T58" fmla="*/ 969 w 1945"/>
                  <a:gd name="T59" fmla="*/ 0 h 2020"/>
                  <a:gd name="T60" fmla="*/ 1002 w 1945"/>
                  <a:gd name="T61" fmla="*/ 8 h 2020"/>
                  <a:gd name="T62" fmla="*/ 1034 w 1945"/>
                  <a:gd name="T63" fmla="*/ 36 h 2020"/>
                  <a:gd name="T64" fmla="*/ 1066 w 1945"/>
                  <a:gd name="T65" fmla="*/ 84 h 2020"/>
                  <a:gd name="T66" fmla="*/ 1099 w 1945"/>
                  <a:gd name="T67" fmla="*/ 149 h 2020"/>
                  <a:gd name="T68" fmla="*/ 1131 w 1945"/>
                  <a:gd name="T69" fmla="*/ 231 h 2020"/>
                  <a:gd name="T70" fmla="*/ 1164 w 1945"/>
                  <a:gd name="T71" fmla="*/ 327 h 2020"/>
                  <a:gd name="T72" fmla="*/ 1196 w 1945"/>
                  <a:gd name="T73" fmla="*/ 432 h 2020"/>
                  <a:gd name="T74" fmla="*/ 1228 w 1945"/>
                  <a:gd name="T75" fmla="*/ 547 h 2020"/>
                  <a:gd name="T76" fmla="*/ 1261 w 1945"/>
                  <a:gd name="T77" fmla="*/ 668 h 2020"/>
                  <a:gd name="T78" fmla="*/ 1293 w 1945"/>
                  <a:gd name="T79" fmla="*/ 791 h 2020"/>
                  <a:gd name="T80" fmla="*/ 1325 w 1945"/>
                  <a:gd name="T81" fmla="*/ 914 h 2020"/>
                  <a:gd name="T82" fmla="*/ 1358 w 1945"/>
                  <a:gd name="T83" fmla="*/ 1037 h 2020"/>
                  <a:gd name="T84" fmla="*/ 1390 w 1945"/>
                  <a:gd name="T85" fmla="*/ 1153 h 2020"/>
                  <a:gd name="T86" fmla="*/ 1422 w 1945"/>
                  <a:gd name="T87" fmla="*/ 1264 h 2020"/>
                  <a:gd name="T88" fmla="*/ 1455 w 1945"/>
                  <a:gd name="T89" fmla="*/ 1369 h 2020"/>
                  <a:gd name="T90" fmla="*/ 1487 w 1945"/>
                  <a:gd name="T91" fmla="*/ 1465 h 2020"/>
                  <a:gd name="T92" fmla="*/ 1520 w 1945"/>
                  <a:gd name="T93" fmla="*/ 1552 h 2020"/>
                  <a:gd name="T94" fmla="*/ 1552 w 1945"/>
                  <a:gd name="T95" fmla="*/ 1630 h 2020"/>
                  <a:gd name="T96" fmla="*/ 1584 w 1945"/>
                  <a:gd name="T97" fmla="*/ 1700 h 2020"/>
                  <a:gd name="T98" fmla="*/ 1617 w 1945"/>
                  <a:gd name="T99" fmla="*/ 1760 h 2020"/>
                  <a:gd name="T100" fmla="*/ 1649 w 1945"/>
                  <a:gd name="T101" fmla="*/ 1812 h 2020"/>
                  <a:gd name="T102" fmla="*/ 1681 w 1945"/>
                  <a:gd name="T103" fmla="*/ 1856 h 2020"/>
                  <a:gd name="T104" fmla="*/ 1714 w 1945"/>
                  <a:gd name="T105" fmla="*/ 1893 h 2020"/>
                  <a:gd name="T106" fmla="*/ 1746 w 1945"/>
                  <a:gd name="T107" fmla="*/ 1924 h 2020"/>
                  <a:gd name="T108" fmla="*/ 1778 w 1945"/>
                  <a:gd name="T109" fmla="*/ 1950 h 2020"/>
                  <a:gd name="T110" fmla="*/ 1811 w 1945"/>
                  <a:gd name="T111" fmla="*/ 1971 h 2020"/>
                  <a:gd name="T112" fmla="*/ 1844 w 1945"/>
                  <a:gd name="T113" fmla="*/ 1987 h 2020"/>
                  <a:gd name="T114" fmla="*/ 1876 w 1945"/>
                  <a:gd name="T115" fmla="*/ 2000 h 2020"/>
                  <a:gd name="T116" fmla="*/ 1909 w 1945"/>
                  <a:gd name="T117" fmla="*/ 2011 h 2020"/>
                  <a:gd name="T118" fmla="*/ 1941 w 1945"/>
                  <a:gd name="T119" fmla="*/ 2018 h 20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45"/>
                  <a:gd name="T181" fmla="*/ 0 h 2020"/>
                  <a:gd name="T182" fmla="*/ 1945 w 1945"/>
                  <a:gd name="T183" fmla="*/ 2020 h 202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45" h="2020">
                    <a:moveTo>
                      <a:pt x="0" y="2019"/>
                    </a:moveTo>
                    <a:lnTo>
                      <a:pt x="3" y="2018"/>
                    </a:lnTo>
                    <a:lnTo>
                      <a:pt x="7" y="2017"/>
                    </a:lnTo>
                    <a:lnTo>
                      <a:pt x="10" y="2017"/>
                    </a:lnTo>
                    <a:lnTo>
                      <a:pt x="14" y="2016"/>
                    </a:lnTo>
                    <a:lnTo>
                      <a:pt x="17" y="2016"/>
                    </a:lnTo>
                    <a:lnTo>
                      <a:pt x="19" y="2015"/>
                    </a:lnTo>
                    <a:lnTo>
                      <a:pt x="23" y="2014"/>
                    </a:lnTo>
                    <a:lnTo>
                      <a:pt x="26" y="2013"/>
                    </a:lnTo>
                    <a:lnTo>
                      <a:pt x="30" y="2012"/>
                    </a:lnTo>
                    <a:lnTo>
                      <a:pt x="33" y="2011"/>
                    </a:lnTo>
                    <a:lnTo>
                      <a:pt x="36" y="2011"/>
                    </a:lnTo>
                    <a:lnTo>
                      <a:pt x="39" y="2010"/>
                    </a:lnTo>
                    <a:lnTo>
                      <a:pt x="42" y="2009"/>
                    </a:lnTo>
                    <a:lnTo>
                      <a:pt x="46" y="2007"/>
                    </a:lnTo>
                    <a:lnTo>
                      <a:pt x="49" y="2006"/>
                    </a:lnTo>
                    <a:lnTo>
                      <a:pt x="52" y="2005"/>
                    </a:lnTo>
                    <a:lnTo>
                      <a:pt x="55" y="2005"/>
                    </a:lnTo>
                    <a:lnTo>
                      <a:pt x="58" y="2004"/>
                    </a:lnTo>
                    <a:lnTo>
                      <a:pt x="62" y="2002"/>
                    </a:lnTo>
                    <a:lnTo>
                      <a:pt x="65" y="2001"/>
                    </a:lnTo>
                    <a:lnTo>
                      <a:pt x="68" y="2000"/>
                    </a:lnTo>
                    <a:lnTo>
                      <a:pt x="72" y="1999"/>
                    </a:lnTo>
                    <a:lnTo>
                      <a:pt x="75" y="1998"/>
                    </a:lnTo>
                    <a:lnTo>
                      <a:pt x="78" y="1996"/>
                    </a:lnTo>
                    <a:lnTo>
                      <a:pt x="81" y="1995"/>
                    </a:lnTo>
                    <a:lnTo>
                      <a:pt x="84" y="1994"/>
                    </a:lnTo>
                    <a:lnTo>
                      <a:pt x="88" y="1993"/>
                    </a:lnTo>
                    <a:lnTo>
                      <a:pt x="91" y="1991"/>
                    </a:lnTo>
                    <a:lnTo>
                      <a:pt x="95" y="1989"/>
                    </a:lnTo>
                    <a:lnTo>
                      <a:pt x="97" y="1989"/>
                    </a:lnTo>
                    <a:lnTo>
                      <a:pt x="100" y="1987"/>
                    </a:lnTo>
                    <a:lnTo>
                      <a:pt x="104" y="1985"/>
                    </a:lnTo>
                    <a:lnTo>
                      <a:pt x="107" y="1984"/>
                    </a:lnTo>
                    <a:lnTo>
                      <a:pt x="111" y="1983"/>
                    </a:lnTo>
                    <a:lnTo>
                      <a:pt x="114" y="1981"/>
                    </a:lnTo>
                    <a:lnTo>
                      <a:pt x="117" y="1979"/>
                    </a:lnTo>
                    <a:lnTo>
                      <a:pt x="120" y="1978"/>
                    </a:lnTo>
                    <a:lnTo>
                      <a:pt x="123" y="1976"/>
                    </a:lnTo>
                    <a:lnTo>
                      <a:pt x="127" y="1974"/>
                    </a:lnTo>
                    <a:lnTo>
                      <a:pt x="130" y="1973"/>
                    </a:lnTo>
                    <a:lnTo>
                      <a:pt x="133" y="1971"/>
                    </a:lnTo>
                    <a:lnTo>
                      <a:pt x="136" y="1968"/>
                    </a:lnTo>
                    <a:lnTo>
                      <a:pt x="139" y="1967"/>
                    </a:lnTo>
                    <a:lnTo>
                      <a:pt x="143" y="1965"/>
                    </a:lnTo>
                    <a:lnTo>
                      <a:pt x="146" y="1962"/>
                    </a:lnTo>
                    <a:lnTo>
                      <a:pt x="149" y="1961"/>
                    </a:lnTo>
                    <a:lnTo>
                      <a:pt x="153" y="1959"/>
                    </a:lnTo>
                    <a:lnTo>
                      <a:pt x="155" y="1957"/>
                    </a:lnTo>
                    <a:lnTo>
                      <a:pt x="159" y="1954"/>
                    </a:lnTo>
                    <a:lnTo>
                      <a:pt x="162" y="1952"/>
                    </a:lnTo>
                    <a:lnTo>
                      <a:pt x="166" y="1950"/>
                    </a:lnTo>
                    <a:lnTo>
                      <a:pt x="169" y="1947"/>
                    </a:lnTo>
                    <a:lnTo>
                      <a:pt x="172" y="1946"/>
                    </a:lnTo>
                    <a:lnTo>
                      <a:pt x="176" y="1942"/>
                    </a:lnTo>
                    <a:lnTo>
                      <a:pt x="178" y="1941"/>
                    </a:lnTo>
                    <a:lnTo>
                      <a:pt x="182" y="1938"/>
                    </a:lnTo>
                    <a:lnTo>
                      <a:pt x="185" y="1935"/>
                    </a:lnTo>
                    <a:lnTo>
                      <a:pt x="188" y="1932"/>
                    </a:lnTo>
                    <a:lnTo>
                      <a:pt x="192" y="1930"/>
                    </a:lnTo>
                    <a:lnTo>
                      <a:pt x="194" y="1927"/>
                    </a:lnTo>
                    <a:lnTo>
                      <a:pt x="198" y="1924"/>
                    </a:lnTo>
                    <a:lnTo>
                      <a:pt x="201" y="1922"/>
                    </a:lnTo>
                    <a:lnTo>
                      <a:pt x="204" y="1919"/>
                    </a:lnTo>
                    <a:lnTo>
                      <a:pt x="208" y="1916"/>
                    </a:lnTo>
                    <a:lnTo>
                      <a:pt x="211" y="1913"/>
                    </a:lnTo>
                    <a:lnTo>
                      <a:pt x="214" y="1909"/>
                    </a:lnTo>
                    <a:lnTo>
                      <a:pt x="217" y="1907"/>
                    </a:lnTo>
                    <a:lnTo>
                      <a:pt x="220" y="1903"/>
                    </a:lnTo>
                    <a:lnTo>
                      <a:pt x="224" y="1900"/>
                    </a:lnTo>
                    <a:lnTo>
                      <a:pt x="227" y="1897"/>
                    </a:lnTo>
                    <a:lnTo>
                      <a:pt x="231" y="1893"/>
                    </a:lnTo>
                    <a:lnTo>
                      <a:pt x="234" y="1890"/>
                    </a:lnTo>
                    <a:lnTo>
                      <a:pt x="236" y="1886"/>
                    </a:lnTo>
                    <a:lnTo>
                      <a:pt x="240" y="1883"/>
                    </a:lnTo>
                    <a:lnTo>
                      <a:pt x="243" y="1879"/>
                    </a:lnTo>
                    <a:lnTo>
                      <a:pt x="247" y="1876"/>
                    </a:lnTo>
                    <a:lnTo>
                      <a:pt x="250" y="1872"/>
                    </a:lnTo>
                    <a:lnTo>
                      <a:pt x="253" y="1868"/>
                    </a:lnTo>
                    <a:lnTo>
                      <a:pt x="256" y="1864"/>
                    </a:lnTo>
                    <a:lnTo>
                      <a:pt x="259" y="1860"/>
                    </a:lnTo>
                    <a:lnTo>
                      <a:pt x="263" y="1856"/>
                    </a:lnTo>
                    <a:lnTo>
                      <a:pt x="266" y="1852"/>
                    </a:lnTo>
                    <a:lnTo>
                      <a:pt x="269" y="1848"/>
                    </a:lnTo>
                    <a:lnTo>
                      <a:pt x="273" y="1843"/>
                    </a:lnTo>
                    <a:lnTo>
                      <a:pt x="275" y="1839"/>
                    </a:lnTo>
                    <a:lnTo>
                      <a:pt x="279" y="1835"/>
                    </a:lnTo>
                    <a:lnTo>
                      <a:pt x="282" y="1831"/>
                    </a:lnTo>
                    <a:lnTo>
                      <a:pt x="285" y="1826"/>
                    </a:lnTo>
                    <a:lnTo>
                      <a:pt x="289" y="1821"/>
                    </a:lnTo>
                    <a:lnTo>
                      <a:pt x="292" y="1816"/>
                    </a:lnTo>
                    <a:lnTo>
                      <a:pt x="295" y="1812"/>
                    </a:lnTo>
                    <a:lnTo>
                      <a:pt x="298" y="1807"/>
                    </a:lnTo>
                    <a:lnTo>
                      <a:pt x="301" y="1802"/>
                    </a:lnTo>
                    <a:lnTo>
                      <a:pt x="305" y="1797"/>
                    </a:lnTo>
                    <a:lnTo>
                      <a:pt x="308" y="1792"/>
                    </a:lnTo>
                    <a:lnTo>
                      <a:pt x="312" y="1787"/>
                    </a:lnTo>
                    <a:lnTo>
                      <a:pt x="314" y="1782"/>
                    </a:lnTo>
                    <a:lnTo>
                      <a:pt x="318" y="1777"/>
                    </a:lnTo>
                    <a:lnTo>
                      <a:pt x="321" y="1771"/>
                    </a:lnTo>
                    <a:lnTo>
                      <a:pt x="324" y="1766"/>
                    </a:lnTo>
                    <a:lnTo>
                      <a:pt x="328" y="1760"/>
                    </a:lnTo>
                    <a:lnTo>
                      <a:pt x="331" y="1754"/>
                    </a:lnTo>
                    <a:lnTo>
                      <a:pt x="334" y="1749"/>
                    </a:lnTo>
                    <a:lnTo>
                      <a:pt x="337" y="1743"/>
                    </a:lnTo>
                    <a:lnTo>
                      <a:pt x="340" y="1737"/>
                    </a:lnTo>
                    <a:lnTo>
                      <a:pt x="344" y="1730"/>
                    </a:lnTo>
                    <a:lnTo>
                      <a:pt x="347" y="1724"/>
                    </a:lnTo>
                    <a:lnTo>
                      <a:pt x="350" y="1719"/>
                    </a:lnTo>
                    <a:lnTo>
                      <a:pt x="353" y="1712"/>
                    </a:lnTo>
                    <a:lnTo>
                      <a:pt x="356" y="1706"/>
                    </a:lnTo>
                    <a:lnTo>
                      <a:pt x="360" y="1700"/>
                    </a:lnTo>
                    <a:lnTo>
                      <a:pt x="363" y="1693"/>
                    </a:lnTo>
                    <a:lnTo>
                      <a:pt x="367" y="1686"/>
                    </a:lnTo>
                    <a:lnTo>
                      <a:pt x="370" y="1680"/>
                    </a:lnTo>
                    <a:lnTo>
                      <a:pt x="373" y="1673"/>
                    </a:lnTo>
                    <a:lnTo>
                      <a:pt x="376" y="1666"/>
                    </a:lnTo>
                    <a:lnTo>
                      <a:pt x="379" y="1659"/>
                    </a:lnTo>
                    <a:lnTo>
                      <a:pt x="383" y="1652"/>
                    </a:lnTo>
                    <a:lnTo>
                      <a:pt x="386" y="1645"/>
                    </a:lnTo>
                    <a:lnTo>
                      <a:pt x="389" y="1637"/>
                    </a:lnTo>
                    <a:lnTo>
                      <a:pt x="393" y="1630"/>
                    </a:lnTo>
                    <a:lnTo>
                      <a:pt x="395" y="1623"/>
                    </a:lnTo>
                    <a:lnTo>
                      <a:pt x="399" y="1616"/>
                    </a:lnTo>
                    <a:lnTo>
                      <a:pt x="402" y="1608"/>
                    </a:lnTo>
                    <a:lnTo>
                      <a:pt x="405" y="1600"/>
                    </a:lnTo>
                    <a:lnTo>
                      <a:pt x="409" y="1593"/>
                    </a:lnTo>
                    <a:lnTo>
                      <a:pt x="411" y="1584"/>
                    </a:lnTo>
                    <a:lnTo>
                      <a:pt x="415" y="1577"/>
                    </a:lnTo>
                    <a:lnTo>
                      <a:pt x="418" y="1568"/>
                    </a:lnTo>
                    <a:lnTo>
                      <a:pt x="421" y="1561"/>
                    </a:lnTo>
                    <a:lnTo>
                      <a:pt x="425" y="1552"/>
                    </a:lnTo>
                    <a:lnTo>
                      <a:pt x="428" y="1544"/>
                    </a:lnTo>
                    <a:lnTo>
                      <a:pt x="432" y="1535"/>
                    </a:lnTo>
                    <a:lnTo>
                      <a:pt x="434" y="1527"/>
                    </a:lnTo>
                    <a:lnTo>
                      <a:pt x="437" y="1518"/>
                    </a:lnTo>
                    <a:lnTo>
                      <a:pt x="441" y="1510"/>
                    </a:lnTo>
                    <a:lnTo>
                      <a:pt x="444" y="1501"/>
                    </a:lnTo>
                    <a:lnTo>
                      <a:pt x="448" y="1492"/>
                    </a:lnTo>
                    <a:lnTo>
                      <a:pt x="451" y="1483"/>
                    </a:lnTo>
                    <a:lnTo>
                      <a:pt x="453" y="1474"/>
                    </a:lnTo>
                    <a:lnTo>
                      <a:pt x="457" y="1465"/>
                    </a:lnTo>
                    <a:lnTo>
                      <a:pt x="460" y="1456"/>
                    </a:lnTo>
                    <a:lnTo>
                      <a:pt x="464" y="1447"/>
                    </a:lnTo>
                    <a:lnTo>
                      <a:pt x="467" y="1437"/>
                    </a:lnTo>
                    <a:lnTo>
                      <a:pt x="470" y="1427"/>
                    </a:lnTo>
                    <a:lnTo>
                      <a:pt x="473" y="1418"/>
                    </a:lnTo>
                    <a:lnTo>
                      <a:pt x="476" y="1408"/>
                    </a:lnTo>
                    <a:lnTo>
                      <a:pt x="480" y="1399"/>
                    </a:lnTo>
                    <a:lnTo>
                      <a:pt x="483" y="1388"/>
                    </a:lnTo>
                    <a:lnTo>
                      <a:pt x="486" y="1379"/>
                    </a:lnTo>
                    <a:lnTo>
                      <a:pt x="490" y="1369"/>
                    </a:lnTo>
                    <a:lnTo>
                      <a:pt x="492" y="1359"/>
                    </a:lnTo>
                    <a:lnTo>
                      <a:pt x="496" y="1349"/>
                    </a:lnTo>
                    <a:lnTo>
                      <a:pt x="499" y="1339"/>
                    </a:lnTo>
                    <a:lnTo>
                      <a:pt x="502" y="1329"/>
                    </a:lnTo>
                    <a:lnTo>
                      <a:pt x="506" y="1318"/>
                    </a:lnTo>
                    <a:lnTo>
                      <a:pt x="509" y="1307"/>
                    </a:lnTo>
                    <a:lnTo>
                      <a:pt x="512" y="1296"/>
                    </a:lnTo>
                    <a:lnTo>
                      <a:pt x="515" y="1286"/>
                    </a:lnTo>
                    <a:lnTo>
                      <a:pt x="519" y="1275"/>
                    </a:lnTo>
                    <a:lnTo>
                      <a:pt x="522" y="1264"/>
                    </a:lnTo>
                    <a:lnTo>
                      <a:pt x="525" y="1254"/>
                    </a:lnTo>
                    <a:lnTo>
                      <a:pt x="529" y="1243"/>
                    </a:lnTo>
                    <a:lnTo>
                      <a:pt x="532" y="1232"/>
                    </a:lnTo>
                    <a:lnTo>
                      <a:pt x="535" y="1221"/>
                    </a:lnTo>
                    <a:lnTo>
                      <a:pt x="538" y="1210"/>
                    </a:lnTo>
                    <a:lnTo>
                      <a:pt x="541" y="1199"/>
                    </a:lnTo>
                    <a:lnTo>
                      <a:pt x="545" y="1188"/>
                    </a:lnTo>
                    <a:lnTo>
                      <a:pt x="548" y="1177"/>
                    </a:lnTo>
                    <a:lnTo>
                      <a:pt x="551" y="1165"/>
                    </a:lnTo>
                    <a:lnTo>
                      <a:pt x="554" y="1153"/>
                    </a:lnTo>
                    <a:lnTo>
                      <a:pt x="557" y="1142"/>
                    </a:lnTo>
                    <a:lnTo>
                      <a:pt x="561" y="1130"/>
                    </a:lnTo>
                    <a:lnTo>
                      <a:pt x="564" y="1118"/>
                    </a:lnTo>
                    <a:lnTo>
                      <a:pt x="567" y="1107"/>
                    </a:lnTo>
                    <a:lnTo>
                      <a:pt x="570" y="1096"/>
                    </a:lnTo>
                    <a:lnTo>
                      <a:pt x="573" y="1084"/>
                    </a:lnTo>
                    <a:lnTo>
                      <a:pt x="577" y="1072"/>
                    </a:lnTo>
                    <a:lnTo>
                      <a:pt x="580" y="1060"/>
                    </a:lnTo>
                    <a:lnTo>
                      <a:pt x="584" y="1047"/>
                    </a:lnTo>
                    <a:lnTo>
                      <a:pt x="587" y="1037"/>
                    </a:lnTo>
                    <a:lnTo>
                      <a:pt x="590" y="1024"/>
                    </a:lnTo>
                    <a:lnTo>
                      <a:pt x="593" y="1012"/>
                    </a:lnTo>
                    <a:lnTo>
                      <a:pt x="596" y="1000"/>
                    </a:lnTo>
                    <a:lnTo>
                      <a:pt x="600" y="988"/>
                    </a:lnTo>
                    <a:lnTo>
                      <a:pt x="603" y="976"/>
                    </a:lnTo>
                    <a:lnTo>
                      <a:pt x="606" y="964"/>
                    </a:lnTo>
                    <a:lnTo>
                      <a:pt x="610" y="951"/>
                    </a:lnTo>
                    <a:lnTo>
                      <a:pt x="612" y="939"/>
                    </a:lnTo>
                    <a:lnTo>
                      <a:pt x="616" y="927"/>
                    </a:lnTo>
                    <a:lnTo>
                      <a:pt x="619" y="914"/>
                    </a:lnTo>
                    <a:lnTo>
                      <a:pt x="622" y="902"/>
                    </a:lnTo>
                    <a:lnTo>
                      <a:pt x="626" y="890"/>
                    </a:lnTo>
                    <a:lnTo>
                      <a:pt x="628" y="878"/>
                    </a:lnTo>
                    <a:lnTo>
                      <a:pt x="632" y="865"/>
                    </a:lnTo>
                    <a:lnTo>
                      <a:pt x="635" y="853"/>
                    </a:lnTo>
                    <a:lnTo>
                      <a:pt x="638" y="841"/>
                    </a:lnTo>
                    <a:lnTo>
                      <a:pt x="642" y="828"/>
                    </a:lnTo>
                    <a:lnTo>
                      <a:pt x="645" y="816"/>
                    </a:lnTo>
                    <a:lnTo>
                      <a:pt x="649" y="804"/>
                    </a:lnTo>
                    <a:lnTo>
                      <a:pt x="651" y="791"/>
                    </a:lnTo>
                    <a:lnTo>
                      <a:pt x="654" y="779"/>
                    </a:lnTo>
                    <a:lnTo>
                      <a:pt x="658" y="766"/>
                    </a:lnTo>
                    <a:lnTo>
                      <a:pt x="661" y="754"/>
                    </a:lnTo>
                    <a:lnTo>
                      <a:pt x="665" y="742"/>
                    </a:lnTo>
                    <a:lnTo>
                      <a:pt x="668" y="729"/>
                    </a:lnTo>
                    <a:lnTo>
                      <a:pt x="671" y="717"/>
                    </a:lnTo>
                    <a:lnTo>
                      <a:pt x="674" y="705"/>
                    </a:lnTo>
                    <a:lnTo>
                      <a:pt x="677" y="692"/>
                    </a:lnTo>
                    <a:lnTo>
                      <a:pt x="681" y="680"/>
                    </a:lnTo>
                    <a:lnTo>
                      <a:pt x="684" y="668"/>
                    </a:lnTo>
                    <a:lnTo>
                      <a:pt x="687" y="656"/>
                    </a:lnTo>
                    <a:lnTo>
                      <a:pt x="690" y="643"/>
                    </a:lnTo>
                    <a:lnTo>
                      <a:pt x="693" y="631"/>
                    </a:lnTo>
                    <a:lnTo>
                      <a:pt x="697" y="619"/>
                    </a:lnTo>
                    <a:lnTo>
                      <a:pt x="700" y="607"/>
                    </a:lnTo>
                    <a:lnTo>
                      <a:pt x="703" y="595"/>
                    </a:lnTo>
                    <a:lnTo>
                      <a:pt x="707" y="583"/>
                    </a:lnTo>
                    <a:lnTo>
                      <a:pt x="709" y="571"/>
                    </a:lnTo>
                    <a:lnTo>
                      <a:pt x="713" y="559"/>
                    </a:lnTo>
                    <a:lnTo>
                      <a:pt x="716" y="547"/>
                    </a:lnTo>
                    <a:lnTo>
                      <a:pt x="719" y="535"/>
                    </a:lnTo>
                    <a:lnTo>
                      <a:pt x="723" y="524"/>
                    </a:lnTo>
                    <a:lnTo>
                      <a:pt x="726" y="512"/>
                    </a:lnTo>
                    <a:lnTo>
                      <a:pt x="729" y="501"/>
                    </a:lnTo>
                    <a:lnTo>
                      <a:pt x="732" y="489"/>
                    </a:lnTo>
                    <a:lnTo>
                      <a:pt x="736" y="478"/>
                    </a:lnTo>
                    <a:lnTo>
                      <a:pt x="739" y="466"/>
                    </a:lnTo>
                    <a:lnTo>
                      <a:pt x="742" y="455"/>
                    </a:lnTo>
                    <a:lnTo>
                      <a:pt x="746" y="444"/>
                    </a:lnTo>
                    <a:lnTo>
                      <a:pt x="749" y="432"/>
                    </a:lnTo>
                    <a:lnTo>
                      <a:pt x="752" y="422"/>
                    </a:lnTo>
                    <a:lnTo>
                      <a:pt x="755" y="410"/>
                    </a:lnTo>
                    <a:lnTo>
                      <a:pt x="758" y="400"/>
                    </a:lnTo>
                    <a:lnTo>
                      <a:pt x="762" y="389"/>
                    </a:lnTo>
                    <a:lnTo>
                      <a:pt x="765" y="378"/>
                    </a:lnTo>
                    <a:lnTo>
                      <a:pt x="768" y="368"/>
                    </a:lnTo>
                    <a:lnTo>
                      <a:pt x="771" y="357"/>
                    </a:lnTo>
                    <a:lnTo>
                      <a:pt x="774" y="347"/>
                    </a:lnTo>
                    <a:lnTo>
                      <a:pt x="778" y="337"/>
                    </a:lnTo>
                    <a:lnTo>
                      <a:pt x="781" y="327"/>
                    </a:lnTo>
                    <a:lnTo>
                      <a:pt x="785" y="317"/>
                    </a:lnTo>
                    <a:lnTo>
                      <a:pt x="788" y="306"/>
                    </a:lnTo>
                    <a:lnTo>
                      <a:pt x="790" y="296"/>
                    </a:lnTo>
                    <a:lnTo>
                      <a:pt x="794" y="287"/>
                    </a:lnTo>
                    <a:lnTo>
                      <a:pt x="797" y="277"/>
                    </a:lnTo>
                    <a:lnTo>
                      <a:pt x="801" y="268"/>
                    </a:lnTo>
                    <a:lnTo>
                      <a:pt x="804" y="258"/>
                    </a:lnTo>
                    <a:lnTo>
                      <a:pt x="807" y="249"/>
                    </a:lnTo>
                    <a:lnTo>
                      <a:pt x="810" y="240"/>
                    </a:lnTo>
                    <a:lnTo>
                      <a:pt x="813" y="231"/>
                    </a:lnTo>
                    <a:lnTo>
                      <a:pt x="817" y="222"/>
                    </a:lnTo>
                    <a:lnTo>
                      <a:pt x="820" y="214"/>
                    </a:lnTo>
                    <a:lnTo>
                      <a:pt x="823" y="205"/>
                    </a:lnTo>
                    <a:lnTo>
                      <a:pt x="827" y="197"/>
                    </a:lnTo>
                    <a:lnTo>
                      <a:pt x="830" y="188"/>
                    </a:lnTo>
                    <a:lnTo>
                      <a:pt x="833" y="181"/>
                    </a:lnTo>
                    <a:lnTo>
                      <a:pt x="836" y="172"/>
                    </a:lnTo>
                    <a:lnTo>
                      <a:pt x="839" y="165"/>
                    </a:lnTo>
                    <a:lnTo>
                      <a:pt x="843" y="157"/>
                    </a:lnTo>
                    <a:lnTo>
                      <a:pt x="846" y="149"/>
                    </a:lnTo>
                    <a:lnTo>
                      <a:pt x="849" y="143"/>
                    </a:lnTo>
                    <a:lnTo>
                      <a:pt x="852" y="135"/>
                    </a:lnTo>
                    <a:lnTo>
                      <a:pt x="855" y="128"/>
                    </a:lnTo>
                    <a:lnTo>
                      <a:pt x="859" y="122"/>
                    </a:lnTo>
                    <a:lnTo>
                      <a:pt x="862" y="115"/>
                    </a:lnTo>
                    <a:lnTo>
                      <a:pt x="866" y="108"/>
                    </a:lnTo>
                    <a:lnTo>
                      <a:pt x="868" y="102"/>
                    </a:lnTo>
                    <a:lnTo>
                      <a:pt x="872" y="96"/>
                    </a:lnTo>
                    <a:lnTo>
                      <a:pt x="875" y="89"/>
                    </a:lnTo>
                    <a:lnTo>
                      <a:pt x="878" y="84"/>
                    </a:lnTo>
                    <a:lnTo>
                      <a:pt x="882" y="78"/>
                    </a:lnTo>
                    <a:lnTo>
                      <a:pt x="885" y="73"/>
                    </a:lnTo>
                    <a:lnTo>
                      <a:pt x="888" y="68"/>
                    </a:lnTo>
                    <a:lnTo>
                      <a:pt x="891" y="63"/>
                    </a:lnTo>
                    <a:lnTo>
                      <a:pt x="894" y="58"/>
                    </a:lnTo>
                    <a:lnTo>
                      <a:pt x="898" y="53"/>
                    </a:lnTo>
                    <a:lnTo>
                      <a:pt x="901" y="49"/>
                    </a:lnTo>
                    <a:lnTo>
                      <a:pt x="904" y="45"/>
                    </a:lnTo>
                    <a:lnTo>
                      <a:pt x="907" y="41"/>
                    </a:lnTo>
                    <a:lnTo>
                      <a:pt x="910" y="36"/>
                    </a:lnTo>
                    <a:lnTo>
                      <a:pt x="914" y="33"/>
                    </a:lnTo>
                    <a:lnTo>
                      <a:pt x="917" y="30"/>
                    </a:lnTo>
                    <a:lnTo>
                      <a:pt x="920" y="26"/>
                    </a:lnTo>
                    <a:lnTo>
                      <a:pt x="924" y="23"/>
                    </a:lnTo>
                    <a:lnTo>
                      <a:pt x="926" y="20"/>
                    </a:lnTo>
                    <a:lnTo>
                      <a:pt x="930" y="18"/>
                    </a:lnTo>
                    <a:lnTo>
                      <a:pt x="933" y="14"/>
                    </a:lnTo>
                    <a:lnTo>
                      <a:pt x="937" y="13"/>
                    </a:lnTo>
                    <a:lnTo>
                      <a:pt x="940" y="10"/>
                    </a:lnTo>
                    <a:lnTo>
                      <a:pt x="943" y="8"/>
                    </a:lnTo>
                    <a:lnTo>
                      <a:pt x="947" y="7"/>
                    </a:lnTo>
                    <a:lnTo>
                      <a:pt x="949" y="5"/>
                    </a:lnTo>
                    <a:lnTo>
                      <a:pt x="953" y="3"/>
                    </a:lnTo>
                    <a:lnTo>
                      <a:pt x="956" y="3"/>
                    </a:lnTo>
                    <a:lnTo>
                      <a:pt x="959" y="2"/>
                    </a:lnTo>
                    <a:lnTo>
                      <a:pt x="963" y="1"/>
                    </a:lnTo>
                    <a:lnTo>
                      <a:pt x="966" y="1"/>
                    </a:lnTo>
                    <a:lnTo>
                      <a:pt x="969" y="0"/>
                    </a:lnTo>
                    <a:lnTo>
                      <a:pt x="972" y="0"/>
                    </a:lnTo>
                    <a:lnTo>
                      <a:pt x="975" y="0"/>
                    </a:lnTo>
                    <a:lnTo>
                      <a:pt x="979" y="1"/>
                    </a:lnTo>
                    <a:lnTo>
                      <a:pt x="982" y="1"/>
                    </a:lnTo>
                    <a:lnTo>
                      <a:pt x="985" y="2"/>
                    </a:lnTo>
                    <a:lnTo>
                      <a:pt x="988" y="3"/>
                    </a:lnTo>
                    <a:lnTo>
                      <a:pt x="991" y="3"/>
                    </a:lnTo>
                    <a:lnTo>
                      <a:pt x="995" y="5"/>
                    </a:lnTo>
                    <a:lnTo>
                      <a:pt x="998" y="7"/>
                    </a:lnTo>
                    <a:lnTo>
                      <a:pt x="1002" y="8"/>
                    </a:lnTo>
                    <a:lnTo>
                      <a:pt x="1005" y="10"/>
                    </a:lnTo>
                    <a:lnTo>
                      <a:pt x="1007" y="13"/>
                    </a:lnTo>
                    <a:lnTo>
                      <a:pt x="1011" y="14"/>
                    </a:lnTo>
                    <a:lnTo>
                      <a:pt x="1014" y="18"/>
                    </a:lnTo>
                    <a:lnTo>
                      <a:pt x="1018" y="20"/>
                    </a:lnTo>
                    <a:lnTo>
                      <a:pt x="1021" y="23"/>
                    </a:lnTo>
                    <a:lnTo>
                      <a:pt x="1024" y="26"/>
                    </a:lnTo>
                    <a:lnTo>
                      <a:pt x="1027" y="30"/>
                    </a:lnTo>
                    <a:lnTo>
                      <a:pt x="1030" y="33"/>
                    </a:lnTo>
                    <a:lnTo>
                      <a:pt x="1034" y="36"/>
                    </a:lnTo>
                    <a:lnTo>
                      <a:pt x="1037" y="41"/>
                    </a:lnTo>
                    <a:lnTo>
                      <a:pt x="1040" y="45"/>
                    </a:lnTo>
                    <a:lnTo>
                      <a:pt x="1044" y="49"/>
                    </a:lnTo>
                    <a:lnTo>
                      <a:pt x="1047" y="53"/>
                    </a:lnTo>
                    <a:lnTo>
                      <a:pt x="1050" y="58"/>
                    </a:lnTo>
                    <a:lnTo>
                      <a:pt x="1053" y="63"/>
                    </a:lnTo>
                    <a:lnTo>
                      <a:pt x="1056" y="68"/>
                    </a:lnTo>
                    <a:lnTo>
                      <a:pt x="1060" y="73"/>
                    </a:lnTo>
                    <a:lnTo>
                      <a:pt x="1063" y="78"/>
                    </a:lnTo>
                    <a:lnTo>
                      <a:pt x="1066" y="84"/>
                    </a:lnTo>
                    <a:lnTo>
                      <a:pt x="1069" y="89"/>
                    </a:lnTo>
                    <a:lnTo>
                      <a:pt x="1072" y="96"/>
                    </a:lnTo>
                    <a:lnTo>
                      <a:pt x="1076" y="102"/>
                    </a:lnTo>
                    <a:lnTo>
                      <a:pt x="1079" y="108"/>
                    </a:lnTo>
                    <a:lnTo>
                      <a:pt x="1083" y="115"/>
                    </a:lnTo>
                    <a:lnTo>
                      <a:pt x="1085" y="122"/>
                    </a:lnTo>
                    <a:lnTo>
                      <a:pt x="1089" y="128"/>
                    </a:lnTo>
                    <a:lnTo>
                      <a:pt x="1092" y="135"/>
                    </a:lnTo>
                    <a:lnTo>
                      <a:pt x="1095" y="143"/>
                    </a:lnTo>
                    <a:lnTo>
                      <a:pt x="1099" y="149"/>
                    </a:lnTo>
                    <a:lnTo>
                      <a:pt x="1102" y="157"/>
                    </a:lnTo>
                    <a:lnTo>
                      <a:pt x="1105" y="165"/>
                    </a:lnTo>
                    <a:lnTo>
                      <a:pt x="1108" y="172"/>
                    </a:lnTo>
                    <a:lnTo>
                      <a:pt x="1111" y="181"/>
                    </a:lnTo>
                    <a:lnTo>
                      <a:pt x="1115" y="188"/>
                    </a:lnTo>
                    <a:lnTo>
                      <a:pt x="1118" y="197"/>
                    </a:lnTo>
                    <a:lnTo>
                      <a:pt x="1121" y="205"/>
                    </a:lnTo>
                    <a:lnTo>
                      <a:pt x="1124" y="214"/>
                    </a:lnTo>
                    <a:lnTo>
                      <a:pt x="1127" y="222"/>
                    </a:lnTo>
                    <a:lnTo>
                      <a:pt x="1131" y="231"/>
                    </a:lnTo>
                    <a:lnTo>
                      <a:pt x="1134" y="240"/>
                    </a:lnTo>
                    <a:lnTo>
                      <a:pt x="1138" y="249"/>
                    </a:lnTo>
                    <a:lnTo>
                      <a:pt x="1141" y="258"/>
                    </a:lnTo>
                    <a:lnTo>
                      <a:pt x="1144" y="268"/>
                    </a:lnTo>
                    <a:lnTo>
                      <a:pt x="1147" y="277"/>
                    </a:lnTo>
                    <a:lnTo>
                      <a:pt x="1150" y="287"/>
                    </a:lnTo>
                    <a:lnTo>
                      <a:pt x="1154" y="296"/>
                    </a:lnTo>
                    <a:lnTo>
                      <a:pt x="1157" y="306"/>
                    </a:lnTo>
                    <a:lnTo>
                      <a:pt x="1160" y="317"/>
                    </a:lnTo>
                    <a:lnTo>
                      <a:pt x="1164" y="327"/>
                    </a:lnTo>
                    <a:lnTo>
                      <a:pt x="1166" y="337"/>
                    </a:lnTo>
                    <a:lnTo>
                      <a:pt x="1170" y="347"/>
                    </a:lnTo>
                    <a:lnTo>
                      <a:pt x="1173" y="357"/>
                    </a:lnTo>
                    <a:lnTo>
                      <a:pt x="1176" y="368"/>
                    </a:lnTo>
                    <a:lnTo>
                      <a:pt x="1180" y="378"/>
                    </a:lnTo>
                    <a:lnTo>
                      <a:pt x="1183" y="389"/>
                    </a:lnTo>
                    <a:lnTo>
                      <a:pt x="1186" y="400"/>
                    </a:lnTo>
                    <a:lnTo>
                      <a:pt x="1189" y="410"/>
                    </a:lnTo>
                    <a:lnTo>
                      <a:pt x="1192" y="422"/>
                    </a:lnTo>
                    <a:lnTo>
                      <a:pt x="1196" y="432"/>
                    </a:lnTo>
                    <a:lnTo>
                      <a:pt x="1199" y="444"/>
                    </a:lnTo>
                    <a:lnTo>
                      <a:pt x="1203" y="455"/>
                    </a:lnTo>
                    <a:lnTo>
                      <a:pt x="1205" y="466"/>
                    </a:lnTo>
                    <a:lnTo>
                      <a:pt x="1208" y="478"/>
                    </a:lnTo>
                    <a:lnTo>
                      <a:pt x="1212" y="489"/>
                    </a:lnTo>
                    <a:lnTo>
                      <a:pt x="1215" y="501"/>
                    </a:lnTo>
                    <a:lnTo>
                      <a:pt x="1219" y="512"/>
                    </a:lnTo>
                    <a:lnTo>
                      <a:pt x="1222" y="524"/>
                    </a:lnTo>
                    <a:lnTo>
                      <a:pt x="1225" y="535"/>
                    </a:lnTo>
                    <a:lnTo>
                      <a:pt x="1228" y="547"/>
                    </a:lnTo>
                    <a:lnTo>
                      <a:pt x="1231" y="559"/>
                    </a:lnTo>
                    <a:lnTo>
                      <a:pt x="1235" y="571"/>
                    </a:lnTo>
                    <a:lnTo>
                      <a:pt x="1238" y="583"/>
                    </a:lnTo>
                    <a:lnTo>
                      <a:pt x="1241" y="595"/>
                    </a:lnTo>
                    <a:lnTo>
                      <a:pt x="1245" y="607"/>
                    </a:lnTo>
                    <a:lnTo>
                      <a:pt x="1247" y="619"/>
                    </a:lnTo>
                    <a:lnTo>
                      <a:pt x="1251" y="631"/>
                    </a:lnTo>
                    <a:lnTo>
                      <a:pt x="1254" y="643"/>
                    </a:lnTo>
                    <a:lnTo>
                      <a:pt x="1257" y="656"/>
                    </a:lnTo>
                    <a:lnTo>
                      <a:pt x="1261" y="668"/>
                    </a:lnTo>
                    <a:lnTo>
                      <a:pt x="1264" y="680"/>
                    </a:lnTo>
                    <a:lnTo>
                      <a:pt x="1267" y="692"/>
                    </a:lnTo>
                    <a:lnTo>
                      <a:pt x="1270" y="705"/>
                    </a:lnTo>
                    <a:lnTo>
                      <a:pt x="1273" y="717"/>
                    </a:lnTo>
                    <a:lnTo>
                      <a:pt x="1277" y="729"/>
                    </a:lnTo>
                    <a:lnTo>
                      <a:pt x="1280" y="742"/>
                    </a:lnTo>
                    <a:lnTo>
                      <a:pt x="1283" y="754"/>
                    </a:lnTo>
                    <a:lnTo>
                      <a:pt x="1286" y="766"/>
                    </a:lnTo>
                    <a:lnTo>
                      <a:pt x="1290" y="779"/>
                    </a:lnTo>
                    <a:lnTo>
                      <a:pt x="1293" y="791"/>
                    </a:lnTo>
                    <a:lnTo>
                      <a:pt x="1296" y="804"/>
                    </a:lnTo>
                    <a:lnTo>
                      <a:pt x="1300" y="816"/>
                    </a:lnTo>
                    <a:lnTo>
                      <a:pt x="1303" y="828"/>
                    </a:lnTo>
                    <a:lnTo>
                      <a:pt x="1306" y="841"/>
                    </a:lnTo>
                    <a:lnTo>
                      <a:pt x="1309" y="853"/>
                    </a:lnTo>
                    <a:lnTo>
                      <a:pt x="1312" y="865"/>
                    </a:lnTo>
                    <a:lnTo>
                      <a:pt x="1316" y="878"/>
                    </a:lnTo>
                    <a:lnTo>
                      <a:pt x="1319" y="890"/>
                    </a:lnTo>
                    <a:lnTo>
                      <a:pt x="1322" y="902"/>
                    </a:lnTo>
                    <a:lnTo>
                      <a:pt x="1325" y="914"/>
                    </a:lnTo>
                    <a:lnTo>
                      <a:pt x="1328" y="927"/>
                    </a:lnTo>
                    <a:lnTo>
                      <a:pt x="1332" y="939"/>
                    </a:lnTo>
                    <a:lnTo>
                      <a:pt x="1335" y="951"/>
                    </a:lnTo>
                    <a:lnTo>
                      <a:pt x="1339" y="964"/>
                    </a:lnTo>
                    <a:lnTo>
                      <a:pt x="1341" y="976"/>
                    </a:lnTo>
                    <a:lnTo>
                      <a:pt x="1344" y="988"/>
                    </a:lnTo>
                    <a:lnTo>
                      <a:pt x="1348" y="1000"/>
                    </a:lnTo>
                    <a:lnTo>
                      <a:pt x="1351" y="1012"/>
                    </a:lnTo>
                    <a:lnTo>
                      <a:pt x="1355" y="1024"/>
                    </a:lnTo>
                    <a:lnTo>
                      <a:pt x="1358" y="1037"/>
                    </a:lnTo>
                    <a:lnTo>
                      <a:pt x="1361" y="1047"/>
                    </a:lnTo>
                    <a:lnTo>
                      <a:pt x="1364" y="1060"/>
                    </a:lnTo>
                    <a:lnTo>
                      <a:pt x="1367" y="1072"/>
                    </a:lnTo>
                    <a:lnTo>
                      <a:pt x="1371" y="1084"/>
                    </a:lnTo>
                    <a:lnTo>
                      <a:pt x="1374" y="1096"/>
                    </a:lnTo>
                    <a:lnTo>
                      <a:pt x="1377" y="1107"/>
                    </a:lnTo>
                    <a:lnTo>
                      <a:pt x="1381" y="1118"/>
                    </a:lnTo>
                    <a:lnTo>
                      <a:pt x="1383" y="1130"/>
                    </a:lnTo>
                    <a:lnTo>
                      <a:pt x="1387" y="1142"/>
                    </a:lnTo>
                    <a:lnTo>
                      <a:pt x="1390" y="1153"/>
                    </a:lnTo>
                    <a:lnTo>
                      <a:pt x="1393" y="1165"/>
                    </a:lnTo>
                    <a:lnTo>
                      <a:pt x="1397" y="1177"/>
                    </a:lnTo>
                    <a:lnTo>
                      <a:pt x="1400" y="1188"/>
                    </a:lnTo>
                    <a:lnTo>
                      <a:pt x="1404" y="1199"/>
                    </a:lnTo>
                    <a:lnTo>
                      <a:pt x="1406" y="1210"/>
                    </a:lnTo>
                    <a:lnTo>
                      <a:pt x="1409" y="1221"/>
                    </a:lnTo>
                    <a:lnTo>
                      <a:pt x="1413" y="1232"/>
                    </a:lnTo>
                    <a:lnTo>
                      <a:pt x="1416" y="1243"/>
                    </a:lnTo>
                    <a:lnTo>
                      <a:pt x="1420" y="1254"/>
                    </a:lnTo>
                    <a:lnTo>
                      <a:pt x="1422" y="1264"/>
                    </a:lnTo>
                    <a:lnTo>
                      <a:pt x="1425" y="1275"/>
                    </a:lnTo>
                    <a:lnTo>
                      <a:pt x="1429" y="1286"/>
                    </a:lnTo>
                    <a:lnTo>
                      <a:pt x="1432" y="1296"/>
                    </a:lnTo>
                    <a:lnTo>
                      <a:pt x="1436" y="1307"/>
                    </a:lnTo>
                    <a:lnTo>
                      <a:pt x="1439" y="1318"/>
                    </a:lnTo>
                    <a:lnTo>
                      <a:pt x="1442" y="1329"/>
                    </a:lnTo>
                    <a:lnTo>
                      <a:pt x="1445" y="1339"/>
                    </a:lnTo>
                    <a:lnTo>
                      <a:pt x="1448" y="1349"/>
                    </a:lnTo>
                    <a:lnTo>
                      <a:pt x="1452" y="1359"/>
                    </a:lnTo>
                    <a:lnTo>
                      <a:pt x="1455" y="1369"/>
                    </a:lnTo>
                    <a:lnTo>
                      <a:pt x="1458" y="1379"/>
                    </a:lnTo>
                    <a:lnTo>
                      <a:pt x="1462" y="1388"/>
                    </a:lnTo>
                    <a:lnTo>
                      <a:pt x="1464" y="1399"/>
                    </a:lnTo>
                    <a:lnTo>
                      <a:pt x="1468" y="1408"/>
                    </a:lnTo>
                    <a:lnTo>
                      <a:pt x="1471" y="1418"/>
                    </a:lnTo>
                    <a:lnTo>
                      <a:pt x="1474" y="1427"/>
                    </a:lnTo>
                    <a:lnTo>
                      <a:pt x="1478" y="1437"/>
                    </a:lnTo>
                    <a:lnTo>
                      <a:pt x="1481" y="1447"/>
                    </a:lnTo>
                    <a:lnTo>
                      <a:pt x="1484" y="1456"/>
                    </a:lnTo>
                    <a:lnTo>
                      <a:pt x="1487" y="1465"/>
                    </a:lnTo>
                    <a:lnTo>
                      <a:pt x="1491" y="1474"/>
                    </a:lnTo>
                    <a:lnTo>
                      <a:pt x="1494" y="1483"/>
                    </a:lnTo>
                    <a:lnTo>
                      <a:pt x="1497" y="1492"/>
                    </a:lnTo>
                    <a:lnTo>
                      <a:pt x="1500" y="1501"/>
                    </a:lnTo>
                    <a:lnTo>
                      <a:pt x="1503" y="1510"/>
                    </a:lnTo>
                    <a:lnTo>
                      <a:pt x="1507" y="1518"/>
                    </a:lnTo>
                    <a:lnTo>
                      <a:pt x="1510" y="1527"/>
                    </a:lnTo>
                    <a:lnTo>
                      <a:pt x="1513" y="1535"/>
                    </a:lnTo>
                    <a:lnTo>
                      <a:pt x="1517" y="1544"/>
                    </a:lnTo>
                    <a:lnTo>
                      <a:pt x="1520" y="1552"/>
                    </a:lnTo>
                    <a:lnTo>
                      <a:pt x="1523" y="1561"/>
                    </a:lnTo>
                    <a:lnTo>
                      <a:pt x="1526" y="1568"/>
                    </a:lnTo>
                    <a:lnTo>
                      <a:pt x="1529" y="1577"/>
                    </a:lnTo>
                    <a:lnTo>
                      <a:pt x="1533" y="1584"/>
                    </a:lnTo>
                    <a:lnTo>
                      <a:pt x="1536" y="1593"/>
                    </a:lnTo>
                    <a:lnTo>
                      <a:pt x="1539" y="1600"/>
                    </a:lnTo>
                    <a:lnTo>
                      <a:pt x="1542" y="1608"/>
                    </a:lnTo>
                    <a:lnTo>
                      <a:pt x="1545" y="1616"/>
                    </a:lnTo>
                    <a:lnTo>
                      <a:pt x="1549" y="1623"/>
                    </a:lnTo>
                    <a:lnTo>
                      <a:pt x="1552" y="1630"/>
                    </a:lnTo>
                    <a:lnTo>
                      <a:pt x="1556" y="1637"/>
                    </a:lnTo>
                    <a:lnTo>
                      <a:pt x="1559" y="1645"/>
                    </a:lnTo>
                    <a:lnTo>
                      <a:pt x="1561" y="1652"/>
                    </a:lnTo>
                    <a:lnTo>
                      <a:pt x="1565" y="1659"/>
                    </a:lnTo>
                    <a:lnTo>
                      <a:pt x="1568" y="1666"/>
                    </a:lnTo>
                    <a:lnTo>
                      <a:pt x="1572" y="1673"/>
                    </a:lnTo>
                    <a:lnTo>
                      <a:pt x="1575" y="1680"/>
                    </a:lnTo>
                    <a:lnTo>
                      <a:pt x="1578" y="1686"/>
                    </a:lnTo>
                    <a:lnTo>
                      <a:pt x="1581" y="1693"/>
                    </a:lnTo>
                    <a:lnTo>
                      <a:pt x="1584" y="1700"/>
                    </a:lnTo>
                    <a:lnTo>
                      <a:pt x="1588" y="1706"/>
                    </a:lnTo>
                    <a:lnTo>
                      <a:pt x="1591" y="1712"/>
                    </a:lnTo>
                    <a:lnTo>
                      <a:pt x="1594" y="1719"/>
                    </a:lnTo>
                    <a:lnTo>
                      <a:pt x="1598" y="1724"/>
                    </a:lnTo>
                    <a:lnTo>
                      <a:pt x="1600" y="1730"/>
                    </a:lnTo>
                    <a:lnTo>
                      <a:pt x="1604" y="1737"/>
                    </a:lnTo>
                    <a:lnTo>
                      <a:pt x="1607" y="1743"/>
                    </a:lnTo>
                    <a:lnTo>
                      <a:pt x="1610" y="1749"/>
                    </a:lnTo>
                    <a:lnTo>
                      <a:pt x="1614" y="1754"/>
                    </a:lnTo>
                    <a:lnTo>
                      <a:pt x="1617" y="1760"/>
                    </a:lnTo>
                    <a:lnTo>
                      <a:pt x="1621" y="1766"/>
                    </a:lnTo>
                    <a:lnTo>
                      <a:pt x="1623" y="1771"/>
                    </a:lnTo>
                    <a:lnTo>
                      <a:pt x="1626" y="1777"/>
                    </a:lnTo>
                    <a:lnTo>
                      <a:pt x="1630" y="1782"/>
                    </a:lnTo>
                    <a:lnTo>
                      <a:pt x="1633" y="1787"/>
                    </a:lnTo>
                    <a:lnTo>
                      <a:pt x="1637" y="1792"/>
                    </a:lnTo>
                    <a:lnTo>
                      <a:pt x="1639" y="1797"/>
                    </a:lnTo>
                    <a:lnTo>
                      <a:pt x="1643" y="1802"/>
                    </a:lnTo>
                    <a:lnTo>
                      <a:pt x="1646" y="1807"/>
                    </a:lnTo>
                    <a:lnTo>
                      <a:pt x="1649" y="1812"/>
                    </a:lnTo>
                    <a:lnTo>
                      <a:pt x="1653" y="1816"/>
                    </a:lnTo>
                    <a:lnTo>
                      <a:pt x="1656" y="1821"/>
                    </a:lnTo>
                    <a:lnTo>
                      <a:pt x="1659" y="1826"/>
                    </a:lnTo>
                    <a:lnTo>
                      <a:pt x="1662" y="1831"/>
                    </a:lnTo>
                    <a:lnTo>
                      <a:pt x="1665" y="1835"/>
                    </a:lnTo>
                    <a:lnTo>
                      <a:pt x="1669" y="1839"/>
                    </a:lnTo>
                    <a:lnTo>
                      <a:pt x="1672" y="1843"/>
                    </a:lnTo>
                    <a:lnTo>
                      <a:pt x="1675" y="1848"/>
                    </a:lnTo>
                    <a:lnTo>
                      <a:pt x="1679" y="1852"/>
                    </a:lnTo>
                    <a:lnTo>
                      <a:pt x="1681" y="1856"/>
                    </a:lnTo>
                    <a:lnTo>
                      <a:pt x="1685" y="1860"/>
                    </a:lnTo>
                    <a:lnTo>
                      <a:pt x="1688" y="1864"/>
                    </a:lnTo>
                    <a:lnTo>
                      <a:pt x="1691" y="1868"/>
                    </a:lnTo>
                    <a:lnTo>
                      <a:pt x="1695" y="1872"/>
                    </a:lnTo>
                    <a:lnTo>
                      <a:pt x="1698" y="1876"/>
                    </a:lnTo>
                    <a:lnTo>
                      <a:pt x="1701" y="1879"/>
                    </a:lnTo>
                    <a:lnTo>
                      <a:pt x="1704" y="1883"/>
                    </a:lnTo>
                    <a:lnTo>
                      <a:pt x="1708" y="1886"/>
                    </a:lnTo>
                    <a:lnTo>
                      <a:pt x="1711" y="1890"/>
                    </a:lnTo>
                    <a:lnTo>
                      <a:pt x="1714" y="1893"/>
                    </a:lnTo>
                    <a:lnTo>
                      <a:pt x="1718" y="1897"/>
                    </a:lnTo>
                    <a:lnTo>
                      <a:pt x="1720" y="1900"/>
                    </a:lnTo>
                    <a:lnTo>
                      <a:pt x="1724" y="1903"/>
                    </a:lnTo>
                    <a:lnTo>
                      <a:pt x="1727" y="1907"/>
                    </a:lnTo>
                    <a:lnTo>
                      <a:pt x="1730" y="1909"/>
                    </a:lnTo>
                    <a:lnTo>
                      <a:pt x="1734" y="1913"/>
                    </a:lnTo>
                    <a:lnTo>
                      <a:pt x="1737" y="1916"/>
                    </a:lnTo>
                    <a:lnTo>
                      <a:pt x="1740" y="1919"/>
                    </a:lnTo>
                    <a:lnTo>
                      <a:pt x="1743" y="1922"/>
                    </a:lnTo>
                    <a:lnTo>
                      <a:pt x="1746" y="1924"/>
                    </a:lnTo>
                    <a:lnTo>
                      <a:pt x="1750" y="1927"/>
                    </a:lnTo>
                    <a:lnTo>
                      <a:pt x="1753" y="1930"/>
                    </a:lnTo>
                    <a:lnTo>
                      <a:pt x="1757" y="1932"/>
                    </a:lnTo>
                    <a:lnTo>
                      <a:pt x="1760" y="1935"/>
                    </a:lnTo>
                    <a:lnTo>
                      <a:pt x="1762" y="1938"/>
                    </a:lnTo>
                    <a:lnTo>
                      <a:pt x="1766" y="1941"/>
                    </a:lnTo>
                    <a:lnTo>
                      <a:pt x="1769" y="1942"/>
                    </a:lnTo>
                    <a:lnTo>
                      <a:pt x="1773" y="1946"/>
                    </a:lnTo>
                    <a:lnTo>
                      <a:pt x="1776" y="1947"/>
                    </a:lnTo>
                    <a:lnTo>
                      <a:pt x="1778" y="1950"/>
                    </a:lnTo>
                    <a:lnTo>
                      <a:pt x="1782" y="1952"/>
                    </a:lnTo>
                    <a:lnTo>
                      <a:pt x="1785" y="1954"/>
                    </a:lnTo>
                    <a:lnTo>
                      <a:pt x="1789" y="1957"/>
                    </a:lnTo>
                    <a:lnTo>
                      <a:pt x="1792" y="1959"/>
                    </a:lnTo>
                    <a:lnTo>
                      <a:pt x="1795" y="1961"/>
                    </a:lnTo>
                    <a:lnTo>
                      <a:pt x="1798" y="1962"/>
                    </a:lnTo>
                    <a:lnTo>
                      <a:pt x="1801" y="1965"/>
                    </a:lnTo>
                    <a:lnTo>
                      <a:pt x="1805" y="1967"/>
                    </a:lnTo>
                    <a:lnTo>
                      <a:pt x="1808" y="1968"/>
                    </a:lnTo>
                    <a:lnTo>
                      <a:pt x="1811" y="1971"/>
                    </a:lnTo>
                    <a:lnTo>
                      <a:pt x="1815" y="1973"/>
                    </a:lnTo>
                    <a:lnTo>
                      <a:pt x="1818" y="1974"/>
                    </a:lnTo>
                    <a:lnTo>
                      <a:pt x="1821" y="1976"/>
                    </a:lnTo>
                    <a:lnTo>
                      <a:pt x="1824" y="1978"/>
                    </a:lnTo>
                    <a:lnTo>
                      <a:pt x="1827" y="1979"/>
                    </a:lnTo>
                    <a:lnTo>
                      <a:pt x="1831" y="1981"/>
                    </a:lnTo>
                    <a:lnTo>
                      <a:pt x="1834" y="1983"/>
                    </a:lnTo>
                    <a:lnTo>
                      <a:pt x="1838" y="1984"/>
                    </a:lnTo>
                    <a:lnTo>
                      <a:pt x="1840" y="1985"/>
                    </a:lnTo>
                    <a:lnTo>
                      <a:pt x="1844" y="1987"/>
                    </a:lnTo>
                    <a:lnTo>
                      <a:pt x="1847" y="1989"/>
                    </a:lnTo>
                    <a:lnTo>
                      <a:pt x="1850" y="1989"/>
                    </a:lnTo>
                    <a:lnTo>
                      <a:pt x="1854" y="1991"/>
                    </a:lnTo>
                    <a:lnTo>
                      <a:pt x="1856" y="1993"/>
                    </a:lnTo>
                    <a:lnTo>
                      <a:pt x="1860" y="1994"/>
                    </a:lnTo>
                    <a:lnTo>
                      <a:pt x="1863" y="1995"/>
                    </a:lnTo>
                    <a:lnTo>
                      <a:pt x="1866" y="1996"/>
                    </a:lnTo>
                    <a:lnTo>
                      <a:pt x="1870" y="1998"/>
                    </a:lnTo>
                    <a:lnTo>
                      <a:pt x="1873" y="1999"/>
                    </a:lnTo>
                    <a:lnTo>
                      <a:pt x="1876" y="2000"/>
                    </a:lnTo>
                    <a:lnTo>
                      <a:pt x="1879" y="2001"/>
                    </a:lnTo>
                    <a:lnTo>
                      <a:pt x="1882" y="2002"/>
                    </a:lnTo>
                    <a:lnTo>
                      <a:pt x="1886" y="2004"/>
                    </a:lnTo>
                    <a:lnTo>
                      <a:pt x="1889" y="2005"/>
                    </a:lnTo>
                    <a:lnTo>
                      <a:pt x="1892" y="2005"/>
                    </a:lnTo>
                    <a:lnTo>
                      <a:pt x="1896" y="2006"/>
                    </a:lnTo>
                    <a:lnTo>
                      <a:pt x="1898" y="2007"/>
                    </a:lnTo>
                    <a:lnTo>
                      <a:pt x="1902" y="2009"/>
                    </a:lnTo>
                    <a:lnTo>
                      <a:pt x="1905" y="2010"/>
                    </a:lnTo>
                    <a:lnTo>
                      <a:pt x="1909" y="2011"/>
                    </a:lnTo>
                    <a:lnTo>
                      <a:pt x="1912" y="2011"/>
                    </a:lnTo>
                    <a:lnTo>
                      <a:pt x="1915" y="2012"/>
                    </a:lnTo>
                    <a:lnTo>
                      <a:pt x="1918" y="2013"/>
                    </a:lnTo>
                    <a:lnTo>
                      <a:pt x="1921" y="2014"/>
                    </a:lnTo>
                    <a:lnTo>
                      <a:pt x="1925" y="2015"/>
                    </a:lnTo>
                    <a:lnTo>
                      <a:pt x="1928" y="2016"/>
                    </a:lnTo>
                    <a:lnTo>
                      <a:pt x="1931" y="2016"/>
                    </a:lnTo>
                    <a:lnTo>
                      <a:pt x="1935" y="2017"/>
                    </a:lnTo>
                    <a:lnTo>
                      <a:pt x="1937" y="2017"/>
                    </a:lnTo>
                    <a:lnTo>
                      <a:pt x="1941" y="2018"/>
                    </a:lnTo>
                    <a:lnTo>
                      <a:pt x="1944" y="2019"/>
                    </a:lnTo>
                  </a:path>
                </a:pathLst>
              </a:custGeom>
              <a:noFill/>
              <a:ln w="25400" cap="rnd">
                <a:solidFill>
                  <a:srgbClr val="000000"/>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 name="Rectangle 15"/>
              <p:cNvSpPr>
                <a:spLocks noChangeArrowheads="1"/>
              </p:cNvSpPr>
              <p:nvPr/>
            </p:nvSpPr>
            <p:spPr bwMode="auto">
              <a:xfrm>
                <a:off x="449" y="3449"/>
                <a:ext cx="213" cy="19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Arial" charset="0"/>
                    <a:cs typeface="+mn-cs"/>
                  </a:rPr>
                  <a:t>-3</a:t>
                </a:r>
              </a:p>
            </p:txBody>
          </p:sp>
          <p:sp>
            <p:nvSpPr>
              <p:cNvPr id="21" name="Rectangle 16"/>
              <p:cNvSpPr>
                <a:spLocks noChangeArrowheads="1"/>
              </p:cNvSpPr>
              <p:nvPr/>
            </p:nvSpPr>
            <p:spPr bwMode="auto">
              <a:xfrm>
                <a:off x="773" y="3449"/>
                <a:ext cx="213" cy="19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Arial" charset="0"/>
                    <a:cs typeface="+mn-cs"/>
                  </a:rPr>
                  <a:t>-2</a:t>
                </a:r>
              </a:p>
            </p:txBody>
          </p:sp>
          <p:sp>
            <p:nvSpPr>
              <p:cNvPr id="22" name="Rectangle 17"/>
              <p:cNvSpPr>
                <a:spLocks noChangeArrowheads="1"/>
              </p:cNvSpPr>
              <p:nvPr/>
            </p:nvSpPr>
            <p:spPr bwMode="auto">
              <a:xfrm>
                <a:off x="1097" y="3449"/>
                <a:ext cx="213" cy="19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a:solidFill>
                      <a:srgbClr val="000000"/>
                    </a:solidFill>
                    <a:latin typeface="Arial" charset="0"/>
                    <a:cs typeface="+mn-cs"/>
                  </a:rPr>
                  <a:t>-1</a:t>
                </a:r>
              </a:p>
            </p:txBody>
          </p:sp>
          <p:sp>
            <p:nvSpPr>
              <p:cNvPr id="23" name="Rectangle 18"/>
              <p:cNvSpPr>
                <a:spLocks noChangeArrowheads="1"/>
              </p:cNvSpPr>
              <p:nvPr/>
            </p:nvSpPr>
            <p:spPr bwMode="auto">
              <a:xfrm>
                <a:off x="1426"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0</a:t>
                </a:r>
              </a:p>
            </p:txBody>
          </p:sp>
          <p:sp>
            <p:nvSpPr>
              <p:cNvPr id="24" name="Rectangle 19"/>
              <p:cNvSpPr>
                <a:spLocks noChangeArrowheads="1"/>
              </p:cNvSpPr>
              <p:nvPr/>
            </p:nvSpPr>
            <p:spPr bwMode="auto">
              <a:xfrm>
                <a:off x="1750"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1</a:t>
                </a:r>
              </a:p>
            </p:txBody>
          </p:sp>
          <p:sp>
            <p:nvSpPr>
              <p:cNvPr id="25" name="Rectangle 20"/>
              <p:cNvSpPr>
                <a:spLocks noChangeArrowheads="1"/>
              </p:cNvSpPr>
              <p:nvPr/>
            </p:nvSpPr>
            <p:spPr bwMode="auto">
              <a:xfrm>
                <a:off x="2074"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2</a:t>
                </a:r>
              </a:p>
            </p:txBody>
          </p:sp>
          <p:sp>
            <p:nvSpPr>
              <p:cNvPr id="26" name="Rectangle 21"/>
              <p:cNvSpPr>
                <a:spLocks noChangeArrowheads="1"/>
              </p:cNvSpPr>
              <p:nvPr/>
            </p:nvSpPr>
            <p:spPr bwMode="auto">
              <a:xfrm>
                <a:off x="2399" y="3449"/>
                <a:ext cx="176" cy="190"/>
              </a:xfrm>
              <a:prstGeom prst="rect">
                <a:avLst/>
              </a:prstGeom>
              <a:noFill/>
              <a:ln w="12700">
                <a:noFill/>
                <a:miter lim="800000"/>
                <a:headEnd/>
                <a:tailEnd/>
              </a:ln>
            </p:spPr>
            <p:txBody>
              <a:bodyPr wrap="none" lIns="90488" tIns="44450" rIns="90488" bIns="44450">
                <a:spAutoFit/>
              </a:bodyPr>
              <a:lstStyle/>
              <a:p>
                <a:r>
                  <a:rPr lang="en-US" sz="1400" b="1" i="0">
                    <a:solidFill>
                      <a:srgbClr val="000000"/>
                    </a:solidFill>
                    <a:latin typeface="Arial" charset="0"/>
                  </a:rPr>
                  <a:t>3</a:t>
                </a:r>
              </a:p>
            </p:txBody>
          </p:sp>
        </p:grpSp>
        <p:sp>
          <p:nvSpPr>
            <p:cNvPr id="9" name="Freeform 23"/>
            <p:cNvSpPr>
              <a:spLocks/>
            </p:cNvSpPr>
            <p:nvPr/>
          </p:nvSpPr>
          <p:spPr bwMode="auto">
            <a:xfrm>
              <a:off x="1495" y="1363"/>
              <a:ext cx="329" cy="2039"/>
            </a:xfrm>
            <a:custGeom>
              <a:avLst/>
              <a:gdLst>
                <a:gd name="T0" fmla="*/ 3 w 329"/>
                <a:gd name="T1" fmla="*/ 0 h 2039"/>
                <a:gd name="T2" fmla="*/ 10 w 329"/>
                <a:gd name="T3" fmla="*/ 1 h 2039"/>
                <a:gd name="T4" fmla="*/ 16 w 329"/>
                <a:gd name="T5" fmla="*/ 2 h 2039"/>
                <a:gd name="T6" fmla="*/ 23 w 329"/>
                <a:gd name="T7" fmla="*/ 3 h 2039"/>
                <a:gd name="T8" fmla="*/ 30 w 329"/>
                <a:gd name="T9" fmla="*/ 7 h 2039"/>
                <a:gd name="T10" fmla="*/ 36 w 329"/>
                <a:gd name="T11" fmla="*/ 10 h 2039"/>
                <a:gd name="T12" fmla="*/ 42 w 329"/>
                <a:gd name="T13" fmla="*/ 15 h 2039"/>
                <a:gd name="T14" fmla="*/ 48 w 329"/>
                <a:gd name="T15" fmla="*/ 20 h 2039"/>
                <a:gd name="T16" fmla="*/ 55 w 329"/>
                <a:gd name="T17" fmla="*/ 26 h 2039"/>
                <a:gd name="T18" fmla="*/ 62 w 329"/>
                <a:gd name="T19" fmla="*/ 33 h 2039"/>
                <a:gd name="T20" fmla="*/ 68 w 329"/>
                <a:gd name="T21" fmla="*/ 40 h 2039"/>
                <a:gd name="T22" fmla="*/ 74 w 329"/>
                <a:gd name="T23" fmla="*/ 49 h 2039"/>
                <a:gd name="T24" fmla="*/ 80 w 329"/>
                <a:gd name="T25" fmla="*/ 58 h 2039"/>
                <a:gd name="T26" fmla="*/ 87 w 329"/>
                <a:gd name="T27" fmla="*/ 68 h 2039"/>
                <a:gd name="T28" fmla="*/ 94 w 329"/>
                <a:gd name="T29" fmla="*/ 78 h 2039"/>
                <a:gd name="T30" fmla="*/ 100 w 329"/>
                <a:gd name="T31" fmla="*/ 89 h 2039"/>
                <a:gd name="T32" fmla="*/ 107 w 329"/>
                <a:gd name="T33" fmla="*/ 102 h 2039"/>
                <a:gd name="T34" fmla="*/ 112 w 329"/>
                <a:gd name="T35" fmla="*/ 114 h 2039"/>
                <a:gd name="T36" fmla="*/ 119 w 329"/>
                <a:gd name="T37" fmla="*/ 128 h 2039"/>
                <a:gd name="T38" fmla="*/ 126 w 329"/>
                <a:gd name="T39" fmla="*/ 142 h 2039"/>
                <a:gd name="T40" fmla="*/ 132 w 329"/>
                <a:gd name="T41" fmla="*/ 157 h 2039"/>
                <a:gd name="T42" fmla="*/ 139 w 329"/>
                <a:gd name="T43" fmla="*/ 172 h 2039"/>
                <a:gd name="T44" fmla="*/ 145 w 329"/>
                <a:gd name="T45" fmla="*/ 188 h 2039"/>
                <a:gd name="T46" fmla="*/ 151 w 329"/>
                <a:gd name="T47" fmla="*/ 205 h 2039"/>
                <a:gd name="T48" fmla="*/ 158 w 329"/>
                <a:gd name="T49" fmla="*/ 222 h 2039"/>
                <a:gd name="T50" fmla="*/ 164 w 329"/>
                <a:gd name="T51" fmla="*/ 240 h 2039"/>
                <a:gd name="T52" fmla="*/ 171 w 329"/>
                <a:gd name="T53" fmla="*/ 258 h 2039"/>
                <a:gd name="T54" fmla="*/ 178 w 329"/>
                <a:gd name="T55" fmla="*/ 277 h 2039"/>
                <a:gd name="T56" fmla="*/ 183 w 329"/>
                <a:gd name="T57" fmla="*/ 296 h 2039"/>
                <a:gd name="T58" fmla="*/ 190 w 329"/>
                <a:gd name="T59" fmla="*/ 316 h 2039"/>
                <a:gd name="T60" fmla="*/ 196 w 329"/>
                <a:gd name="T61" fmla="*/ 336 h 2039"/>
                <a:gd name="T62" fmla="*/ 203 w 329"/>
                <a:gd name="T63" fmla="*/ 356 h 2039"/>
                <a:gd name="T64" fmla="*/ 209 w 329"/>
                <a:gd name="T65" fmla="*/ 378 h 2039"/>
                <a:gd name="T66" fmla="*/ 216 w 329"/>
                <a:gd name="T67" fmla="*/ 399 h 2039"/>
                <a:gd name="T68" fmla="*/ 222 w 329"/>
                <a:gd name="T69" fmla="*/ 421 h 2039"/>
                <a:gd name="T70" fmla="*/ 228 w 329"/>
                <a:gd name="T71" fmla="*/ 443 h 2039"/>
                <a:gd name="T72" fmla="*/ 235 w 329"/>
                <a:gd name="T73" fmla="*/ 465 h 2039"/>
                <a:gd name="T74" fmla="*/ 241 w 329"/>
                <a:gd name="T75" fmla="*/ 489 h 2039"/>
                <a:gd name="T76" fmla="*/ 248 w 329"/>
                <a:gd name="T77" fmla="*/ 511 h 2039"/>
                <a:gd name="T78" fmla="*/ 254 w 329"/>
                <a:gd name="T79" fmla="*/ 534 h 2039"/>
                <a:gd name="T80" fmla="*/ 260 w 329"/>
                <a:gd name="T81" fmla="*/ 558 h 2039"/>
                <a:gd name="T82" fmla="*/ 267 w 329"/>
                <a:gd name="T83" fmla="*/ 582 h 2039"/>
                <a:gd name="T84" fmla="*/ 274 w 329"/>
                <a:gd name="T85" fmla="*/ 606 h 2039"/>
                <a:gd name="T86" fmla="*/ 280 w 329"/>
                <a:gd name="T87" fmla="*/ 631 h 2039"/>
                <a:gd name="T88" fmla="*/ 287 w 329"/>
                <a:gd name="T89" fmla="*/ 655 h 2039"/>
                <a:gd name="T90" fmla="*/ 292 w 329"/>
                <a:gd name="T91" fmla="*/ 679 h 2039"/>
                <a:gd name="T92" fmla="*/ 299 w 329"/>
                <a:gd name="T93" fmla="*/ 704 h 2039"/>
                <a:gd name="T94" fmla="*/ 306 w 329"/>
                <a:gd name="T95" fmla="*/ 728 h 2039"/>
                <a:gd name="T96" fmla="*/ 312 w 329"/>
                <a:gd name="T97" fmla="*/ 753 h 2039"/>
                <a:gd name="T98" fmla="*/ 319 w 329"/>
                <a:gd name="T99" fmla="*/ 778 h 2039"/>
                <a:gd name="T100" fmla="*/ 325 w 329"/>
                <a:gd name="T101" fmla="*/ 802 h 20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9"/>
                <a:gd name="T154" fmla="*/ 0 h 2039"/>
                <a:gd name="T155" fmla="*/ 329 w 329"/>
                <a:gd name="T156" fmla="*/ 2039 h 20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9" h="2039">
                  <a:moveTo>
                    <a:pt x="0" y="2038"/>
                  </a:moveTo>
                  <a:lnTo>
                    <a:pt x="3" y="0"/>
                  </a:lnTo>
                  <a:lnTo>
                    <a:pt x="7" y="0"/>
                  </a:lnTo>
                  <a:lnTo>
                    <a:pt x="10" y="1"/>
                  </a:lnTo>
                  <a:lnTo>
                    <a:pt x="14" y="1"/>
                  </a:lnTo>
                  <a:lnTo>
                    <a:pt x="16" y="2"/>
                  </a:lnTo>
                  <a:lnTo>
                    <a:pt x="19" y="3"/>
                  </a:lnTo>
                  <a:lnTo>
                    <a:pt x="23" y="3"/>
                  </a:lnTo>
                  <a:lnTo>
                    <a:pt x="26" y="5"/>
                  </a:lnTo>
                  <a:lnTo>
                    <a:pt x="30" y="7"/>
                  </a:lnTo>
                  <a:lnTo>
                    <a:pt x="33" y="9"/>
                  </a:lnTo>
                  <a:lnTo>
                    <a:pt x="36" y="10"/>
                  </a:lnTo>
                  <a:lnTo>
                    <a:pt x="39" y="12"/>
                  </a:lnTo>
                  <a:lnTo>
                    <a:pt x="42" y="15"/>
                  </a:lnTo>
                  <a:lnTo>
                    <a:pt x="46" y="17"/>
                  </a:lnTo>
                  <a:lnTo>
                    <a:pt x="48" y="20"/>
                  </a:lnTo>
                  <a:lnTo>
                    <a:pt x="52" y="22"/>
                  </a:lnTo>
                  <a:lnTo>
                    <a:pt x="55" y="26"/>
                  </a:lnTo>
                  <a:lnTo>
                    <a:pt x="58" y="29"/>
                  </a:lnTo>
                  <a:lnTo>
                    <a:pt x="62" y="33"/>
                  </a:lnTo>
                  <a:lnTo>
                    <a:pt x="64" y="36"/>
                  </a:lnTo>
                  <a:lnTo>
                    <a:pt x="68" y="40"/>
                  </a:lnTo>
                  <a:lnTo>
                    <a:pt x="71" y="45"/>
                  </a:lnTo>
                  <a:lnTo>
                    <a:pt x="74" y="49"/>
                  </a:lnTo>
                  <a:lnTo>
                    <a:pt x="78" y="53"/>
                  </a:lnTo>
                  <a:lnTo>
                    <a:pt x="80" y="58"/>
                  </a:lnTo>
                  <a:lnTo>
                    <a:pt x="84" y="63"/>
                  </a:lnTo>
                  <a:lnTo>
                    <a:pt x="87" y="68"/>
                  </a:lnTo>
                  <a:lnTo>
                    <a:pt x="90" y="73"/>
                  </a:lnTo>
                  <a:lnTo>
                    <a:pt x="94" y="78"/>
                  </a:lnTo>
                  <a:lnTo>
                    <a:pt x="96" y="84"/>
                  </a:lnTo>
                  <a:lnTo>
                    <a:pt x="100" y="89"/>
                  </a:lnTo>
                  <a:lnTo>
                    <a:pt x="103" y="95"/>
                  </a:lnTo>
                  <a:lnTo>
                    <a:pt x="107" y="102"/>
                  </a:lnTo>
                  <a:lnTo>
                    <a:pt x="110" y="108"/>
                  </a:lnTo>
                  <a:lnTo>
                    <a:pt x="112" y="114"/>
                  </a:lnTo>
                  <a:lnTo>
                    <a:pt x="116" y="121"/>
                  </a:lnTo>
                  <a:lnTo>
                    <a:pt x="119" y="128"/>
                  </a:lnTo>
                  <a:lnTo>
                    <a:pt x="123" y="135"/>
                  </a:lnTo>
                  <a:lnTo>
                    <a:pt x="126" y="142"/>
                  </a:lnTo>
                  <a:lnTo>
                    <a:pt x="128" y="149"/>
                  </a:lnTo>
                  <a:lnTo>
                    <a:pt x="132" y="157"/>
                  </a:lnTo>
                  <a:lnTo>
                    <a:pt x="135" y="164"/>
                  </a:lnTo>
                  <a:lnTo>
                    <a:pt x="139" y="172"/>
                  </a:lnTo>
                  <a:lnTo>
                    <a:pt x="142" y="180"/>
                  </a:lnTo>
                  <a:lnTo>
                    <a:pt x="145" y="188"/>
                  </a:lnTo>
                  <a:lnTo>
                    <a:pt x="148" y="196"/>
                  </a:lnTo>
                  <a:lnTo>
                    <a:pt x="151" y="205"/>
                  </a:lnTo>
                  <a:lnTo>
                    <a:pt x="155" y="213"/>
                  </a:lnTo>
                  <a:lnTo>
                    <a:pt x="158" y="222"/>
                  </a:lnTo>
                  <a:lnTo>
                    <a:pt x="161" y="231"/>
                  </a:lnTo>
                  <a:lnTo>
                    <a:pt x="164" y="240"/>
                  </a:lnTo>
                  <a:lnTo>
                    <a:pt x="167" y="249"/>
                  </a:lnTo>
                  <a:lnTo>
                    <a:pt x="171" y="258"/>
                  </a:lnTo>
                  <a:lnTo>
                    <a:pt x="174" y="268"/>
                  </a:lnTo>
                  <a:lnTo>
                    <a:pt x="178" y="277"/>
                  </a:lnTo>
                  <a:lnTo>
                    <a:pt x="180" y="286"/>
                  </a:lnTo>
                  <a:lnTo>
                    <a:pt x="183" y="296"/>
                  </a:lnTo>
                  <a:lnTo>
                    <a:pt x="187" y="305"/>
                  </a:lnTo>
                  <a:lnTo>
                    <a:pt x="190" y="316"/>
                  </a:lnTo>
                  <a:lnTo>
                    <a:pt x="193" y="326"/>
                  </a:lnTo>
                  <a:lnTo>
                    <a:pt x="196" y="336"/>
                  </a:lnTo>
                  <a:lnTo>
                    <a:pt x="200" y="347"/>
                  </a:lnTo>
                  <a:lnTo>
                    <a:pt x="203" y="356"/>
                  </a:lnTo>
                  <a:lnTo>
                    <a:pt x="206" y="367"/>
                  </a:lnTo>
                  <a:lnTo>
                    <a:pt x="209" y="378"/>
                  </a:lnTo>
                  <a:lnTo>
                    <a:pt x="212" y="388"/>
                  </a:lnTo>
                  <a:lnTo>
                    <a:pt x="216" y="399"/>
                  </a:lnTo>
                  <a:lnTo>
                    <a:pt x="219" y="409"/>
                  </a:lnTo>
                  <a:lnTo>
                    <a:pt x="222" y="421"/>
                  </a:lnTo>
                  <a:lnTo>
                    <a:pt x="225" y="432"/>
                  </a:lnTo>
                  <a:lnTo>
                    <a:pt x="228" y="443"/>
                  </a:lnTo>
                  <a:lnTo>
                    <a:pt x="232" y="454"/>
                  </a:lnTo>
                  <a:lnTo>
                    <a:pt x="235" y="465"/>
                  </a:lnTo>
                  <a:lnTo>
                    <a:pt x="238" y="477"/>
                  </a:lnTo>
                  <a:lnTo>
                    <a:pt x="241" y="489"/>
                  </a:lnTo>
                  <a:lnTo>
                    <a:pt x="244" y="500"/>
                  </a:lnTo>
                  <a:lnTo>
                    <a:pt x="248" y="511"/>
                  </a:lnTo>
                  <a:lnTo>
                    <a:pt x="251" y="523"/>
                  </a:lnTo>
                  <a:lnTo>
                    <a:pt x="254" y="534"/>
                  </a:lnTo>
                  <a:lnTo>
                    <a:pt x="257" y="546"/>
                  </a:lnTo>
                  <a:lnTo>
                    <a:pt x="260" y="558"/>
                  </a:lnTo>
                  <a:lnTo>
                    <a:pt x="264" y="570"/>
                  </a:lnTo>
                  <a:lnTo>
                    <a:pt x="267" y="582"/>
                  </a:lnTo>
                  <a:lnTo>
                    <a:pt x="271" y="594"/>
                  </a:lnTo>
                  <a:lnTo>
                    <a:pt x="274" y="606"/>
                  </a:lnTo>
                  <a:lnTo>
                    <a:pt x="276" y="618"/>
                  </a:lnTo>
                  <a:lnTo>
                    <a:pt x="280" y="631"/>
                  </a:lnTo>
                  <a:lnTo>
                    <a:pt x="283" y="643"/>
                  </a:lnTo>
                  <a:lnTo>
                    <a:pt x="287" y="655"/>
                  </a:lnTo>
                  <a:lnTo>
                    <a:pt x="290" y="667"/>
                  </a:lnTo>
                  <a:lnTo>
                    <a:pt x="292" y="679"/>
                  </a:lnTo>
                  <a:lnTo>
                    <a:pt x="296" y="691"/>
                  </a:lnTo>
                  <a:lnTo>
                    <a:pt x="299" y="704"/>
                  </a:lnTo>
                  <a:lnTo>
                    <a:pt x="303" y="716"/>
                  </a:lnTo>
                  <a:lnTo>
                    <a:pt x="306" y="728"/>
                  </a:lnTo>
                  <a:lnTo>
                    <a:pt x="309" y="741"/>
                  </a:lnTo>
                  <a:lnTo>
                    <a:pt x="312" y="753"/>
                  </a:lnTo>
                  <a:lnTo>
                    <a:pt x="315" y="765"/>
                  </a:lnTo>
                  <a:lnTo>
                    <a:pt x="319" y="778"/>
                  </a:lnTo>
                  <a:lnTo>
                    <a:pt x="321" y="790"/>
                  </a:lnTo>
                  <a:lnTo>
                    <a:pt x="325" y="802"/>
                  </a:lnTo>
                  <a:lnTo>
                    <a:pt x="328" y="2038"/>
                  </a:lnTo>
                </a:path>
              </a:pathLst>
            </a:custGeom>
            <a:solidFill>
              <a:srgbClr val="CC6600"/>
            </a:solidFill>
            <a:ln w="25400" cap="rnd">
              <a:solidFill>
                <a:srgbClr val="99CC00"/>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grpSp>
      <p:graphicFrame>
        <p:nvGraphicFramePr>
          <p:cNvPr id="27" name="Object 26">
            <a:hlinkClick r:id="" action="ppaction://ole?verb=0"/>
          </p:cNvPr>
          <p:cNvGraphicFramePr>
            <a:graphicFrameLocks/>
          </p:cNvGraphicFramePr>
          <p:nvPr>
            <p:extLst>
              <p:ext uri="{D42A27DB-BD31-4B8C-83A1-F6EECF244321}">
                <p14:modId xmlns:p14="http://schemas.microsoft.com/office/powerpoint/2010/main" val="1019210674"/>
              </p:ext>
            </p:extLst>
          </p:nvPr>
        </p:nvGraphicFramePr>
        <p:xfrm>
          <a:off x="4813300" y="2128025"/>
          <a:ext cx="3733800" cy="439738"/>
        </p:xfrm>
        <a:graphic>
          <a:graphicData uri="http://schemas.openxmlformats.org/presentationml/2006/ole">
            <mc:AlternateContent xmlns:mc="http://schemas.openxmlformats.org/markup-compatibility/2006">
              <mc:Choice xmlns:v="urn:schemas-microsoft-com:vml" Requires="v">
                <p:oleObj spid="_x0000_s24582" name="Equation" r:id="rId3" imgW="1342800" imgH="174600" progId="Equation.3">
                  <p:embed/>
                </p:oleObj>
              </mc:Choice>
              <mc:Fallback>
                <p:oleObj name="Equation" r:id="rId3" imgW="1342800" imgH="174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300" y="2128025"/>
                        <a:ext cx="3733800" cy="439738"/>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7"/>
          <p:cNvSpPr>
            <a:spLocks noChangeArrowheads="1"/>
          </p:cNvSpPr>
          <p:nvPr/>
        </p:nvSpPr>
        <p:spPr bwMode="auto">
          <a:xfrm>
            <a:off x="4805363" y="2932888"/>
            <a:ext cx="3698875" cy="2911475"/>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pPr eaLnBrk="0" hangingPunct="0"/>
            <a:r>
              <a:rPr lang="en-US" sz="1800" b="1" i="0">
                <a:solidFill>
                  <a:srgbClr val="000000"/>
                </a:solidFill>
                <a:latin typeface="Arial" charset="0"/>
              </a:rPr>
              <a:t>     Z</a:t>
            </a:r>
            <a:r>
              <a:rPr lang="en-US" sz="1800" b="1" i="0" u="sng">
                <a:solidFill>
                  <a:srgbClr val="000000"/>
                </a:solidFill>
                <a:latin typeface="Arial" charset="0"/>
              </a:rPr>
              <a:t>	0.00    	0.01    	0.02    </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0.00	0.0000	0.0040	0.0080</a:t>
            </a:r>
          </a:p>
          <a:p>
            <a:pPr eaLnBrk="0" hangingPunct="0"/>
            <a:r>
              <a:rPr lang="en-US" sz="1800" b="1" i="0">
                <a:solidFill>
                  <a:srgbClr val="000000"/>
                </a:solidFill>
                <a:latin typeface="Arial" charset="0"/>
              </a:rPr>
              <a:t>0.10	0.0398	0.0438	0.0478</a:t>
            </a:r>
          </a:p>
          <a:p>
            <a:pPr eaLnBrk="0" hangingPunct="0"/>
            <a:r>
              <a:rPr lang="en-US" sz="1800" b="1" i="0">
                <a:solidFill>
                  <a:srgbClr val="000000"/>
                </a:solidFill>
                <a:latin typeface="Arial" charset="0"/>
              </a:rPr>
              <a:t>0.20	0.0793	0.0832	0.0871</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1.00	0.3413	0.3438	0.3461</a:t>
            </a:r>
          </a:p>
          <a:p>
            <a:pPr eaLnBrk="0" hangingPunct="0"/>
            <a:r>
              <a:rPr lang="en-US" sz="1800" b="1" i="0">
                <a:solidFill>
                  <a:srgbClr val="000000"/>
                </a:solidFill>
                <a:latin typeface="Arial" charset="0"/>
              </a:rPr>
              <a:t>	</a:t>
            </a:r>
          </a:p>
          <a:p>
            <a:pPr eaLnBrk="0" hangingPunct="0"/>
            <a:r>
              <a:rPr lang="en-US" sz="1800" b="1" i="0">
                <a:solidFill>
                  <a:srgbClr val="000000"/>
                </a:solidFill>
                <a:latin typeface="Arial" charset="0"/>
              </a:rPr>
              <a:t>1.10	0.3643	0.3665	0.3686</a:t>
            </a:r>
          </a:p>
          <a:p>
            <a:pPr eaLnBrk="0" hangingPunct="0"/>
            <a:r>
              <a:rPr lang="en-US" sz="1800" b="1" i="0">
                <a:solidFill>
                  <a:srgbClr val="000000"/>
                </a:solidFill>
                <a:latin typeface="Arial" charset="0"/>
              </a:rPr>
              <a:t>1.20	0.3849	0.3869	0.3888</a:t>
            </a:r>
          </a:p>
        </p:txBody>
      </p:sp>
      <p:grpSp>
        <p:nvGrpSpPr>
          <p:cNvPr id="29" name="Group 42"/>
          <p:cNvGrpSpPr>
            <a:grpSpLocks/>
          </p:cNvGrpSpPr>
          <p:nvPr/>
        </p:nvGrpSpPr>
        <p:grpSpPr bwMode="auto">
          <a:xfrm>
            <a:off x="2017713" y="2529663"/>
            <a:ext cx="3332162" cy="3395662"/>
            <a:chOff x="1383" y="1536"/>
            <a:chExt cx="2099" cy="2139"/>
          </a:xfrm>
        </p:grpSpPr>
        <p:sp>
          <p:nvSpPr>
            <p:cNvPr id="30" name="Oval 28"/>
            <p:cNvSpPr>
              <a:spLocks noChangeArrowheads="1"/>
            </p:cNvSpPr>
            <p:nvPr/>
          </p:nvSpPr>
          <p:spPr bwMode="auto">
            <a:xfrm>
              <a:off x="1383" y="3435"/>
              <a:ext cx="234" cy="240"/>
            </a:xfrm>
            <a:prstGeom prst="ellipse">
              <a:avLst/>
            </a:prstGeom>
            <a:noFill/>
            <a:ln w="76200">
              <a:solidFill>
                <a:srgbClr val="000000"/>
              </a:solidFill>
              <a:round/>
              <a:headEnd/>
              <a:tailEnd/>
            </a:ln>
          </p:spPr>
          <p:txBody>
            <a:bodyPr wrap="none" anchor="ctr"/>
            <a:lstStyle/>
            <a:p>
              <a:endParaRPr lang="en-US" sz="1800" i="0">
                <a:solidFill>
                  <a:srgbClr val="000000"/>
                </a:solidFill>
              </a:endParaRPr>
            </a:p>
          </p:txBody>
        </p:sp>
        <p:grpSp>
          <p:nvGrpSpPr>
            <p:cNvPr id="31" name="Group 41"/>
            <p:cNvGrpSpPr>
              <a:grpSpLocks/>
            </p:cNvGrpSpPr>
            <p:nvPr/>
          </p:nvGrpSpPr>
          <p:grpSpPr bwMode="auto">
            <a:xfrm>
              <a:off x="1536" y="1536"/>
              <a:ext cx="1946" cy="1873"/>
              <a:chOff x="1536" y="1536"/>
              <a:chExt cx="1946" cy="1873"/>
            </a:xfrm>
          </p:grpSpPr>
          <p:sp>
            <p:nvSpPr>
              <p:cNvPr id="32" name="Arc 29"/>
              <p:cNvSpPr>
                <a:spLocks/>
              </p:cNvSpPr>
              <p:nvPr/>
            </p:nvSpPr>
            <p:spPr bwMode="auto">
              <a:xfrm>
                <a:off x="1536" y="2208"/>
                <a:ext cx="1008" cy="1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5" y="13"/>
                      <a:pt x="21575" y="0"/>
                    </a:cubicBezTo>
                  </a:path>
                  <a:path w="21600" h="21600" stroke="0" extrusionOk="0">
                    <a:moveTo>
                      <a:pt x="0" y="21600"/>
                    </a:moveTo>
                    <a:cubicBezTo>
                      <a:pt x="0" y="9680"/>
                      <a:pt x="9655" y="13"/>
                      <a:pt x="21575" y="0"/>
                    </a:cubicBezTo>
                    <a:lnTo>
                      <a:pt x="21600" y="21600"/>
                    </a:lnTo>
                    <a:close/>
                  </a:path>
                </a:pathLst>
              </a:custGeom>
              <a:noFill/>
              <a:ln w="76200" cap="rnd">
                <a:solidFill>
                  <a:srgbClr val="0000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3" name="Arc 30"/>
              <p:cNvSpPr>
                <a:spLocks/>
              </p:cNvSpPr>
              <p:nvPr/>
            </p:nvSpPr>
            <p:spPr bwMode="auto">
              <a:xfrm>
                <a:off x="2400" y="1536"/>
                <a:ext cx="1082" cy="672"/>
              </a:xfrm>
              <a:custGeom>
                <a:avLst/>
                <a:gdLst>
                  <a:gd name="T0" fmla="*/ 0 w 21600"/>
                  <a:gd name="T1" fmla="*/ 0 h 21591"/>
                  <a:gd name="T2" fmla="*/ 0 w 21600"/>
                  <a:gd name="T3" fmla="*/ 0 h 21591"/>
                  <a:gd name="T4" fmla="*/ 0 w 21600"/>
                  <a:gd name="T5" fmla="*/ 0 h 21591"/>
                  <a:gd name="T6" fmla="*/ 0 60000 65536"/>
                  <a:gd name="T7" fmla="*/ 0 60000 65536"/>
                  <a:gd name="T8" fmla="*/ 0 60000 65536"/>
                  <a:gd name="T9" fmla="*/ 0 w 21600"/>
                  <a:gd name="T10" fmla="*/ 0 h 21591"/>
                  <a:gd name="T11" fmla="*/ 21600 w 21600"/>
                  <a:gd name="T12" fmla="*/ 21591 h 21591"/>
                </a:gdLst>
                <a:ahLst/>
                <a:cxnLst>
                  <a:cxn ang="T6">
                    <a:pos x="T0" y="T1"/>
                  </a:cxn>
                  <a:cxn ang="T7">
                    <a:pos x="T2" y="T3"/>
                  </a:cxn>
                  <a:cxn ang="T8">
                    <a:pos x="T4" y="T5"/>
                  </a:cxn>
                </a:cxnLst>
                <a:rect l="T9" t="T10" r="T11" b="T12"/>
                <a:pathLst>
                  <a:path w="21600" h="21591" fill="none" extrusionOk="0">
                    <a:moveTo>
                      <a:pt x="21600" y="0"/>
                    </a:moveTo>
                    <a:cubicBezTo>
                      <a:pt x="21600" y="11691"/>
                      <a:pt x="12297" y="21261"/>
                      <a:pt x="610" y="21591"/>
                    </a:cubicBezTo>
                  </a:path>
                  <a:path w="21600" h="21591" stroke="0" extrusionOk="0">
                    <a:moveTo>
                      <a:pt x="21600" y="0"/>
                    </a:moveTo>
                    <a:cubicBezTo>
                      <a:pt x="21600" y="11691"/>
                      <a:pt x="12297" y="21261"/>
                      <a:pt x="610" y="21591"/>
                    </a:cubicBezTo>
                    <a:lnTo>
                      <a:pt x="0" y="0"/>
                    </a:lnTo>
                    <a:close/>
                  </a:path>
                </a:pathLst>
              </a:custGeom>
              <a:noFill/>
              <a:ln w="76200" cap="rnd">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grpSp>
        <p:nvGrpSpPr>
          <p:cNvPr id="34" name="Group 37"/>
          <p:cNvGrpSpPr>
            <a:grpSpLocks/>
          </p:cNvGrpSpPr>
          <p:nvPr/>
        </p:nvGrpSpPr>
        <p:grpSpPr bwMode="auto">
          <a:xfrm>
            <a:off x="2536825" y="2529663"/>
            <a:ext cx="4105275" cy="3338512"/>
            <a:chOff x="1710" y="1536"/>
            <a:chExt cx="2586" cy="2103"/>
          </a:xfrm>
        </p:grpSpPr>
        <p:grpSp>
          <p:nvGrpSpPr>
            <p:cNvPr id="35" name="Group 35"/>
            <p:cNvGrpSpPr>
              <a:grpSpLocks/>
            </p:cNvGrpSpPr>
            <p:nvPr/>
          </p:nvGrpSpPr>
          <p:grpSpPr bwMode="auto">
            <a:xfrm>
              <a:off x="1710" y="3024"/>
              <a:ext cx="1626" cy="615"/>
              <a:chOff x="1710" y="3024"/>
              <a:chExt cx="1626" cy="615"/>
            </a:xfrm>
          </p:grpSpPr>
          <p:sp>
            <p:nvSpPr>
              <p:cNvPr id="37" name="Oval 33"/>
              <p:cNvSpPr>
                <a:spLocks noChangeArrowheads="1"/>
              </p:cNvSpPr>
              <p:nvPr/>
            </p:nvSpPr>
            <p:spPr bwMode="auto">
              <a:xfrm>
                <a:off x="1710" y="3417"/>
                <a:ext cx="246" cy="222"/>
              </a:xfrm>
              <a:prstGeom prst="ellipse">
                <a:avLst/>
              </a:prstGeom>
              <a:noFill/>
              <a:ln w="76200">
                <a:solidFill>
                  <a:srgbClr val="00FF00"/>
                </a:solidFill>
                <a:round/>
                <a:headEnd/>
                <a:tailEnd/>
              </a:ln>
            </p:spPr>
            <p:txBody>
              <a:bodyPr wrap="none" anchor="ctr"/>
              <a:lstStyle/>
              <a:p>
                <a:endParaRPr lang="en-US" sz="1800" i="0">
                  <a:solidFill>
                    <a:srgbClr val="000000"/>
                  </a:solidFill>
                </a:endParaRPr>
              </a:p>
            </p:txBody>
          </p:sp>
          <p:sp>
            <p:nvSpPr>
              <p:cNvPr id="38" name="Arc 34"/>
              <p:cNvSpPr>
                <a:spLocks/>
              </p:cNvSpPr>
              <p:nvPr/>
            </p:nvSpPr>
            <p:spPr bwMode="auto">
              <a:xfrm>
                <a:off x="1943" y="3024"/>
                <a:ext cx="1393" cy="5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00FF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
          <p:nvSpPr>
            <p:cNvPr id="36" name="Arc 36"/>
            <p:cNvSpPr>
              <a:spLocks/>
            </p:cNvSpPr>
            <p:nvPr/>
          </p:nvSpPr>
          <p:spPr bwMode="auto">
            <a:xfrm>
              <a:off x="3504" y="1536"/>
              <a:ext cx="792" cy="1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00FF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nvGrpSpPr>
          <p:cNvPr id="39" name="Group 38"/>
          <p:cNvGrpSpPr>
            <a:grpSpLocks/>
          </p:cNvGrpSpPr>
          <p:nvPr/>
        </p:nvGrpSpPr>
        <p:grpSpPr bwMode="auto">
          <a:xfrm>
            <a:off x="5727700" y="2453463"/>
            <a:ext cx="2286000" cy="2552700"/>
            <a:chOff x="3720" y="1488"/>
            <a:chExt cx="1440" cy="1608"/>
          </a:xfrm>
        </p:grpSpPr>
        <p:sp>
          <p:nvSpPr>
            <p:cNvPr id="40" name="Oval 38"/>
            <p:cNvSpPr>
              <a:spLocks noChangeArrowheads="1"/>
            </p:cNvSpPr>
            <p:nvPr/>
          </p:nvSpPr>
          <p:spPr bwMode="auto">
            <a:xfrm>
              <a:off x="3720" y="2808"/>
              <a:ext cx="576" cy="288"/>
            </a:xfrm>
            <a:prstGeom prst="ellipse">
              <a:avLst/>
            </a:prstGeom>
            <a:noFill/>
            <a:ln w="76200">
              <a:solidFill>
                <a:srgbClr val="CC6600"/>
              </a:solidFill>
              <a:round/>
              <a:headEnd/>
              <a:tailEnd/>
            </a:ln>
          </p:spPr>
          <p:txBody>
            <a:bodyPr wrap="none" anchor="ctr"/>
            <a:lstStyle/>
            <a:p>
              <a:endParaRPr lang="en-US" sz="1800" i="0">
                <a:solidFill>
                  <a:srgbClr val="000000"/>
                </a:solidFill>
              </a:endParaRPr>
            </a:p>
          </p:txBody>
        </p:sp>
        <p:sp>
          <p:nvSpPr>
            <p:cNvPr id="41" name="Arc 39"/>
            <p:cNvSpPr>
              <a:spLocks/>
            </p:cNvSpPr>
            <p:nvPr/>
          </p:nvSpPr>
          <p:spPr bwMode="auto">
            <a:xfrm>
              <a:off x="4320" y="1488"/>
              <a:ext cx="840" cy="14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CC66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spTree>
    <p:extLst>
      <p:ext uri="{BB962C8B-B14F-4D97-AF65-F5344CB8AC3E}">
        <p14:creationId xmlns:p14="http://schemas.microsoft.com/office/powerpoint/2010/main" val="2009645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70077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2244638"/>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6" name="Group 18"/>
          <p:cNvGrpSpPr>
            <a:grpSpLocks/>
          </p:cNvGrpSpPr>
          <p:nvPr/>
        </p:nvGrpSpPr>
        <p:grpSpPr bwMode="auto">
          <a:xfrm>
            <a:off x="274638" y="1824038"/>
            <a:ext cx="8685212" cy="4648293"/>
            <a:chOff x="274638" y="1331820"/>
            <a:chExt cx="8685212" cy="4648293"/>
          </a:xfrm>
        </p:grpSpPr>
        <p:graphicFrame>
          <p:nvGraphicFramePr>
            <p:cNvPr id="7" name="Object 5">
              <a:hlinkClick r:id="" action="ppaction://ole?verb=0"/>
            </p:cNvPr>
            <p:cNvGraphicFramePr>
              <a:graphicFrameLocks/>
            </p:cNvGraphicFramePr>
            <p:nvPr>
              <p:extLst>
                <p:ext uri="{D42A27DB-BD31-4B8C-83A1-F6EECF244321}">
                  <p14:modId xmlns:p14="http://schemas.microsoft.com/office/powerpoint/2010/main" val="2783974908"/>
                </p:ext>
              </p:extLst>
            </p:nvPr>
          </p:nvGraphicFramePr>
          <p:xfrm>
            <a:off x="334963" y="1331820"/>
            <a:ext cx="8624887" cy="1201737"/>
          </p:xfrm>
          <a:graphic>
            <a:graphicData uri="http://schemas.openxmlformats.org/presentationml/2006/ole">
              <mc:AlternateContent xmlns:mc="http://schemas.openxmlformats.org/markup-compatibility/2006">
                <mc:Choice xmlns:v="urn:schemas-microsoft-com:vml" Requires="v">
                  <p:oleObj spid="_x0000_s25614" name="Equation" r:id="rId3" imgW="3162240" imgH="431640" progId="Equation.3">
                    <p:embed/>
                  </p:oleObj>
                </mc:Choice>
                <mc:Fallback>
                  <p:oleObj name="Equation" r:id="rId3" imgW="3162240" imgH="431640" progId="Equation.3">
                    <p:embed/>
                    <p:pic>
                      <p:nvPicPr>
                        <p:cNvPr id="0" name=""/>
                        <p:cNvPicPr>
                          <a:picLocks noChangeArrowheads="1"/>
                        </p:cNvPicPr>
                        <p:nvPr/>
                      </p:nvPicPr>
                      <p:blipFill>
                        <a:blip r:embed="rId4"/>
                        <a:srcRect/>
                        <a:stretch>
                          <a:fillRect/>
                        </a:stretch>
                      </p:blipFill>
                      <p:spPr bwMode="auto">
                        <a:xfrm>
                          <a:off x="334963" y="1331820"/>
                          <a:ext cx="8624887" cy="1201737"/>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hlinkClick r:id="" action="ppaction://ole?verb=0"/>
            </p:cNvPr>
            <p:cNvGraphicFramePr>
              <a:graphicFrameLocks/>
            </p:cNvGraphicFramePr>
            <p:nvPr/>
          </p:nvGraphicFramePr>
          <p:xfrm>
            <a:off x="304800" y="2590800"/>
            <a:ext cx="3733800" cy="1676400"/>
          </p:xfrm>
          <a:graphic>
            <a:graphicData uri="http://schemas.openxmlformats.org/presentationml/2006/ole">
              <mc:AlternateContent xmlns:mc="http://schemas.openxmlformats.org/markup-compatibility/2006">
                <mc:Choice xmlns:v="urn:schemas-microsoft-com:vml" Requires="v">
                  <p:oleObj spid="_x0000_s25615" name="Equation" r:id="rId5" imgW="1609560" imgH="580680" progId="">
                    <p:embed/>
                  </p:oleObj>
                </mc:Choice>
                <mc:Fallback>
                  <p:oleObj name="Equation" r:id="rId5" imgW="1609560" imgH="58068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590800"/>
                          <a:ext cx="3733800" cy="1676400"/>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a:hlinkClick r:id="" action="ppaction://ole?verb=0"/>
            </p:cNvPr>
            <p:cNvGraphicFramePr>
              <a:graphicFrameLocks/>
            </p:cNvGraphicFramePr>
            <p:nvPr/>
          </p:nvGraphicFramePr>
          <p:xfrm>
            <a:off x="274638" y="4417964"/>
            <a:ext cx="3872043" cy="1562149"/>
          </p:xfrm>
          <a:graphic>
            <a:graphicData uri="http://schemas.openxmlformats.org/presentationml/2006/ole">
              <mc:AlternateContent xmlns:mc="http://schemas.openxmlformats.org/markup-compatibility/2006">
                <mc:Choice xmlns:v="urn:schemas-microsoft-com:vml" Requires="v">
                  <p:oleObj spid="_x0000_s25616" name="Equation" r:id="rId7" imgW="1803240" imgH="609480" progId="">
                    <p:embed/>
                  </p:oleObj>
                </mc:Choice>
                <mc:Fallback>
                  <p:oleObj name="Equation" r:id="rId7" imgW="1803240" imgH="60948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638" y="4417964"/>
                          <a:ext cx="3872043" cy="1562149"/>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8"/>
            <p:cNvSpPr>
              <a:spLocks noChangeArrowheads="1"/>
            </p:cNvSpPr>
            <p:nvPr/>
          </p:nvSpPr>
          <p:spPr bwMode="auto">
            <a:xfrm>
              <a:off x="4286422" y="2774417"/>
              <a:ext cx="4553056" cy="2911278"/>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p>
              <a:pPr eaLnBrk="0" hangingPunct="0"/>
              <a:r>
                <a:rPr lang="en-US" sz="1800" b="1" i="0">
                  <a:solidFill>
                    <a:srgbClr val="000000"/>
                  </a:solidFill>
                  <a:latin typeface="Arial" charset="0"/>
                </a:rPr>
                <a:t>     Z</a:t>
              </a:r>
              <a:r>
                <a:rPr lang="en-US" sz="1800" b="1" i="0" u="sng">
                  <a:solidFill>
                    <a:srgbClr val="000000"/>
                  </a:solidFill>
                  <a:latin typeface="Arial" charset="0"/>
                </a:rPr>
                <a:t>	0.00    	0.01    	0.02    </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0.00	0.0000	0.0040	0.0080</a:t>
              </a:r>
            </a:p>
            <a:p>
              <a:pPr eaLnBrk="0" hangingPunct="0"/>
              <a:r>
                <a:rPr lang="en-US" sz="1800" b="1" i="0">
                  <a:solidFill>
                    <a:srgbClr val="000000"/>
                  </a:solidFill>
                  <a:latin typeface="Arial" charset="0"/>
                </a:rPr>
                <a:t>0.10	0.0398	0.0438	0.0478</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1.00	0.3413	0.3438	0.3461</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1.10	0.3643	0.3665	0.3686</a:t>
              </a:r>
            </a:p>
            <a:p>
              <a:pPr eaLnBrk="0" hangingPunct="0"/>
              <a:endParaRPr lang="en-US" sz="1800" b="1" i="0">
                <a:solidFill>
                  <a:srgbClr val="000000"/>
                </a:solidFill>
                <a:latin typeface="Arial" charset="0"/>
              </a:endParaRPr>
            </a:p>
            <a:p>
              <a:pPr eaLnBrk="0" hangingPunct="0"/>
              <a:r>
                <a:rPr lang="en-US" sz="1800" b="1" i="0">
                  <a:solidFill>
                    <a:srgbClr val="000000"/>
                  </a:solidFill>
                  <a:latin typeface="Arial" charset="0"/>
                </a:rPr>
                <a:t>1.20	0.3849	0.3869	0.3888</a:t>
              </a:r>
            </a:p>
          </p:txBody>
        </p:sp>
        <p:sp>
          <p:nvSpPr>
            <p:cNvPr id="11" name="Line 9"/>
            <p:cNvSpPr>
              <a:spLocks noChangeShapeType="1"/>
            </p:cNvSpPr>
            <p:nvPr/>
          </p:nvSpPr>
          <p:spPr bwMode="auto">
            <a:xfrm>
              <a:off x="814142" y="2421115"/>
              <a:ext cx="509433" cy="0"/>
            </a:xfrm>
            <a:prstGeom prst="line">
              <a:avLst/>
            </a:prstGeom>
            <a:noFill/>
            <a:ln w="762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a:off x="2591850" y="2421115"/>
              <a:ext cx="509433" cy="0"/>
            </a:xfrm>
            <a:prstGeom prst="line">
              <a:avLst/>
            </a:prstGeom>
            <a:noFill/>
            <a:ln w="762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p:cNvSpPr>
              <a:spLocks noChangeShapeType="1"/>
            </p:cNvSpPr>
            <p:nvPr/>
          </p:nvSpPr>
          <p:spPr bwMode="auto">
            <a:xfrm>
              <a:off x="5499862" y="2421115"/>
              <a:ext cx="594338" cy="0"/>
            </a:xfrm>
            <a:prstGeom prst="line">
              <a:avLst/>
            </a:prstGeom>
            <a:noFill/>
            <a:ln w="762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Oval 12"/>
            <p:cNvSpPr>
              <a:spLocks noChangeArrowheads="1"/>
            </p:cNvSpPr>
            <p:nvPr/>
          </p:nvSpPr>
          <p:spPr bwMode="auto">
            <a:xfrm>
              <a:off x="5098330" y="4648303"/>
              <a:ext cx="1004715" cy="415649"/>
            </a:xfrm>
            <a:prstGeom prst="ellipse">
              <a:avLst/>
            </a:pr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5" name="Arc 13"/>
            <p:cNvSpPr>
              <a:spLocks/>
            </p:cNvSpPr>
            <p:nvPr/>
          </p:nvSpPr>
          <p:spPr bwMode="auto">
            <a:xfrm>
              <a:off x="6009295" y="2362231"/>
              <a:ext cx="960493" cy="24003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chemeClr val="folHlink"/>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Line 14"/>
            <p:cNvSpPr>
              <a:spLocks noChangeShapeType="1"/>
            </p:cNvSpPr>
            <p:nvPr/>
          </p:nvSpPr>
          <p:spPr bwMode="auto">
            <a:xfrm>
              <a:off x="4194441" y="2421115"/>
              <a:ext cx="169811" cy="0"/>
            </a:xfrm>
            <a:prstGeom prst="line">
              <a:avLst/>
            </a:prstGeom>
            <a:noFill/>
            <a:ln w="762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Arc 15"/>
            <p:cNvSpPr>
              <a:spLocks/>
            </p:cNvSpPr>
            <p:nvPr/>
          </p:nvSpPr>
          <p:spPr bwMode="auto">
            <a:xfrm>
              <a:off x="4649039" y="2362231"/>
              <a:ext cx="760612" cy="23761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6" y="21"/>
                    <a:pt x="21561" y="0"/>
                  </a:cubicBezTo>
                </a:path>
                <a:path w="21600" h="21600" stroke="0" extrusionOk="0">
                  <a:moveTo>
                    <a:pt x="0" y="21600"/>
                  </a:moveTo>
                  <a:cubicBezTo>
                    <a:pt x="0" y="9685"/>
                    <a:pt x="9646" y="21"/>
                    <a:pt x="21561" y="0"/>
                  </a:cubicBezTo>
                  <a:lnTo>
                    <a:pt x="21600" y="21600"/>
                  </a:lnTo>
                  <a:close/>
                </a:path>
              </a:pathLst>
            </a:custGeom>
            <a:noFill/>
            <a:ln w="76200" cap="rnd">
              <a:solidFill>
                <a:srgbClr val="99FF99"/>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 name="Arc 15"/>
          <p:cNvSpPr>
            <a:spLocks/>
          </p:cNvSpPr>
          <p:nvPr/>
        </p:nvSpPr>
        <p:spPr bwMode="auto">
          <a:xfrm rot="10800000">
            <a:off x="4038600" y="2930618"/>
            <a:ext cx="227013" cy="9906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6" y="21"/>
                  <a:pt x="21561" y="0"/>
                </a:cubicBezTo>
              </a:path>
              <a:path w="21600" h="21600" stroke="0" extrusionOk="0">
                <a:moveTo>
                  <a:pt x="0" y="21600"/>
                </a:moveTo>
                <a:cubicBezTo>
                  <a:pt x="0" y="9685"/>
                  <a:pt x="9646" y="21"/>
                  <a:pt x="21561" y="0"/>
                </a:cubicBezTo>
                <a:lnTo>
                  <a:pt x="21600" y="21600"/>
                </a:lnTo>
                <a:close/>
              </a:path>
            </a:pathLst>
          </a:custGeom>
          <a:noFill/>
          <a:ln w="76200" cap="rnd">
            <a:solidFill>
              <a:schemeClr val="accent1"/>
            </a:solidFill>
            <a:round/>
            <a:headEnd type="triangle" w="med" len="med"/>
            <a:tailEnd/>
          </a:ln>
        </p:spPr>
        <p:txBody>
          <a:bodyPr wrap="none" anchor="ctr"/>
          <a:lstStyle/>
          <a:p>
            <a:pPr eaLnBrk="0" hangingPunct="0">
              <a:defRPr/>
            </a:pPr>
            <a:endParaRPr lang="en-US">
              <a:cs typeface="+mn-cs"/>
            </a:endParaRPr>
          </a:p>
        </p:txBody>
      </p:sp>
      <p:sp>
        <p:nvSpPr>
          <p:cNvPr id="19" name="Arc 15"/>
          <p:cNvSpPr>
            <a:spLocks/>
          </p:cNvSpPr>
          <p:nvPr/>
        </p:nvSpPr>
        <p:spPr bwMode="auto">
          <a:xfrm rot="10800000">
            <a:off x="4267200" y="2854418"/>
            <a:ext cx="1293813" cy="3124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6" y="21"/>
                  <a:pt x="21561" y="0"/>
                </a:cubicBezTo>
              </a:path>
              <a:path w="21600" h="21600" stroke="0" extrusionOk="0">
                <a:moveTo>
                  <a:pt x="0" y="21600"/>
                </a:moveTo>
                <a:cubicBezTo>
                  <a:pt x="0" y="9685"/>
                  <a:pt x="9646" y="21"/>
                  <a:pt x="21561" y="0"/>
                </a:cubicBezTo>
                <a:lnTo>
                  <a:pt x="21600" y="21600"/>
                </a:lnTo>
                <a:close/>
              </a:path>
            </a:pathLst>
          </a:custGeom>
          <a:noFill/>
          <a:ln w="76200" cap="rnd">
            <a:solidFill>
              <a:schemeClr val="accent1"/>
            </a:solidFill>
            <a:round/>
            <a:headEnd type="triangle" w="med" len="med"/>
            <a:tailEnd/>
          </a:ln>
        </p:spPr>
        <p:txBody>
          <a:bodyPr wrap="none" anchor="ctr"/>
          <a:lstStyle/>
          <a:p>
            <a:pPr eaLnBrk="0" hangingPunct="0">
              <a:defRPr/>
            </a:pPr>
            <a:endParaRPr lang="en-US">
              <a:cs typeface="+mn-cs"/>
            </a:endParaRPr>
          </a:p>
        </p:txBody>
      </p:sp>
    </p:spTree>
    <p:extLst>
      <p:ext uri="{BB962C8B-B14F-4D97-AF65-F5344CB8AC3E}">
        <p14:creationId xmlns:p14="http://schemas.microsoft.com/office/powerpoint/2010/main" val="20096456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1960555"/>
            <a:ext cx="82296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smtClean="0"/>
              <a:t/>
            </a:r>
            <a:br>
              <a:rPr lang="en-US" sz="2000" smtClean="0"/>
            </a:br>
            <a:endParaRPr lang="en-US" dirty="0"/>
          </a:p>
        </p:txBody>
      </p:sp>
      <p:sp>
        <p:nvSpPr>
          <p:cNvPr id="3"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4"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5" name="Content Placeholder 2"/>
          <p:cNvSpPr txBox="1">
            <a:spLocks/>
          </p:cNvSpPr>
          <p:nvPr/>
        </p:nvSpPr>
        <p:spPr>
          <a:xfrm>
            <a:off x="511175" y="2244638"/>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6" name="Group 5"/>
          <p:cNvGrpSpPr>
            <a:grpSpLocks/>
          </p:cNvGrpSpPr>
          <p:nvPr/>
        </p:nvGrpSpPr>
        <p:grpSpPr bwMode="auto">
          <a:xfrm>
            <a:off x="387350" y="1999680"/>
            <a:ext cx="7742238" cy="2635250"/>
            <a:chOff x="192" y="1104"/>
            <a:chExt cx="4877" cy="1660"/>
          </a:xfrm>
        </p:grpSpPr>
        <p:graphicFrame>
          <p:nvGraphicFramePr>
            <p:cNvPr id="7" name="Object 6">
              <a:hlinkClick r:id="" action="ppaction://ole?verb=0"/>
            </p:cNvPr>
            <p:cNvGraphicFramePr>
              <a:graphicFrameLocks/>
            </p:cNvGraphicFramePr>
            <p:nvPr/>
          </p:nvGraphicFramePr>
          <p:xfrm>
            <a:off x="192" y="1104"/>
            <a:ext cx="4877" cy="694"/>
          </p:xfrm>
          <a:graphic>
            <a:graphicData uri="http://schemas.openxmlformats.org/presentationml/2006/ole">
              <mc:AlternateContent xmlns:mc="http://schemas.openxmlformats.org/markup-compatibility/2006">
                <mc:Choice xmlns:v="urn:schemas-microsoft-com:vml" Requires="v">
                  <p:oleObj spid="_x0000_s26634" name="Equation" r:id="rId3" imgW="3162240" imgH="431640" progId="Equation.3">
                    <p:embed/>
                  </p:oleObj>
                </mc:Choice>
                <mc:Fallback>
                  <p:oleObj name="Equation" r:id="rId3" imgW="316224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104"/>
                          <a:ext cx="4877" cy="694"/>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a:hlinkClick r:id="" action="ppaction://ole?verb=0"/>
            </p:cNvPr>
            <p:cNvGraphicFramePr>
              <a:graphicFrameLocks/>
            </p:cNvGraphicFramePr>
            <p:nvPr/>
          </p:nvGraphicFramePr>
          <p:xfrm>
            <a:off x="192" y="1968"/>
            <a:ext cx="2244" cy="796"/>
          </p:xfrm>
          <a:graphic>
            <a:graphicData uri="http://schemas.openxmlformats.org/presentationml/2006/ole">
              <mc:AlternateContent xmlns:mc="http://schemas.openxmlformats.org/markup-compatibility/2006">
                <mc:Choice xmlns:v="urn:schemas-microsoft-com:vml" Requires="v">
                  <p:oleObj spid="_x0000_s26635" name="Equation" r:id="rId5" imgW="1815840" imgH="609480" progId="Equation.3">
                    <p:embed/>
                  </p:oleObj>
                </mc:Choice>
                <mc:Fallback>
                  <p:oleObj name="Equation" r:id="rId5" imgW="1815840" imgH="6094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968"/>
                          <a:ext cx="2244" cy="796"/>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3550" y="3336355"/>
            <a:ext cx="4343400" cy="2819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9"/>
          <p:cNvSpPr txBox="1">
            <a:spLocks noChangeArrowheads="1"/>
          </p:cNvSpPr>
          <p:nvPr/>
        </p:nvSpPr>
        <p:spPr bwMode="auto">
          <a:xfrm>
            <a:off x="347450" y="5088955"/>
            <a:ext cx="3833101" cy="584775"/>
          </a:xfrm>
          <a:prstGeom prst="rect">
            <a:avLst/>
          </a:prstGeom>
          <a:noFill/>
          <a:ln w="12700" cap="sq">
            <a:solidFill>
              <a:schemeClr val="bg1"/>
            </a:solidFill>
            <a:miter lim="800000"/>
            <a:headEnd type="none" w="sm" len="sm"/>
            <a:tailEnd type="none" w="sm" len="sm"/>
          </a:ln>
          <a:effectLst/>
        </p:spPr>
        <p:txBody>
          <a:bodyPr wrap="none">
            <a:spAutoFit/>
          </a:bodyPr>
          <a:lstStyle/>
          <a:p>
            <a:pPr eaLnBrk="0" hangingPunct="0">
              <a:defRPr/>
            </a:pPr>
            <a:r>
              <a:rPr lang="en-US" i="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0.5 + 0.2123 = 0.7123</a:t>
            </a:r>
          </a:p>
        </p:txBody>
      </p:sp>
    </p:spTree>
    <p:extLst>
      <p:ext uri="{BB962C8B-B14F-4D97-AF65-F5344CB8AC3E}">
        <p14:creationId xmlns:p14="http://schemas.microsoft.com/office/powerpoint/2010/main" val="2009645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33400"/>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3" name="Content Placeholder 2"/>
          <p:cNvSpPr txBox="1">
            <a:spLocks/>
          </p:cNvSpPr>
          <p:nvPr/>
        </p:nvSpPr>
        <p:spPr>
          <a:xfrm>
            <a:off x="457200" y="1371600"/>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4" name="Content Placeholder 2"/>
          <p:cNvSpPr txBox="1">
            <a:spLocks/>
          </p:cNvSpPr>
          <p:nvPr/>
        </p:nvSpPr>
        <p:spPr>
          <a:xfrm>
            <a:off x="511175" y="2255281"/>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pSp>
        <p:nvGrpSpPr>
          <p:cNvPr id="5" name="Group 5"/>
          <p:cNvGrpSpPr>
            <a:grpSpLocks/>
          </p:cNvGrpSpPr>
          <p:nvPr/>
        </p:nvGrpSpPr>
        <p:grpSpPr bwMode="auto">
          <a:xfrm>
            <a:off x="387350" y="2084630"/>
            <a:ext cx="7742238" cy="2635250"/>
            <a:chOff x="192" y="1104"/>
            <a:chExt cx="4877" cy="1660"/>
          </a:xfrm>
        </p:grpSpPr>
        <p:graphicFrame>
          <p:nvGraphicFramePr>
            <p:cNvPr id="6" name="Object 6">
              <a:hlinkClick r:id="" action="ppaction://ole?verb=0"/>
            </p:cNvPr>
            <p:cNvGraphicFramePr>
              <a:graphicFrameLocks/>
            </p:cNvGraphicFramePr>
            <p:nvPr/>
          </p:nvGraphicFramePr>
          <p:xfrm>
            <a:off x="192" y="1104"/>
            <a:ext cx="4877" cy="694"/>
          </p:xfrm>
          <a:graphic>
            <a:graphicData uri="http://schemas.openxmlformats.org/presentationml/2006/ole">
              <mc:AlternateContent xmlns:mc="http://schemas.openxmlformats.org/markup-compatibility/2006">
                <mc:Choice xmlns:v="urn:schemas-microsoft-com:vml" Requires="v">
                  <p:oleObj spid="_x0000_s27658" name="Equation" r:id="rId3" imgW="3162240" imgH="431640" progId="Equation.3">
                    <p:embed/>
                  </p:oleObj>
                </mc:Choice>
                <mc:Fallback>
                  <p:oleObj name="Equation" r:id="rId3" imgW="316224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104"/>
                          <a:ext cx="4877" cy="694"/>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a:hlinkClick r:id="" action="ppaction://ole?verb=0"/>
            </p:cNvPr>
            <p:cNvGraphicFramePr>
              <a:graphicFrameLocks/>
            </p:cNvGraphicFramePr>
            <p:nvPr/>
          </p:nvGraphicFramePr>
          <p:xfrm>
            <a:off x="192" y="1968"/>
            <a:ext cx="2244" cy="796"/>
          </p:xfrm>
          <a:graphic>
            <a:graphicData uri="http://schemas.openxmlformats.org/presentationml/2006/ole">
              <mc:AlternateContent xmlns:mc="http://schemas.openxmlformats.org/markup-compatibility/2006">
                <mc:Choice xmlns:v="urn:schemas-microsoft-com:vml" Requires="v">
                  <p:oleObj spid="_x0000_s27659" name="Equation" r:id="rId5" imgW="1815840" imgH="609480" progId="Equation.3">
                    <p:embed/>
                  </p:oleObj>
                </mc:Choice>
                <mc:Fallback>
                  <p:oleObj name="Equation" r:id="rId5" imgW="1815840" imgH="6094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968"/>
                          <a:ext cx="2244" cy="796"/>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5950" y="3456230"/>
            <a:ext cx="3886200" cy="26717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9"/>
          <p:cNvSpPr txBox="1">
            <a:spLocks noChangeArrowheads="1"/>
          </p:cNvSpPr>
          <p:nvPr/>
        </p:nvSpPr>
        <p:spPr bwMode="auto">
          <a:xfrm>
            <a:off x="547688" y="5180255"/>
            <a:ext cx="3804247" cy="584775"/>
          </a:xfrm>
          <a:prstGeom prst="rect">
            <a:avLst/>
          </a:prstGeom>
          <a:noFill/>
          <a:ln w="12700" cap="sq">
            <a:solidFill>
              <a:schemeClr val="bg1"/>
            </a:solidFill>
            <a:miter lim="800000"/>
            <a:headEnd type="none" w="sm" len="sm"/>
            <a:tailEnd type="none" w="sm" len="sm"/>
          </a:ln>
          <a:effectLst/>
        </p:spPr>
        <p:txBody>
          <a:bodyPr wrap="none">
            <a:spAutoFit/>
          </a:bodyPr>
          <a:lstStyle/>
          <a:p>
            <a:pPr eaLnBrk="0" hangingPunct="0">
              <a:defRPr/>
            </a:pPr>
            <a:r>
              <a:rPr lang="en-US" b="1" i="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0.5 – 0.4803 = 0.0197</a:t>
            </a:r>
          </a:p>
        </p:txBody>
      </p:sp>
    </p:spTree>
    <p:extLst>
      <p:ext uri="{BB962C8B-B14F-4D97-AF65-F5344CB8AC3E}">
        <p14:creationId xmlns:p14="http://schemas.microsoft.com/office/powerpoint/2010/main" val="14354562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Applying Z formula :</a:t>
            </a:r>
            <a:endParaRPr lang="it-IT" sz="2000" b="0" u="sng" dirty="0">
              <a:latin typeface="Times New Roman" pitchFamily="18" charset="0"/>
              <a:cs typeface="Times New Roman" pitchFamily="18" charset="0"/>
            </a:endParaRPr>
          </a:p>
        </p:txBody>
      </p:sp>
      <p:sp>
        <p:nvSpPr>
          <p:cNvPr id="4" name="Content Placeholder 2"/>
          <p:cNvSpPr txBox="1">
            <a:spLocks/>
          </p:cNvSpPr>
          <p:nvPr/>
        </p:nvSpPr>
        <p:spPr>
          <a:xfrm>
            <a:off x="511175" y="2244638"/>
            <a:ext cx="8382000" cy="4222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aphicFrame>
        <p:nvGraphicFramePr>
          <p:cNvPr id="5" name="Object 5">
            <a:hlinkClick r:id="" action="ppaction://ole?verb=0"/>
          </p:cNvPr>
          <p:cNvGraphicFramePr>
            <a:graphicFrameLocks/>
          </p:cNvGraphicFramePr>
          <p:nvPr>
            <p:extLst>
              <p:ext uri="{D42A27DB-BD31-4B8C-83A1-F6EECF244321}">
                <p14:modId xmlns:p14="http://schemas.microsoft.com/office/powerpoint/2010/main" val="3993981023"/>
              </p:ext>
            </p:extLst>
          </p:nvPr>
        </p:nvGraphicFramePr>
        <p:xfrm>
          <a:off x="407988" y="3418020"/>
          <a:ext cx="3736975" cy="1263650"/>
        </p:xfrm>
        <a:graphic>
          <a:graphicData uri="http://schemas.openxmlformats.org/presentationml/2006/ole">
            <mc:AlternateContent xmlns:mc="http://schemas.openxmlformats.org/markup-compatibility/2006">
              <mc:Choice xmlns:v="urn:schemas-microsoft-com:vml" Requires="v">
                <p:oleObj spid="_x0000_s28686" name="Equation" r:id="rId3" imgW="1904760" imgH="609480" progId="Equation.3">
                  <p:embed/>
                </p:oleObj>
              </mc:Choice>
              <mc:Fallback>
                <p:oleObj name="Equation" r:id="rId3" imgW="1904760" imgH="6094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3418020"/>
                        <a:ext cx="3736975" cy="1263650"/>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6"/>
          <p:cNvGrpSpPr>
            <a:grpSpLocks/>
          </p:cNvGrpSpPr>
          <p:nvPr/>
        </p:nvGrpSpPr>
        <p:grpSpPr bwMode="auto">
          <a:xfrm>
            <a:off x="388938" y="2046420"/>
            <a:ext cx="8385175" cy="4424363"/>
            <a:chOff x="192" y="1104"/>
            <a:chExt cx="5282" cy="2787"/>
          </a:xfrm>
        </p:grpSpPr>
        <p:graphicFrame>
          <p:nvGraphicFramePr>
            <p:cNvPr id="7" name="Object 7">
              <a:hlinkClick r:id="" action="ppaction://ole?verb=0"/>
            </p:cNvPr>
            <p:cNvGraphicFramePr>
              <a:graphicFrameLocks/>
            </p:cNvGraphicFramePr>
            <p:nvPr/>
          </p:nvGraphicFramePr>
          <p:xfrm>
            <a:off x="192" y="1104"/>
            <a:ext cx="4877" cy="694"/>
          </p:xfrm>
          <a:graphic>
            <a:graphicData uri="http://schemas.openxmlformats.org/presentationml/2006/ole">
              <mc:AlternateContent xmlns:mc="http://schemas.openxmlformats.org/markup-compatibility/2006">
                <mc:Choice xmlns:v="urn:schemas-microsoft-com:vml" Requires="v">
                  <p:oleObj spid="_x0000_s28687" name="Equation" r:id="rId5" imgW="3162240" imgH="431640" progId="Equation.3">
                    <p:embed/>
                  </p:oleObj>
                </mc:Choice>
                <mc:Fallback>
                  <p:oleObj name="Equation" r:id="rId5" imgW="3162240" imgH="431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104"/>
                          <a:ext cx="4877" cy="694"/>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8"/>
            <p:cNvSpPr txBox="1">
              <a:spLocks noChangeArrowheads="1"/>
            </p:cNvSpPr>
            <p:nvPr/>
          </p:nvSpPr>
          <p:spPr bwMode="auto">
            <a:xfrm>
              <a:off x="2736" y="3523"/>
              <a:ext cx="2738" cy="368"/>
            </a:xfrm>
            <a:prstGeom prst="rect">
              <a:avLst/>
            </a:prstGeom>
            <a:noFill/>
            <a:ln w="12700" cap="sq">
              <a:solidFill>
                <a:schemeClr val="bg1"/>
              </a:solidFill>
              <a:miter lim="800000"/>
              <a:headEnd type="none" w="sm" len="sm"/>
              <a:tailEnd type="none" w="sm" len="sm"/>
            </a:ln>
            <a:effectLst/>
          </p:spPr>
          <p:txBody>
            <a:bodyPr wrap="none">
              <a:spAutoFit/>
            </a:bodyPr>
            <a:lstStyle/>
            <a:p>
              <a:pPr eaLnBrk="0" hangingPunct="0">
                <a:defRPr/>
              </a:pPr>
              <a:r>
                <a:rPr lang="en-US" i="0" dirty="0">
                  <a:solidFill>
                    <a:srgbClr val="FF0000"/>
                  </a:solidFill>
                  <a:effectLst>
                    <a:outerShdw blurRad="38100" dist="38100" dir="2700000" algn="tl">
                      <a:srgbClr val="C0C0C0"/>
                    </a:outerShdw>
                  </a:effectLst>
                  <a:latin typeface="Times New Roman" pitchFamily="18" charset="0"/>
                  <a:cs typeface="Times New Roman" pitchFamily="18" charset="0"/>
                </a:rPr>
                <a:t>0.4738+ 0.3554 = 0.8292</a:t>
              </a:r>
            </a:p>
          </p:txBody>
        </p:sp>
        <p:graphicFrame>
          <p:nvGraphicFramePr>
            <p:cNvPr id="9" name="Object 9">
              <a:hlinkClick r:id="" action="ppaction://ole?verb=0"/>
            </p:cNvPr>
            <p:cNvGraphicFramePr>
              <a:graphicFrameLocks/>
            </p:cNvGraphicFramePr>
            <p:nvPr/>
          </p:nvGraphicFramePr>
          <p:xfrm>
            <a:off x="206" y="2976"/>
            <a:ext cx="2272" cy="768"/>
          </p:xfrm>
          <a:graphic>
            <a:graphicData uri="http://schemas.openxmlformats.org/presentationml/2006/ole">
              <mc:AlternateContent xmlns:mc="http://schemas.openxmlformats.org/markup-compatibility/2006">
                <mc:Choice xmlns:v="urn:schemas-microsoft-com:vml" Requires="v">
                  <p:oleObj spid="_x0000_s28688" name="Equation" r:id="rId7" imgW="1803240" imgH="609480" progId="Equation.3">
                    <p:embed/>
                  </p:oleObj>
                </mc:Choice>
                <mc:Fallback>
                  <p:oleObj name="Equation" r:id="rId7" imgW="1803240" imgH="60948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 y="2976"/>
                          <a:ext cx="2272" cy="768"/>
                        </a:xfrm>
                        <a:prstGeom prst="rect">
                          <a:avLst/>
                        </a:prstGeom>
                        <a:noFill/>
                        <a:ln w="76200">
                          <a:solidFill>
                            <a:srgbClr val="CC66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6" y="1920"/>
              <a:ext cx="2304" cy="15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86272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a:t>
            </a:r>
            <a:endParaRPr lang="it-IT" sz="2000" b="0" u="sng" dirty="0">
              <a:latin typeface="Times New Roman" pitchFamily="18" charset="0"/>
              <a:cs typeface="Times New Roman" pitchFamily="18" charset="0"/>
            </a:endParaRPr>
          </a:p>
        </p:txBody>
      </p:sp>
      <p:sp>
        <p:nvSpPr>
          <p:cNvPr id="4" name="Content Placeholder 11"/>
          <p:cNvSpPr txBox="1">
            <a:spLocks/>
          </p:cNvSpPr>
          <p:nvPr/>
        </p:nvSpPr>
        <p:spPr>
          <a:xfrm>
            <a:off x="381000" y="1797903"/>
            <a:ext cx="8382000" cy="1938337"/>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eaLnBrk="1" hangingPunct="1"/>
            <a:r>
              <a:rPr lang="en-US" sz="2000" b="0" dirty="0">
                <a:latin typeface="Times New Roman" pitchFamily="18" charset="0"/>
                <a:cs typeface="Times New Roman" pitchFamily="18" charset="0"/>
              </a:rPr>
              <a:t>For certain types of binomial distributions, the</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normal distribution can be used to approximate the probabilities</a:t>
            </a:r>
          </a:p>
          <a:p>
            <a:pPr marL="0" indent="0" eaLnBrk="1" hangingPunct="1">
              <a:buNone/>
            </a:pPr>
            <a:r>
              <a:rPr lang="en-US" sz="2000" b="0" dirty="0" smtClean="0">
                <a:latin typeface="Times New Roman" pitchFamily="18" charset="0"/>
                <a:cs typeface="Times New Roman" pitchFamily="18" charset="0"/>
              </a:rPr>
              <a:t>	- At </a:t>
            </a:r>
            <a:r>
              <a:rPr lang="en-US" sz="2000" b="0" dirty="0">
                <a:latin typeface="Times New Roman" pitchFamily="18" charset="0"/>
                <a:cs typeface="Times New Roman" pitchFamily="18" charset="0"/>
              </a:rPr>
              <a:t>large sample sizes, binomial distributions approach the normal </a:t>
            </a:r>
            <a:r>
              <a:rPr lang="en-US" sz="2000" b="0" dirty="0" smtClean="0">
                <a:latin typeface="Times New Roman" pitchFamily="18" charset="0"/>
                <a:cs typeface="Times New Roman" pitchFamily="18" charset="0"/>
              </a:rPr>
              <a:t>	distribution </a:t>
            </a:r>
            <a:r>
              <a:rPr lang="en-US" sz="2000" b="0" dirty="0">
                <a:latin typeface="Times New Roman" pitchFamily="18" charset="0"/>
                <a:cs typeface="Times New Roman" pitchFamily="18" charset="0"/>
              </a:rPr>
              <a:t>in shape regardless of the value of p</a:t>
            </a:r>
          </a:p>
          <a:p>
            <a:pPr marL="0" indent="0" eaLnBrk="1" hangingPunct="1">
              <a:buNone/>
            </a:pPr>
            <a:r>
              <a:rPr lang="en-US" sz="2000" b="0" dirty="0" smtClean="0">
                <a:latin typeface="Times New Roman" pitchFamily="18" charset="0"/>
                <a:cs typeface="Times New Roman" pitchFamily="18" charset="0"/>
              </a:rPr>
              <a:t>	- The </a:t>
            </a:r>
            <a:r>
              <a:rPr lang="en-US" sz="2000" b="0" dirty="0">
                <a:latin typeface="Times New Roman" pitchFamily="18" charset="0"/>
                <a:cs typeface="Times New Roman" pitchFamily="18" charset="0"/>
              </a:rPr>
              <a:t>normal distribution is a good approximate for binomial </a:t>
            </a:r>
            <a:r>
              <a:rPr lang="en-US" sz="2000" b="0" dirty="0" smtClean="0">
                <a:latin typeface="Times New Roman" pitchFamily="18" charset="0"/>
                <a:cs typeface="Times New Roman" pitchFamily="18" charset="0"/>
              </a:rPr>
              <a:t>	distribution </a:t>
            </a:r>
            <a:r>
              <a:rPr lang="en-US" sz="2000" b="0" dirty="0">
                <a:latin typeface="Times New Roman" pitchFamily="18" charset="0"/>
                <a:cs typeface="Times New Roman" pitchFamily="18" charset="0"/>
              </a:rPr>
              <a:t>problems for large values of n</a:t>
            </a:r>
          </a:p>
        </p:txBody>
      </p:sp>
    </p:spTree>
    <p:extLst>
      <p:ext uri="{BB962C8B-B14F-4D97-AF65-F5344CB8AC3E}">
        <p14:creationId xmlns:p14="http://schemas.microsoft.com/office/powerpoint/2010/main" val="258627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F418B-0A89-419E-9020-4947361BE9D0}"/>
              </a:ext>
            </a:extLst>
          </p:cNvPr>
          <p:cNvSpPr txBox="1">
            <a:spLocks/>
          </p:cNvSpPr>
          <p:nvPr/>
        </p:nvSpPr>
        <p:spPr>
          <a:xfrm>
            <a:off x="273666" y="779055"/>
            <a:ext cx="8596668" cy="1320800"/>
          </a:xfrm>
          <a:prstGeom prst="rect">
            <a:avLst/>
          </a:prstGeom>
        </p:spPr>
        <p:txBody>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altLang="en-US" u="sng" kern="0" dirty="0">
                <a:solidFill>
                  <a:srgbClr val="00B0F0"/>
                </a:solidFill>
                <a:cs typeface="Arial" panose="020B0604020202020204" pitchFamily="34" charset="0"/>
              </a:rPr>
              <a:t>Quartiles</a:t>
            </a:r>
            <a:endParaRPr lang="en-IN" u="sng" kern="0" dirty="0">
              <a:solidFill>
                <a:srgbClr val="00B0F0"/>
              </a:solidFill>
            </a:endParaRPr>
          </a:p>
        </p:txBody>
      </p:sp>
      <p:sp>
        <p:nvSpPr>
          <p:cNvPr id="3" name="Content Placeholder 2">
            <a:extLst>
              <a:ext uri="{FF2B5EF4-FFF2-40B4-BE49-F238E27FC236}">
                <a16:creationId xmlns:a16="http://schemas.microsoft.com/office/drawing/2014/main" xmlns="" id="{4D19A772-0893-4E0B-8CCE-13CFDA0ED712}"/>
              </a:ext>
            </a:extLst>
          </p:cNvPr>
          <p:cNvSpPr txBox="1">
            <a:spLocks/>
          </p:cNvSpPr>
          <p:nvPr/>
        </p:nvSpPr>
        <p:spPr>
          <a:xfrm>
            <a:off x="273666" y="1623965"/>
            <a:ext cx="8596668" cy="3880773"/>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IN" sz="2800" b="1" u="sng" kern="0" dirty="0">
                <a:latin typeface="Times New Roman" panose="02020603050405020304" pitchFamily="18" charset="0"/>
                <a:cs typeface="Times New Roman" panose="02020603050405020304" pitchFamily="18" charset="0"/>
              </a:rPr>
              <a:t>Properties</a:t>
            </a:r>
          </a:p>
          <a:p>
            <a:pPr marL="0" indent="0">
              <a:buFontTx/>
              <a:buNone/>
            </a:pPr>
            <a:endParaRPr lang="en-IN" b="1" u="sng" kern="0" dirty="0"/>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Measures of central tendency that divide a group of data into four subgroups</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Q1:   25% of the data set is below the first quartile</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Q2:   50% of the data set is below the second quartile</a:t>
            </a:r>
          </a:p>
          <a:p>
            <a:pPr>
              <a:buFont typeface="Wingdings" panose="05000000000000000000" pitchFamily="2" charset="2"/>
              <a:buChar char="ü"/>
            </a:pPr>
            <a:r>
              <a:rPr lang="en-US" altLang="en-US" sz="2000" b="0" kern="0" dirty="0">
                <a:latin typeface="Times New Roman" panose="02020603050405020304" pitchFamily="18" charset="0"/>
                <a:cs typeface="Times New Roman" panose="02020603050405020304" pitchFamily="18" charset="0"/>
              </a:rPr>
              <a:t>Q3:   75% of the data set is below the third quartile</a:t>
            </a:r>
          </a:p>
          <a:p>
            <a:endParaRPr lang="en-IN" b="0" kern="0" dirty="0"/>
          </a:p>
        </p:txBody>
      </p:sp>
    </p:spTree>
    <p:extLst>
      <p:ext uri="{BB962C8B-B14F-4D97-AF65-F5344CB8AC3E}">
        <p14:creationId xmlns:p14="http://schemas.microsoft.com/office/powerpoint/2010/main" val="2018861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Parameter Conversion  :</a:t>
            </a:r>
            <a:endParaRPr lang="it-IT" sz="2000" b="0" u="sng" dirty="0">
              <a:latin typeface="Times New Roman" pitchFamily="18" charset="0"/>
              <a:cs typeface="Times New Roman" pitchFamily="18" charset="0"/>
            </a:endParaRPr>
          </a:p>
        </p:txBody>
      </p:sp>
      <p:sp>
        <p:nvSpPr>
          <p:cNvPr id="4" name="Content Placeholder 11"/>
          <p:cNvSpPr txBox="1">
            <a:spLocks/>
          </p:cNvSpPr>
          <p:nvPr/>
        </p:nvSpPr>
        <p:spPr>
          <a:xfrm>
            <a:off x="381000" y="1797903"/>
            <a:ext cx="8382000" cy="1938337"/>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eaLnBrk="1" hangingPunct="1">
              <a:buNone/>
            </a:pPr>
            <a:r>
              <a:rPr lang="en-US" sz="2000" b="0" dirty="0">
                <a:latin typeface="Times New Roman" pitchFamily="18" charset="0"/>
                <a:cs typeface="Times New Roman" pitchFamily="18" charset="0"/>
              </a:rPr>
              <a:t>.</a:t>
            </a:r>
          </a:p>
        </p:txBody>
      </p:sp>
      <p:sp>
        <p:nvSpPr>
          <p:cNvPr id="5" name="Content Placeholder 2"/>
          <p:cNvSpPr txBox="1">
            <a:spLocks/>
          </p:cNvSpPr>
          <p:nvPr/>
        </p:nvSpPr>
        <p:spPr>
          <a:xfrm>
            <a:off x="381000" y="1720662"/>
            <a:ext cx="8382000" cy="22844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smtClean="0">
                <a:latin typeface="Times New Roman" pitchFamily="18" charset="0"/>
                <a:cs typeface="Times New Roman" pitchFamily="18" charset="0"/>
              </a:rPr>
              <a:t>Conversion equations				</a:t>
            </a:r>
          </a:p>
          <a:p>
            <a:endParaRPr lang="en-US" sz="2000" b="1" smtClean="0">
              <a:latin typeface="Times New Roman" pitchFamily="18" charset="0"/>
              <a:cs typeface="Times New Roman" pitchFamily="18" charset="0"/>
            </a:endParaRPr>
          </a:p>
          <a:p>
            <a:endParaRPr lang="en-US" sz="2000" b="1" smtClean="0">
              <a:latin typeface="Times New Roman" pitchFamily="18" charset="0"/>
              <a:cs typeface="Times New Roman" pitchFamily="18" charset="0"/>
            </a:endParaRPr>
          </a:p>
          <a:p>
            <a:endParaRPr lang="en-US" sz="2000" b="1" smtClean="0">
              <a:latin typeface="Times New Roman" pitchFamily="18" charset="0"/>
              <a:cs typeface="Times New Roman" pitchFamily="18" charset="0"/>
            </a:endParaRPr>
          </a:p>
          <a:p>
            <a:endParaRPr lang="en-US" sz="2000" b="1"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Conversion example:</a:t>
            </a:r>
            <a:endParaRPr lang="en-US" sz="2000" b="1" dirty="0" smtClean="0">
              <a:latin typeface="Times New Roman" pitchFamily="18" charset="0"/>
              <a:cs typeface="Times New Roman" pitchFamily="18" charset="0"/>
            </a:endParaRPr>
          </a:p>
        </p:txBody>
      </p:sp>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1596756160"/>
              </p:ext>
            </p:extLst>
          </p:nvPr>
        </p:nvGraphicFramePr>
        <p:xfrm>
          <a:off x="833438" y="2288870"/>
          <a:ext cx="2071687" cy="1101725"/>
        </p:xfrm>
        <a:graphic>
          <a:graphicData uri="http://schemas.openxmlformats.org/presentationml/2006/ole">
            <mc:AlternateContent xmlns:mc="http://schemas.openxmlformats.org/markup-compatibility/2006">
              <mc:Choice xmlns:v="urn:schemas-microsoft-com:vml" Requires="v">
                <p:oleObj spid="_x0000_s29706" name="Equation" r:id="rId3" imgW="784080" imgH="415800" progId="Equation.3">
                  <p:embed/>
                </p:oleObj>
              </mc:Choice>
              <mc:Fallback>
                <p:oleObj name="Equation" r:id="rId3" imgW="784080" imgH="415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8" y="2288870"/>
                        <a:ext cx="2071687" cy="1101725"/>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hlinkClick r:id="" action="ppaction://ole?verb=0"/>
          </p:cNvPr>
          <p:cNvGraphicFramePr>
            <a:graphicFrameLocks/>
          </p:cNvGraphicFramePr>
          <p:nvPr>
            <p:extLst>
              <p:ext uri="{D42A27DB-BD31-4B8C-83A1-F6EECF244321}">
                <p14:modId xmlns:p14="http://schemas.microsoft.com/office/powerpoint/2010/main" val="325896056"/>
              </p:ext>
            </p:extLst>
          </p:nvPr>
        </p:nvGraphicFramePr>
        <p:xfrm>
          <a:off x="650875" y="4081885"/>
          <a:ext cx="7621588" cy="2397125"/>
        </p:xfrm>
        <a:graphic>
          <a:graphicData uri="http://schemas.openxmlformats.org/presentationml/2006/ole">
            <mc:AlternateContent xmlns:mc="http://schemas.openxmlformats.org/markup-compatibility/2006">
              <mc:Choice xmlns:v="urn:schemas-microsoft-com:vml" Requires="v">
                <p:oleObj spid="_x0000_s29707" name="Equation" r:id="rId5" imgW="2958840" imgH="939600" progId="Equation.3">
                  <p:embed/>
                </p:oleObj>
              </mc:Choice>
              <mc:Fallback>
                <p:oleObj name="Equation" r:id="rId5" imgW="2958840" imgH="939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4081885"/>
                        <a:ext cx="7621588" cy="2397125"/>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62728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Interval Check  :</a:t>
            </a:r>
            <a:endParaRPr lang="it-IT" sz="2000" b="0" u="sng" dirty="0">
              <a:latin typeface="Times New Roman" pitchFamily="18" charset="0"/>
              <a:cs typeface="Times New Roman" pitchFamily="18" charset="0"/>
            </a:endParaRPr>
          </a:p>
        </p:txBody>
      </p:sp>
      <p:sp>
        <p:nvSpPr>
          <p:cNvPr id="4" name="Rectangle 4"/>
          <p:cNvSpPr>
            <a:spLocks noChangeArrowheads="1"/>
          </p:cNvSpPr>
          <p:nvPr/>
        </p:nvSpPr>
        <p:spPr bwMode="auto">
          <a:xfrm>
            <a:off x="1054100" y="4303940"/>
            <a:ext cx="6396038" cy="1281113"/>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aphicFrame>
        <p:nvGraphicFramePr>
          <p:cNvPr id="5" name="Object 6">
            <a:hlinkClick r:id="" action="ppaction://ole?verb=0"/>
          </p:cNvPr>
          <p:cNvGraphicFramePr>
            <a:graphicFrameLocks/>
          </p:cNvGraphicFramePr>
          <p:nvPr>
            <p:extLst>
              <p:ext uri="{D42A27DB-BD31-4B8C-83A1-F6EECF244321}">
                <p14:modId xmlns:p14="http://schemas.microsoft.com/office/powerpoint/2010/main" val="2836219668"/>
              </p:ext>
            </p:extLst>
          </p:nvPr>
        </p:nvGraphicFramePr>
        <p:xfrm>
          <a:off x="1055688" y="1983015"/>
          <a:ext cx="6411912" cy="1930400"/>
        </p:xfrm>
        <a:graphic>
          <a:graphicData uri="http://schemas.openxmlformats.org/presentationml/2006/ole">
            <mc:AlternateContent xmlns:mc="http://schemas.openxmlformats.org/markup-compatibility/2006">
              <mc:Choice xmlns:v="urn:schemas-microsoft-com:vml" Requires="v">
                <p:oleObj spid="_x0000_s30726" name="Equation" r:id="rId3" imgW="2057400" imgH="660240" progId="Equation.3">
                  <p:embed/>
                </p:oleObj>
              </mc:Choice>
              <mc:Fallback>
                <p:oleObj name="Equation" r:id="rId3" imgW="2057400" imgH="660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88" y="1983015"/>
                        <a:ext cx="6411912" cy="1930400"/>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8"/>
          <p:cNvGrpSpPr>
            <a:grpSpLocks/>
          </p:cNvGrpSpPr>
          <p:nvPr/>
        </p:nvGrpSpPr>
        <p:grpSpPr bwMode="auto">
          <a:xfrm>
            <a:off x="1454150" y="4564290"/>
            <a:ext cx="5605463" cy="222250"/>
            <a:chOff x="834" y="2717"/>
            <a:chExt cx="3531" cy="140"/>
          </a:xfrm>
        </p:grpSpPr>
        <p:sp>
          <p:nvSpPr>
            <p:cNvPr id="7" name="Line 7"/>
            <p:cNvSpPr>
              <a:spLocks noChangeShapeType="1"/>
            </p:cNvSpPr>
            <p:nvPr/>
          </p:nvSpPr>
          <p:spPr bwMode="auto">
            <a:xfrm>
              <a:off x="856"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8"/>
            <p:cNvSpPr>
              <a:spLocks noChangeShapeType="1"/>
            </p:cNvSpPr>
            <p:nvPr/>
          </p:nvSpPr>
          <p:spPr bwMode="auto">
            <a:xfrm>
              <a:off x="1413"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 name="Group 11"/>
            <p:cNvGrpSpPr>
              <a:grpSpLocks/>
            </p:cNvGrpSpPr>
            <p:nvPr/>
          </p:nvGrpSpPr>
          <p:grpSpPr bwMode="auto">
            <a:xfrm>
              <a:off x="1348" y="2720"/>
              <a:ext cx="557" cy="137"/>
              <a:chOff x="1348" y="2720"/>
              <a:chExt cx="557" cy="137"/>
            </a:xfrm>
          </p:grpSpPr>
          <p:sp>
            <p:nvSpPr>
              <p:cNvPr id="26" name="Line 9"/>
              <p:cNvSpPr>
                <a:spLocks noChangeShapeType="1"/>
              </p:cNvSpPr>
              <p:nvPr/>
            </p:nvSpPr>
            <p:spPr bwMode="auto">
              <a:xfrm>
                <a:off x="1348"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0"/>
              <p:cNvSpPr>
                <a:spLocks noChangeShapeType="1"/>
              </p:cNvSpPr>
              <p:nvPr/>
            </p:nvSpPr>
            <p:spPr bwMode="auto">
              <a:xfrm>
                <a:off x="1905"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14"/>
            <p:cNvGrpSpPr>
              <a:grpSpLocks/>
            </p:cNvGrpSpPr>
            <p:nvPr/>
          </p:nvGrpSpPr>
          <p:grpSpPr bwMode="auto">
            <a:xfrm>
              <a:off x="1840" y="2720"/>
              <a:ext cx="557" cy="137"/>
              <a:chOff x="1840" y="2720"/>
              <a:chExt cx="557" cy="137"/>
            </a:xfrm>
          </p:grpSpPr>
          <p:sp>
            <p:nvSpPr>
              <p:cNvPr id="24" name="Line 12"/>
              <p:cNvSpPr>
                <a:spLocks noChangeShapeType="1"/>
              </p:cNvSpPr>
              <p:nvPr/>
            </p:nvSpPr>
            <p:spPr bwMode="auto">
              <a:xfrm>
                <a:off x="1840"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auto">
              <a:xfrm>
                <a:off x="2397"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17"/>
            <p:cNvGrpSpPr>
              <a:grpSpLocks/>
            </p:cNvGrpSpPr>
            <p:nvPr/>
          </p:nvGrpSpPr>
          <p:grpSpPr bwMode="auto">
            <a:xfrm>
              <a:off x="2332" y="2720"/>
              <a:ext cx="557" cy="137"/>
              <a:chOff x="2332" y="2720"/>
              <a:chExt cx="557" cy="137"/>
            </a:xfrm>
          </p:grpSpPr>
          <p:sp>
            <p:nvSpPr>
              <p:cNvPr id="22" name="Line 15"/>
              <p:cNvSpPr>
                <a:spLocks noChangeShapeType="1"/>
              </p:cNvSpPr>
              <p:nvPr/>
            </p:nvSpPr>
            <p:spPr bwMode="auto">
              <a:xfrm>
                <a:off x="2332"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6"/>
              <p:cNvSpPr>
                <a:spLocks noChangeShapeType="1"/>
              </p:cNvSpPr>
              <p:nvPr/>
            </p:nvSpPr>
            <p:spPr bwMode="auto">
              <a:xfrm>
                <a:off x="2889"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20"/>
            <p:cNvGrpSpPr>
              <a:grpSpLocks/>
            </p:cNvGrpSpPr>
            <p:nvPr/>
          </p:nvGrpSpPr>
          <p:grpSpPr bwMode="auto">
            <a:xfrm>
              <a:off x="2824" y="2720"/>
              <a:ext cx="557" cy="137"/>
              <a:chOff x="2824" y="2720"/>
              <a:chExt cx="557" cy="137"/>
            </a:xfrm>
          </p:grpSpPr>
          <p:sp>
            <p:nvSpPr>
              <p:cNvPr id="20" name="Line 18"/>
              <p:cNvSpPr>
                <a:spLocks noChangeShapeType="1"/>
              </p:cNvSpPr>
              <p:nvPr/>
            </p:nvSpPr>
            <p:spPr bwMode="auto">
              <a:xfrm>
                <a:off x="2824"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9"/>
              <p:cNvSpPr>
                <a:spLocks noChangeShapeType="1"/>
              </p:cNvSpPr>
              <p:nvPr/>
            </p:nvSpPr>
            <p:spPr bwMode="auto">
              <a:xfrm>
                <a:off x="3381"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23"/>
            <p:cNvGrpSpPr>
              <a:grpSpLocks/>
            </p:cNvGrpSpPr>
            <p:nvPr/>
          </p:nvGrpSpPr>
          <p:grpSpPr bwMode="auto">
            <a:xfrm>
              <a:off x="3316" y="2720"/>
              <a:ext cx="557" cy="137"/>
              <a:chOff x="3316" y="2720"/>
              <a:chExt cx="557" cy="137"/>
            </a:xfrm>
          </p:grpSpPr>
          <p:sp>
            <p:nvSpPr>
              <p:cNvPr id="18" name="Line 21"/>
              <p:cNvSpPr>
                <a:spLocks noChangeShapeType="1"/>
              </p:cNvSpPr>
              <p:nvPr/>
            </p:nvSpPr>
            <p:spPr bwMode="auto">
              <a:xfrm>
                <a:off x="3316"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2"/>
              <p:cNvSpPr>
                <a:spLocks noChangeShapeType="1"/>
              </p:cNvSpPr>
              <p:nvPr/>
            </p:nvSpPr>
            <p:spPr bwMode="auto">
              <a:xfrm>
                <a:off x="3873"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26"/>
            <p:cNvGrpSpPr>
              <a:grpSpLocks/>
            </p:cNvGrpSpPr>
            <p:nvPr/>
          </p:nvGrpSpPr>
          <p:grpSpPr bwMode="auto">
            <a:xfrm>
              <a:off x="3808" y="2720"/>
              <a:ext cx="557" cy="137"/>
              <a:chOff x="3808" y="2720"/>
              <a:chExt cx="557" cy="137"/>
            </a:xfrm>
          </p:grpSpPr>
          <p:sp>
            <p:nvSpPr>
              <p:cNvPr id="16" name="Line 24"/>
              <p:cNvSpPr>
                <a:spLocks noChangeShapeType="1"/>
              </p:cNvSpPr>
              <p:nvPr/>
            </p:nvSpPr>
            <p:spPr bwMode="auto">
              <a:xfrm>
                <a:off x="3808" y="2781"/>
                <a:ext cx="532"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5"/>
              <p:cNvSpPr>
                <a:spLocks noChangeShapeType="1"/>
              </p:cNvSpPr>
              <p:nvPr/>
            </p:nvSpPr>
            <p:spPr bwMode="auto">
              <a:xfrm>
                <a:off x="4365" y="2720"/>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 name="Line 27"/>
            <p:cNvSpPr>
              <a:spLocks noChangeShapeType="1"/>
            </p:cNvSpPr>
            <p:nvPr/>
          </p:nvSpPr>
          <p:spPr bwMode="auto">
            <a:xfrm>
              <a:off x="834" y="2717"/>
              <a:ext cx="0" cy="137"/>
            </a:xfrm>
            <a:prstGeom prst="line">
              <a:avLst/>
            </a:prstGeom>
            <a:noFill/>
            <a:ln w="254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 name="Group 37"/>
          <p:cNvGrpSpPr>
            <a:grpSpLocks/>
          </p:cNvGrpSpPr>
          <p:nvPr/>
        </p:nvGrpSpPr>
        <p:grpSpPr bwMode="auto">
          <a:xfrm>
            <a:off x="1312863" y="4837340"/>
            <a:ext cx="6015037" cy="819150"/>
            <a:chOff x="745" y="2889"/>
            <a:chExt cx="3789" cy="516"/>
          </a:xfrm>
        </p:grpSpPr>
        <p:sp>
          <p:nvSpPr>
            <p:cNvPr id="29" name="Rectangle 29"/>
            <p:cNvSpPr>
              <a:spLocks noChangeArrowheads="1"/>
            </p:cNvSpPr>
            <p:nvPr/>
          </p:nvSpPr>
          <p:spPr bwMode="auto">
            <a:xfrm>
              <a:off x="745" y="2889"/>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0</a:t>
              </a:r>
            </a:p>
          </p:txBody>
        </p:sp>
        <p:sp>
          <p:nvSpPr>
            <p:cNvPr id="30" name="Rectangle 30"/>
            <p:cNvSpPr>
              <a:spLocks noChangeArrowheads="1"/>
            </p:cNvSpPr>
            <p:nvPr/>
          </p:nvSpPr>
          <p:spPr bwMode="auto">
            <a:xfrm>
              <a:off x="1282"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10</a:t>
              </a:r>
            </a:p>
          </p:txBody>
        </p:sp>
        <p:sp>
          <p:nvSpPr>
            <p:cNvPr id="31" name="Rectangle 31"/>
            <p:cNvSpPr>
              <a:spLocks noChangeArrowheads="1"/>
            </p:cNvSpPr>
            <p:nvPr/>
          </p:nvSpPr>
          <p:spPr bwMode="auto">
            <a:xfrm>
              <a:off x="1765"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20</a:t>
              </a:r>
            </a:p>
          </p:txBody>
        </p:sp>
        <p:sp>
          <p:nvSpPr>
            <p:cNvPr id="32" name="Rectangle 32"/>
            <p:cNvSpPr>
              <a:spLocks noChangeArrowheads="1"/>
            </p:cNvSpPr>
            <p:nvPr/>
          </p:nvSpPr>
          <p:spPr bwMode="auto">
            <a:xfrm>
              <a:off x="2248"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30</a:t>
              </a:r>
            </a:p>
          </p:txBody>
        </p:sp>
        <p:sp>
          <p:nvSpPr>
            <p:cNvPr id="33" name="Rectangle 33"/>
            <p:cNvSpPr>
              <a:spLocks noChangeArrowheads="1"/>
            </p:cNvSpPr>
            <p:nvPr/>
          </p:nvSpPr>
          <p:spPr bwMode="auto">
            <a:xfrm>
              <a:off x="2730"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40</a:t>
              </a:r>
            </a:p>
          </p:txBody>
        </p:sp>
        <p:sp>
          <p:nvSpPr>
            <p:cNvPr id="34" name="Rectangle 34"/>
            <p:cNvSpPr>
              <a:spLocks noChangeArrowheads="1"/>
            </p:cNvSpPr>
            <p:nvPr/>
          </p:nvSpPr>
          <p:spPr bwMode="auto">
            <a:xfrm>
              <a:off x="3213"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50</a:t>
              </a:r>
            </a:p>
          </p:txBody>
        </p:sp>
        <p:sp>
          <p:nvSpPr>
            <p:cNvPr id="35" name="Rectangle 35"/>
            <p:cNvSpPr>
              <a:spLocks noChangeArrowheads="1"/>
            </p:cNvSpPr>
            <p:nvPr/>
          </p:nvSpPr>
          <p:spPr bwMode="auto">
            <a:xfrm>
              <a:off x="3714" y="2889"/>
              <a:ext cx="328"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60</a:t>
              </a:r>
            </a:p>
            <a:p>
              <a:pPr eaLnBrk="0" hangingPunct="0"/>
              <a:r>
                <a:rPr lang="en-US" b="1" i="0">
                  <a:latin typeface="Arial" charset="0"/>
                </a:rPr>
                <a:t>n</a:t>
              </a:r>
            </a:p>
          </p:txBody>
        </p:sp>
        <p:sp>
          <p:nvSpPr>
            <p:cNvPr id="36" name="Rectangle 36"/>
            <p:cNvSpPr>
              <a:spLocks noChangeArrowheads="1"/>
            </p:cNvSpPr>
            <p:nvPr/>
          </p:nvSpPr>
          <p:spPr bwMode="auto">
            <a:xfrm>
              <a:off x="4206" y="2889"/>
              <a:ext cx="3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i="0">
                  <a:latin typeface="Arial" charset="0"/>
                </a:rPr>
                <a:t>70</a:t>
              </a:r>
            </a:p>
          </p:txBody>
        </p:sp>
      </p:grpSp>
      <p:grpSp>
        <p:nvGrpSpPr>
          <p:cNvPr id="37" name="Group 36"/>
          <p:cNvGrpSpPr>
            <a:grpSpLocks/>
          </p:cNvGrpSpPr>
          <p:nvPr/>
        </p:nvGrpSpPr>
        <p:grpSpPr bwMode="auto">
          <a:xfrm>
            <a:off x="1958975" y="4572228"/>
            <a:ext cx="1828800" cy="196850"/>
            <a:chOff x="1152" y="2722"/>
            <a:chExt cx="1152" cy="124"/>
          </a:xfrm>
        </p:grpSpPr>
        <p:sp>
          <p:nvSpPr>
            <p:cNvPr id="38" name="Line 38"/>
            <p:cNvSpPr>
              <a:spLocks noChangeShapeType="1"/>
            </p:cNvSpPr>
            <p:nvPr/>
          </p:nvSpPr>
          <p:spPr bwMode="auto">
            <a:xfrm>
              <a:off x="1152" y="2778"/>
              <a:ext cx="1152" cy="0"/>
            </a:xfrm>
            <a:prstGeom prst="line">
              <a:avLst/>
            </a:prstGeom>
            <a:noFill/>
            <a:ln w="508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9"/>
            <p:cNvSpPr>
              <a:spLocks noChangeShapeType="1"/>
            </p:cNvSpPr>
            <p:nvPr/>
          </p:nvSpPr>
          <p:spPr bwMode="auto">
            <a:xfrm>
              <a:off x="2292" y="2725"/>
              <a:ext cx="0" cy="121"/>
            </a:xfrm>
            <a:prstGeom prst="line">
              <a:avLst/>
            </a:prstGeom>
            <a:noFill/>
            <a:ln w="508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0"/>
            <p:cNvSpPr>
              <a:spLocks noChangeShapeType="1"/>
            </p:cNvSpPr>
            <p:nvPr/>
          </p:nvSpPr>
          <p:spPr bwMode="auto">
            <a:xfrm>
              <a:off x="1164" y="2722"/>
              <a:ext cx="0" cy="121"/>
            </a:xfrm>
            <a:prstGeom prst="line">
              <a:avLst/>
            </a:prstGeom>
            <a:noFill/>
            <a:ln w="50800">
              <a:solidFill>
                <a:srgbClr val="99FF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5862728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Correcting for Continuity :</a:t>
            </a:r>
            <a:endParaRPr lang="it-IT" sz="2000" b="0" u="sng" dirty="0">
              <a:latin typeface="Times New Roman" pitchFamily="18" charset="0"/>
              <a:cs typeface="Times New Roman" pitchFamily="18" charset="0"/>
            </a:endParaRPr>
          </a:p>
        </p:txBody>
      </p:sp>
      <p:grpSp>
        <p:nvGrpSpPr>
          <p:cNvPr id="4" name="Group 12"/>
          <p:cNvGrpSpPr>
            <a:grpSpLocks/>
          </p:cNvGrpSpPr>
          <p:nvPr/>
        </p:nvGrpSpPr>
        <p:grpSpPr bwMode="auto">
          <a:xfrm>
            <a:off x="304800" y="2133600"/>
            <a:ext cx="8482013" cy="2749550"/>
            <a:chOff x="196" y="1528"/>
            <a:chExt cx="5343" cy="1732"/>
          </a:xfrm>
        </p:grpSpPr>
        <p:grpSp>
          <p:nvGrpSpPr>
            <p:cNvPr id="5" name="Group 10"/>
            <p:cNvGrpSpPr>
              <a:grpSpLocks/>
            </p:cNvGrpSpPr>
            <p:nvPr/>
          </p:nvGrpSpPr>
          <p:grpSpPr bwMode="auto">
            <a:xfrm>
              <a:off x="196" y="1528"/>
              <a:ext cx="2404" cy="1732"/>
              <a:chOff x="196" y="1528"/>
              <a:chExt cx="2404" cy="1732"/>
            </a:xfrm>
          </p:grpSpPr>
          <p:sp>
            <p:nvSpPr>
              <p:cNvPr id="7" name="Rectangle 5"/>
              <p:cNvSpPr>
                <a:spLocks noChangeArrowheads="1"/>
              </p:cNvSpPr>
              <p:nvPr/>
            </p:nvSpPr>
            <p:spPr bwMode="auto">
              <a:xfrm>
                <a:off x="196" y="1528"/>
                <a:ext cx="988" cy="496"/>
              </a:xfrm>
              <a:prstGeom prst="rect">
                <a:avLst/>
              </a:prstGeom>
              <a:solidFill>
                <a:srgbClr val="BBE0E3"/>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charset="0"/>
                    <a:cs typeface="+mn-cs"/>
                  </a:rPr>
                  <a:t>Values Being Determined</a:t>
                </a:r>
              </a:p>
            </p:txBody>
          </p:sp>
          <p:sp>
            <p:nvSpPr>
              <p:cNvPr id="8" name="Rectangle 6"/>
              <p:cNvSpPr>
                <a:spLocks noChangeArrowheads="1"/>
              </p:cNvSpPr>
              <p:nvPr/>
            </p:nvSpPr>
            <p:spPr bwMode="auto">
              <a:xfrm>
                <a:off x="1192" y="1528"/>
                <a:ext cx="1408" cy="496"/>
              </a:xfrm>
              <a:prstGeom prst="rect">
                <a:avLst/>
              </a:prstGeom>
              <a:solidFill>
                <a:srgbClr val="BBE0E3"/>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ysClr val="windowText" lastClr="000000"/>
                    </a:solidFill>
                    <a:latin typeface="Arial" charset="0"/>
                    <a:cs typeface="+mn-cs"/>
                  </a:rPr>
                  <a:t>Correction</a:t>
                </a:r>
              </a:p>
            </p:txBody>
          </p:sp>
          <p:grpSp>
            <p:nvGrpSpPr>
              <p:cNvPr id="9" name="Group 9"/>
              <p:cNvGrpSpPr>
                <a:grpSpLocks/>
              </p:cNvGrpSpPr>
              <p:nvPr/>
            </p:nvGrpSpPr>
            <p:grpSpPr bwMode="auto">
              <a:xfrm>
                <a:off x="196" y="2032"/>
                <a:ext cx="2404" cy="1228"/>
                <a:chOff x="196" y="2032"/>
                <a:chExt cx="2404" cy="1228"/>
              </a:xfrm>
            </p:grpSpPr>
            <p:sp>
              <p:nvSpPr>
                <p:cNvPr id="10" name="Rectangle 7"/>
                <p:cNvSpPr>
                  <a:spLocks noChangeArrowheads="1"/>
                </p:cNvSpPr>
                <p:nvPr/>
              </p:nvSpPr>
              <p:spPr bwMode="auto">
                <a:xfrm>
                  <a:off x="196" y="2032"/>
                  <a:ext cx="988" cy="1228"/>
                </a:xfrm>
                <a:prstGeom prst="rect">
                  <a:avLst/>
                </a:prstGeom>
                <a:solidFill>
                  <a:srgbClr val="FFFFFF"/>
                </a:solidFill>
                <a:ln w="12700">
                  <a:solidFill>
                    <a:srgbClr val="000000"/>
                  </a:solidFill>
                  <a:miter lim="800000"/>
                  <a:headEnd/>
                  <a:tailEnd/>
                </a:ln>
              </p:spPr>
              <p:txBody>
                <a:bodyPr lIns="182562" tIns="182562" rIns="182562" bIns="182562"/>
                <a:lstStyle/>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Symbol" pitchFamily="18" charset="2"/>
                    </a:rPr>
                    <a:t></a:t>
                  </a:r>
                  <a:r>
                    <a:rPr lang="en-US" sz="1800" b="1" i="0">
                      <a:solidFill>
                        <a:srgbClr val="000000"/>
                      </a:solidFill>
                      <a:latin typeface="Arial" charset="0"/>
                    </a:rPr>
                    <a:t>X</a:t>
                  </a:r>
                  <a:r>
                    <a:rPr lang="en-US" sz="1800" b="1" i="0">
                      <a:solidFill>
                        <a:srgbClr val="000000"/>
                      </a:solidFill>
                      <a:latin typeface="Symbol" pitchFamily="18" charset="2"/>
                    </a:rPr>
                    <a:t></a:t>
                  </a:r>
                </a:p>
                <a:p>
                  <a:pPr algn="ctr"/>
                  <a:r>
                    <a:rPr lang="en-US" sz="1800" b="1" i="0">
                      <a:solidFill>
                        <a:srgbClr val="000000"/>
                      </a:solidFill>
                      <a:latin typeface="Symbol" pitchFamily="18" charset="2"/>
                    </a:rPr>
                    <a:t></a:t>
                  </a:r>
                  <a:r>
                    <a:rPr lang="en-US" sz="1800" b="1" i="0">
                      <a:solidFill>
                        <a:srgbClr val="000000"/>
                      </a:solidFill>
                      <a:latin typeface="Arial" charset="0"/>
                    </a:rPr>
                    <a:t>X</a:t>
                  </a:r>
                  <a:r>
                    <a:rPr lang="en-US" sz="1800" b="1" i="0">
                      <a:solidFill>
                        <a:srgbClr val="000000"/>
                      </a:solidFill>
                      <a:latin typeface="Symbol" pitchFamily="18" charset="2"/>
                    </a:rPr>
                    <a:t></a:t>
                  </a:r>
                </a:p>
              </p:txBody>
            </p:sp>
            <p:sp>
              <p:nvSpPr>
                <p:cNvPr id="11" name="Rectangle 8"/>
                <p:cNvSpPr>
                  <a:spLocks noChangeArrowheads="1"/>
                </p:cNvSpPr>
                <p:nvPr/>
              </p:nvSpPr>
              <p:spPr bwMode="auto">
                <a:xfrm>
                  <a:off x="1192" y="2032"/>
                  <a:ext cx="1408" cy="1228"/>
                </a:xfrm>
                <a:prstGeom prst="rect">
                  <a:avLst/>
                </a:prstGeom>
                <a:solidFill>
                  <a:srgbClr val="FFFFFF"/>
                </a:solidFill>
                <a:ln w="12700">
                  <a:solidFill>
                    <a:srgbClr val="000000"/>
                  </a:solidFill>
                  <a:miter lim="800000"/>
                  <a:headEnd/>
                  <a:tailEnd/>
                </a:ln>
              </p:spPr>
              <p:txBody>
                <a:bodyPr lIns="182562" tIns="182562" rIns="182562" bIns="182562"/>
                <a:lstStyle/>
                <a:p>
                  <a:pPr algn="ctr" fontAlgn="auto">
                    <a:spcBef>
                      <a:spcPts val="0"/>
                    </a:spcBef>
                    <a:spcAft>
                      <a:spcPts val="0"/>
                    </a:spcAft>
                    <a:defRPr/>
                  </a:pPr>
                  <a:r>
                    <a:rPr lang="en-US" sz="1800" b="1" i="0" kern="0">
                      <a:solidFill>
                        <a:srgbClr val="000000"/>
                      </a:solidFill>
                      <a:latin typeface="Arial" charset="0"/>
                      <a:cs typeface="+mn-cs"/>
                    </a:rPr>
                    <a:t>+.50</a:t>
                  </a:r>
                </a:p>
                <a:p>
                  <a:pPr algn="ctr" fontAlgn="auto">
                    <a:spcBef>
                      <a:spcPts val="0"/>
                    </a:spcBef>
                    <a:spcAft>
                      <a:spcPts val="0"/>
                    </a:spcAft>
                    <a:defRPr/>
                  </a:pPr>
                  <a:r>
                    <a:rPr lang="en-US" sz="1800" b="1" i="0" kern="0">
                      <a:solidFill>
                        <a:srgbClr val="000000"/>
                      </a:solidFill>
                      <a:latin typeface="Arial" charset="0"/>
                      <a:cs typeface="+mn-cs"/>
                    </a:rPr>
                    <a:t>-.50</a:t>
                  </a:r>
                </a:p>
                <a:p>
                  <a:pPr algn="ctr" fontAlgn="auto">
                    <a:spcBef>
                      <a:spcPts val="0"/>
                    </a:spcBef>
                    <a:spcAft>
                      <a:spcPts val="0"/>
                    </a:spcAft>
                    <a:defRPr/>
                  </a:pPr>
                  <a:r>
                    <a:rPr lang="en-US" sz="1800" b="1" i="0" kern="0">
                      <a:solidFill>
                        <a:srgbClr val="000000"/>
                      </a:solidFill>
                      <a:latin typeface="Arial" charset="0"/>
                      <a:cs typeface="+mn-cs"/>
                    </a:rPr>
                    <a:t>-.50</a:t>
                  </a:r>
                </a:p>
                <a:p>
                  <a:pPr algn="ctr" fontAlgn="auto">
                    <a:spcBef>
                      <a:spcPts val="0"/>
                    </a:spcBef>
                    <a:spcAft>
                      <a:spcPts val="0"/>
                    </a:spcAft>
                    <a:defRPr/>
                  </a:pPr>
                  <a:r>
                    <a:rPr lang="en-US" sz="1800" b="1" i="0" kern="0">
                      <a:solidFill>
                        <a:srgbClr val="000000"/>
                      </a:solidFill>
                      <a:latin typeface="Arial" charset="0"/>
                      <a:cs typeface="+mn-cs"/>
                    </a:rPr>
                    <a:t>+.05</a:t>
                  </a:r>
                </a:p>
                <a:p>
                  <a:pPr algn="ctr" fontAlgn="auto">
                    <a:spcBef>
                      <a:spcPts val="0"/>
                    </a:spcBef>
                    <a:spcAft>
                      <a:spcPts val="0"/>
                    </a:spcAft>
                    <a:defRPr/>
                  </a:pPr>
                  <a:r>
                    <a:rPr lang="en-US" sz="1800" b="1" i="0" kern="0">
                      <a:solidFill>
                        <a:srgbClr val="000000"/>
                      </a:solidFill>
                      <a:latin typeface="Arial" charset="0"/>
                      <a:cs typeface="+mn-cs"/>
                    </a:rPr>
                    <a:t>-.50 and +.50</a:t>
                  </a:r>
                </a:p>
                <a:p>
                  <a:pPr algn="ctr" fontAlgn="auto">
                    <a:spcBef>
                      <a:spcPts val="0"/>
                    </a:spcBef>
                    <a:spcAft>
                      <a:spcPts val="0"/>
                    </a:spcAft>
                    <a:defRPr/>
                  </a:pPr>
                  <a:r>
                    <a:rPr lang="en-US" sz="1800" b="1" i="0" kern="0">
                      <a:solidFill>
                        <a:srgbClr val="000000"/>
                      </a:solidFill>
                      <a:latin typeface="Arial" charset="0"/>
                      <a:cs typeface="+mn-cs"/>
                    </a:rPr>
                    <a:t>+.50 and -.50</a:t>
                  </a:r>
                </a:p>
              </p:txBody>
            </p:sp>
          </p:grpSp>
        </p:grpSp>
        <p:graphicFrame>
          <p:nvGraphicFramePr>
            <p:cNvPr id="6" name="Object 11">
              <a:hlinkClick r:id="" action="ppaction://ole?verb=0"/>
            </p:cNvPr>
            <p:cNvGraphicFramePr>
              <a:graphicFrameLocks/>
            </p:cNvGraphicFramePr>
            <p:nvPr/>
          </p:nvGraphicFramePr>
          <p:xfrm>
            <a:off x="2768" y="1548"/>
            <a:ext cx="2771" cy="961"/>
          </p:xfrm>
          <a:graphic>
            <a:graphicData uri="http://schemas.openxmlformats.org/presentationml/2006/ole">
              <mc:AlternateContent xmlns:mc="http://schemas.openxmlformats.org/markup-compatibility/2006">
                <mc:Choice xmlns:v="urn:schemas-microsoft-com:vml" Requires="v">
                  <p:oleObj spid="_x0000_s31750" name="Equation" r:id="rId3" imgW="2587320" imgH="860400" progId="Equation.3">
                    <p:embed/>
                  </p:oleObj>
                </mc:Choice>
                <mc:Fallback>
                  <p:oleObj name="Equation" r:id="rId3" imgW="2587320" imgH="860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 y="1548"/>
                          <a:ext cx="2771" cy="961"/>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5862728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Normal Approximation of  Binomial Distribution : Binomial Computations :</a:t>
            </a:r>
            <a:endParaRPr lang="it-IT" sz="2000" b="0" u="sng" dirty="0">
              <a:latin typeface="Times New Roman" pitchFamily="18" charset="0"/>
              <a:cs typeface="Times New Roman" pitchFamily="18" charset="0"/>
            </a:endParaRPr>
          </a:p>
        </p:txBody>
      </p:sp>
      <p:grpSp>
        <p:nvGrpSpPr>
          <p:cNvPr id="4" name="Group 13"/>
          <p:cNvGrpSpPr>
            <a:grpSpLocks/>
          </p:cNvGrpSpPr>
          <p:nvPr/>
        </p:nvGrpSpPr>
        <p:grpSpPr bwMode="auto">
          <a:xfrm>
            <a:off x="254000" y="2151165"/>
            <a:ext cx="8643938" cy="3889375"/>
            <a:chOff x="160" y="1069"/>
            <a:chExt cx="5445" cy="2450"/>
          </a:xfrm>
        </p:grpSpPr>
        <p:grpSp>
          <p:nvGrpSpPr>
            <p:cNvPr id="5" name="Group 11"/>
            <p:cNvGrpSpPr>
              <a:grpSpLocks/>
            </p:cNvGrpSpPr>
            <p:nvPr/>
          </p:nvGrpSpPr>
          <p:grpSpPr bwMode="auto">
            <a:xfrm>
              <a:off x="160" y="1069"/>
              <a:ext cx="2404" cy="2404"/>
              <a:chOff x="160" y="1069"/>
              <a:chExt cx="2404" cy="2404"/>
            </a:xfrm>
          </p:grpSpPr>
          <p:grpSp>
            <p:nvGrpSpPr>
              <p:cNvPr id="7" name="Group 7"/>
              <p:cNvGrpSpPr>
                <a:grpSpLocks/>
              </p:cNvGrpSpPr>
              <p:nvPr/>
            </p:nvGrpSpPr>
            <p:grpSpPr bwMode="auto">
              <a:xfrm>
                <a:off x="160" y="1573"/>
                <a:ext cx="2404" cy="1900"/>
                <a:chOff x="160" y="1573"/>
                <a:chExt cx="2404" cy="1900"/>
              </a:xfrm>
            </p:grpSpPr>
            <p:sp>
              <p:nvSpPr>
                <p:cNvPr id="11" name="Rectangle 5"/>
                <p:cNvSpPr>
                  <a:spLocks noChangeArrowheads="1"/>
                </p:cNvSpPr>
                <p:nvPr/>
              </p:nvSpPr>
              <p:spPr bwMode="auto">
                <a:xfrm>
                  <a:off x="160" y="1573"/>
                  <a:ext cx="988" cy="1900"/>
                </a:xfrm>
                <a:prstGeom prst="rect">
                  <a:avLst/>
                </a:prstGeom>
                <a:solidFill>
                  <a:srgbClr val="FFFFFF"/>
                </a:solidFill>
                <a:ln w="12700">
                  <a:solidFill>
                    <a:srgbClr val="000000"/>
                  </a:solidFill>
                  <a:miter lim="800000"/>
                  <a:headEnd/>
                  <a:tailEnd/>
                </a:ln>
              </p:spPr>
              <p:txBody>
                <a:bodyPr lIns="182562" tIns="182562" rIns="182562" bIns="182562"/>
                <a:lstStyle/>
                <a:p>
                  <a:pPr algn="ctr" eaLnBrk="0" hangingPunct="0"/>
                  <a:r>
                    <a:rPr lang="en-US" sz="1800" b="1" i="0">
                      <a:solidFill>
                        <a:srgbClr val="000000"/>
                      </a:solidFill>
                      <a:latin typeface="Arial" charset="0"/>
                    </a:rPr>
                    <a:t>25</a:t>
                  </a:r>
                </a:p>
                <a:p>
                  <a:pPr algn="ctr" eaLnBrk="0" hangingPunct="0"/>
                  <a:r>
                    <a:rPr lang="en-US" sz="1800" b="1" i="0">
                      <a:solidFill>
                        <a:srgbClr val="000000"/>
                      </a:solidFill>
                      <a:latin typeface="Arial" charset="0"/>
                    </a:rPr>
                    <a:t>26</a:t>
                  </a:r>
                </a:p>
                <a:p>
                  <a:pPr algn="ctr" eaLnBrk="0" hangingPunct="0"/>
                  <a:r>
                    <a:rPr lang="en-US" sz="1800" b="1" i="0">
                      <a:solidFill>
                        <a:srgbClr val="000000"/>
                      </a:solidFill>
                      <a:latin typeface="Arial" charset="0"/>
                    </a:rPr>
                    <a:t>27</a:t>
                  </a:r>
                </a:p>
                <a:p>
                  <a:pPr algn="ctr" eaLnBrk="0" hangingPunct="0"/>
                  <a:r>
                    <a:rPr lang="en-US" sz="1800" b="1" i="0">
                      <a:solidFill>
                        <a:srgbClr val="000000"/>
                      </a:solidFill>
                      <a:latin typeface="Arial" charset="0"/>
                    </a:rPr>
                    <a:t>28</a:t>
                  </a:r>
                </a:p>
                <a:p>
                  <a:pPr algn="ctr" eaLnBrk="0" hangingPunct="0"/>
                  <a:r>
                    <a:rPr lang="en-US" sz="1800" b="1" i="0">
                      <a:solidFill>
                        <a:srgbClr val="000000"/>
                      </a:solidFill>
                      <a:latin typeface="Arial" charset="0"/>
                    </a:rPr>
                    <a:t>29</a:t>
                  </a:r>
                </a:p>
                <a:p>
                  <a:pPr algn="ctr" eaLnBrk="0" hangingPunct="0"/>
                  <a:r>
                    <a:rPr lang="en-US" sz="1800" b="1" i="0">
                      <a:solidFill>
                        <a:srgbClr val="000000"/>
                      </a:solidFill>
                      <a:latin typeface="Arial" charset="0"/>
                    </a:rPr>
                    <a:t>30</a:t>
                  </a:r>
                </a:p>
                <a:p>
                  <a:pPr algn="ctr" eaLnBrk="0" hangingPunct="0"/>
                  <a:r>
                    <a:rPr lang="en-US" sz="1800" b="1" i="0">
                      <a:solidFill>
                        <a:srgbClr val="000000"/>
                      </a:solidFill>
                      <a:latin typeface="Arial" charset="0"/>
                    </a:rPr>
                    <a:t>31</a:t>
                  </a:r>
                </a:p>
                <a:p>
                  <a:pPr algn="ctr" eaLnBrk="0" hangingPunct="0"/>
                  <a:r>
                    <a:rPr lang="en-US" sz="1800" b="1" i="0">
                      <a:solidFill>
                        <a:srgbClr val="000000"/>
                      </a:solidFill>
                      <a:latin typeface="Arial" charset="0"/>
                    </a:rPr>
                    <a:t>32</a:t>
                  </a:r>
                </a:p>
                <a:p>
                  <a:pPr algn="ctr" eaLnBrk="0" hangingPunct="0"/>
                  <a:r>
                    <a:rPr lang="en-US" sz="1800" b="1" i="0">
                      <a:solidFill>
                        <a:srgbClr val="000000"/>
                      </a:solidFill>
                      <a:latin typeface="Arial" charset="0"/>
                    </a:rPr>
                    <a:t>33</a:t>
                  </a:r>
                </a:p>
                <a:p>
                  <a:pPr algn="ctr" eaLnBrk="0" hangingPunct="0"/>
                  <a:r>
                    <a:rPr lang="en-US" sz="1800" b="1" i="0">
                      <a:solidFill>
                        <a:srgbClr val="000000"/>
                      </a:solidFill>
                      <a:latin typeface="Arial" charset="0"/>
                    </a:rPr>
                    <a:t>Total</a:t>
                  </a:r>
                </a:p>
              </p:txBody>
            </p:sp>
            <p:sp>
              <p:nvSpPr>
                <p:cNvPr id="12" name="Rectangle 6"/>
                <p:cNvSpPr>
                  <a:spLocks noChangeArrowheads="1"/>
                </p:cNvSpPr>
                <p:nvPr/>
              </p:nvSpPr>
              <p:spPr bwMode="auto">
                <a:xfrm>
                  <a:off x="1156" y="1573"/>
                  <a:ext cx="1408" cy="1900"/>
                </a:xfrm>
                <a:prstGeom prst="rect">
                  <a:avLst/>
                </a:prstGeom>
                <a:solidFill>
                  <a:srgbClr val="FFFFFF"/>
                </a:solidFill>
                <a:ln w="12700">
                  <a:solidFill>
                    <a:srgbClr val="000000"/>
                  </a:solidFill>
                  <a:miter lim="800000"/>
                  <a:headEnd/>
                  <a:tailEnd/>
                </a:ln>
              </p:spPr>
              <p:txBody>
                <a:bodyPr lIns="182562" tIns="182562" rIns="182562" bIns="182562"/>
                <a:lstStyle/>
                <a:p>
                  <a:pPr algn="ctr" eaLnBrk="0" hangingPunct="0"/>
                  <a:r>
                    <a:rPr lang="en-US" sz="1800" b="1" i="0">
                      <a:solidFill>
                        <a:srgbClr val="000000"/>
                      </a:solidFill>
                      <a:latin typeface="Arial" charset="0"/>
                    </a:rPr>
                    <a:t>0.0167</a:t>
                  </a:r>
                </a:p>
                <a:p>
                  <a:pPr algn="ctr" eaLnBrk="0" hangingPunct="0"/>
                  <a:r>
                    <a:rPr lang="en-US" sz="1800" b="1" i="0">
                      <a:solidFill>
                        <a:srgbClr val="000000"/>
                      </a:solidFill>
                      <a:latin typeface="Arial" charset="0"/>
                    </a:rPr>
                    <a:t>0.0096</a:t>
                  </a:r>
                </a:p>
                <a:p>
                  <a:pPr algn="ctr" eaLnBrk="0" hangingPunct="0"/>
                  <a:r>
                    <a:rPr lang="en-US" sz="1800" b="1" i="0">
                      <a:solidFill>
                        <a:srgbClr val="000000"/>
                      </a:solidFill>
                      <a:latin typeface="Arial" charset="0"/>
                    </a:rPr>
                    <a:t>0.0052</a:t>
                  </a:r>
                </a:p>
                <a:p>
                  <a:pPr algn="ctr" eaLnBrk="0" hangingPunct="0"/>
                  <a:r>
                    <a:rPr lang="en-US" sz="1800" b="1" i="0">
                      <a:solidFill>
                        <a:srgbClr val="000000"/>
                      </a:solidFill>
                      <a:latin typeface="Arial" charset="0"/>
                    </a:rPr>
                    <a:t>0.0026</a:t>
                  </a:r>
                </a:p>
                <a:p>
                  <a:pPr algn="ctr" eaLnBrk="0" hangingPunct="0"/>
                  <a:r>
                    <a:rPr lang="en-US" sz="1800" b="1" i="0">
                      <a:solidFill>
                        <a:srgbClr val="000000"/>
                      </a:solidFill>
                      <a:latin typeface="Arial" charset="0"/>
                    </a:rPr>
                    <a:t>0.0012</a:t>
                  </a:r>
                </a:p>
                <a:p>
                  <a:pPr algn="ctr" eaLnBrk="0" hangingPunct="0"/>
                  <a:r>
                    <a:rPr lang="en-US" sz="1800" b="1" i="0">
                      <a:solidFill>
                        <a:srgbClr val="000000"/>
                      </a:solidFill>
                      <a:latin typeface="Arial" charset="0"/>
                    </a:rPr>
                    <a:t>0.0005</a:t>
                  </a:r>
                </a:p>
                <a:p>
                  <a:pPr algn="ctr" eaLnBrk="0" hangingPunct="0"/>
                  <a:r>
                    <a:rPr lang="en-US" sz="1800" b="1" i="0">
                      <a:solidFill>
                        <a:srgbClr val="000000"/>
                      </a:solidFill>
                      <a:latin typeface="Arial" charset="0"/>
                    </a:rPr>
                    <a:t>0.0002</a:t>
                  </a:r>
                </a:p>
                <a:p>
                  <a:pPr algn="ctr" eaLnBrk="0" hangingPunct="0"/>
                  <a:r>
                    <a:rPr lang="en-US" sz="1800" b="1" i="0">
                      <a:solidFill>
                        <a:srgbClr val="000000"/>
                      </a:solidFill>
                      <a:latin typeface="Arial" charset="0"/>
                    </a:rPr>
                    <a:t>0.0001</a:t>
                  </a:r>
                </a:p>
                <a:p>
                  <a:pPr algn="ctr" eaLnBrk="0" hangingPunct="0"/>
                  <a:r>
                    <a:rPr lang="en-US" sz="1800" b="1" i="0" u="sng">
                      <a:solidFill>
                        <a:srgbClr val="000000"/>
                      </a:solidFill>
                      <a:latin typeface="Arial" charset="0"/>
                    </a:rPr>
                    <a:t>0.0000</a:t>
                  </a:r>
                  <a:endParaRPr lang="en-US" sz="1800" b="1" i="0">
                    <a:solidFill>
                      <a:srgbClr val="000000"/>
                    </a:solidFill>
                    <a:latin typeface="Arial" charset="0"/>
                  </a:endParaRPr>
                </a:p>
                <a:p>
                  <a:pPr algn="ctr" eaLnBrk="0" hangingPunct="0"/>
                  <a:r>
                    <a:rPr lang="en-US" sz="1800" b="1" i="0">
                      <a:solidFill>
                        <a:srgbClr val="000000"/>
                      </a:solidFill>
                      <a:latin typeface="Arial" charset="0"/>
                    </a:rPr>
                    <a:t>0.0361</a:t>
                  </a:r>
                </a:p>
              </p:txBody>
            </p:sp>
          </p:grpSp>
          <p:grpSp>
            <p:nvGrpSpPr>
              <p:cNvPr id="8" name="Group 10"/>
              <p:cNvGrpSpPr>
                <a:grpSpLocks/>
              </p:cNvGrpSpPr>
              <p:nvPr/>
            </p:nvGrpSpPr>
            <p:grpSpPr bwMode="auto">
              <a:xfrm>
                <a:off x="160" y="1069"/>
                <a:ext cx="2404" cy="496"/>
                <a:chOff x="160" y="1069"/>
                <a:chExt cx="2404" cy="496"/>
              </a:xfrm>
            </p:grpSpPr>
            <p:sp>
              <p:nvSpPr>
                <p:cNvPr id="9" name="Rectangle 8"/>
                <p:cNvSpPr>
                  <a:spLocks noChangeArrowheads="1"/>
                </p:cNvSpPr>
                <p:nvPr/>
              </p:nvSpPr>
              <p:spPr bwMode="auto">
                <a:xfrm>
                  <a:off x="160" y="1069"/>
                  <a:ext cx="988" cy="496"/>
                </a:xfrm>
                <a:prstGeom prst="rect">
                  <a:avLst/>
                </a:prstGeom>
                <a:solidFill>
                  <a:srgbClr val="CCEC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1800" b="1" i="0" dirty="0">
                      <a:solidFill>
                        <a:srgbClr val="FF0000"/>
                      </a:solidFill>
                      <a:latin typeface="Arial" charset="0"/>
                    </a:rPr>
                    <a:t>X</a:t>
                  </a:r>
                </a:p>
              </p:txBody>
            </p:sp>
            <p:sp>
              <p:nvSpPr>
                <p:cNvPr id="10" name="Rectangle 9"/>
                <p:cNvSpPr>
                  <a:spLocks noChangeArrowheads="1"/>
                </p:cNvSpPr>
                <p:nvPr/>
              </p:nvSpPr>
              <p:spPr bwMode="auto">
                <a:xfrm>
                  <a:off x="1156" y="1069"/>
                  <a:ext cx="1408" cy="496"/>
                </a:xfrm>
                <a:prstGeom prst="rect">
                  <a:avLst/>
                </a:prstGeom>
                <a:solidFill>
                  <a:srgbClr val="CCECFF"/>
                </a:solidFill>
                <a:ln w="12700">
                  <a:solidFill>
                    <a:srgbClr val="000000"/>
                  </a:solidFill>
                  <a:miter lim="800000"/>
                  <a:headEnd/>
                  <a:tailEnd/>
                </a:ln>
              </p:spPr>
              <p:txBody>
                <a:bodyPr lIns="90488" tIns="44450" rIns="90488" bIns="44450" anchor="ctr"/>
                <a:lstStyle/>
                <a:p>
                  <a:pPr algn="ctr" eaLnBrk="0" hangingPunct="0">
                    <a:lnSpc>
                      <a:spcPct val="90000"/>
                    </a:lnSpc>
                  </a:pPr>
                  <a:r>
                    <a:rPr lang="en-US" sz="1800" b="1" i="0" dirty="0">
                      <a:solidFill>
                        <a:srgbClr val="FF0000"/>
                      </a:solidFill>
                      <a:latin typeface="Arial" charset="0"/>
                    </a:rPr>
                    <a:t>P(X)</a:t>
                  </a:r>
                </a:p>
              </p:txBody>
            </p:sp>
          </p:grpSp>
        </p:grpSp>
        <p:graphicFrame>
          <p:nvGraphicFramePr>
            <p:cNvPr id="6" name="Object 12">
              <a:hlinkClick r:id="" action="ppaction://ole?verb=0"/>
            </p:cNvPr>
            <p:cNvGraphicFramePr>
              <a:graphicFrameLocks/>
            </p:cNvGraphicFramePr>
            <p:nvPr/>
          </p:nvGraphicFramePr>
          <p:xfrm>
            <a:off x="2773" y="1089"/>
            <a:ext cx="2832" cy="2430"/>
          </p:xfrm>
          <a:graphic>
            <a:graphicData uri="http://schemas.openxmlformats.org/presentationml/2006/ole">
              <mc:AlternateContent xmlns:mc="http://schemas.openxmlformats.org/markup-compatibility/2006">
                <mc:Choice xmlns:v="urn:schemas-microsoft-com:vml" Requires="v">
                  <p:oleObj spid="_x0000_s32774" name="Equation" r:id="rId3" imgW="2081160" imgH="1763640" progId="Equation.3">
                    <p:embed/>
                  </p:oleObj>
                </mc:Choice>
                <mc:Fallback>
                  <p:oleObj name="Equation" r:id="rId3" imgW="2081160" imgH="1763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 y="1089"/>
                          <a:ext cx="2832" cy="2430"/>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586272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Exponential Distribution : </a:t>
            </a:r>
            <a:endParaRPr lang="it-IT" sz="2000" b="0" u="sng" dirty="0">
              <a:latin typeface="Times New Roman" pitchFamily="18" charset="0"/>
              <a:cs typeface="Times New Roman" pitchFamily="18" charset="0"/>
            </a:endParaRPr>
          </a:p>
        </p:txBody>
      </p:sp>
      <p:sp>
        <p:nvSpPr>
          <p:cNvPr id="4" name="Content Placeholder 11"/>
          <p:cNvSpPr txBox="1">
            <a:spLocks/>
          </p:cNvSpPr>
          <p:nvPr/>
        </p:nvSpPr>
        <p:spPr>
          <a:xfrm>
            <a:off x="381000" y="1989920"/>
            <a:ext cx="8382000" cy="29368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mtClean="0">
                <a:latin typeface="Times New Roman" pitchFamily="18" charset="0"/>
                <a:cs typeface="Times New Roman" pitchFamily="18" charset="0"/>
              </a:rPr>
              <a:t>Another common continuous distribution is the exponential distribution</a:t>
            </a:r>
          </a:p>
          <a:p>
            <a:pPr lvl="1"/>
            <a:r>
              <a:rPr lang="en-US" sz="2000" smtClean="0">
                <a:latin typeface="Times New Roman" pitchFamily="18" charset="0"/>
                <a:cs typeface="Times New Roman" pitchFamily="18" charset="0"/>
              </a:rPr>
              <a:t>Example – the time until a light bulb works is known to follow an exponential distribution</a:t>
            </a:r>
          </a:p>
          <a:p>
            <a:r>
              <a:rPr lang="en-US" sz="1800" smtClean="0">
                <a:latin typeface="Times New Roman" pitchFamily="18" charset="0"/>
                <a:cs typeface="Times New Roman" pitchFamily="18" charset="0"/>
              </a:rPr>
              <a:t>It’s skewed to the right</a:t>
            </a:r>
          </a:p>
          <a:p>
            <a:r>
              <a:rPr lang="en-US" sz="1800" smtClean="0">
                <a:latin typeface="Times New Roman" pitchFamily="18" charset="0"/>
                <a:cs typeface="Times New Roman" pitchFamily="18" charset="0"/>
              </a:rPr>
              <a:t>Apex is always at X = 0</a:t>
            </a:r>
          </a:p>
          <a:p>
            <a:r>
              <a:rPr lang="en-US" sz="1800" smtClean="0">
                <a:latin typeface="Times New Roman" pitchFamily="18" charset="0"/>
                <a:cs typeface="Times New Roman" pitchFamily="18" charset="0"/>
              </a:rPr>
              <a:t>Steadily decreases as </a:t>
            </a:r>
            <a:r>
              <a:rPr lang="en-US" sz="1800" i="1" smtClean="0">
                <a:latin typeface="Times New Roman" pitchFamily="18" charset="0"/>
                <a:cs typeface="Times New Roman" pitchFamily="18" charset="0"/>
              </a:rPr>
              <a:t>X</a:t>
            </a:r>
            <a:r>
              <a:rPr lang="en-US" sz="1800" smtClean="0">
                <a:latin typeface="Times New Roman" pitchFamily="18" charset="0"/>
                <a:cs typeface="Times New Roman" pitchFamily="18" charset="0"/>
              </a:rPr>
              <a:t> gets larger</a:t>
            </a:r>
            <a:endParaRPr lang="en-US" sz="1800" dirty="0" smtClean="0">
              <a:latin typeface="Times New Roman" pitchFamily="18" charset="0"/>
              <a:cs typeface="Times New Roman" pitchFamily="18" charset="0"/>
            </a:endParaRPr>
          </a:p>
        </p:txBody>
      </p:sp>
      <p:graphicFrame>
        <p:nvGraphicFramePr>
          <p:cNvPr id="5" name="Object 6">
            <a:hlinkClick r:id="" action="ppaction://ole?verb=0"/>
          </p:cNvPr>
          <p:cNvGraphicFramePr>
            <a:graphicFrameLocks/>
          </p:cNvGraphicFramePr>
          <p:nvPr>
            <p:extLst>
              <p:ext uri="{D42A27DB-BD31-4B8C-83A1-F6EECF244321}">
                <p14:modId xmlns:p14="http://schemas.microsoft.com/office/powerpoint/2010/main" val="470376909"/>
              </p:ext>
            </p:extLst>
          </p:nvPr>
        </p:nvGraphicFramePr>
        <p:xfrm>
          <a:off x="2232819" y="4542745"/>
          <a:ext cx="4678362" cy="617538"/>
        </p:xfrm>
        <a:graphic>
          <a:graphicData uri="http://schemas.openxmlformats.org/presentationml/2006/ole">
            <mc:AlternateContent xmlns:mc="http://schemas.openxmlformats.org/markup-compatibility/2006">
              <mc:Choice xmlns:v="urn:schemas-microsoft-com:vml" Requires="v">
                <p:oleObj spid="_x0000_s33798" name="Equation" r:id="rId3" imgW="2044440" imgH="228600" progId="Equation.3">
                  <p:embed/>
                </p:oleObj>
              </mc:Choice>
              <mc:Fallback>
                <p:oleObj name="Equation" r:id="rId3" imgW="2044440" imgH="228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819" y="4542745"/>
                        <a:ext cx="4678362" cy="617538"/>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558477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Different Exponential Distributions : </a:t>
            </a:r>
            <a:endParaRPr lang="it-IT" sz="2000" b="0" u="sng"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815990"/>
            <a:ext cx="7239000" cy="4670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6711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Exponential Distributions Probability Computations : </a:t>
            </a:r>
            <a:endParaRPr lang="it-IT" sz="2000" b="0" u="sng" dirty="0">
              <a:latin typeface="Times New Roman" pitchFamily="18" charset="0"/>
              <a:cs typeface="Times New Roman" pitchFamily="18" charset="0"/>
            </a:endParaRPr>
          </a:p>
        </p:txBody>
      </p:sp>
      <p:grpSp>
        <p:nvGrpSpPr>
          <p:cNvPr id="4" name="Group 3"/>
          <p:cNvGrpSpPr>
            <a:grpSpLocks/>
          </p:cNvGrpSpPr>
          <p:nvPr/>
        </p:nvGrpSpPr>
        <p:grpSpPr bwMode="auto">
          <a:xfrm>
            <a:off x="424260" y="1907910"/>
            <a:ext cx="8401050" cy="4286250"/>
            <a:chOff x="292" y="1020"/>
            <a:chExt cx="5292" cy="2700"/>
          </a:xfrm>
        </p:grpSpPr>
        <p:sp>
          <p:nvSpPr>
            <p:cNvPr id="5" name="Rectangle 6"/>
            <p:cNvSpPr>
              <a:spLocks noChangeArrowheads="1"/>
            </p:cNvSpPr>
            <p:nvPr/>
          </p:nvSpPr>
          <p:spPr bwMode="auto">
            <a:xfrm>
              <a:off x="292" y="1020"/>
              <a:ext cx="5292" cy="2700"/>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nvGrpSpPr>
            <p:cNvPr id="6" name="Group 7"/>
            <p:cNvGrpSpPr>
              <a:grpSpLocks/>
            </p:cNvGrpSpPr>
            <p:nvPr/>
          </p:nvGrpSpPr>
          <p:grpSpPr bwMode="auto">
            <a:xfrm>
              <a:off x="303" y="1038"/>
              <a:ext cx="5144" cy="2641"/>
              <a:chOff x="303" y="1038"/>
              <a:chExt cx="5144" cy="2641"/>
            </a:xfrm>
          </p:grpSpPr>
          <p:sp>
            <p:nvSpPr>
              <p:cNvPr id="8" name="Rectangle 8"/>
              <p:cNvSpPr>
                <a:spLocks noChangeArrowheads="1"/>
              </p:cNvSpPr>
              <p:nvPr/>
            </p:nvSpPr>
            <p:spPr bwMode="auto">
              <a:xfrm>
                <a:off x="607" y="1126"/>
                <a:ext cx="16" cy="227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 name="Rectangle 9"/>
              <p:cNvSpPr>
                <a:spLocks noChangeArrowheads="1"/>
              </p:cNvSpPr>
              <p:nvPr/>
            </p:nvSpPr>
            <p:spPr bwMode="auto">
              <a:xfrm>
                <a:off x="616" y="1153"/>
                <a:ext cx="16" cy="225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 name="Rectangle 10"/>
              <p:cNvSpPr>
                <a:spLocks noChangeArrowheads="1"/>
              </p:cNvSpPr>
              <p:nvPr/>
            </p:nvSpPr>
            <p:spPr bwMode="auto">
              <a:xfrm>
                <a:off x="626" y="1180"/>
                <a:ext cx="16" cy="222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 name="Rectangle 11"/>
              <p:cNvSpPr>
                <a:spLocks noChangeArrowheads="1"/>
              </p:cNvSpPr>
              <p:nvPr/>
            </p:nvSpPr>
            <p:spPr bwMode="auto">
              <a:xfrm>
                <a:off x="635" y="1207"/>
                <a:ext cx="16" cy="219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 name="Rectangle 12"/>
              <p:cNvSpPr>
                <a:spLocks noChangeArrowheads="1"/>
              </p:cNvSpPr>
              <p:nvPr/>
            </p:nvSpPr>
            <p:spPr bwMode="auto">
              <a:xfrm>
                <a:off x="645" y="1232"/>
                <a:ext cx="16" cy="21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 name="Rectangle 13"/>
              <p:cNvSpPr>
                <a:spLocks noChangeArrowheads="1"/>
              </p:cNvSpPr>
              <p:nvPr/>
            </p:nvSpPr>
            <p:spPr bwMode="auto">
              <a:xfrm>
                <a:off x="654" y="1258"/>
                <a:ext cx="16" cy="214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 name="Rectangle 14"/>
              <p:cNvSpPr>
                <a:spLocks noChangeArrowheads="1"/>
              </p:cNvSpPr>
              <p:nvPr/>
            </p:nvSpPr>
            <p:spPr bwMode="auto">
              <a:xfrm>
                <a:off x="664" y="1284"/>
                <a:ext cx="16" cy="21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 name="Rectangle 15"/>
              <p:cNvSpPr>
                <a:spLocks noChangeArrowheads="1"/>
              </p:cNvSpPr>
              <p:nvPr/>
            </p:nvSpPr>
            <p:spPr bwMode="auto">
              <a:xfrm>
                <a:off x="673" y="1310"/>
                <a:ext cx="16" cy="209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 name="Rectangle 16"/>
              <p:cNvSpPr>
                <a:spLocks noChangeArrowheads="1"/>
              </p:cNvSpPr>
              <p:nvPr/>
            </p:nvSpPr>
            <p:spPr bwMode="auto">
              <a:xfrm>
                <a:off x="683" y="1334"/>
                <a:ext cx="16" cy="206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 name="Rectangle 17"/>
              <p:cNvSpPr>
                <a:spLocks noChangeArrowheads="1"/>
              </p:cNvSpPr>
              <p:nvPr/>
            </p:nvSpPr>
            <p:spPr bwMode="auto">
              <a:xfrm>
                <a:off x="692" y="1359"/>
                <a:ext cx="16" cy="20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 name="Rectangle 18"/>
              <p:cNvSpPr>
                <a:spLocks noChangeArrowheads="1"/>
              </p:cNvSpPr>
              <p:nvPr/>
            </p:nvSpPr>
            <p:spPr bwMode="auto">
              <a:xfrm>
                <a:off x="702" y="1384"/>
                <a:ext cx="16" cy="20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 name="Rectangle 19"/>
              <p:cNvSpPr>
                <a:spLocks noChangeArrowheads="1"/>
              </p:cNvSpPr>
              <p:nvPr/>
            </p:nvSpPr>
            <p:spPr bwMode="auto">
              <a:xfrm>
                <a:off x="711" y="1408"/>
                <a:ext cx="16" cy="199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 name="Rectangle 20"/>
              <p:cNvSpPr>
                <a:spLocks noChangeArrowheads="1"/>
              </p:cNvSpPr>
              <p:nvPr/>
            </p:nvSpPr>
            <p:spPr bwMode="auto">
              <a:xfrm>
                <a:off x="721" y="1432"/>
                <a:ext cx="16" cy="19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 name="Rectangle 21"/>
              <p:cNvSpPr>
                <a:spLocks noChangeArrowheads="1"/>
              </p:cNvSpPr>
              <p:nvPr/>
            </p:nvSpPr>
            <p:spPr bwMode="auto">
              <a:xfrm>
                <a:off x="730" y="1455"/>
                <a:ext cx="16" cy="19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 name="Rectangle 22"/>
              <p:cNvSpPr>
                <a:spLocks noChangeArrowheads="1"/>
              </p:cNvSpPr>
              <p:nvPr/>
            </p:nvSpPr>
            <p:spPr bwMode="auto">
              <a:xfrm>
                <a:off x="740" y="1478"/>
                <a:ext cx="16" cy="19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 name="Rectangle 23"/>
              <p:cNvSpPr>
                <a:spLocks noChangeArrowheads="1"/>
              </p:cNvSpPr>
              <p:nvPr/>
            </p:nvSpPr>
            <p:spPr bwMode="auto">
              <a:xfrm>
                <a:off x="750" y="1501"/>
                <a:ext cx="16" cy="190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 name="Rectangle 24"/>
              <p:cNvSpPr>
                <a:spLocks noChangeArrowheads="1"/>
              </p:cNvSpPr>
              <p:nvPr/>
            </p:nvSpPr>
            <p:spPr bwMode="auto">
              <a:xfrm>
                <a:off x="759" y="1524"/>
                <a:ext cx="16" cy="187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 name="Rectangle 25"/>
              <p:cNvSpPr>
                <a:spLocks noChangeArrowheads="1"/>
              </p:cNvSpPr>
              <p:nvPr/>
            </p:nvSpPr>
            <p:spPr bwMode="auto">
              <a:xfrm>
                <a:off x="768" y="1547"/>
                <a:ext cx="16" cy="185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 name="Rectangle 26"/>
              <p:cNvSpPr>
                <a:spLocks noChangeArrowheads="1"/>
              </p:cNvSpPr>
              <p:nvPr/>
            </p:nvSpPr>
            <p:spPr bwMode="auto">
              <a:xfrm>
                <a:off x="778" y="1569"/>
                <a:ext cx="16" cy="183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 name="Rectangle 27"/>
              <p:cNvSpPr>
                <a:spLocks noChangeArrowheads="1"/>
              </p:cNvSpPr>
              <p:nvPr/>
            </p:nvSpPr>
            <p:spPr bwMode="auto">
              <a:xfrm>
                <a:off x="788" y="1590"/>
                <a:ext cx="16" cy="181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 name="Rectangle 28"/>
              <p:cNvSpPr>
                <a:spLocks noChangeArrowheads="1"/>
              </p:cNvSpPr>
              <p:nvPr/>
            </p:nvSpPr>
            <p:spPr bwMode="auto">
              <a:xfrm>
                <a:off x="797" y="1612"/>
                <a:ext cx="16" cy="179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 name="Rectangle 29"/>
              <p:cNvSpPr>
                <a:spLocks noChangeArrowheads="1"/>
              </p:cNvSpPr>
              <p:nvPr/>
            </p:nvSpPr>
            <p:spPr bwMode="auto">
              <a:xfrm>
                <a:off x="806" y="1634"/>
                <a:ext cx="16" cy="176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 name="Rectangle 30"/>
              <p:cNvSpPr>
                <a:spLocks noChangeArrowheads="1"/>
              </p:cNvSpPr>
              <p:nvPr/>
            </p:nvSpPr>
            <p:spPr bwMode="auto">
              <a:xfrm>
                <a:off x="816" y="1655"/>
                <a:ext cx="16" cy="17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 name="Rectangle 31"/>
              <p:cNvSpPr>
                <a:spLocks noChangeArrowheads="1"/>
              </p:cNvSpPr>
              <p:nvPr/>
            </p:nvSpPr>
            <p:spPr bwMode="auto">
              <a:xfrm>
                <a:off x="825" y="1675"/>
                <a:ext cx="16" cy="172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 name="Rectangle 32"/>
              <p:cNvSpPr>
                <a:spLocks noChangeArrowheads="1"/>
              </p:cNvSpPr>
              <p:nvPr/>
            </p:nvSpPr>
            <p:spPr bwMode="auto">
              <a:xfrm>
                <a:off x="835" y="1696"/>
                <a:ext cx="16" cy="17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 name="Rectangle 33"/>
              <p:cNvSpPr>
                <a:spLocks noChangeArrowheads="1"/>
              </p:cNvSpPr>
              <p:nvPr/>
            </p:nvSpPr>
            <p:spPr bwMode="auto">
              <a:xfrm>
                <a:off x="844" y="1717"/>
                <a:ext cx="16" cy="168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 name="Rectangle 34"/>
              <p:cNvSpPr>
                <a:spLocks noChangeArrowheads="1"/>
              </p:cNvSpPr>
              <p:nvPr/>
            </p:nvSpPr>
            <p:spPr bwMode="auto">
              <a:xfrm>
                <a:off x="854" y="1737"/>
                <a:ext cx="16" cy="166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 name="Rectangle 35"/>
              <p:cNvSpPr>
                <a:spLocks noChangeArrowheads="1"/>
              </p:cNvSpPr>
              <p:nvPr/>
            </p:nvSpPr>
            <p:spPr bwMode="auto">
              <a:xfrm>
                <a:off x="863" y="1757"/>
                <a:ext cx="16" cy="164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 name="Rectangle 36"/>
              <p:cNvSpPr>
                <a:spLocks noChangeArrowheads="1"/>
              </p:cNvSpPr>
              <p:nvPr/>
            </p:nvSpPr>
            <p:spPr bwMode="auto">
              <a:xfrm>
                <a:off x="873" y="1776"/>
                <a:ext cx="16" cy="162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 name="Rectangle 37"/>
              <p:cNvSpPr>
                <a:spLocks noChangeArrowheads="1"/>
              </p:cNvSpPr>
              <p:nvPr/>
            </p:nvSpPr>
            <p:spPr bwMode="auto">
              <a:xfrm>
                <a:off x="882" y="1796"/>
                <a:ext cx="16" cy="16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 name="Rectangle 38"/>
              <p:cNvSpPr>
                <a:spLocks noChangeArrowheads="1"/>
              </p:cNvSpPr>
              <p:nvPr/>
            </p:nvSpPr>
            <p:spPr bwMode="auto">
              <a:xfrm>
                <a:off x="892" y="1815"/>
                <a:ext cx="16" cy="158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 name="Rectangle 39"/>
              <p:cNvSpPr>
                <a:spLocks noChangeArrowheads="1"/>
              </p:cNvSpPr>
              <p:nvPr/>
            </p:nvSpPr>
            <p:spPr bwMode="auto">
              <a:xfrm>
                <a:off x="901" y="1834"/>
                <a:ext cx="16" cy="156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 name="Rectangle 40"/>
              <p:cNvSpPr>
                <a:spLocks noChangeArrowheads="1"/>
              </p:cNvSpPr>
              <p:nvPr/>
            </p:nvSpPr>
            <p:spPr bwMode="auto">
              <a:xfrm>
                <a:off x="911" y="1853"/>
                <a:ext cx="16" cy="155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 name="Rectangle 41"/>
              <p:cNvSpPr>
                <a:spLocks noChangeArrowheads="1"/>
              </p:cNvSpPr>
              <p:nvPr/>
            </p:nvSpPr>
            <p:spPr bwMode="auto">
              <a:xfrm>
                <a:off x="920" y="1871"/>
                <a:ext cx="16" cy="153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 name="Rectangle 42"/>
              <p:cNvSpPr>
                <a:spLocks noChangeArrowheads="1"/>
              </p:cNvSpPr>
              <p:nvPr/>
            </p:nvSpPr>
            <p:spPr bwMode="auto">
              <a:xfrm>
                <a:off x="930" y="1889"/>
                <a:ext cx="16" cy="151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 name="Rectangle 43"/>
              <p:cNvSpPr>
                <a:spLocks noChangeArrowheads="1"/>
              </p:cNvSpPr>
              <p:nvPr/>
            </p:nvSpPr>
            <p:spPr bwMode="auto">
              <a:xfrm>
                <a:off x="939" y="1908"/>
                <a:ext cx="16" cy="149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 name="Rectangle 44"/>
              <p:cNvSpPr>
                <a:spLocks noChangeArrowheads="1"/>
              </p:cNvSpPr>
              <p:nvPr/>
            </p:nvSpPr>
            <p:spPr bwMode="auto">
              <a:xfrm>
                <a:off x="949" y="1926"/>
                <a:ext cx="16" cy="147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 name="Rectangle 45"/>
              <p:cNvSpPr>
                <a:spLocks noChangeArrowheads="1"/>
              </p:cNvSpPr>
              <p:nvPr/>
            </p:nvSpPr>
            <p:spPr bwMode="auto">
              <a:xfrm>
                <a:off x="958" y="1943"/>
                <a:ext cx="16" cy="14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 name="Rectangle 46"/>
              <p:cNvSpPr>
                <a:spLocks noChangeArrowheads="1"/>
              </p:cNvSpPr>
              <p:nvPr/>
            </p:nvSpPr>
            <p:spPr bwMode="auto">
              <a:xfrm>
                <a:off x="968" y="1961"/>
                <a:ext cx="16" cy="14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 name="Rectangle 47"/>
              <p:cNvSpPr>
                <a:spLocks noChangeArrowheads="1"/>
              </p:cNvSpPr>
              <p:nvPr/>
            </p:nvSpPr>
            <p:spPr bwMode="auto">
              <a:xfrm>
                <a:off x="977" y="1978"/>
                <a:ext cx="16" cy="14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 name="Rectangle 48"/>
              <p:cNvSpPr>
                <a:spLocks noChangeArrowheads="1"/>
              </p:cNvSpPr>
              <p:nvPr/>
            </p:nvSpPr>
            <p:spPr bwMode="auto">
              <a:xfrm>
                <a:off x="987" y="1995"/>
                <a:ext cx="16" cy="140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 name="Rectangle 49"/>
              <p:cNvSpPr>
                <a:spLocks noChangeArrowheads="1"/>
              </p:cNvSpPr>
              <p:nvPr/>
            </p:nvSpPr>
            <p:spPr bwMode="auto">
              <a:xfrm>
                <a:off x="996" y="2012"/>
                <a:ext cx="16" cy="139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 name="Rectangle 50"/>
              <p:cNvSpPr>
                <a:spLocks noChangeArrowheads="1"/>
              </p:cNvSpPr>
              <p:nvPr/>
            </p:nvSpPr>
            <p:spPr bwMode="auto">
              <a:xfrm>
                <a:off x="1006" y="2028"/>
                <a:ext cx="16" cy="137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1" name="Rectangle 51"/>
              <p:cNvSpPr>
                <a:spLocks noChangeArrowheads="1"/>
              </p:cNvSpPr>
              <p:nvPr/>
            </p:nvSpPr>
            <p:spPr bwMode="auto">
              <a:xfrm>
                <a:off x="1015" y="2045"/>
                <a:ext cx="16" cy="135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2" name="Rectangle 52"/>
              <p:cNvSpPr>
                <a:spLocks noChangeArrowheads="1"/>
              </p:cNvSpPr>
              <p:nvPr/>
            </p:nvSpPr>
            <p:spPr bwMode="auto">
              <a:xfrm>
                <a:off x="1025" y="2061"/>
                <a:ext cx="16" cy="13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3" name="Rectangle 53"/>
              <p:cNvSpPr>
                <a:spLocks noChangeArrowheads="1"/>
              </p:cNvSpPr>
              <p:nvPr/>
            </p:nvSpPr>
            <p:spPr bwMode="auto">
              <a:xfrm>
                <a:off x="1034" y="2077"/>
                <a:ext cx="16" cy="132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4" name="Rectangle 54"/>
              <p:cNvSpPr>
                <a:spLocks noChangeArrowheads="1"/>
              </p:cNvSpPr>
              <p:nvPr/>
            </p:nvSpPr>
            <p:spPr bwMode="auto">
              <a:xfrm>
                <a:off x="1044" y="2093"/>
                <a:ext cx="16" cy="131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5" name="Rectangle 55"/>
              <p:cNvSpPr>
                <a:spLocks noChangeArrowheads="1"/>
              </p:cNvSpPr>
              <p:nvPr/>
            </p:nvSpPr>
            <p:spPr bwMode="auto">
              <a:xfrm>
                <a:off x="1053" y="2108"/>
                <a:ext cx="16" cy="129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6" name="Rectangle 56"/>
              <p:cNvSpPr>
                <a:spLocks noChangeArrowheads="1"/>
              </p:cNvSpPr>
              <p:nvPr/>
            </p:nvSpPr>
            <p:spPr bwMode="auto">
              <a:xfrm>
                <a:off x="1063" y="2124"/>
                <a:ext cx="16" cy="127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7" name="Rectangle 57"/>
              <p:cNvSpPr>
                <a:spLocks noChangeArrowheads="1"/>
              </p:cNvSpPr>
              <p:nvPr/>
            </p:nvSpPr>
            <p:spPr bwMode="auto">
              <a:xfrm>
                <a:off x="1072" y="2139"/>
                <a:ext cx="16" cy="126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8" name="Rectangle 58"/>
              <p:cNvSpPr>
                <a:spLocks noChangeArrowheads="1"/>
              </p:cNvSpPr>
              <p:nvPr/>
            </p:nvSpPr>
            <p:spPr bwMode="auto">
              <a:xfrm>
                <a:off x="1082" y="2154"/>
                <a:ext cx="16" cy="124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9" name="Rectangle 59"/>
              <p:cNvSpPr>
                <a:spLocks noChangeArrowheads="1"/>
              </p:cNvSpPr>
              <p:nvPr/>
            </p:nvSpPr>
            <p:spPr bwMode="auto">
              <a:xfrm>
                <a:off x="1091" y="2170"/>
                <a:ext cx="16" cy="123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0" name="Rectangle 60"/>
              <p:cNvSpPr>
                <a:spLocks noChangeArrowheads="1"/>
              </p:cNvSpPr>
              <p:nvPr/>
            </p:nvSpPr>
            <p:spPr bwMode="auto">
              <a:xfrm>
                <a:off x="1101" y="2184"/>
                <a:ext cx="16" cy="12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1" name="Rectangle 61"/>
              <p:cNvSpPr>
                <a:spLocks noChangeArrowheads="1"/>
              </p:cNvSpPr>
              <p:nvPr/>
            </p:nvSpPr>
            <p:spPr bwMode="auto">
              <a:xfrm>
                <a:off x="1110" y="2199"/>
                <a:ext cx="16" cy="120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2" name="Rectangle 62"/>
              <p:cNvSpPr>
                <a:spLocks noChangeArrowheads="1"/>
              </p:cNvSpPr>
              <p:nvPr/>
            </p:nvSpPr>
            <p:spPr bwMode="auto">
              <a:xfrm>
                <a:off x="1120" y="2213"/>
                <a:ext cx="16" cy="119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3" name="Rectangle 63"/>
              <p:cNvSpPr>
                <a:spLocks noChangeArrowheads="1"/>
              </p:cNvSpPr>
              <p:nvPr/>
            </p:nvSpPr>
            <p:spPr bwMode="auto">
              <a:xfrm>
                <a:off x="1129" y="2227"/>
                <a:ext cx="16" cy="11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4" name="Rectangle 64"/>
              <p:cNvSpPr>
                <a:spLocks noChangeArrowheads="1"/>
              </p:cNvSpPr>
              <p:nvPr/>
            </p:nvSpPr>
            <p:spPr bwMode="auto">
              <a:xfrm>
                <a:off x="1139" y="2241"/>
                <a:ext cx="16" cy="116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5" name="Rectangle 65"/>
              <p:cNvSpPr>
                <a:spLocks noChangeArrowheads="1"/>
              </p:cNvSpPr>
              <p:nvPr/>
            </p:nvSpPr>
            <p:spPr bwMode="auto">
              <a:xfrm>
                <a:off x="1148" y="2255"/>
                <a:ext cx="16" cy="11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6" name="Rectangle 66"/>
              <p:cNvSpPr>
                <a:spLocks noChangeArrowheads="1"/>
              </p:cNvSpPr>
              <p:nvPr/>
            </p:nvSpPr>
            <p:spPr bwMode="auto">
              <a:xfrm>
                <a:off x="1158" y="2269"/>
                <a:ext cx="16" cy="113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7" name="Rectangle 67"/>
              <p:cNvSpPr>
                <a:spLocks noChangeArrowheads="1"/>
              </p:cNvSpPr>
              <p:nvPr/>
            </p:nvSpPr>
            <p:spPr bwMode="auto">
              <a:xfrm>
                <a:off x="1167" y="2282"/>
                <a:ext cx="16" cy="112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8" name="Rectangle 68"/>
              <p:cNvSpPr>
                <a:spLocks noChangeArrowheads="1"/>
              </p:cNvSpPr>
              <p:nvPr/>
            </p:nvSpPr>
            <p:spPr bwMode="auto">
              <a:xfrm>
                <a:off x="1177" y="2296"/>
                <a:ext cx="16" cy="11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69" name="Rectangle 69"/>
              <p:cNvSpPr>
                <a:spLocks noChangeArrowheads="1"/>
              </p:cNvSpPr>
              <p:nvPr/>
            </p:nvSpPr>
            <p:spPr bwMode="auto">
              <a:xfrm>
                <a:off x="1186" y="2309"/>
                <a:ext cx="16" cy="10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0" name="Rectangle 70"/>
              <p:cNvSpPr>
                <a:spLocks noChangeArrowheads="1"/>
              </p:cNvSpPr>
              <p:nvPr/>
            </p:nvSpPr>
            <p:spPr bwMode="auto">
              <a:xfrm>
                <a:off x="1196" y="2322"/>
                <a:ext cx="16" cy="108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1" name="Rectangle 71"/>
              <p:cNvSpPr>
                <a:spLocks noChangeArrowheads="1"/>
              </p:cNvSpPr>
              <p:nvPr/>
            </p:nvSpPr>
            <p:spPr bwMode="auto">
              <a:xfrm>
                <a:off x="1205" y="2335"/>
                <a:ext cx="16" cy="106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2" name="Rectangle 72"/>
              <p:cNvSpPr>
                <a:spLocks noChangeArrowheads="1"/>
              </p:cNvSpPr>
              <p:nvPr/>
            </p:nvSpPr>
            <p:spPr bwMode="auto">
              <a:xfrm>
                <a:off x="1215" y="2348"/>
                <a:ext cx="16" cy="105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3" name="Rectangle 73"/>
              <p:cNvSpPr>
                <a:spLocks noChangeArrowheads="1"/>
              </p:cNvSpPr>
              <p:nvPr/>
            </p:nvSpPr>
            <p:spPr bwMode="auto">
              <a:xfrm>
                <a:off x="1224" y="2361"/>
                <a:ext cx="16" cy="10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4" name="Rectangle 74"/>
              <p:cNvSpPr>
                <a:spLocks noChangeArrowheads="1"/>
              </p:cNvSpPr>
              <p:nvPr/>
            </p:nvSpPr>
            <p:spPr bwMode="auto">
              <a:xfrm>
                <a:off x="1234" y="2373"/>
                <a:ext cx="16" cy="103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5" name="Rectangle 75"/>
              <p:cNvSpPr>
                <a:spLocks noChangeArrowheads="1"/>
              </p:cNvSpPr>
              <p:nvPr/>
            </p:nvSpPr>
            <p:spPr bwMode="auto">
              <a:xfrm>
                <a:off x="1243" y="2385"/>
                <a:ext cx="16" cy="101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6" name="Rectangle 76"/>
              <p:cNvSpPr>
                <a:spLocks noChangeArrowheads="1"/>
              </p:cNvSpPr>
              <p:nvPr/>
            </p:nvSpPr>
            <p:spPr bwMode="auto">
              <a:xfrm>
                <a:off x="1253" y="2397"/>
                <a:ext cx="16" cy="100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7" name="Rectangle 77"/>
              <p:cNvSpPr>
                <a:spLocks noChangeArrowheads="1"/>
              </p:cNvSpPr>
              <p:nvPr/>
            </p:nvSpPr>
            <p:spPr bwMode="auto">
              <a:xfrm>
                <a:off x="1262" y="2409"/>
                <a:ext cx="16" cy="9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8" name="Rectangle 78"/>
              <p:cNvSpPr>
                <a:spLocks noChangeArrowheads="1"/>
              </p:cNvSpPr>
              <p:nvPr/>
            </p:nvSpPr>
            <p:spPr bwMode="auto">
              <a:xfrm>
                <a:off x="1272" y="2421"/>
                <a:ext cx="16" cy="98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9" name="Rectangle 79"/>
              <p:cNvSpPr>
                <a:spLocks noChangeArrowheads="1"/>
              </p:cNvSpPr>
              <p:nvPr/>
            </p:nvSpPr>
            <p:spPr bwMode="auto">
              <a:xfrm>
                <a:off x="1281" y="2433"/>
                <a:ext cx="16" cy="9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0" name="Rectangle 80"/>
              <p:cNvSpPr>
                <a:spLocks noChangeArrowheads="1"/>
              </p:cNvSpPr>
              <p:nvPr/>
            </p:nvSpPr>
            <p:spPr bwMode="auto">
              <a:xfrm>
                <a:off x="1291" y="2445"/>
                <a:ext cx="16" cy="95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1" name="Rectangle 81"/>
              <p:cNvSpPr>
                <a:spLocks noChangeArrowheads="1"/>
              </p:cNvSpPr>
              <p:nvPr/>
            </p:nvSpPr>
            <p:spPr bwMode="auto">
              <a:xfrm>
                <a:off x="1300" y="2456"/>
                <a:ext cx="16" cy="94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2" name="Rectangle 82"/>
              <p:cNvSpPr>
                <a:spLocks noChangeArrowheads="1"/>
              </p:cNvSpPr>
              <p:nvPr/>
            </p:nvSpPr>
            <p:spPr bwMode="auto">
              <a:xfrm>
                <a:off x="1310" y="2468"/>
                <a:ext cx="16" cy="93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3" name="Rectangle 83"/>
              <p:cNvSpPr>
                <a:spLocks noChangeArrowheads="1"/>
              </p:cNvSpPr>
              <p:nvPr/>
            </p:nvSpPr>
            <p:spPr bwMode="auto">
              <a:xfrm>
                <a:off x="1319" y="2479"/>
                <a:ext cx="16" cy="92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4" name="Rectangle 84"/>
              <p:cNvSpPr>
                <a:spLocks noChangeArrowheads="1"/>
              </p:cNvSpPr>
              <p:nvPr/>
            </p:nvSpPr>
            <p:spPr bwMode="auto">
              <a:xfrm>
                <a:off x="1328" y="2490"/>
                <a:ext cx="16" cy="91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5" name="Rectangle 85"/>
              <p:cNvSpPr>
                <a:spLocks noChangeArrowheads="1"/>
              </p:cNvSpPr>
              <p:nvPr/>
            </p:nvSpPr>
            <p:spPr bwMode="auto">
              <a:xfrm>
                <a:off x="1338" y="2501"/>
                <a:ext cx="16" cy="90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6" name="Rectangle 86"/>
              <p:cNvSpPr>
                <a:spLocks noChangeArrowheads="1"/>
              </p:cNvSpPr>
              <p:nvPr/>
            </p:nvSpPr>
            <p:spPr bwMode="auto">
              <a:xfrm>
                <a:off x="1348" y="2512"/>
                <a:ext cx="16" cy="89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7" name="Rectangle 87"/>
              <p:cNvSpPr>
                <a:spLocks noChangeArrowheads="1"/>
              </p:cNvSpPr>
              <p:nvPr/>
            </p:nvSpPr>
            <p:spPr bwMode="auto">
              <a:xfrm>
                <a:off x="1357" y="2522"/>
                <a:ext cx="16" cy="88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8" name="Rectangle 88"/>
              <p:cNvSpPr>
                <a:spLocks noChangeArrowheads="1"/>
              </p:cNvSpPr>
              <p:nvPr/>
            </p:nvSpPr>
            <p:spPr bwMode="auto">
              <a:xfrm>
                <a:off x="1366" y="2533"/>
                <a:ext cx="16" cy="8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89" name="Rectangle 89"/>
              <p:cNvSpPr>
                <a:spLocks noChangeArrowheads="1"/>
              </p:cNvSpPr>
              <p:nvPr/>
            </p:nvSpPr>
            <p:spPr bwMode="auto">
              <a:xfrm>
                <a:off x="1376" y="2543"/>
                <a:ext cx="16" cy="8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0" name="Rectangle 90"/>
              <p:cNvSpPr>
                <a:spLocks noChangeArrowheads="1"/>
              </p:cNvSpPr>
              <p:nvPr/>
            </p:nvSpPr>
            <p:spPr bwMode="auto">
              <a:xfrm>
                <a:off x="1386" y="2553"/>
                <a:ext cx="16" cy="85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1" name="Rectangle 91"/>
              <p:cNvSpPr>
                <a:spLocks noChangeArrowheads="1"/>
              </p:cNvSpPr>
              <p:nvPr/>
            </p:nvSpPr>
            <p:spPr bwMode="auto">
              <a:xfrm>
                <a:off x="1395" y="2563"/>
                <a:ext cx="16" cy="84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2" name="Rectangle 92"/>
              <p:cNvSpPr>
                <a:spLocks noChangeArrowheads="1"/>
              </p:cNvSpPr>
              <p:nvPr/>
            </p:nvSpPr>
            <p:spPr bwMode="auto">
              <a:xfrm>
                <a:off x="1405" y="2574"/>
                <a:ext cx="16" cy="82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3" name="Rectangle 93"/>
              <p:cNvSpPr>
                <a:spLocks noChangeArrowheads="1"/>
              </p:cNvSpPr>
              <p:nvPr/>
            </p:nvSpPr>
            <p:spPr bwMode="auto">
              <a:xfrm>
                <a:off x="1414" y="2583"/>
                <a:ext cx="16" cy="82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4" name="Rectangle 94"/>
              <p:cNvSpPr>
                <a:spLocks noChangeArrowheads="1"/>
              </p:cNvSpPr>
              <p:nvPr/>
            </p:nvSpPr>
            <p:spPr bwMode="auto">
              <a:xfrm>
                <a:off x="1424" y="2593"/>
                <a:ext cx="16" cy="81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5" name="Rectangle 95"/>
              <p:cNvSpPr>
                <a:spLocks noChangeArrowheads="1"/>
              </p:cNvSpPr>
              <p:nvPr/>
            </p:nvSpPr>
            <p:spPr bwMode="auto">
              <a:xfrm>
                <a:off x="1433" y="2603"/>
                <a:ext cx="16" cy="80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6" name="Rectangle 96"/>
              <p:cNvSpPr>
                <a:spLocks noChangeArrowheads="1"/>
              </p:cNvSpPr>
              <p:nvPr/>
            </p:nvSpPr>
            <p:spPr bwMode="auto">
              <a:xfrm>
                <a:off x="1443" y="2613"/>
                <a:ext cx="16" cy="79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7" name="Rectangle 97"/>
              <p:cNvSpPr>
                <a:spLocks noChangeArrowheads="1"/>
              </p:cNvSpPr>
              <p:nvPr/>
            </p:nvSpPr>
            <p:spPr bwMode="auto">
              <a:xfrm>
                <a:off x="1452" y="2622"/>
                <a:ext cx="16" cy="78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8" name="Rectangle 98"/>
              <p:cNvSpPr>
                <a:spLocks noChangeArrowheads="1"/>
              </p:cNvSpPr>
              <p:nvPr/>
            </p:nvSpPr>
            <p:spPr bwMode="auto">
              <a:xfrm>
                <a:off x="1462" y="2631"/>
                <a:ext cx="16" cy="77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99" name="Rectangle 99"/>
              <p:cNvSpPr>
                <a:spLocks noChangeArrowheads="1"/>
              </p:cNvSpPr>
              <p:nvPr/>
            </p:nvSpPr>
            <p:spPr bwMode="auto">
              <a:xfrm>
                <a:off x="1471" y="2641"/>
                <a:ext cx="16" cy="76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0" name="Rectangle 100"/>
              <p:cNvSpPr>
                <a:spLocks noChangeArrowheads="1"/>
              </p:cNvSpPr>
              <p:nvPr/>
            </p:nvSpPr>
            <p:spPr bwMode="auto">
              <a:xfrm>
                <a:off x="1481" y="2650"/>
                <a:ext cx="16" cy="75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1" name="Rectangle 101"/>
              <p:cNvSpPr>
                <a:spLocks noChangeArrowheads="1"/>
              </p:cNvSpPr>
              <p:nvPr/>
            </p:nvSpPr>
            <p:spPr bwMode="auto">
              <a:xfrm>
                <a:off x="1490" y="2659"/>
                <a:ext cx="16" cy="7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2" name="Rectangle 102"/>
              <p:cNvSpPr>
                <a:spLocks noChangeArrowheads="1"/>
              </p:cNvSpPr>
              <p:nvPr/>
            </p:nvSpPr>
            <p:spPr bwMode="auto">
              <a:xfrm>
                <a:off x="1499" y="2668"/>
                <a:ext cx="16" cy="73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3" name="Rectangle 103"/>
              <p:cNvSpPr>
                <a:spLocks noChangeArrowheads="1"/>
              </p:cNvSpPr>
              <p:nvPr/>
            </p:nvSpPr>
            <p:spPr bwMode="auto">
              <a:xfrm>
                <a:off x="1509" y="2676"/>
                <a:ext cx="16" cy="72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4" name="Rectangle 104"/>
              <p:cNvSpPr>
                <a:spLocks noChangeArrowheads="1"/>
              </p:cNvSpPr>
              <p:nvPr/>
            </p:nvSpPr>
            <p:spPr bwMode="auto">
              <a:xfrm>
                <a:off x="1519" y="2685"/>
                <a:ext cx="16" cy="71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5" name="Rectangle 105"/>
              <p:cNvSpPr>
                <a:spLocks noChangeArrowheads="1"/>
              </p:cNvSpPr>
              <p:nvPr/>
            </p:nvSpPr>
            <p:spPr bwMode="auto">
              <a:xfrm>
                <a:off x="1528" y="2694"/>
                <a:ext cx="16" cy="70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6" name="Rectangle 106"/>
              <p:cNvSpPr>
                <a:spLocks noChangeArrowheads="1"/>
              </p:cNvSpPr>
              <p:nvPr/>
            </p:nvSpPr>
            <p:spPr bwMode="auto">
              <a:xfrm>
                <a:off x="1537" y="2702"/>
                <a:ext cx="16" cy="70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7" name="Rectangle 107"/>
              <p:cNvSpPr>
                <a:spLocks noChangeArrowheads="1"/>
              </p:cNvSpPr>
              <p:nvPr/>
            </p:nvSpPr>
            <p:spPr bwMode="auto">
              <a:xfrm>
                <a:off x="1547" y="2711"/>
                <a:ext cx="16" cy="69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8" name="Rectangle 108"/>
              <p:cNvSpPr>
                <a:spLocks noChangeArrowheads="1"/>
              </p:cNvSpPr>
              <p:nvPr/>
            </p:nvSpPr>
            <p:spPr bwMode="auto">
              <a:xfrm>
                <a:off x="1557" y="2719"/>
                <a:ext cx="16" cy="68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09" name="Rectangle 109"/>
              <p:cNvSpPr>
                <a:spLocks noChangeArrowheads="1"/>
              </p:cNvSpPr>
              <p:nvPr/>
            </p:nvSpPr>
            <p:spPr bwMode="auto">
              <a:xfrm>
                <a:off x="1566" y="2727"/>
                <a:ext cx="16" cy="6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0" name="Rectangle 110"/>
              <p:cNvSpPr>
                <a:spLocks noChangeArrowheads="1"/>
              </p:cNvSpPr>
              <p:nvPr/>
            </p:nvSpPr>
            <p:spPr bwMode="auto">
              <a:xfrm>
                <a:off x="1575" y="2735"/>
                <a:ext cx="16" cy="66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1" name="Rectangle 111"/>
              <p:cNvSpPr>
                <a:spLocks noChangeArrowheads="1"/>
              </p:cNvSpPr>
              <p:nvPr/>
            </p:nvSpPr>
            <p:spPr bwMode="auto">
              <a:xfrm>
                <a:off x="1585" y="2743"/>
                <a:ext cx="16" cy="6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2" name="Rectangle 112"/>
              <p:cNvSpPr>
                <a:spLocks noChangeArrowheads="1"/>
              </p:cNvSpPr>
              <p:nvPr/>
            </p:nvSpPr>
            <p:spPr bwMode="auto">
              <a:xfrm>
                <a:off x="1595" y="2751"/>
                <a:ext cx="16" cy="65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3" name="Rectangle 113"/>
              <p:cNvSpPr>
                <a:spLocks noChangeArrowheads="1"/>
              </p:cNvSpPr>
              <p:nvPr/>
            </p:nvSpPr>
            <p:spPr bwMode="auto">
              <a:xfrm>
                <a:off x="1604" y="2759"/>
                <a:ext cx="16" cy="6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4" name="Rectangle 114"/>
              <p:cNvSpPr>
                <a:spLocks noChangeArrowheads="1"/>
              </p:cNvSpPr>
              <p:nvPr/>
            </p:nvSpPr>
            <p:spPr bwMode="auto">
              <a:xfrm>
                <a:off x="1613" y="2767"/>
                <a:ext cx="16" cy="63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5" name="Rectangle 115"/>
              <p:cNvSpPr>
                <a:spLocks noChangeArrowheads="1"/>
              </p:cNvSpPr>
              <p:nvPr/>
            </p:nvSpPr>
            <p:spPr bwMode="auto">
              <a:xfrm>
                <a:off x="1623" y="2774"/>
                <a:ext cx="16" cy="62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6" name="Rectangle 116"/>
              <p:cNvSpPr>
                <a:spLocks noChangeArrowheads="1"/>
              </p:cNvSpPr>
              <p:nvPr/>
            </p:nvSpPr>
            <p:spPr bwMode="auto">
              <a:xfrm>
                <a:off x="1633" y="2782"/>
                <a:ext cx="16" cy="62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7" name="Rectangle 117"/>
              <p:cNvSpPr>
                <a:spLocks noChangeArrowheads="1"/>
              </p:cNvSpPr>
              <p:nvPr/>
            </p:nvSpPr>
            <p:spPr bwMode="auto">
              <a:xfrm>
                <a:off x="1642" y="2789"/>
                <a:ext cx="16" cy="61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8" name="Rectangle 118"/>
              <p:cNvSpPr>
                <a:spLocks noChangeArrowheads="1"/>
              </p:cNvSpPr>
              <p:nvPr/>
            </p:nvSpPr>
            <p:spPr bwMode="auto">
              <a:xfrm>
                <a:off x="1652" y="2796"/>
                <a:ext cx="16" cy="6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19" name="Rectangle 119"/>
              <p:cNvSpPr>
                <a:spLocks noChangeArrowheads="1"/>
              </p:cNvSpPr>
              <p:nvPr/>
            </p:nvSpPr>
            <p:spPr bwMode="auto">
              <a:xfrm>
                <a:off x="1661" y="2804"/>
                <a:ext cx="16" cy="59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0" name="Rectangle 120"/>
              <p:cNvSpPr>
                <a:spLocks noChangeArrowheads="1"/>
              </p:cNvSpPr>
              <p:nvPr/>
            </p:nvSpPr>
            <p:spPr bwMode="auto">
              <a:xfrm>
                <a:off x="1670" y="2811"/>
                <a:ext cx="16" cy="59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1" name="Rectangle 121"/>
              <p:cNvSpPr>
                <a:spLocks noChangeArrowheads="1"/>
              </p:cNvSpPr>
              <p:nvPr/>
            </p:nvSpPr>
            <p:spPr bwMode="auto">
              <a:xfrm>
                <a:off x="1680" y="2818"/>
                <a:ext cx="16" cy="58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2" name="Rectangle 122"/>
              <p:cNvSpPr>
                <a:spLocks noChangeArrowheads="1"/>
              </p:cNvSpPr>
              <p:nvPr/>
            </p:nvSpPr>
            <p:spPr bwMode="auto">
              <a:xfrm>
                <a:off x="1690" y="2825"/>
                <a:ext cx="16" cy="57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3" name="Rectangle 123"/>
              <p:cNvSpPr>
                <a:spLocks noChangeArrowheads="1"/>
              </p:cNvSpPr>
              <p:nvPr/>
            </p:nvSpPr>
            <p:spPr bwMode="auto">
              <a:xfrm>
                <a:off x="1699" y="2832"/>
                <a:ext cx="16" cy="5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4" name="Rectangle 124"/>
              <p:cNvSpPr>
                <a:spLocks noChangeArrowheads="1"/>
              </p:cNvSpPr>
              <p:nvPr/>
            </p:nvSpPr>
            <p:spPr bwMode="auto">
              <a:xfrm>
                <a:off x="1708" y="2839"/>
                <a:ext cx="16" cy="56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5" name="Rectangle 125"/>
              <p:cNvSpPr>
                <a:spLocks noChangeArrowheads="1"/>
              </p:cNvSpPr>
              <p:nvPr/>
            </p:nvSpPr>
            <p:spPr bwMode="auto">
              <a:xfrm>
                <a:off x="1718" y="2846"/>
                <a:ext cx="16" cy="55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6" name="Rectangle 126"/>
              <p:cNvSpPr>
                <a:spLocks noChangeArrowheads="1"/>
              </p:cNvSpPr>
              <p:nvPr/>
            </p:nvSpPr>
            <p:spPr bwMode="auto">
              <a:xfrm>
                <a:off x="1728" y="2852"/>
                <a:ext cx="16" cy="55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7" name="Rectangle 127"/>
              <p:cNvSpPr>
                <a:spLocks noChangeArrowheads="1"/>
              </p:cNvSpPr>
              <p:nvPr/>
            </p:nvSpPr>
            <p:spPr bwMode="auto">
              <a:xfrm>
                <a:off x="1737" y="2859"/>
                <a:ext cx="16" cy="5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8" name="Rectangle 128"/>
              <p:cNvSpPr>
                <a:spLocks noChangeArrowheads="1"/>
              </p:cNvSpPr>
              <p:nvPr/>
            </p:nvSpPr>
            <p:spPr bwMode="auto">
              <a:xfrm>
                <a:off x="1746" y="2866"/>
                <a:ext cx="16" cy="53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29" name="Rectangle 129"/>
              <p:cNvSpPr>
                <a:spLocks noChangeArrowheads="1"/>
              </p:cNvSpPr>
              <p:nvPr/>
            </p:nvSpPr>
            <p:spPr bwMode="auto">
              <a:xfrm>
                <a:off x="1756" y="2872"/>
                <a:ext cx="16" cy="53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0" name="Rectangle 130"/>
              <p:cNvSpPr>
                <a:spLocks noChangeArrowheads="1"/>
              </p:cNvSpPr>
              <p:nvPr/>
            </p:nvSpPr>
            <p:spPr bwMode="auto">
              <a:xfrm>
                <a:off x="1766" y="2878"/>
                <a:ext cx="16" cy="5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1" name="Rectangle 131"/>
              <p:cNvSpPr>
                <a:spLocks noChangeArrowheads="1"/>
              </p:cNvSpPr>
              <p:nvPr/>
            </p:nvSpPr>
            <p:spPr bwMode="auto">
              <a:xfrm>
                <a:off x="1775" y="2885"/>
                <a:ext cx="16" cy="51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2" name="Rectangle 132"/>
              <p:cNvSpPr>
                <a:spLocks noChangeArrowheads="1"/>
              </p:cNvSpPr>
              <p:nvPr/>
            </p:nvSpPr>
            <p:spPr bwMode="auto">
              <a:xfrm>
                <a:off x="1784" y="2891"/>
                <a:ext cx="16" cy="5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3" name="Rectangle 133"/>
              <p:cNvSpPr>
                <a:spLocks noChangeArrowheads="1"/>
              </p:cNvSpPr>
              <p:nvPr/>
            </p:nvSpPr>
            <p:spPr bwMode="auto">
              <a:xfrm>
                <a:off x="1794" y="2897"/>
                <a:ext cx="16" cy="50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4" name="Rectangle 134"/>
              <p:cNvSpPr>
                <a:spLocks noChangeArrowheads="1"/>
              </p:cNvSpPr>
              <p:nvPr/>
            </p:nvSpPr>
            <p:spPr bwMode="auto">
              <a:xfrm>
                <a:off x="1804" y="2903"/>
                <a:ext cx="16" cy="50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5" name="Rectangle 135"/>
              <p:cNvSpPr>
                <a:spLocks noChangeArrowheads="1"/>
              </p:cNvSpPr>
              <p:nvPr/>
            </p:nvSpPr>
            <p:spPr bwMode="auto">
              <a:xfrm>
                <a:off x="1813" y="2909"/>
                <a:ext cx="16" cy="4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6" name="Rectangle 136"/>
              <p:cNvSpPr>
                <a:spLocks noChangeArrowheads="1"/>
              </p:cNvSpPr>
              <p:nvPr/>
            </p:nvSpPr>
            <p:spPr bwMode="auto">
              <a:xfrm>
                <a:off x="1822" y="2915"/>
                <a:ext cx="16" cy="48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7" name="Rectangle 137"/>
              <p:cNvSpPr>
                <a:spLocks noChangeArrowheads="1"/>
              </p:cNvSpPr>
              <p:nvPr/>
            </p:nvSpPr>
            <p:spPr bwMode="auto">
              <a:xfrm>
                <a:off x="1832" y="2921"/>
                <a:ext cx="16" cy="48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8" name="Rectangle 138"/>
              <p:cNvSpPr>
                <a:spLocks noChangeArrowheads="1"/>
              </p:cNvSpPr>
              <p:nvPr/>
            </p:nvSpPr>
            <p:spPr bwMode="auto">
              <a:xfrm>
                <a:off x="1841" y="2927"/>
                <a:ext cx="16" cy="4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39" name="Rectangle 139"/>
              <p:cNvSpPr>
                <a:spLocks noChangeArrowheads="1"/>
              </p:cNvSpPr>
              <p:nvPr/>
            </p:nvSpPr>
            <p:spPr bwMode="auto">
              <a:xfrm>
                <a:off x="1851" y="2932"/>
                <a:ext cx="16" cy="47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0" name="Rectangle 140"/>
              <p:cNvSpPr>
                <a:spLocks noChangeArrowheads="1"/>
              </p:cNvSpPr>
              <p:nvPr/>
            </p:nvSpPr>
            <p:spPr bwMode="auto">
              <a:xfrm>
                <a:off x="1860" y="2938"/>
                <a:ext cx="16" cy="46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1" name="Rectangle 141"/>
              <p:cNvSpPr>
                <a:spLocks noChangeArrowheads="1"/>
              </p:cNvSpPr>
              <p:nvPr/>
            </p:nvSpPr>
            <p:spPr bwMode="auto">
              <a:xfrm>
                <a:off x="1870" y="2943"/>
                <a:ext cx="16" cy="4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2" name="Rectangle 142"/>
              <p:cNvSpPr>
                <a:spLocks noChangeArrowheads="1"/>
              </p:cNvSpPr>
              <p:nvPr/>
            </p:nvSpPr>
            <p:spPr bwMode="auto">
              <a:xfrm>
                <a:off x="1879" y="2949"/>
                <a:ext cx="16" cy="45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3" name="Rectangle 143"/>
              <p:cNvSpPr>
                <a:spLocks noChangeArrowheads="1"/>
              </p:cNvSpPr>
              <p:nvPr/>
            </p:nvSpPr>
            <p:spPr bwMode="auto">
              <a:xfrm>
                <a:off x="1889" y="2955"/>
                <a:ext cx="16" cy="4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4" name="Rectangle 144"/>
              <p:cNvSpPr>
                <a:spLocks noChangeArrowheads="1"/>
              </p:cNvSpPr>
              <p:nvPr/>
            </p:nvSpPr>
            <p:spPr bwMode="auto">
              <a:xfrm>
                <a:off x="1899" y="2960"/>
                <a:ext cx="16" cy="44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5" name="Rectangle 145"/>
              <p:cNvSpPr>
                <a:spLocks noChangeArrowheads="1"/>
              </p:cNvSpPr>
              <p:nvPr/>
            </p:nvSpPr>
            <p:spPr bwMode="auto">
              <a:xfrm>
                <a:off x="1908" y="2965"/>
                <a:ext cx="16" cy="43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6" name="Rectangle 146"/>
              <p:cNvSpPr>
                <a:spLocks noChangeArrowheads="1"/>
              </p:cNvSpPr>
              <p:nvPr/>
            </p:nvSpPr>
            <p:spPr bwMode="auto">
              <a:xfrm>
                <a:off x="1917" y="2970"/>
                <a:ext cx="16" cy="43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7" name="Rectangle 147"/>
              <p:cNvSpPr>
                <a:spLocks noChangeArrowheads="1"/>
              </p:cNvSpPr>
              <p:nvPr/>
            </p:nvSpPr>
            <p:spPr bwMode="auto">
              <a:xfrm>
                <a:off x="1927" y="2976"/>
                <a:ext cx="16" cy="42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8" name="Rectangle 148"/>
              <p:cNvSpPr>
                <a:spLocks noChangeArrowheads="1"/>
              </p:cNvSpPr>
              <p:nvPr/>
            </p:nvSpPr>
            <p:spPr bwMode="auto">
              <a:xfrm>
                <a:off x="1937" y="2981"/>
                <a:ext cx="16" cy="42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49" name="Rectangle 149"/>
              <p:cNvSpPr>
                <a:spLocks noChangeArrowheads="1"/>
              </p:cNvSpPr>
              <p:nvPr/>
            </p:nvSpPr>
            <p:spPr bwMode="auto">
              <a:xfrm>
                <a:off x="1946" y="2986"/>
                <a:ext cx="16" cy="41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0" name="Rectangle 150"/>
              <p:cNvSpPr>
                <a:spLocks noChangeArrowheads="1"/>
              </p:cNvSpPr>
              <p:nvPr/>
            </p:nvSpPr>
            <p:spPr bwMode="auto">
              <a:xfrm>
                <a:off x="1955" y="2991"/>
                <a:ext cx="16" cy="4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1" name="Rectangle 151"/>
              <p:cNvSpPr>
                <a:spLocks noChangeArrowheads="1"/>
              </p:cNvSpPr>
              <p:nvPr/>
            </p:nvSpPr>
            <p:spPr bwMode="auto">
              <a:xfrm>
                <a:off x="1965" y="2996"/>
                <a:ext cx="16" cy="4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2" name="Rectangle 152"/>
              <p:cNvSpPr>
                <a:spLocks noChangeArrowheads="1"/>
              </p:cNvSpPr>
              <p:nvPr/>
            </p:nvSpPr>
            <p:spPr bwMode="auto">
              <a:xfrm>
                <a:off x="1975" y="3001"/>
                <a:ext cx="16" cy="40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3" name="Rectangle 153"/>
              <p:cNvSpPr>
                <a:spLocks noChangeArrowheads="1"/>
              </p:cNvSpPr>
              <p:nvPr/>
            </p:nvSpPr>
            <p:spPr bwMode="auto">
              <a:xfrm>
                <a:off x="1984" y="3006"/>
                <a:ext cx="16" cy="39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4" name="Rectangle 154"/>
              <p:cNvSpPr>
                <a:spLocks noChangeArrowheads="1"/>
              </p:cNvSpPr>
              <p:nvPr/>
            </p:nvSpPr>
            <p:spPr bwMode="auto">
              <a:xfrm>
                <a:off x="1993" y="3010"/>
                <a:ext cx="16" cy="39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5" name="Rectangle 155"/>
              <p:cNvSpPr>
                <a:spLocks noChangeArrowheads="1"/>
              </p:cNvSpPr>
              <p:nvPr/>
            </p:nvSpPr>
            <p:spPr bwMode="auto">
              <a:xfrm>
                <a:off x="2003" y="3015"/>
                <a:ext cx="16" cy="38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6" name="Rectangle 156"/>
              <p:cNvSpPr>
                <a:spLocks noChangeArrowheads="1"/>
              </p:cNvSpPr>
              <p:nvPr/>
            </p:nvSpPr>
            <p:spPr bwMode="auto">
              <a:xfrm>
                <a:off x="2013" y="3020"/>
                <a:ext cx="16" cy="38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7" name="Rectangle 157"/>
              <p:cNvSpPr>
                <a:spLocks noChangeArrowheads="1"/>
              </p:cNvSpPr>
              <p:nvPr/>
            </p:nvSpPr>
            <p:spPr bwMode="auto">
              <a:xfrm>
                <a:off x="2022" y="3024"/>
                <a:ext cx="16" cy="37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8" name="Rectangle 158"/>
              <p:cNvSpPr>
                <a:spLocks noChangeArrowheads="1"/>
              </p:cNvSpPr>
              <p:nvPr/>
            </p:nvSpPr>
            <p:spPr bwMode="auto">
              <a:xfrm>
                <a:off x="2031" y="3029"/>
                <a:ext cx="16" cy="37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59" name="Rectangle 159"/>
              <p:cNvSpPr>
                <a:spLocks noChangeArrowheads="1"/>
              </p:cNvSpPr>
              <p:nvPr/>
            </p:nvSpPr>
            <p:spPr bwMode="auto">
              <a:xfrm>
                <a:off x="2041" y="3033"/>
                <a:ext cx="16" cy="3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0" name="Rectangle 160"/>
              <p:cNvSpPr>
                <a:spLocks noChangeArrowheads="1"/>
              </p:cNvSpPr>
              <p:nvPr/>
            </p:nvSpPr>
            <p:spPr bwMode="auto">
              <a:xfrm>
                <a:off x="2050" y="3038"/>
                <a:ext cx="16" cy="36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1" name="Rectangle 161"/>
              <p:cNvSpPr>
                <a:spLocks noChangeArrowheads="1"/>
              </p:cNvSpPr>
              <p:nvPr/>
            </p:nvSpPr>
            <p:spPr bwMode="auto">
              <a:xfrm>
                <a:off x="2060" y="3042"/>
                <a:ext cx="16" cy="36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2" name="Rectangle 162"/>
              <p:cNvSpPr>
                <a:spLocks noChangeArrowheads="1"/>
              </p:cNvSpPr>
              <p:nvPr/>
            </p:nvSpPr>
            <p:spPr bwMode="auto">
              <a:xfrm>
                <a:off x="2069" y="3046"/>
                <a:ext cx="16" cy="35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3" name="Rectangle 163"/>
              <p:cNvSpPr>
                <a:spLocks noChangeArrowheads="1"/>
              </p:cNvSpPr>
              <p:nvPr/>
            </p:nvSpPr>
            <p:spPr bwMode="auto">
              <a:xfrm>
                <a:off x="2079" y="3051"/>
                <a:ext cx="16" cy="35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4" name="Rectangle 164"/>
              <p:cNvSpPr>
                <a:spLocks noChangeArrowheads="1"/>
              </p:cNvSpPr>
              <p:nvPr/>
            </p:nvSpPr>
            <p:spPr bwMode="auto">
              <a:xfrm>
                <a:off x="2088" y="3055"/>
                <a:ext cx="16" cy="3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5" name="Rectangle 165"/>
              <p:cNvSpPr>
                <a:spLocks noChangeArrowheads="1"/>
              </p:cNvSpPr>
              <p:nvPr/>
            </p:nvSpPr>
            <p:spPr bwMode="auto">
              <a:xfrm>
                <a:off x="2098" y="3059"/>
                <a:ext cx="16" cy="34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6" name="Rectangle 166"/>
              <p:cNvSpPr>
                <a:spLocks noChangeArrowheads="1"/>
              </p:cNvSpPr>
              <p:nvPr/>
            </p:nvSpPr>
            <p:spPr bwMode="auto">
              <a:xfrm>
                <a:off x="2107" y="3063"/>
                <a:ext cx="16" cy="34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7" name="Rectangle 167"/>
              <p:cNvSpPr>
                <a:spLocks noChangeArrowheads="1"/>
              </p:cNvSpPr>
              <p:nvPr/>
            </p:nvSpPr>
            <p:spPr bwMode="auto">
              <a:xfrm>
                <a:off x="2117" y="3067"/>
                <a:ext cx="16" cy="33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8" name="Rectangle 168"/>
              <p:cNvSpPr>
                <a:spLocks noChangeArrowheads="1"/>
              </p:cNvSpPr>
              <p:nvPr/>
            </p:nvSpPr>
            <p:spPr bwMode="auto">
              <a:xfrm>
                <a:off x="2126" y="3071"/>
                <a:ext cx="16" cy="33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69" name="Rectangle 169"/>
              <p:cNvSpPr>
                <a:spLocks noChangeArrowheads="1"/>
              </p:cNvSpPr>
              <p:nvPr/>
            </p:nvSpPr>
            <p:spPr bwMode="auto">
              <a:xfrm>
                <a:off x="2136" y="3075"/>
                <a:ext cx="16" cy="32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0" name="Rectangle 170"/>
              <p:cNvSpPr>
                <a:spLocks noChangeArrowheads="1"/>
              </p:cNvSpPr>
              <p:nvPr/>
            </p:nvSpPr>
            <p:spPr bwMode="auto">
              <a:xfrm>
                <a:off x="2145" y="3079"/>
                <a:ext cx="16" cy="32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1" name="Rectangle 171"/>
              <p:cNvSpPr>
                <a:spLocks noChangeArrowheads="1"/>
              </p:cNvSpPr>
              <p:nvPr/>
            </p:nvSpPr>
            <p:spPr bwMode="auto">
              <a:xfrm>
                <a:off x="2155" y="3083"/>
                <a:ext cx="16" cy="32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2" name="Rectangle 172"/>
              <p:cNvSpPr>
                <a:spLocks noChangeArrowheads="1"/>
              </p:cNvSpPr>
              <p:nvPr/>
            </p:nvSpPr>
            <p:spPr bwMode="auto">
              <a:xfrm>
                <a:off x="2164" y="3087"/>
                <a:ext cx="16" cy="31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3" name="Rectangle 173"/>
              <p:cNvSpPr>
                <a:spLocks noChangeArrowheads="1"/>
              </p:cNvSpPr>
              <p:nvPr/>
            </p:nvSpPr>
            <p:spPr bwMode="auto">
              <a:xfrm>
                <a:off x="2174" y="3091"/>
                <a:ext cx="16" cy="3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4" name="Rectangle 174"/>
              <p:cNvSpPr>
                <a:spLocks noChangeArrowheads="1"/>
              </p:cNvSpPr>
              <p:nvPr/>
            </p:nvSpPr>
            <p:spPr bwMode="auto">
              <a:xfrm>
                <a:off x="2184" y="3095"/>
                <a:ext cx="16" cy="30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5" name="Rectangle 175"/>
              <p:cNvSpPr>
                <a:spLocks noChangeArrowheads="1"/>
              </p:cNvSpPr>
              <p:nvPr/>
            </p:nvSpPr>
            <p:spPr bwMode="auto">
              <a:xfrm>
                <a:off x="2193" y="3098"/>
                <a:ext cx="16" cy="30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6" name="Rectangle 176"/>
              <p:cNvSpPr>
                <a:spLocks noChangeArrowheads="1"/>
              </p:cNvSpPr>
              <p:nvPr/>
            </p:nvSpPr>
            <p:spPr bwMode="auto">
              <a:xfrm>
                <a:off x="2202" y="3102"/>
                <a:ext cx="16" cy="30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7" name="Rectangle 177"/>
              <p:cNvSpPr>
                <a:spLocks noChangeArrowheads="1"/>
              </p:cNvSpPr>
              <p:nvPr/>
            </p:nvSpPr>
            <p:spPr bwMode="auto">
              <a:xfrm>
                <a:off x="2212" y="3106"/>
                <a:ext cx="16" cy="29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8" name="Rectangle 178"/>
              <p:cNvSpPr>
                <a:spLocks noChangeArrowheads="1"/>
              </p:cNvSpPr>
              <p:nvPr/>
            </p:nvSpPr>
            <p:spPr bwMode="auto">
              <a:xfrm>
                <a:off x="2221" y="3109"/>
                <a:ext cx="16" cy="29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79" name="Rectangle 179"/>
              <p:cNvSpPr>
                <a:spLocks noChangeArrowheads="1"/>
              </p:cNvSpPr>
              <p:nvPr/>
            </p:nvSpPr>
            <p:spPr bwMode="auto">
              <a:xfrm>
                <a:off x="2231" y="3113"/>
                <a:ext cx="16" cy="29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0" name="Rectangle 180"/>
              <p:cNvSpPr>
                <a:spLocks noChangeArrowheads="1"/>
              </p:cNvSpPr>
              <p:nvPr/>
            </p:nvSpPr>
            <p:spPr bwMode="auto">
              <a:xfrm>
                <a:off x="2240" y="3116"/>
                <a:ext cx="16" cy="28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1" name="Rectangle 181"/>
              <p:cNvSpPr>
                <a:spLocks noChangeArrowheads="1"/>
              </p:cNvSpPr>
              <p:nvPr/>
            </p:nvSpPr>
            <p:spPr bwMode="auto">
              <a:xfrm>
                <a:off x="2250" y="3120"/>
                <a:ext cx="16" cy="28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2" name="Rectangle 182"/>
              <p:cNvSpPr>
                <a:spLocks noChangeArrowheads="1"/>
              </p:cNvSpPr>
              <p:nvPr/>
            </p:nvSpPr>
            <p:spPr bwMode="auto">
              <a:xfrm>
                <a:off x="2259" y="3123"/>
                <a:ext cx="16" cy="28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3" name="Rectangle 183"/>
              <p:cNvSpPr>
                <a:spLocks noChangeArrowheads="1"/>
              </p:cNvSpPr>
              <p:nvPr/>
            </p:nvSpPr>
            <p:spPr bwMode="auto">
              <a:xfrm>
                <a:off x="2269" y="3127"/>
                <a:ext cx="16" cy="27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4" name="Rectangle 184"/>
              <p:cNvSpPr>
                <a:spLocks noChangeArrowheads="1"/>
              </p:cNvSpPr>
              <p:nvPr/>
            </p:nvSpPr>
            <p:spPr bwMode="auto">
              <a:xfrm>
                <a:off x="2278" y="3130"/>
                <a:ext cx="16" cy="27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5" name="Rectangle 185"/>
              <p:cNvSpPr>
                <a:spLocks noChangeArrowheads="1"/>
              </p:cNvSpPr>
              <p:nvPr/>
            </p:nvSpPr>
            <p:spPr bwMode="auto">
              <a:xfrm>
                <a:off x="2288" y="3133"/>
                <a:ext cx="16" cy="27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6" name="Rectangle 186"/>
              <p:cNvSpPr>
                <a:spLocks noChangeArrowheads="1"/>
              </p:cNvSpPr>
              <p:nvPr/>
            </p:nvSpPr>
            <p:spPr bwMode="auto">
              <a:xfrm>
                <a:off x="2297" y="3137"/>
                <a:ext cx="16" cy="26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7" name="Rectangle 187"/>
              <p:cNvSpPr>
                <a:spLocks noChangeArrowheads="1"/>
              </p:cNvSpPr>
              <p:nvPr/>
            </p:nvSpPr>
            <p:spPr bwMode="auto">
              <a:xfrm>
                <a:off x="2307" y="3140"/>
                <a:ext cx="16" cy="26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8" name="Rectangle 188"/>
              <p:cNvSpPr>
                <a:spLocks noChangeArrowheads="1"/>
              </p:cNvSpPr>
              <p:nvPr/>
            </p:nvSpPr>
            <p:spPr bwMode="auto">
              <a:xfrm>
                <a:off x="2316" y="3143"/>
                <a:ext cx="16" cy="260"/>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89" name="Rectangle 189"/>
              <p:cNvSpPr>
                <a:spLocks noChangeArrowheads="1"/>
              </p:cNvSpPr>
              <p:nvPr/>
            </p:nvSpPr>
            <p:spPr bwMode="auto">
              <a:xfrm>
                <a:off x="2326" y="3146"/>
                <a:ext cx="16" cy="25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0" name="Rectangle 190"/>
              <p:cNvSpPr>
                <a:spLocks noChangeArrowheads="1"/>
              </p:cNvSpPr>
              <p:nvPr/>
            </p:nvSpPr>
            <p:spPr bwMode="auto">
              <a:xfrm>
                <a:off x="2335" y="3149"/>
                <a:ext cx="16" cy="25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1" name="Rectangle 191"/>
              <p:cNvSpPr>
                <a:spLocks noChangeArrowheads="1"/>
              </p:cNvSpPr>
              <p:nvPr/>
            </p:nvSpPr>
            <p:spPr bwMode="auto">
              <a:xfrm>
                <a:off x="2345" y="3152"/>
                <a:ext cx="16" cy="25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2" name="Rectangle 192"/>
              <p:cNvSpPr>
                <a:spLocks noChangeArrowheads="1"/>
              </p:cNvSpPr>
              <p:nvPr/>
            </p:nvSpPr>
            <p:spPr bwMode="auto">
              <a:xfrm>
                <a:off x="2354" y="3155"/>
                <a:ext cx="16" cy="24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3" name="Rectangle 193"/>
              <p:cNvSpPr>
                <a:spLocks noChangeArrowheads="1"/>
              </p:cNvSpPr>
              <p:nvPr/>
            </p:nvSpPr>
            <p:spPr bwMode="auto">
              <a:xfrm>
                <a:off x="2364" y="3158"/>
                <a:ext cx="16" cy="24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4" name="Rectangle 194"/>
              <p:cNvSpPr>
                <a:spLocks noChangeArrowheads="1"/>
              </p:cNvSpPr>
              <p:nvPr/>
            </p:nvSpPr>
            <p:spPr bwMode="auto">
              <a:xfrm>
                <a:off x="2373" y="3161"/>
                <a:ext cx="16" cy="24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5" name="Rectangle 195"/>
              <p:cNvSpPr>
                <a:spLocks noChangeArrowheads="1"/>
              </p:cNvSpPr>
              <p:nvPr/>
            </p:nvSpPr>
            <p:spPr bwMode="auto">
              <a:xfrm>
                <a:off x="2383" y="3164"/>
                <a:ext cx="16" cy="23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6" name="Rectangle 196"/>
              <p:cNvSpPr>
                <a:spLocks noChangeArrowheads="1"/>
              </p:cNvSpPr>
              <p:nvPr/>
            </p:nvSpPr>
            <p:spPr bwMode="auto">
              <a:xfrm>
                <a:off x="2392" y="3167"/>
                <a:ext cx="16" cy="236"/>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7" name="Rectangle 197"/>
              <p:cNvSpPr>
                <a:spLocks noChangeArrowheads="1"/>
              </p:cNvSpPr>
              <p:nvPr/>
            </p:nvSpPr>
            <p:spPr bwMode="auto">
              <a:xfrm>
                <a:off x="2402" y="3170"/>
                <a:ext cx="16" cy="233"/>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8" name="Rectangle 198"/>
              <p:cNvSpPr>
                <a:spLocks noChangeArrowheads="1"/>
              </p:cNvSpPr>
              <p:nvPr/>
            </p:nvSpPr>
            <p:spPr bwMode="auto">
              <a:xfrm>
                <a:off x="2411" y="3172"/>
                <a:ext cx="16" cy="231"/>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199" name="Rectangle 199"/>
              <p:cNvSpPr>
                <a:spLocks noChangeArrowheads="1"/>
              </p:cNvSpPr>
              <p:nvPr/>
            </p:nvSpPr>
            <p:spPr bwMode="auto">
              <a:xfrm>
                <a:off x="2421" y="3175"/>
                <a:ext cx="16" cy="228"/>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0" name="Rectangle 200"/>
              <p:cNvSpPr>
                <a:spLocks noChangeArrowheads="1"/>
              </p:cNvSpPr>
              <p:nvPr/>
            </p:nvSpPr>
            <p:spPr bwMode="auto">
              <a:xfrm>
                <a:off x="2430" y="3178"/>
                <a:ext cx="16" cy="225"/>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1" name="Rectangle 201"/>
              <p:cNvSpPr>
                <a:spLocks noChangeArrowheads="1"/>
              </p:cNvSpPr>
              <p:nvPr/>
            </p:nvSpPr>
            <p:spPr bwMode="auto">
              <a:xfrm>
                <a:off x="2440" y="3181"/>
                <a:ext cx="16" cy="22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2" name="Rectangle 202"/>
              <p:cNvSpPr>
                <a:spLocks noChangeArrowheads="1"/>
              </p:cNvSpPr>
              <p:nvPr/>
            </p:nvSpPr>
            <p:spPr bwMode="auto">
              <a:xfrm>
                <a:off x="2449" y="3184"/>
                <a:ext cx="16" cy="21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3" name="Rectangle 203"/>
              <p:cNvSpPr>
                <a:spLocks noChangeArrowheads="1"/>
              </p:cNvSpPr>
              <p:nvPr/>
            </p:nvSpPr>
            <p:spPr bwMode="auto">
              <a:xfrm>
                <a:off x="2459" y="3186"/>
                <a:ext cx="16" cy="21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4" name="Rectangle 204"/>
              <p:cNvSpPr>
                <a:spLocks noChangeArrowheads="1"/>
              </p:cNvSpPr>
              <p:nvPr/>
            </p:nvSpPr>
            <p:spPr bwMode="auto">
              <a:xfrm>
                <a:off x="2468" y="3189"/>
                <a:ext cx="16" cy="214"/>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5" name="Rectangle 205"/>
              <p:cNvSpPr>
                <a:spLocks noChangeArrowheads="1"/>
              </p:cNvSpPr>
              <p:nvPr/>
            </p:nvSpPr>
            <p:spPr bwMode="auto">
              <a:xfrm>
                <a:off x="2478" y="3191"/>
                <a:ext cx="16" cy="212"/>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6" name="Rectangle 206"/>
              <p:cNvSpPr>
                <a:spLocks noChangeArrowheads="1"/>
              </p:cNvSpPr>
              <p:nvPr/>
            </p:nvSpPr>
            <p:spPr bwMode="auto">
              <a:xfrm>
                <a:off x="2487" y="3194"/>
                <a:ext cx="16" cy="209"/>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7" name="Rectangle 207"/>
              <p:cNvSpPr>
                <a:spLocks noChangeArrowheads="1"/>
              </p:cNvSpPr>
              <p:nvPr/>
            </p:nvSpPr>
            <p:spPr bwMode="auto">
              <a:xfrm>
                <a:off x="2497" y="3196"/>
                <a:ext cx="16" cy="207"/>
              </a:xfrm>
              <a:prstGeom prst="rect">
                <a:avLst/>
              </a:prstGeom>
              <a:solidFill>
                <a:srgbClr val="CECECE"/>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8" name="Rectangle 208"/>
              <p:cNvSpPr>
                <a:spLocks noChangeArrowheads="1"/>
              </p:cNvSpPr>
              <p:nvPr/>
            </p:nvSpPr>
            <p:spPr bwMode="auto">
              <a:xfrm>
                <a:off x="2506" y="3199"/>
                <a:ext cx="16" cy="20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09" name="Rectangle 209"/>
              <p:cNvSpPr>
                <a:spLocks noChangeArrowheads="1"/>
              </p:cNvSpPr>
              <p:nvPr/>
            </p:nvSpPr>
            <p:spPr bwMode="auto">
              <a:xfrm>
                <a:off x="2516" y="3201"/>
                <a:ext cx="16" cy="20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0" name="Rectangle 210"/>
              <p:cNvSpPr>
                <a:spLocks noChangeArrowheads="1"/>
              </p:cNvSpPr>
              <p:nvPr/>
            </p:nvSpPr>
            <p:spPr bwMode="auto">
              <a:xfrm>
                <a:off x="2525" y="3204"/>
                <a:ext cx="16" cy="19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1" name="Rectangle 211"/>
              <p:cNvSpPr>
                <a:spLocks noChangeArrowheads="1"/>
              </p:cNvSpPr>
              <p:nvPr/>
            </p:nvSpPr>
            <p:spPr bwMode="auto">
              <a:xfrm>
                <a:off x="2535" y="3206"/>
                <a:ext cx="16" cy="19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2" name="Rectangle 212"/>
              <p:cNvSpPr>
                <a:spLocks noChangeArrowheads="1"/>
              </p:cNvSpPr>
              <p:nvPr/>
            </p:nvSpPr>
            <p:spPr bwMode="auto">
              <a:xfrm>
                <a:off x="2544" y="3209"/>
                <a:ext cx="16" cy="19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3" name="Rectangle 213"/>
              <p:cNvSpPr>
                <a:spLocks noChangeArrowheads="1"/>
              </p:cNvSpPr>
              <p:nvPr/>
            </p:nvSpPr>
            <p:spPr bwMode="auto">
              <a:xfrm>
                <a:off x="2554" y="3211"/>
                <a:ext cx="16" cy="19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4" name="Rectangle 214"/>
              <p:cNvSpPr>
                <a:spLocks noChangeArrowheads="1"/>
              </p:cNvSpPr>
              <p:nvPr/>
            </p:nvSpPr>
            <p:spPr bwMode="auto">
              <a:xfrm>
                <a:off x="2563" y="3213"/>
                <a:ext cx="16" cy="19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5" name="Rectangle 215"/>
              <p:cNvSpPr>
                <a:spLocks noChangeArrowheads="1"/>
              </p:cNvSpPr>
              <p:nvPr/>
            </p:nvSpPr>
            <p:spPr bwMode="auto">
              <a:xfrm>
                <a:off x="2573" y="3216"/>
                <a:ext cx="16" cy="18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6" name="Rectangle 216"/>
              <p:cNvSpPr>
                <a:spLocks noChangeArrowheads="1"/>
              </p:cNvSpPr>
              <p:nvPr/>
            </p:nvSpPr>
            <p:spPr bwMode="auto">
              <a:xfrm>
                <a:off x="2582" y="3218"/>
                <a:ext cx="16" cy="18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7" name="Rectangle 217"/>
              <p:cNvSpPr>
                <a:spLocks noChangeArrowheads="1"/>
              </p:cNvSpPr>
              <p:nvPr/>
            </p:nvSpPr>
            <p:spPr bwMode="auto">
              <a:xfrm>
                <a:off x="2592" y="3220"/>
                <a:ext cx="16" cy="18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8" name="Rectangle 218"/>
              <p:cNvSpPr>
                <a:spLocks noChangeArrowheads="1"/>
              </p:cNvSpPr>
              <p:nvPr/>
            </p:nvSpPr>
            <p:spPr bwMode="auto">
              <a:xfrm>
                <a:off x="2601" y="3222"/>
                <a:ext cx="16" cy="18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19" name="Rectangle 219"/>
              <p:cNvSpPr>
                <a:spLocks noChangeArrowheads="1"/>
              </p:cNvSpPr>
              <p:nvPr/>
            </p:nvSpPr>
            <p:spPr bwMode="auto">
              <a:xfrm>
                <a:off x="2611" y="3224"/>
                <a:ext cx="16" cy="17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0" name="Rectangle 220"/>
              <p:cNvSpPr>
                <a:spLocks noChangeArrowheads="1"/>
              </p:cNvSpPr>
              <p:nvPr/>
            </p:nvSpPr>
            <p:spPr bwMode="auto">
              <a:xfrm>
                <a:off x="2620" y="3227"/>
                <a:ext cx="16" cy="17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1" name="Rectangle 221"/>
              <p:cNvSpPr>
                <a:spLocks noChangeArrowheads="1"/>
              </p:cNvSpPr>
              <p:nvPr/>
            </p:nvSpPr>
            <p:spPr bwMode="auto">
              <a:xfrm>
                <a:off x="2630" y="3229"/>
                <a:ext cx="16" cy="17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2" name="Rectangle 222"/>
              <p:cNvSpPr>
                <a:spLocks noChangeArrowheads="1"/>
              </p:cNvSpPr>
              <p:nvPr/>
            </p:nvSpPr>
            <p:spPr bwMode="auto">
              <a:xfrm>
                <a:off x="2639" y="3231"/>
                <a:ext cx="16" cy="17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3" name="Rectangle 223"/>
              <p:cNvSpPr>
                <a:spLocks noChangeArrowheads="1"/>
              </p:cNvSpPr>
              <p:nvPr/>
            </p:nvSpPr>
            <p:spPr bwMode="auto">
              <a:xfrm>
                <a:off x="2649" y="3233"/>
                <a:ext cx="16" cy="17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4" name="Rectangle 224"/>
              <p:cNvSpPr>
                <a:spLocks noChangeArrowheads="1"/>
              </p:cNvSpPr>
              <p:nvPr/>
            </p:nvSpPr>
            <p:spPr bwMode="auto">
              <a:xfrm>
                <a:off x="2658" y="3235"/>
                <a:ext cx="16" cy="16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5" name="Rectangle 225"/>
              <p:cNvSpPr>
                <a:spLocks noChangeArrowheads="1"/>
              </p:cNvSpPr>
              <p:nvPr/>
            </p:nvSpPr>
            <p:spPr bwMode="auto">
              <a:xfrm>
                <a:off x="2668" y="3237"/>
                <a:ext cx="16" cy="16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6" name="Rectangle 226"/>
              <p:cNvSpPr>
                <a:spLocks noChangeArrowheads="1"/>
              </p:cNvSpPr>
              <p:nvPr/>
            </p:nvSpPr>
            <p:spPr bwMode="auto">
              <a:xfrm>
                <a:off x="2677" y="3239"/>
                <a:ext cx="16" cy="16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7" name="Rectangle 227"/>
              <p:cNvSpPr>
                <a:spLocks noChangeArrowheads="1"/>
              </p:cNvSpPr>
              <p:nvPr/>
            </p:nvSpPr>
            <p:spPr bwMode="auto">
              <a:xfrm>
                <a:off x="2687" y="3241"/>
                <a:ext cx="16" cy="16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8" name="Rectangle 228"/>
              <p:cNvSpPr>
                <a:spLocks noChangeArrowheads="1"/>
              </p:cNvSpPr>
              <p:nvPr/>
            </p:nvSpPr>
            <p:spPr bwMode="auto">
              <a:xfrm>
                <a:off x="2696" y="3243"/>
                <a:ext cx="16" cy="1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29" name="Rectangle 229"/>
              <p:cNvSpPr>
                <a:spLocks noChangeArrowheads="1"/>
              </p:cNvSpPr>
              <p:nvPr/>
            </p:nvSpPr>
            <p:spPr bwMode="auto">
              <a:xfrm>
                <a:off x="2706" y="3245"/>
                <a:ext cx="16" cy="15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0" name="Rectangle 230"/>
              <p:cNvSpPr>
                <a:spLocks noChangeArrowheads="1"/>
              </p:cNvSpPr>
              <p:nvPr/>
            </p:nvSpPr>
            <p:spPr bwMode="auto">
              <a:xfrm>
                <a:off x="2715" y="3247"/>
                <a:ext cx="16" cy="15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1" name="Rectangle 231"/>
              <p:cNvSpPr>
                <a:spLocks noChangeArrowheads="1"/>
              </p:cNvSpPr>
              <p:nvPr/>
            </p:nvSpPr>
            <p:spPr bwMode="auto">
              <a:xfrm>
                <a:off x="2724" y="3249"/>
                <a:ext cx="16" cy="15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2" name="Rectangle 232"/>
              <p:cNvSpPr>
                <a:spLocks noChangeArrowheads="1"/>
              </p:cNvSpPr>
              <p:nvPr/>
            </p:nvSpPr>
            <p:spPr bwMode="auto">
              <a:xfrm>
                <a:off x="2734" y="3251"/>
                <a:ext cx="16" cy="15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3" name="Rectangle 233"/>
              <p:cNvSpPr>
                <a:spLocks noChangeArrowheads="1"/>
              </p:cNvSpPr>
              <p:nvPr/>
            </p:nvSpPr>
            <p:spPr bwMode="auto">
              <a:xfrm>
                <a:off x="2744" y="3253"/>
                <a:ext cx="16" cy="15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4" name="Rectangle 234"/>
              <p:cNvSpPr>
                <a:spLocks noChangeArrowheads="1"/>
              </p:cNvSpPr>
              <p:nvPr/>
            </p:nvSpPr>
            <p:spPr bwMode="auto">
              <a:xfrm>
                <a:off x="2753" y="3254"/>
                <a:ext cx="16" cy="1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5" name="Rectangle 235"/>
              <p:cNvSpPr>
                <a:spLocks noChangeArrowheads="1"/>
              </p:cNvSpPr>
              <p:nvPr/>
            </p:nvSpPr>
            <p:spPr bwMode="auto">
              <a:xfrm>
                <a:off x="2762" y="3256"/>
                <a:ext cx="16" cy="14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6" name="Rectangle 236"/>
              <p:cNvSpPr>
                <a:spLocks noChangeArrowheads="1"/>
              </p:cNvSpPr>
              <p:nvPr/>
            </p:nvSpPr>
            <p:spPr bwMode="auto">
              <a:xfrm>
                <a:off x="2772" y="3258"/>
                <a:ext cx="16" cy="14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7" name="Rectangle 237"/>
              <p:cNvSpPr>
                <a:spLocks noChangeArrowheads="1"/>
              </p:cNvSpPr>
              <p:nvPr/>
            </p:nvSpPr>
            <p:spPr bwMode="auto">
              <a:xfrm>
                <a:off x="2782" y="3260"/>
                <a:ext cx="16" cy="14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8" name="Rectangle 238"/>
              <p:cNvSpPr>
                <a:spLocks noChangeArrowheads="1"/>
              </p:cNvSpPr>
              <p:nvPr/>
            </p:nvSpPr>
            <p:spPr bwMode="auto">
              <a:xfrm>
                <a:off x="2791" y="3261"/>
                <a:ext cx="16" cy="14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39" name="Rectangle 239"/>
              <p:cNvSpPr>
                <a:spLocks noChangeArrowheads="1"/>
              </p:cNvSpPr>
              <p:nvPr/>
            </p:nvSpPr>
            <p:spPr bwMode="auto">
              <a:xfrm>
                <a:off x="2801" y="3263"/>
                <a:ext cx="16" cy="14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0" name="Rectangle 240"/>
              <p:cNvSpPr>
                <a:spLocks noChangeArrowheads="1"/>
              </p:cNvSpPr>
              <p:nvPr/>
            </p:nvSpPr>
            <p:spPr bwMode="auto">
              <a:xfrm>
                <a:off x="2810" y="3265"/>
                <a:ext cx="16" cy="1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1" name="Rectangle 241"/>
              <p:cNvSpPr>
                <a:spLocks noChangeArrowheads="1"/>
              </p:cNvSpPr>
              <p:nvPr/>
            </p:nvSpPr>
            <p:spPr bwMode="auto">
              <a:xfrm>
                <a:off x="2820" y="3267"/>
                <a:ext cx="16" cy="13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2" name="Rectangle 242"/>
              <p:cNvSpPr>
                <a:spLocks noChangeArrowheads="1"/>
              </p:cNvSpPr>
              <p:nvPr/>
            </p:nvSpPr>
            <p:spPr bwMode="auto">
              <a:xfrm>
                <a:off x="2829" y="3268"/>
                <a:ext cx="16" cy="1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3" name="Rectangle 243"/>
              <p:cNvSpPr>
                <a:spLocks noChangeArrowheads="1"/>
              </p:cNvSpPr>
              <p:nvPr/>
            </p:nvSpPr>
            <p:spPr bwMode="auto">
              <a:xfrm>
                <a:off x="2839" y="3270"/>
                <a:ext cx="16" cy="1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4" name="Rectangle 244"/>
              <p:cNvSpPr>
                <a:spLocks noChangeArrowheads="1"/>
              </p:cNvSpPr>
              <p:nvPr/>
            </p:nvSpPr>
            <p:spPr bwMode="auto">
              <a:xfrm>
                <a:off x="2848" y="3271"/>
                <a:ext cx="16" cy="13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5" name="Rectangle 245"/>
              <p:cNvSpPr>
                <a:spLocks noChangeArrowheads="1"/>
              </p:cNvSpPr>
              <p:nvPr/>
            </p:nvSpPr>
            <p:spPr bwMode="auto">
              <a:xfrm>
                <a:off x="2858" y="3273"/>
                <a:ext cx="16" cy="13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6" name="Rectangle 246"/>
              <p:cNvSpPr>
                <a:spLocks noChangeArrowheads="1"/>
              </p:cNvSpPr>
              <p:nvPr/>
            </p:nvSpPr>
            <p:spPr bwMode="auto">
              <a:xfrm>
                <a:off x="2867" y="3275"/>
                <a:ext cx="16" cy="12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7" name="Rectangle 247"/>
              <p:cNvSpPr>
                <a:spLocks noChangeArrowheads="1"/>
              </p:cNvSpPr>
              <p:nvPr/>
            </p:nvSpPr>
            <p:spPr bwMode="auto">
              <a:xfrm>
                <a:off x="2877" y="3276"/>
                <a:ext cx="16" cy="1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8" name="Rectangle 248"/>
              <p:cNvSpPr>
                <a:spLocks noChangeArrowheads="1"/>
              </p:cNvSpPr>
              <p:nvPr/>
            </p:nvSpPr>
            <p:spPr bwMode="auto">
              <a:xfrm>
                <a:off x="2886" y="3278"/>
                <a:ext cx="16" cy="1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49" name="Rectangle 249"/>
              <p:cNvSpPr>
                <a:spLocks noChangeArrowheads="1"/>
              </p:cNvSpPr>
              <p:nvPr/>
            </p:nvSpPr>
            <p:spPr bwMode="auto">
              <a:xfrm>
                <a:off x="2895" y="3279"/>
                <a:ext cx="16" cy="12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0" name="Rectangle 250"/>
              <p:cNvSpPr>
                <a:spLocks noChangeArrowheads="1"/>
              </p:cNvSpPr>
              <p:nvPr/>
            </p:nvSpPr>
            <p:spPr bwMode="auto">
              <a:xfrm>
                <a:off x="2905" y="3281"/>
                <a:ext cx="16" cy="1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1" name="Rectangle 251"/>
              <p:cNvSpPr>
                <a:spLocks noChangeArrowheads="1"/>
              </p:cNvSpPr>
              <p:nvPr/>
            </p:nvSpPr>
            <p:spPr bwMode="auto">
              <a:xfrm>
                <a:off x="2915" y="3282"/>
                <a:ext cx="16" cy="1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2" name="Rectangle 252"/>
              <p:cNvSpPr>
                <a:spLocks noChangeArrowheads="1"/>
              </p:cNvSpPr>
              <p:nvPr/>
            </p:nvSpPr>
            <p:spPr bwMode="auto">
              <a:xfrm>
                <a:off x="2924" y="3284"/>
                <a:ext cx="16" cy="1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3" name="Rectangle 253"/>
              <p:cNvSpPr>
                <a:spLocks noChangeArrowheads="1"/>
              </p:cNvSpPr>
              <p:nvPr/>
            </p:nvSpPr>
            <p:spPr bwMode="auto">
              <a:xfrm>
                <a:off x="2933" y="3285"/>
                <a:ext cx="16" cy="1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4" name="Rectangle 254"/>
              <p:cNvSpPr>
                <a:spLocks noChangeArrowheads="1"/>
              </p:cNvSpPr>
              <p:nvPr/>
            </p:nvSpPr>
            <p:spPr bwMode="auto">
              <a:xfrm>
                <a:off x="2943" y="3287"/>
                <a:ext cx="16" cy="1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5" name="Rectangle 255"/>
              <p:cNvSpPr>
                <a:spLocks noChangeArrowheads="1"/>
              </p:cNvSpPr>
              <p:nvPr/>
            </p:nvSpPr>
            <p:spPr bwMode="auto">
              <a:xfrm>
                <a:off x="2953" y="3288"/>
                <a:ext cx="16" cy="11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6" name="Rectangle 256"/>
              <p:cNvSpPr>
                <a:spLocks noChangeArrowheads="1"/>
              </p:cNvSpPr>
              <p:nvPr/>
            </p:nvSpPr>
            <p:spPr bwMode="auto">
              <a:xfrm>
                <a:off x="2962" y="3289"/>
                <a:ext cx="16" cy="11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7" name="Rectangle 257"/>
              <p:cNvSpPr>
                <a:spLocks noChangeArrowheads="1"/>
              </p:cNvSpPr>
              <p:nvPr/>
            </p:nvSpPr>
            <p:spPr bwMode="auto">
              <a:xfrm>
                <a:off x="2971" y="3291"/>
                <a:ext cx="16" cy="11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8" name="Rectangle 258"/>
              <p:cNvSpPr>
                <a:spLocks noChangeArrowheads="1"/>
              </p:cNvSpPr>
              <p:nvPr/>
            </p:nvSpPr>
            <p:spPr bwMode="auto">
              <a:xfrm>
                <a:off x="2981" y="3292"/>
                <a:ext cx="16" cy="11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59" name="Rectangle 259"/>
              <p:cNvSpPr>
                <a:spLocks noChangeArrowheads="1"/>
              </p:cNvSpPr>
              <p:nvPr/>
            </p:nvSpPr>
            <p:spPr bwMode="auto">
              <a:xfrm>
                <a:off x="2991" y="3293"/>
                <a:ext cx="16" cy="11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0" name="Rectangle 260"/>
              <p:cNvSpPr>
                <a:spLocks noChangeArrowheads="1"/>
              </p:cNvSpPr>
              <p:nvPr/>
            </p:nvSpPr>
            <p:spPr bwMode="auto">
              <a:xfrm>
                <a:off x="3000" y="3295"/>
                <a:ext cx="16" cy="10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1" name="Rectangle 261"/>
              <p:cNvSpPr>
                <a:spLocks noChangeArrowheads="1"/>
              </p:cNvSpPr>
              <p:nvPr/>
            </p:nvSpPr>
            <p:spPr bwMode="auto">
              <a:xfrm>
                <a:off x="3009" y="3296"/>
                <a:ext cx="16" cy="10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2" name="Rectangle 262"/>
              <p:cNvSpPr>
                <a:spLocks noChangeArrowheads="1"/>
              </p:cNvSpPr>
              <p:nvPr/>
            </p:nvSpPr>
            <p:spPr bwMode="auto">
              <a:xfrm>
                <a:off x="3019" y="3297"/>
                <a:ext cx="16" cy="10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3" name="Rectangle 263"/>
              <p:cNvSpPr>
                <a:spLocks noChangeArrowheads="1"/>
              </p:cNvSpPr>
              <p:nvPr/>
            </p:nvSpPr>
            <p:spPr bwMode="auto">
              <a:xfrm>
                <a:off x="3029" y="3299"/>
                <a:ext cx="16" cy="10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4" name="Rectangle 264"/>
              <p:cNvSpPr>
                <a:spLocks noChangeArrowheads="1"/>
              </p:cNvSpPr>
              <p:nvPr/>
            </p:nvSpPr>
            <p:spPr bwMode="auto">
              <a:xfrm>
                <a:off x="3038" y="3300"/>
                <a:ext cx="16" cy="10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5" name="Rectangle 265"/>
              <p:cNvSpPr>
                <a:spLocks noChangeArrowheads="1"/>
              </p:cNvSpPr>
              <p:nvPr/>
            </p:nvSpPr>
            <p:spPr bwMode="auto">
              <a:xfrm>
                <a:off x="3047" y="3301"/>
                <a:ext cx="16" cy="10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6" name="Rectangle 266"/>
              <p:cNvSpPr>
                <a:spLocks noChangeArrowheads="1"/>
              </p:cNvSpPr>
              <p:nvPr/>
            </p:nvSpPr>
            <p:spPr bwMode="auto">
              <a:xfrm>
                <a:off x="3057" y="3303"/>
                <a:ext cx="16" cy="10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7" name="Rectangle 267"/>
              <p:cNvSpPr>
                <a:spLocks noChangeArrowheads="1"/>
              </p:cNvSpPr>
              <p:nvPr/>
            </p:nvSpPr>
            <p:spPr bwMode="auto">
              <a:xfrm>
                <a:off x="3067" y="3304"/>
                <a:ext cx="16" cy="9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8" name="Rectangle 268"/>
              <p:cNvSpPr>
                <a:spLocks noChangeArrowheads="1"/>
              </p:cNvSpPr>
              <p:nvPr/>
            </p:nvSpPr>
            <p:spPr bwMode="auto">
              <a:xfrm>
                <a:off x="3076" y="3305"/>
                <a:ext cx="16" cy="9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69" name="Rectangle 269"/>
              <p:cNvSpPr>
                <a:spLocks noChangeArrowheads="1"/>
              </p:cNvSpPr>
              <p:nvPr/>
            </p:nvSpPr>
            <p:spPr bwMode="auto">
              <a:xfrm>
                <a:off x="3086" y="3306"/>
                <a:ext cx="16" cy="9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0" name="Rectangle 270"/>
              <p:cNvSpPr>
                <a:spLocks noChangeArrowheads="1"/>
              </p:cNvSpPr>
              <p:nvPr/>
            </p:nvSpPr>
            <p:spPr bwMode="auto">
              <a:xfrm>
                <a:off x="3095" y="3307"/>
                <a:ext cx="16" cy="9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1" name="Rectangle 271"/>
              <p:cNvSpPr>
                <a:spLocks noChangeArrowheads="1"/>
              </p:cNvSpPr>
              <p:nvPr/>
            </p:nvSpPr>
            <p:spPr bwMode="auto">
              <a:xfrm>
                <a:off x="3104" y="3309"/>
                <a:ext cx="16" cy="9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2" name="Rectangle 272"/>
              <p:cNvSpPr>
                <a:spLocks noChangeArrowheads="1"/>
              </p:cNvSpPr>
              <p:nvPr/>
            </p:nvSpPr>
            <p:spPr bwMode="auto">
              <a:xfrm>
                <a:off x="3114" y="3310"/>
                <a:ext cx="16" cy="9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3" name="Rectangle 273"/>
              <p:cNvSpPr>
                <a:spLocks noChangeArrowheads="1"/>
              </p:cNvSpPr>
              <p:nvPr/>
            </p:nvSpPr>
            <p:spPr bwMode="auto">
              <a:xfrm>
                <a:off x="3124" y="3311"/>
                <a:ext cx="16" cy="9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4" name="Rectangle 274"/>
              <p:cNvSpPr>
                <a:spLocks noChangeArrowheads="1"/>
              </p:cNvSpPr>
              <p:nvPr/>
            </p:nvSpPr>
            <p:spPr bwMode="auto">
              <a:xfrm>
                <a:off x="3133" y="3312"/>
                <a:ext cx="16" cy="9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5" name="Rectangle 275"/>
              <p:cNvSpPr>
                <a:spLocks noChangeArrowheads="1"/>
              </p:cNvSpPr>
              <p:nvPr/>
            </p:nvSpPr>
            <p:spPr bwMode="auto">
              <a:xfrm>
                <a:off x="3142" y="3313"/>
                <a:ext cx="16" cy="9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6" name="Rectangle 276"/>
              <p:cNvSpPr>
                <a:spLocks noChangeArrowheads="1"/>
              </p:cNvSpPr>
              <p:nvPr/>
            </p:nvSpPr>
            <p:spPr bwMode="auto">
              <a:xfrm>
                <a:off x="3152" y="3314"/>
                <a:ext cx="16" cy="8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7" name="Rectangle 277"/>
              <p:cNvSpPr>
                <a:spLocks noChangeArrowheads="1"/>
              </p:cNvSpPr>
              <p:nvPr/>
            </p:nvSpPr>
            <p:spPr bwMode="auto">
              <a:xfrm>
                <a:off x="3162" y="3315"/>
                <a:ext cx="16" cy="8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8" name="Rectangle 278"/>
              <p:cNvSpPr>
                <a:spLocks noChangeArrowheads="1"/>
              </p:cNvSpPr>
              <p:nvPr/>
            </p:nvSpPr>
            <p:spPr bwMode="auto">
              <a:xfrm>
                <a:off x="3171" y="3316"/>
                <a:ext cx="16" cy="8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79" name="Rectangle 279"/>
              <p:cNvSpPr>
                <a:spLocks noChangeArrowheads="1"/>
              </p:cNvSpPr>
              <p:nvPr/>
            </p:nvSpPr>
            <p:spPr bwMode="auto">
              <a:xfrm>
                <a:off x="3180" y="3317"/>
                <a:ext cx="16" cy="8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0" name="Rectangle 280"/>
              <p:cNvSpPr>
                <a:spLocks noChangeArrowheads="1"/>
              </p:cNvSpPr>
              <p:nvPr/>
            </p:nvSpPr>
            <p:spPr bwMode="auto">
              <a:xfrm>
                <a:off x="3190" y="3318"/>
                <a:ext cx="16" cy="8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1" name="Rectangle 281"/>
              <p:cNvSpPr>
                <a:spLocks noChangeArrowheads="1"/>
              </p:cNvSpPr>
              <p:nvPr/>
            </p:nvSpPr>
            <p:spPr bwMode="auto">
              <a:xfrm>
                <a:off x="3200" y="3320"/>
                <a:ext cx="16" cy="8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2" name="Rectangle 282"/>
              <p:cNvSpPr>
                <a:spLocks noChangeArrowheads="1"/>
              </p:cNvSpPr>
              <p:nvPr/>
            </p:nvSpPr>
            <p:spPr bwMode="auto">
              <a:xfrm>
                <a:off x="3209" y="3320"/>
                <a:ext cx="16" cy="8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3" name="Rectangle 283"/>
              <p:cNvSpPr>
                <a:spLocks noChangeArrowheads="1"/>
              </p:cNvSpPr>
              <p:nvPr/>
            </p:nvSpPr>
            <p:spPr bwMode="auto">
              <a:xfrm>
                <a:off x="3218" y="3322"/>
                <a:ext cx="16" cy="8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4" name="Rectangle 284"/>
              <p:cNvSpPr>
                <a:spLocks noChangeArrowheads="1"/>
              </p:cNvSpPr>
              <p:nvPr/>
            </p:nvSpPr>
            <p:spPr bwMode="auto">
              <a:xfrm>
                <a:off x="3228" y="3322"/>
                <a:ext cx="16" cy="8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5" name="Rectangle 285"/>
              <p:cNvSpPr>
                <a:spLocks noChangeArrowheads="1"/>
              </p:cNvSpPr>
              <p:nvPr/>
            </p:nvSpPr>
            <p:spPr bwMode="auto">
              <a:xfrm>
                <a:off x="3238" y="3324"/>
                <a:ext cx="16" cy="7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6" name="Rectangle 286"/>
              <p:cNvSpPr>
                <a:spLocks noChangeArrowheads="1"/>
              </p:cNvSpPr>
              <p:nvPr/>
            </p:nvSpPr>
            <p:spPr bwMode="auto">
              <a:xfrm>
                <a:off x="3247" y="3324"/>
                <a:ext cx="16" cy="7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7" name="Rectangle 287"/>
              <p:cNvSpPr>
                <a:spLocks noChangeArrowheads="1"/>
              </p:cNvSpPr>
              <p:nvPr/>
            </p:nvSpPr>
            <p:spPr bwMode="auto">
              <a:xfrm>
                <a:off x="3256" y="3326"/>
                <a:ext cx="16" cy="7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8" name="Rectangle 288"/>
              <p:cNvSpPr>
                <a:spLocks noChangeArrowheads="1"/>
              </p:cNvSpPr>
              <p:nvPr/>
            </p:nvSpPr>
            <p:spPr bwMode="auto">
              <a:xfrm>
                <a:off x="3266" y="3326"/>
                <a:ext cx="16" cy="7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89" name="Rectangle 289"/>
              <p:cNvSpPr>
                <a:spLocks noChangeArrowheads="1"/>
              </p:cNvSpPr>
              <p:nvPr/>
            </p:nvSpPr>
            <p:spPr bwMode="auto">
              <a:xfrm>
                <a:off x="3275" y="3327"/>
                <a:ext cx="16" cy="7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0" name="Rectangle 290"/>
              <p:cNvSpPr>
                <a:spLocks noChangeArrowheads="1"/>
              </p:cNvSpPr>
              <p:nvPr/>
            </p:nvSpPr>
            <p:spPr bwMode="auto">
              <a:xfrm>
                <a:off x="3285" y="3328"/>
                <a:ext cx="16" cy="7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1" name="Rectangle 291"/>
              <p:cNvSpPr>
                <a:spLocks noChangeArrowheads="1"/>
              </p:cNvSpPr>
              <p:nvPr/>
            </p:nvSpPr>
            <p:spPr bwMode="auto">
              <a:xfrm>
                <a:off x="3294" y="3329"/>
                <a:ext cx="16" cy="7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2" name="Rectangle 292"/>
              <p:cNvSpPr>
                <a:spLocks noChangeArrowheads="1"/>
              </p:cNvSpPr>
              <p:nvPr/>
            </p:nvSpPr>
            <p:spPr bwMode="auto">
              <a:xfrm>
                <a:off x="3304" y="3330"/>
                <a:ext cx="16" cy="7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3" name="Rectangle 293"/>
              <p:cNvSpPr>
                <a:spLocks noChangeArrowheads="1"/>
              </p:cNvSpPr>
              <p:nvPr/>
            </p:nvSpPr>
            <p:spPr bwMode="auto">
              <a:xfrm>
                <a:off x="3313" y="3331"/>
                <a:ext cx="16" cy="7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4" name="Rectangle 294"/>
              <p:cNvSpPr>
                <a:spLocks noChangeArrowheads="1"/>
              </p:cNvSpPr>
              <p:nvPr/>
            </p:nvSpPr>
            <p:spPr bwMode="auto">
              <a:xfrm>
                <a:off x="3323" y="3332"/>
                <a:ext cx="16" cy="7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5" name="Rectangle 295"/>
              <p:cNvSpPr>
                <a:spLocks noChangeArrowheads="1"/>
              </p:cNvSpPr>
              <p:nvPr/>
            </p:nvSpPr>
            <p:spPr bwMode="auto">
              <a:xfrm>
                <a:off x="3333" y="3333"/>
                <a:ext cx="16" cy="7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6" name="Rectangle 296"/>
              <p:cNvSpPr>
                <a:spLocks noChangeArrowheads="1"/>
              </p:cNvSpPr>
              <p:nvPr/>
            </p:nvSpPr>
            <p:spPr bwMode="auto">
              <a:xfrm>
                <a:off x="3342" y="3334"/>
                <a:ext cx="16" cy="6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7" name="Rectangle 297"/>
              <p:cNvSpPr>
                <a:spLocks noChangeArrowheads="1"/>
              </p:cNvSpPr>
              <p:nvPr/>
            </p:nvSpPr>
            <p:spPr bwMode="auto">
              <a:xfrm>
                <a:off x="3351" y="3334"/>
                <a:ext cx="16" cy="6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8" name="Rectangle 298"/>
              <p:cNvSpPr>
                <a:spLocks noChangeArrowheads="1"/>
              </p:cNvSpPr>
              <p:nvPr/>
            </p:nvSpPr>
            <p:spPr bwMode="auto">
              <a:xfrm>
                <a:off x="3361" y="3335"/>
                <a:ext cx="16" cy="6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299" name="Rectangle 299"/>
              <p:cNvSpPr>
                <a:spLocks noChangeArrowheads="1"/>
              </p:cNvSpPr>
              <p:nvPr/>
            </p:nvSpPr>
            <p:spPr bwMode="auto">
              <a:xfrm>
                <a:off x="3371" y="3336"/>
                <a:ext cx="16" cy="6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0" name="Rectangle 300"/>
              <p:cNvSpPr>
                <a:spLocks noChangeArrowheads="1"/>
              </p:cNvSpPr>
              <p:nvPr/>
            </p:nvSpPr>
            <p:spPr bwMode="auto">
              <a:xfrm>
                <a:off x="3380" y="3337"/>
                <a:ext cx="16" cy="6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1" name="Rectangle 301"/>
              <p:cNvSpPr>
                <a:spLocks noChangeArrowheads="1"/>
              </p:cNvSpPr>
              <p:nvPr/>
            </p:nvSpPr>
            <p:spPr bwMode="auto">
              <a:xfrm>
                <a:off x="3389" y="3338"/>
                <a:ext cx="16" cy="6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2" name="Rectangle 302"/>
              <p:cNvSpPr>
                <a:spLocks noChangeArrowheads="1"/>
              </p:cNvSpPr>
              <p:nvPr/>
            </p:nvSpPr>
            <p:spPr bwMode="auto">
              <a:xfrm>
                <a:off x="3399" y="3339"/>
                <a:ext cx="16" cy="6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3" name="Rectangle 303"/>
              <p:cNvSpPr>
                <a:spLocks noChangeArrowheads="1"/>
              </p:cNvSpPr>
              <p:nvPr/>
            </p:nvSpPr>
            <p:spPr bwMode="auto">
              <a:xfrm>
                <a:off x="3409" y="3340"/>
                <a:ext cx="16" cy="6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4" name="Rectangle 304"/>
              <p:cNvSpPr>
                <a:spLocks noChangeArrowheads="1"/>
              </p:cNvSpPr>
              <p:nvPr/>
            </p:nvSpPr>
            <p:spPr bwMode="auto">
              <a:xfrm>
                <a:off x="3418" y="3340"/>
                <a:ext cx="16" cy="6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5" name="Rectangle 305"/>
              <p:cNvSpPr>
                <a:spLocks noChangeArrowheads="1"/>
              </p:cNvSpPr>
              <p:nvPr/>
            </p:nvSpPr>
            <p:spPr bwMode="auto">
              <a:xfrm>
                <a:off x="3427" y="3341"/>
                <a:ext cx="16" cy="6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6" name="Rectangle 306"/>
              <p:cNvSpPr>
                <a:spLocks noChangeArrowheads="1"/>
              </p:cNvSpPr>
              <p:nvPr/>
            </p:nvSpPr>
            <p:spPr bwMode="auto">
              <a:xfrm>
                <a:off x="3437" y="3342"/>
                <a:ext cx="16" cy="6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7" name="Rectangle 307"/>
              <p:cNvSpPr>
                <a:spLocks noChangeArrowheads="1"/>
              </p:cNvSpPr>
              <p:nvPr/>
            </p:nvSpPr>
            <p:spPr bwMode="auto">
              <a:xfrm>
                <a:off x="3446" y="3343"/>
                <a:ext cx="16"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8" name="Rectangle 308"/>
              <p:cNvSpPr>
                <a:spLocks noChangeArrowheads="1"/>
              </p:cNvSpPr>
              <p:nvPr/>
            </p:nvSpPr>
            <p:spPr bwMode="auto">
              <a:xfrm>
                <a:off x="3456" y="3343"/>
                <a:ext cx="16"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09" name="Rectangle 309"/>
              <p:cNvSpPr>
                <a:spLocks noChangeArrowheads="1"/>
              </p:cNvSpPr>
              <p:nvPr/>
            </p:nvSpPr>
            <p:spPr bwMode="auto">
              <a:xfrm>
                <a:off x="3465" y="3344"/>
                <a:ext cx="16" cy="5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0" name="Rectangle 310"/>
              <p:cNvSpPr>
                <a:spLocks noChangeArrowheads="1"/>
              </p:cNvSpPr>
              <p:nvPr/>
            </p:nvSpPr>
            <p:spPr bwMode="auto">
              <a:xfrm>
                <a:off x="3475" y="3345"/>
                <a:ext cx="16" cy="5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1" name="Rectangle 311"/>
              <p:cNvSpPr>
                <a:spLocks noChangeArrowheads="1"/>
              </p:cNvSpPr>
              <p:nvPr/>
            </p:nvSpPr>
            <p:spPr bwMode="auto">
              <a:xfrm>
                <a:off x="3484" y="3346"/>
                <a:ext cx="16" cy="5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2" name="Rectangle 312"/>
              <p:cNvSpPr>
                <a:spLocks noChangeArrowheads="1"/>
              </p:cNvSpPr>
              <p:nvPr/>
            </p:nvSpPr>
            <p:spPr bwMode="auto">
              <a:xfrm>
                <a:off x="3494" y="3346"/>
                <a:ext cx="16" cy="5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3" name="Rectangle 313"/>
              <p:cNvSpPr>
                <a:spLocks noChangeArrowheads="1"/>
              </p:cNvSpPr>
              <p:nvPr/>
            </p:nvSpPr>
            <p:spPr bwMode="auto">
              <a:xfrm>
                <a:off x="3503" y="3347"/>
                <a:ext cx="16" cy="5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4" name="Rectangle 314"/>
              <p:cNvSpPr>
                <a:spLocks noChangeArrowheads="1"/>
              </p:cNvSpPr>
              <p:nvPr/>
            </p:nvSpPr>
            <p:spPr bwMode="auto">
              <a:xfrm>
                <a:off x="3513" y="3348"/>
                <a:ext cx="16" cy="5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5" name="Rectangle 315"/>
              <p:cNvSpPr>
                <a:spLocks noChangeArrowheads="1"/>
              </p:cNvSpPr>
              <p:nvPr/>
            </p:nvSpPr>
            <p:spPr bwMode="auto">
              <a:xfrm>
                <a:off x="3522" y="3348"/>
                <a:ext cx="16" cy="5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6" name="Rectangle 316"/>
              <p:cNvSpPr>
                <a:spLocks noChangeArrowheads="1"/>
              </p:cNvSpPr>
              <p:nvPr/>
            </p:nvSpPr>
            <p:spPr bwMode="auto">
              <a:xfrm>
                <a:off x="3532" y="3349"/>
                <a:ext cx="16" cy="5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7" name="Rectangle 317"/>
              <p:cNvSpPr>
                <a:spLocks noChangeArrowheads="1"/>
              </p:cNvSpPr>
              <p:nvPr/>
            </p:nvSpPr>
            <p:spPr bwMode="auto">
              <a:xfrm>
                <a:off x="3541" y="3350"/>
                <a:ext cx="16" cy="5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8" name="Rectangle 318"/>
              <p:cNvSpPr>
                <a:spLocks noChangeArrowheads="1"/>
              </p:cNvSpPr>
              <p:nvPr/>
            </p:nvSpPr>
            <p:spPr bwMode="auto">
              <a:xfrm>
                <a:off x="3551" y="3350"/>
                <a:ext cx="16" cy="5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19" name="Rectangle 319"/>
              <p:cNvSpPr>
                <a:spLocks noChangeArrowheads="1"/>
              </p:cNvSpPr>
              <p:nvPr/>
            </p:nvSpPr>
            <p:spPr bwMode="auto">
              <a:xfrm>
                <a:off x="3560" y="3351"/>
                <a:ext cx="16" cy="5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0" name="Rectangle 320"/>
              <p:cNvSpPr>
                <a:spLocks noChangeArrowheads="1"/>
              </p:cNvSpPr>
              <p:nvPr/>
            </p:nvSpPr>
            <p:spPr bwMode="auto">
              <a:xfrm>
                <a:off x="3570" y="3352"/>
                <a:ext cx="16" cy="5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1" name="Rectangle 321"/>
              <p:cNvSpPr>
                <a:spLocks noChangeArrowheads="1"/>
              </p:cNvSpPr>
              <p:nvPr/>
            </p:nvSpPr>
            <p:spPr bwMode="auto">
              <a:xfrm>
                <a:off x="3580" y="3352"/>
                <a:ext cx="16" cy="5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2" name="Rectangle 322"/>
              <p:cNvSpPr>
                <a:spLocks noChangeArrowheads="1"/>
              </p:cNvSpPr>
              <p:nvPr/>
            </p:nvSpPr>
            <p:spPr bwMode="auto">
              <a:xfrm>
                <a:off x="3589" y="3353"/>
                <a:ext cx="16" cy="5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3" name="Rectangle 323"/>
              <p:cNvSpPr>
                <a:spLocks noChangeArrowheads="1"/>
              </p:cNvSpPr>
              <p:nvPr/>
            </p:nvSpPr>
            <p:spPr bwMode="auto">
              <a:xfrm>
                <a:off x="3598" y="3354"/>
                <a:ext cx="16" cy="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4" name="Rectangle 324"/>
              <p:cNvSpPr>
                <a:spLocks noChangeArrowheads="1"/>
              </p:cNvSpPr>
              <p:nvPr/>
            </p:nvSpPr>
            <p:spPr bwMode="auto">
              <a:xfrm>
                <a:off x="3608" y="3354"/>
                <a:ext cx="16" cy="4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5" name="Rectangle 325"/>
              <p:cNvSpPr>
                <a:spLocks noChangeArrowheads="1"/>
              </p:cNvSpPr>
              <p:nvPr/>
            </p:nvSpPr>
            <p:spPr bwMode="auto">
              <a:xfrm>
                <a:off x="3617" y="3355"/>
                <a:ext cx="16" cy="4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6" name="Rectangle 326"/>
              <p:cNvSpPr>
                <a:spLocks noChangeArrowheads="1"/>
              </p:cNvSpPr>
              <p:nvPr/>
            </p:nvSpPr>
            <p:spPr bwMode="auto">
              <a:xfrm>
                <a:off x="3627" y="3356"/>
                <a:ext cx="16" cy="4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7" name="Rectangle 327"/>
              <p:cNvSpPr>
                <a:spLocks noChangeArrowheads="1"/>
              </p:cNvSpPr>
              <p:nvPr/>
            </p:nvSpPr>
            <p:spPr bwMode="auto">
              <a:xfrm>
                <a:off x="3636" y="3356"/>
                <a:ext cx="16" cy="4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8" name="Rectangle 328"/>
              <p:cNvSpPr>
                <a:spLocks noChangeArrowheads="1"/>
              </p:cNvSpPr>
              <p:nvPr/>
            </p:nvSpPr>
            <p:spPr bwMode="auto">
              <a:xfrm>
                <a:off x="3646" y="3357"/>
                <a:ext cx="16" cy="4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29" name="Rectangle 329"/>
              <p:cNvSpPr>
                <a:spLocks noChangeArrowheads="1"/>
              </p:cNvSpPr>
              <p:nvPr/>
            </p:nvSpPr>
            <p:spPr bwMode="auto">
              <a:xfrm>
                <a:off x="3655" y="3357"/>
                <a:ext cx="16" cy="4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0" name="Rectangle 330"/>
              <p:cNvSpPr>
                <a:spLocks noChangeArrowheads="1"/>
              </p:cNvSpPr>
              <p:nvPr/>
            </p:nvSpPr>
            <p:spPr bwMode="auto">
              <a:xfrm>
                <a:off x="3665" y="3358"/>
                <a:ext cx="16" cy="4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1" name="Rectangle 331"/>
              <p:cNvSpPr>
                <a:spLocks noChangeArrowheads="1"/>
              </p:cNvSpPr>
              <p:nvPr/>
            </p:nvSpPr>
            <p:spPr bwMode="auto">
              <a:xfrm>
                <a:off x="3674" y="3358"/>
                <a:ext cx="16" cy="4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2" name="Rectangle 332"/>
              <p:cNvSpPr>
                <a:spLocks noChangeArrowheads="1"/>
              </p:cNvSpPr>
              <p:nvPr/>
            </p:nvSpPr>
            <p:spPr bwMode="auto">
              <a:xfrm>
                <a:off x="3684" y="3359"/>
                <a:ext cx="16" cy="4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3" name="Rectangle 333"/>
              <p:cNvSpPr>
                <a:spLocks noChangeArrowheads="1"/>
              </p:cNvSpPr>
              <p:nvPr/>
            </p:nvSpPr>
            <p:spPr bwMode="auto">
              <a:xfrm>
                <a:off x="3693" y="3360"/>
                <a:ext cx="16" cy="43"/>
              </a:xfrm>
              <a:prstGeom prst="rect">
                <a:avLst/>
              </a:prstGeom>
              <a:solidFill>
                <a:srgbClr val="FF0000"/>
              </a:solidFill>
              <a:ln w="12700">
                <a:solidFill>
                  <a:srgbClr val="FF0000"/>
                </a:solidFill>
                <a:miter lim="800000"/>
                <a:headEnd/>
                <a:tailEnd/>
              </a:ln>
            </p:spPr>
            <p:txBody>
              <a:bodyPr wrap="none" anchor="ctr"/>
              <a:lstStyle/>
              <a:p>
                <a:pPr eaLnBrk="0" hangingPunct="0"/>
                <a:endParaRPr lang="en-US"/>
              </a:p>
            </p:txBody>
          </p:sp>
          <p:sp>
            <p:nvSpPr>
              <p:cNvPr id="334" name="Rectangle 334"/>
              <p:cNvSpPr>
                <a:spLocks noChangeArrowheads="1"/>
              </p:cNvSpPr>
              <p:nvPr/>
            </p:nvSpPr>
            <p:spPr bwMode="auto">
              <a:xfrm>
                <a:off x="3703" y="3360"/>
                <a:ext cx="16" cy="4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5" name="Rectangle 335"/>
              <p:cNvSpPr>
                <a:spLocks noChangeArrowheads="1"/>
              </p:cNvSpPr>
              <p:nvPr/>
            </p:nvSpPr>
            <p:spPr bwMode="auto">
              <a:xfrm>
                <a:off x="3712" y="3361"/>
                <a:ext cx="16" cy="4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6" name="Rectangle 336"/>
              <p:cNvSpPr>
                <a:spLocks noChangeArrowheads="1"/>
              </p:cNvSpPr>
              <p:nvPr/>
            </p:nvSpPr>
            <p:spPr bwMode="auto">
              <a:xfrm>
                <a:off x="3722" y="3361"/>
                <a:ext cx="16" cy="4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7" name="Rectangle 337"/>
              <p:cNvSpPr>
                <a:spLocks noChangeArrowheads="1"/>
              </p:cNvSpPr>
              <p:nvPr/>
            </p:nvSpPr>
            <p:spPr bwMode="auto">
              <a:xfrm>
                <a:off x="3731" y="3362"/>
                <a:ext cx="16" cy="4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8" name="Rectangle 338"/>
              <p:cNvSpPr>
                <a:spLocks noChangeArrowheads="1"/>
              </p:cNvSpPr>
              <p:nvPr/>
            </p:nvSpPr>
            <p:spPr bwMode="auto">
              <a:xfrm>
                <a:off x="3741" y="3362"/>
                <a:ext cx="16" cy="4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39" name="Rectangle 339"/>
              <p:cNvSpPr>
                <a:spLocks noChangeArrowheads="1"/>
              </p:cNvSpPr>
              <p:nvPr/>
            </p:nvSpPr>
            <p:spPr bwMode="auto">
              <a:xfrm>
                <a:off x="3750" y="3363"/>
                <a:ext cx="16" cy="4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0" name="Rectangle 340"/>
              <p:cNvSpPr>
                <a:spLocks noChangeArrowheads="1"/>
              </p:cNvSpPr>
              <p:nvPr/>
            </p:nvSpPr>
            <p:spPr bwMode="auto">
              <a:xfrm>
                <a:off x="3760" y="3363"/>
                <a:ext cx="16" cy="4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1" name="Rectangle 341"/>
              <p:cNvSpPr>
                <a:spLocks noChangeArrowheads="1"/>
              </p:cNvSpPr>
              <p:nvPr/>
            </p:nvSpPr>
            <p:spPr bwMode="auto">
              <a:xfrm>
                <a:off x="3769" y="3364"/>
                <a:ext cx="16" cy="3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2" name="Rectangle 342"/>
              <p:cNvSpPr>
                <a:spLocks noChangeArrowheads="1"/>
              </p:cNvSpPr>
              <p:nvPr/>
            </p:nvSpPr>
            <p:spPr bwMode="auto">
              <a:xfrm>
                <a:off x="3779" y="3364"/>
                <a:ext cx="16" cy="3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3" name="Rectangle 343"/>
              <p:cNvSpPr>
                <a:spLocks noChangeArrowheads="1"/>
              </p:cNvSpPr>
              <p:nvPr/>
            </p:nvSpPr>
            <p:spPr bwMode="auto">
              <a:xfrm>
                <a:off x="3788" y="3365"/>
                <a:ext cx="16" cy="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4" name="Rectangle 344"/>
              <p:cNvSpPr>
                <a:spLocks noChangeArrowheads="1"/>
              </p:cNvSpPr>
              <p:nvPr/>
            </p:nvSpPr>
            <p:spPr bwMode="auto">
              <a:xfrm>
                <a:off x="3798" y="3365"/>
                <a:ext cx="16" cy="3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5" name="Rectangle 345"/>
              <p:cNvSpPr>
                <a:spLocks noChangeArrowheads="1"/>
              </p:cNvSpPr>
              <p:nvPr/>
            </p:nvSpPr>
            <p:spPr bwMode="auto">
              <a:xfrm>
                <a:off x="3807" y="3366"/>
                <a:ext cx="16" cy="3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6" name="Rectangle 346"/>
              <p:cNvSpPr>
                <a:spLocks noChangeArrowheads="1"/>
              </p:cNvSpPr>
              <p:nvPr/>
            </p:nvSpPr>
            <p:spPr bwMode="auto">
              <a:xfrm>
                <a:off x="3817" y="3366"/>
                <a:ext cx="16" cy="3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7" name="Rectangle 347"/>
              <p:cNvSpPr>
                <a:spLocks noChangeArrowheads="1"/>
              </p:cNvSpPr>
              <p:nvPr/>
            </p:nvSpPr>
            <p:spPr bwMode="auto">
              <a:xfrm>
                <a:off x="3826" y="3367"/>
                <a:ext cx="16" cy="3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8" name="Rectangle 348"/>
              <p:cNvSpPr>
                <a:spLocks noChangeArrowheads="1"/>
              </p:cNvSpPr>
              <p:nvPr/>
            </p:nvSpPr>
            <p:spPr bwMode="auto">
              <a:xfrm>
                <a:off x="3836" y="3367"/>
                <a:ext cx="16" cy="3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49" name="Rectangle 349"/>
              <p:cNvSpPr>
                <a:spLocks noChangeArrowheads="1"/>
              </p:cNvSpPr>
              <p:nvPr/>
            </p:nvSpPr>
            <p:spPr bwMode="auto">
              <a:xfrm>
                <a:off x="3845" y="3368"/>
                <a:ext cx="16" cy="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0" name="Rectangle 350"/>
              <p:cNvSpPr>
                <a:spLocks noChangeArrowheads="1"/>
              </p:cNvSpPr>
              <p:nvPr/>
            </p:nvSpPr>
            <p:spPr bwMode="auto">
              <a:xfrm>
                <a:off x="3855" y="3368"/>
                <a:ext cx="16" cy="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1" name="Rectangle 351"/>
              <p:cNvSpPr>
                <a:spLocks noChangeArrowheads="1"/>
              </p:cNvSpPr>
              <p:nvPr/>
            </p:nvSpPr>
            <p:spPr bwMode="auto">
              <a:xfrm>
                <a:off x="3864" y="3368"/>
                <a:ext cx="16" cy="3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2" name="Rectangle 352"/>
              <p:cNvSpPr>
                <a:spLocks noChangeArrowheads="1"/>
              </p:cNvSpPr>
              <p:nvPr/>
            </p:nvSpPr>
            <p:spPr bwMode="auto">
              <a:xfrm>
                <a:off x="3874" y="3369"/>
                <a:ext cx="16" cy="3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3" name="Rectangle 353"/>
              <p:cNvSpPr>
                <a:spLocks noChangeArrowheads="1"/>
              </p:cNvSpPr>
              <p:nvPr/>
            </p:nvSpPr>
            <p:spPr bwMode="auto">
              <a:xfrm>
                <a:off x="3883" y="3370"/>
                <a:ext cx="16" cy="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4" name="Rectangle 354"/>
              <p:cNvSpPr>
                <a:spLocks noChangeArrowheads="1"/>
              </p:cNvSpPr>
              <p:nvPr/>
            </p:nvSpPr>
            <p:spPr bwMode="auto">
              <a:xfrm>
                <a:off x="3893" y="3370"/>
                <a:ext cx="16" cy="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5" name="Rectangle 355"/>
              <p:cNvSpPr>
                <a:spLocks noChangeArrowheads="1"/>
              </p:cNvSpPr>
              <p:nvPr/>
            </p:nvSpPr>
            <p:spPr bwMode="auto">
              <a:xfrm>
                <a:off x="3902" y="3370"/>
                <a:ext cx="16" cy="3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6" name="Rectangle 356"/>
              <p:cNvSpPr>
                <a:spLocks noChangeArrowheads="1"/>
              </p:cNvSpPr>
              <p:nvPr/>
            </p:nvSpPr>
            <p:spPr bwMode="auto">
              <a:xfrm>
                <a:off x="3912" y="3371"/>
                <a:ext cx="16" cy="3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7" name="Rectangle 357"/>
              <p:cNvSpPr>
                <a:spLocks noChangeArrowheads="1"/>
              </p:cNvSpPr>
              <p:nvPr/>
            </p:nvSpPr>
            <p:spPr bwMode="auto">
              <a:xfrm>
                <a:off x="3921" y="3371"/>
                <a:ext cx="16" cy="3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8" name="Rectangle 358"/>
              <p:cNvSpPr>
                <a:spLocks noChangeArrowheads="1"/>
              </p:cNvSpPr>
              <p:nvPr/>
            </p:nvSpPr>
            <p:spPr bwMode="auto">
              <a:xfrm>
                <a:off x="3931" y="3372"/>
                <a:ext cx="16" cy="3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9" name="Rectangle 359"/>
              <p:cNvSpPr>
                <a:spLocks noChangeArrowheads="1"/>
              </p:cNvSpPr>
              <p:nvPr/>
            </p:nvSpPr>
            <p:spPr bwMode="auto">
              <a:xfrm>
                <a:off x="3940" y="3372"/>
                <a:ext cx="16" cy="3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0" name="Rectangle 360"/>
              <p:cNvSpPr>
                <a:spLocks noChangeArrowheads="1"/>
              </p:cNvSpPr>
              <p:nvPr/>
            </p:nvSpPr>
            <p:spPr bwMode="auto">
              <a:xfrm>
                <a:off x="3949" y="3372"/>
                <a:ext cx="16" cy="3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1" name="Rectangle 361"/>
              <p:cNvSpPr>
                <a:spLocks noChangeArrowheads="1"/>
              </p:cNvSpPr>
              <p:nvPr/>
            </p:nvSpPr>
            <p:spPr bwMode="auto">
              <a:xfrm>
                <a:off x="3959" y="3373"/>
                <a:ext cx="16" cy="3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2" name="Rectangle 362"/>
              <p:cNvSpPr>
                <a:spLocks noChangeArrowheads="1"/>
              </p:cNvSpPr>
              <p:nvPr/>
            </p:nvSpPr>
            <p:spPr bwMode="auto">
              <a:xfrm>
                <a:off x="3969" y="3373"/>
                <a:ext cx="16" cy="3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3" name="Rectangle 363"/>
              <p:cNvSpPr>
                <a:spLocks noChangeArrowheads="1"/>
              </p:cNvSpPr>
              <p:nvPr/>
            </p:nvSpPr>
            <p:spPr bwMode="auto">
              <a:xfrm>
                <a:off x="3978" y="3374"/>
                <a:ext cx="16" cy="2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4" name="Rectangle 364"/>
              <p:cNvSpPr>
                <a:spLocks noChangeArrowheads="1"/>
              </p:cNvSpPr>
              <p:nvPr/>
            </p:nvSpPr>
            <p:spPr bwMode="auto">
              <a:xfrm>
                <a:off x="3988" y="3374"/>
                <a:ext cx="16" cy="2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5" name="Rectangle 365"/>
              <p:cNvSpPr>
                <a:spLocks noChangeArrowheads="1"/>
              </p:cNvSpPr>
              <p:nvPr/>
            </p:nvSpPr>
            <p:spPr bwMode="auto">
              <a:xfrm>
                <a:off x="3997" y="3374"/>
                <a:ext cx="16" cy="2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6" name="Rectangle 366"/>
              <p:cNvSpPr>
                <a:spLocks noChangeArrowheads="1"/>
              </p:cNvSpPr>
              <p:nvPr/>
            </p:nvSpPr>
            <p:spPr bwMode="auto">
              <a:xfrm>
                <a:off x="4007" y="3375"/>
                <a:ext cx="16" cy="2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7" name="Rectangle 367"/>
              <p:cNvSpPr>
                <a:spLocks noChangeArrowheads="1"/>
              </p:cNvSpPr>
              <p:nvPr/>
            </p:nvSpPr>
            <p:spPr bwMode="auto">
              <a:xfrm>
                <a:off x="4016" y="3375"/>
                <a:ext cx="16" cy="2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8" name="Rectangle 368"/>
              <p:cNvSpPr>
                <a:spLocks noChangeArrowheads="1"/>
              </p:cNvSpPr>
              <p:nvPr/>
            </p:nvSpPr>
            <p:spPr bwMode="auto">
              <a:xfrm>
                <a:off x="4026"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69" name="Rectangle 369"/>
              <p:cNvSpPr>
                <a:spLocks noChangeArrowheads="1"/>
              </p:cNvSpPr>
              <p:nvPr/>
            </p:nvSpPr>
            <p:spPr bwMode="auto">
              <a:xfrm>
                <a:off x="4035"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0" name="Rectangle 370"/>
              <p:cNvSpPr>
                <a:spLocks noChangeArrowheads="1"/>
              </p:cNvSpPr>
              <p:nvPr/>
            </p:nvSpPr>
            <p:spPr bwMode="auto">
              <a:xfrm>
                <a:off x="4045"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1" name="Rectangle 371"/>
              <p:cNvSpPr>
                <a:spLocks noChangeArrowheads="1"/>
              </p:cNvSpPr>
              <p:nvPr/>
            </p:nvSpPr>
            <p:spPr bwMode="auto">
              <a:xfrm>
                <a:off x="4054" y="3376"/>
                <a:ext cx="16" cy="2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2" name="Rectangle 372"/>
              <p:cNvSpPr>
                <a:spLocks noChangeArrowheads="1"/>
              </p:cNvSpPr>
              <p:nvPr/>
            </p:nvSpPr>
            <p:spPr bwMode="auto">
              <a:xfrm>
                <a:off x="4064" y="3377"/>
                <a:ext cx="16" cy="2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3" name="Rectangle 373"/>
              <p:cNvSpPr>
                <a:spLocks noChangeArrowheads="1"/>
              </p:cNvSpPr>
              <p:nvPr/>
            </p:nvSpPr>
            <p:spPr bwMode="auto">
              <a:xfrm>
                <a:off x="4073" y="3377"/>
                <a:ext cx="16" cy="2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4" name="Rectangle 374"/>
              <p:cNvSpPr>
                <a:spLocks noChangeArrowheads="1"/>
              </p:cNvSpPr>
              <p:nvPr/>
            </p:nvSpPr>
            <p:spPr bwMode="auto">
              <a:xfrm>
                <a:off x="4083"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5" name="Rectangle 375"/>
              <p:cNvSpPr>
                <a:spLocks noChangeArrowheads="1"/>
              </p:cNvSpPr>
              <p:nvPr/>
            </p:nvSpPr>
            <p:spPr bwMode="auto">
              <a:xfrm>
                <a:off x="4092"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6" name="Rectangle 376"/>
              <p:cNvSpPr>
                <a:spLocks noChangeArrowheads="1"/>
              </p:cNvSpPr>
              <p:nvPr/>
            </p:nvSpPr>
            <p:spPr bwMode="auto">
              <a:xfrm>
                <a:off x="4102"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7" name="Rectangle 377"/>
              <p:cNvSpPr>
                <a:spLocks noChangeArrowheads="1"/>
              </p:cNvSpPr>
              <p:nvPr/>
            </p:nvSpPr>
            <p:spPr bwMode="auto">
              <a:xfrm>
                <a:off x="4111" y="3378"/>
                <a:ext cx="16" cy="25"/>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8" name="Rectangle 378"/>
              <p:cNvSpPr>
                <a:spLocks noChangeArrowheads="1"/>
              </p:cNvSpPr>
              <p:nvPr/>
            </p:nvSpPr>
            <p:spPr bwMode="auto">
              <a:xfrm>
                <a:off x="4121" y="3379"/>
                <a:ext cx="16" cy="2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79" name="Rectangle 379"/>
              <p:cNvSpPr>
                <a:spLocks noChangeArrowheads="1"/>
              </p:cNvSpPr>
              <p:nvPr/>
            </p:nvSpPr>
            <p:spPr bwMode="auto">
              <a:xfrm>
                <a:off x="4130" y="3379"/>
                <a:ext cx="16" cy="24"/>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0" name="Rectangle 380"/>
              <p:cNvSpPr>
                <a:spLocks noChangeArrowheads="1"/>
              </p:cNvSpPr>
              <p:nvPr/>
            </p:nvSpPr>
            <p:spPr bwMode="auto">
              <a:xfrm>
                <a:off x="4140"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1" name="Rectangle 381"/>
              <p:cNvSpPr>
                <a:spLocks noChangeArrowheads="1"/>
              </p:cNvSpPr>
              <p:nvPr/>
            </p:nvSpPr>
            <p:spPr bwMode="auto">
              <a:xfrm>
                <a:off x="4149"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2" name="Rectangle 382"/>
              <p:cNvSpPr>
                <a:spLocks noChangeArrowheads="1"/>
              </p:cNvSpPr>
              <p:nvPr/>
            </p:nvSpPr>
            <p:spPr bwMode="auto">
              <a:xfrm>
                <a:off x="4158"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3" name="Rectangle 383"/>
              <p:cNvSpPr>
                <a:spLocks noChangeArrowheads="1"/>
              </p:cNvSpPr>
              <p:nvPr/>
            </p:nvSpPr>
            <p:spPr bwMode="auto">
              <a:xfrm>
                <a:off x="4168" y="3380"/>
                <a:ext cx="16" cy="23"/>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4" name="Rectangle 384"/>
              <p:cNvSpPr>
                <a:spLocks noChangeArrowheads="1"/>
              </p:cNvSpPr>
              <p:nvPr/>
            </p:nvSpPr>
            <p:spPr bwMode="auto">
              <a:xfrm>
                <a:off x="4178" y="3381"/>
                <a:ext cx="16" cy="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5" name="Rectangle 385"/>
              <p:cNvSpPr>
                <a:spLocks noChangeArrowheads="1"/>
              </p:cNvSpPr>
              <p:nvPr/>
            </p:nvSpPr>
            <p:spPr bwMode="auto">
              <a:xfrm>
                <a:off x="4187" y="3381"/>
                <a:ext cx="16" cy="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6" name="Rectangle 386"/>
              <p:cNvSpPr>
                <a:spLocks noChangeArrowheads="1"/>
              </p:cNvSpPr>
              <p:nvPr/>
            </p:nvSpPr>
            <p:spPr bwMode="auto">
              <a:xfrm>
                <a:off x="4196" y="3381"/>
                <a:ext cx="16" cy="22"/>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7" name="Rectangle 387"/>
              <p:cNvSpPr>
                <a:spLocks noChangeArrowheads="1"/>
              </p:cNvSpPr>
              <p:nvPr/>
            </p:nvSpPr>
            <p:spPr bwMode="auto">
              <a:xfrm>
                <a:off x="4206"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8" name="Rectangle 388"/>
              <p:cNvSpPr>
                <a:spLocks noChangeArrowheads="1"/>
              </p:cNvSpPr>
              <p:nvPr/>
            </p:nvSpPr>
            <p:spPr bwMode="auto">
              <a:xfrm>
                <a:off x="4216"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89" name="Rectangle 389"/>
              <p:cNvSpPr>
                <a:spLocks noChangeArrowheads="1"/>
              </p:cNvSpPr>
              <p:nvPr/>
            </p:nvSpPr>
            <p:spPr bwMode="auto">
              <a:xfrm>
                <a:off x="4225"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0" name="Rectangle 390"/>
              <p:cNvSpPr>
                <a:spLocks noChangeArrowheads="1"/>
              </p:cNvSpPr>
              <p:nvPr/>
            </p:nvSpPr>
            <p:spPr bwMode="auto">
              <a:xfrm>
                <a:off x="4235" y="3382"/>
                <a:ext cx="16" cy="21"/>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1" name="Rectangle 391"/>
              <p:cNvSpPr>
                <a:spLocks noChangeArrowheads="1"/>
              </p:cNvSpPr>
              <p:nvPr/>
            </p:nvSpPr>
            <p:spPr bwMode="auto">
              <a:xfrm>
                <a:off x="4244" y="3383"/>
                <a:ext cx="16" cy="2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2" name="Rectangle 392"/>
              <p:cNvSpPr>
                <a:spLocks noChangeArrowheads="1"/>
              </p:cNvSpPr>
              <p:nvPr/>
            </p:nvSpPr>
            <p:spPr bwMode="auto">
              <a:xfrm>
                <a:off x="4254" y="3383"/>
                <a:ext cx="16" cy="2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3" name="Rectangle 393"/>
              <p:cNvSpPr>
                <a:spLocks noChangeArrowheads="1"/>
              </p:cNvSpPr>
              <p:nvPr/>
            </p:nvSpPr>
            <p:spPr bwMode="auto">
              <a:xfrm>
                <a:off x="4263" y="3383"/>
                <a:ext cx="16" cy="2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4" name="Rectangle 394"/>
              <p:cNvSpPr>
                <a:spLocks noChangeArrowheads="1"/>
              </p:cNvSpPr>
              <p:nvPr/>
            </p:nvSpPr>
            <p:spPr bwMode="auto">
              <a:xfrm>
                <a:off x="4273"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5" name="Rectangle 395"/>
              <p:cNvSpPr>
                <a:spLocks noChangeArrowheads="1"/>
              </p:cNvSpPr>
              <p:nvPr/>
            </p:nvSpPr>
            <p:spPr bwMode="auto">
              <a:xfrm>
                <a:off x="4282"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6" name="Rectangle 396"/>
              <p:cNvSpPr>
                <a:spLocks noChangeArrowheads="1"/>
              </p:cNvSpPr>
              <p:nvPr/>
            </p:nvSpPr>
            <p:spPr bwMode="auto">
              <a:xfrm>
                <a:off x="4292"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7" name="Rectangle 397"/>
              <p:cNvSpPr>
                <a:spLocks noChangeArrowheads="1"/>
              </p:cNvSpPr>
              <p:nvPr/>
            </p:nvSpPr>
            <p:spPr bwMode="auto">
              <a:xfrm>
                <a:off x="4301"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8" name="Rectangle 398"/>
              <p:cNvSpPr>
                <a:spLocks noChangeArrowheads="1"/>
              </p:cNvSpPr>
              <p:nvPr/>
            </p:nvSpPr>
            <p:spPr bwMode="auto">
              <a:xfrm>
                <a:off x="4311" y="3384"/>
                <a:ext cx="16" cy="19"/>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99" name="Rectangle 399"/>
              <p:cNvSpPr>
                <a:spLocks noChangeArrowheads="1"/>
              </p:cNvSpPr>
              <p:nvPr/>
            </p:nvSpPr>
            <p:spPr bwMode="auto">
              <a:xfrm>
                <a:off x="4320" y="3385"/>
                <a:ext cx="16" cy="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0" name="Rectangle 400"/>
              <p:cNvSpPr>
                <a:spLocks noChangeArrowheads="1"/>
              </p:cNvSpPr>
              <p:nvPr/>
            </p:nvSpPr>
            <p:spPr bwMode="auto">
              <a:xfrm>
                <a:off x="4329" y="3385"/>
                <a:ext cx="16" cy="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1" name="Rectangle 401"/>
              <p:cNvSpPr>
                <a:spLocks noChangeArrowheads="1"/>
              </p:cNvSpPr>
              <p:nvPr/>
            </p:nvSpPr>
            <p:spPr bwMode="auto">
              <a:xfrm>
                <a:off x="4339" y="3385"/>
                <a:ext cx="16" cy="18"/>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2" name="Rectangle 402"/>
              <p:cNvSpPr>
                <a:spLocks noChangeArrowheads="1"/>
              </p:cNvSpPr>
              <p:nvPr/>
            </p:nvSpPr>
            <p:spPr bwMode="auto">
              <a:xfrm>
                <a:off x="4349"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3" name="Rectangle 403"/>
              <p:cNvSpPr>
                <a:spLocks noChangeArrowheads="1"/>
              </p:cNvSpPr>
              <p:nvPr/>
            </p:nvSpPr>
            <p:spPr bwMode="auto">
              <a:xfrm>
                <a:off x="4358"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4" name="Rectangle 404"/>
              <p:cNvSpPr>
                <a:spLocks noChangeArrowheads="1"/>
              </p:cNvSpPr>
              <p:nvPr/>
            </p:nvSpPr>
            <p:spPr bwMode="auto">
              <a:xfrm>
                <a:off x="4367"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5" name="Rectangle 405"/>
              <p:cNvSpPr>
                <a:spLocks noChangeArrowheads="1"/>
              </p:cNvSpPr>
              <p:nvPr/>
            </p:nvSpPr>
            <p:spPr bwMode="auto">
              <a:xfrm>
                <a:off x="4377"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6" name="Rectangle 406"/>
              <p:cNvSpPr>
                <a:spLocks noChangeArrowheads="1"/>
              </p:cNvSpPr>
              <p:nvPr/>
            </p:nvSpPr>
            <p:spPr bwMode="auto">
              <a:xfrm>
                <a:off x="4387" y="3386"/>
                <a:ext cx="16" cy="17"/>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7" name="Rectangle 407"/>
              <p:cNvSpPr>
                <a:spLocks noChangeArrowheads="1"/>
              </p:cNvSpPr>
              <p:nvPr/>
            </p:nvSpPr>
            <p:spPr bwMode="auto">
              <a:xfrm>
                <a:off x="4396" y="338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8" name="Rectangle 408"/>
              <p:cNvSpPr>
                <a:spLocks noChangeArrowheads="1"/>
              </p:cNvSpPr>
              <p:nvPr/>
            </p:nvSpPr>
            <p:spPr bwMode="auto">
              <a:xfrm>
                <a:off x="4405" y="3387"/>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09" name="Rectangle 409"/>
              <p:cNvSpPr>
                <a:spLocks noChangeArrowheads="1"/>
              </p:cNvSpPr>
              <p:nvPr/>
            </p:nvSpPr>
            <p:spPr bwMode="auto">
              <a:xfrm>
                <a:off x="4415" y="3387"/>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0" name="Rectangle 410"/>
              <p:cNvSpPr>
                <a:spLocks noChangeArrowheads="1"/>
              </p:cNvSpPr>
              <p:nvPr/>
            </p:nvSpPr>
            <p:spPr bwMode="auto">
              <a:xfrm>
                <a:off x="4425"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1" name="Rectangle 411"/>
              <p:cNvSpPr>
                <a:spLocks noChangeArrowheads="1"/>
              </p:cNvSpPr>
              <p:nvPr/>
            </p:nvSpPr>
            <p:spPr bwMode="auto">
              <a:xfrm>
                <a:off x="4434"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2" name="Rectangle 412"/>
              <p:cNvSpPr>
                <a:spLocks noChangeArrowheads="1"/>
              </p:cNvSpPr>
              <p:nvPr/>
            </p:nvSpPr>
            <p:spPr bwMode="auto">
              <a:xfrm>
                <a:off x="4443"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3" name="Rectangle 413"/>
              <p:cNvSpPr>
                <a:spLocks noChangeArrowheads="1"/>
              </p:cNvSpPr>
              <p:nvPr/>
            </p:nvSpPr>
            <p:spPr bwMode="auto">
              <a:xfrm>
                <a:off x="4453"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4" name="Rectangle 414"/>
              <p:cNvSpPr>
                <a:spLocks noChangeArrowheads="1"/>
              </p:cNvSpPr>
              <p:nvPr/>
            </p:nvSpPr>
            <p:spPr bwMode="auto">
              <a:xfrm>
                <a:off x="4463"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5" name="Rectangle 415"/>
              <p:cNvSpPr>
                <a:spLocks noChangeArrowheads="1"/>
              </p:cNvSpPr>
              <p:nvPr/>
            </p:nvSpPr>
            <p:spPr bwMode="auto">
              <a:xfrm>
                <a:off x="4472" y="3388"/>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6" name="Rectangle 416"/>
              <p:cNvSpPr>
                <a:spLocks noChangeArrowheads="1"/>
              </p:cNvSpPr>
              <p:nvPr/>
            </p:nvSpPr>
            <p:spPr bwMode="auto">
              <a:xfrm>
                <a:off x="4482"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7" name="Rectangle 417"/>
              <p:cNvSpPr>
                <a:spLocks noChangeArrowheads="1"/>
              </p:cNvSpPr>
              <p:nvPr/>
            </p:nvSpPr>
            <p:spPr bwMode="auto">
              <a:xfrm>
                <a:off x="4491"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8" name="Rectangle 418"/>
              <p:cNvSpPr>
                <a:spLocks noChangeArrowheads="1"/>
              </p:cNvSpPr>
              <p:nvPr/>
            </p:nvSpPr>
            <p:spPr bwMode="auto">
              <a:xfrm>
                <a:off x="4500"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19" name="Rectangle 419"/>
              <p:cNvSpPr>
                <a:spLocks noChangeArrowheads="1"/>
              </p:cNvSpPr>
              <p:nvPr/>
            </p:nvSpPr>
            <p:spPr bwMode="auto">
              <a:xfrm>
                <a:off x="4510" y="3389"/>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0" name="Rectangle 420"/>
              <p:cNvSpPr>
                <a:spLocks noChangeArrowheads="1"/>
              </p:cNvSpPr>
              <p:nvPr/>
            </p:nvSpPr>
            <p:spPr bwMode="auto">
              <a:xfrm>
                <a:off x="4520"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1" name="Rectangle 421"/>
              <p:cNvSpPr>
                <a:spLocks noChangeArrowheads="1"/>
              </p:cNvSpPr>
              <p:nvPr/>
            </p:nvSpPr>
            <p:spPr bwMode="auto">
              <a:xfrm>
                <a:off x="4529"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2" name="Rectangle 422"/>
              <p:cNvSpPr>
                <a:spLocks noChangeArrowheads="1"/>
              </p:cNvSpPr>
              <p:nvPr/>
            </p:nvSpPr>
            <p:spPr bwMode="auto">
              <a:xfrm>
                <a:off x="4538"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3" name="Rectangle 423"/>
              <p:cNvSpPr>
                <a:spLocks noChangeArrowheads="1"/>
              </p:cNvSpPr>
              <p:nvPr/>
            </p:nvSpPr>
            <p:spPr bwMode="auto">
              <a:xfrm>
                <a:off x="4548"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4" name="Rectangle 424"/>
              <p:cNvSpPr>
                <a:spLocks noChangeArrowheads="1"/>
              </p:cNvSpPr>
              <p:nvPr/>
            </p:nvSpPr>
            <p:spPr bwMode="auto">
              <a:xfrm>
                <a:off x="4558"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5" name="Rectangle 425"/>
              <p:cNvSpPr>
                <a:spLocks noChangeArrowheads="1"/>
              </p:cNvSpPr>
              <p:nvPr/>
            </p:nvSpPr>
            <p:spPr bwMode="auto">
              <a:xfrm>
                <a:off x="4567" y="3390"/>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6" name="Rectangle 426"/>
              <p:cNvSpPr>
                <a:spLocks noChangeArrowheads="1"/>
              </p:cNvSpPr>
              <p:nvPr/>
            </p:nvSpPr>
            <p:spPr bwMode="auto">
              <a:xfrm>
                <a:off x="4576"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7" name="Rectangle 427"/>
              <p:cNvSpPr>
                <a:spLocks noChangeArrowheads="1"/>
              </p:cNvSpPr>
              <p:nvPr/>
            </p:nvSpPr>
            <p:spPr bwMode="auto">
              <a:xfrm>
                <a:off x="4586"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8" name="Rectangle 428"/>
              <p:cNvSpPr>
                <a:spLocks noChangeArrowheads="1"/>
              </p:cNvSpPr>
              <p:nvPr/>
            </p:nvSpPr>
            <p:spPr bwMode="auto">
              <a:xfrm>
                <a:off x="4596"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29" name="Rectangle 429"/>
              <p:cNvSpPr>
                <a:spLocks noChangeArrowheads="1"/>
              </p:cNvSpPr>
              <p:nvPr/>
            </p:nvSpPr>
            <p:spPr bwMode="auto">
              <a:xfrm>
                <a:off x="4605"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0" name="Rectangle 430"/>
              <p:cNvSpPr>
                <a:spLocks noChangeArrowheads="1"/>
              </p:cNvSpPr>
              <p:nvPr/>
            </p:nvSpPr>
            <p:spPr bwMode="auto">
              <a:xfrm>
                <a:off x="4614" y="3391"/>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1" name="Rectangle 431"/>
              <p:cNvSpPr>
                <a:spLocks noChangeArrowheads="1"/>
              </p:cNvSpPr>
              <p:nvPr/>
            </p:nvSpPr>
            <p:spPr bwMode="auto">
              <a:xfrm>
                <a:off x="4624"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2" name="Rectangle 432"/>
              <p:cNvSpPr>
                <a:spLocks noChangeArrowheads="1"/>
              </p:cNvSpPr>
              <p:nvPr/>
            </p:nvSpPr>
            <p:spPr bwMode="auto">
              <a:xfrm>
                <a:off x="4634"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3" name="Rectangle 433"/>
              <p:cNvSpPr>
                <a:spLocks noChangeArrowheads="1"/>
              </p:cNvSpPr>
              <p:nvPr/>
            </p:nvSpPr>
            <p:spPr bwMode="auto">
              <a:xfrm>
                <a:off x="4643"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4" name="Rectangle 434"/>
              <p:cNvSpPr>
                <a:spLocks noChangeArrowheads="1"/>
              </p:cNvSpPr>
              <p:nvPr/>
            </p:nvSpPr>
            <p:spPr bwMode="auto">
              <a:xfrm>
                <a:off x="4652"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5" name="Rectangle 435"/>
              <p:cNvSpPr>
                <a:spLocks noChangeArrowheads="1"/>
              </p:cNvSpPr>
              <p:nvPr/>
            </p:nvSpPr>
            <p:spPr bwMode="auto">
              <a:xfrm>
                <a:off x="4662"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6" name="Rectangle 436"/>
              <p:cNvSpPr>
                <a:spLocks noChangeArrowheads="1"/>
              </p:cNvSpPr>
              <p:nvPr/>
            </p:nvSpPr>
            <p:spPr bwMode="auto">
              <a:xfrm>
                <a:off x="4671"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7" name="Rectangle 437"/>
              <p:cNvSpPr>
                <a:spLocks noChangeArrowheads="1"/>
              </p:cNvSpPr>
              <p:nvPr/>
            </p:nvSpPr>
            <p:spPr bwMode="auto">
              <a:xfrm>
                <a:off x="4681" y="3392"/>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8" name="Rectangle 438"/>
              <p:cNvSpPr>
                <a:spLocks noChangeArrowheads="1"/>
              </p:cNvSpPr>
              <p:nvPr/>
            </p:nvSpPr>
            <p:spPr bwMode="auto">
              <a:xfrm>
                <a:off x="4690"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39" name="Rectangle 439"/>
              <p:cNvSpPr>
                <a:spLocks noChangeArrowheads="1"/>
              </p:cNvSpPr>
              <p:nvPr/>
            </p:nvSpPr>
            <p:spPr bwMode="auto">
              <a:xfrm>
                <a:off x="4700"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0" name="Rectangle 440"/>
              <p:cNvSpPr>
                <a:spLocks noChangeArrowheads="1"/>
              </p:cNvSpPr>
              <p:nvPr/>
            </p:nvSpPr>
            <p:spPr bwMode="auto">
              <a:xfrm>
                <a:off x="4709"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1" name="Rectangle 441"/>
              <p:cNvSpPr>
                <a:spLocks noChangeArrowheads="1"/>
              </p:cNvSpPr>
              <p:nvPr/>
            </p:nvSpPr>
            <p:spPr bwMode="auto">
              <a:xfrm>
                <a:off x="4719"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2" name="Rectangle 442"/>
              <p:cNvSpPr>
                <a:spLocks noChangeArrowheads="1"/>
              </p:cNvSpPr>
              <p:nvPr/>
            </p:nvSpPr>
            <p:spPr bwMode="auto">
              <a:xfrm>
                <a:off x="4729" y="3393"/>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3" name="Rectangle 443"/>
              <p:cNvSpPr>
                <a:spLocks noChangeArrowheads="1"/>
              </p:cNvSpPr>
              <p:nvPr/>
            </p:nvSpPr>
            <p:spPr bwMode="auto">
              <a:xfrm>
                <a:off x="4738"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4" name="Rectangle 444"/>
              <p:cNvSpPr>
                <a:spLocks noChangeArrowheads="1"/>
              </p:cNvSpPr>
              <p:nvPr/>
            </p:nvSpPr>
            <p:spPr bwMode="auto">
              <a:xfrm>
                <a:off x="4747"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5" name="Rectangle 445"/>
              <p:cNvSpPr>
                <a:spLocks noChangeArrowheads="1"/>
              </p:cNvSpPr>
              <p:nvPr/>
            </p:nvSpPr>
            <p:spPr bwMode="auto">
              <a:xfrm>
                <a:off x="4757"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6" name="Rectangle 446"/>
              <p:cNvSpPr>
                <a:spLocks noChangeArrowheads="1"/>
              </p:cNvSpPr>
              <p:nvPr/>
            </p:nvSpPr>
            <p:spPr bwMode="auto">
              <a:xfrm>
                <a:off x="4767"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7" name="Rectangle 447"/>
              <p:cNvSpPr>
                <a:spLocks noChangeArrowheads="1"/>
              </p:cNvSpPr>
              <p:nvPr/>
            </p:nvSpPr>
            <p:spPr bwMode="auto">
              <a:xfrm>
                <a:off x="4776"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8" name="Rectangle 448"/>
              <p:cNvSpPr>
                <a:spLocks noChangeArrowheads="1"/>
              </p:cNvSpPr>
              <p:nvPr/>
            </p:nvSpPr>
            <p:spPr bwMode="auto">
              <a:xfrm>
                <a:off x="4785"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49" name="Rectangle 449"/>
              <p:cNvSpPr>
                <a:spLocks noChangeArrowheads="1"/>
              </p:cNvSpPr>
              <p:nvPr/>
            </p:nvSpPr>
            <p:spPr bwMode="auto">
              <a:xfrm>
                <a:off x="4795"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0" name="Rectangle 450"/>
              <p:cNvSpPr>
                <a:spLocks noChangeArrowheads="1"/>
              </p:cNvSpPr>
              <p:nvPr/>
            </p:nvSpPr>
            <p:spPr bwMode="auto">
              <a:xfrm>
                <a:off x="4805"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1" name="Rectangle 451"/>
              <p:cNvSpPr>
                <a:spLocks noChangeArrowheads="1"/>
              </p:cNvSpPr>
              <p:nvPr/>
            </p:nvSpPr>
            <p:spPr bwMode="auto">
              <a:xfrm>
                <a:off x="4814" y="3394"/>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2" name="Rectangle 452"/>
              <p:cNvSpPr>
                <a:spLocks noChangeArrowheads="1"/>
              </p:cNvSpPr>
              <p:nvPr/>
            </p:nvSpPr>
            <p:spPr bwMode="auto">
              <a:xfrm>
                <a:off x="4823"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3" name="Rectangle 453"/>
              <p:cNvSpPr>
                <a:spLocks noChangeArrowheads="1"/>
              </p:cNvSpPr>
              <p:nvPr/>
            </p:nvSpPr>
            <p:spPr bwMode="auto">
              <a:xfrm>
                <a:off x="4833"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4" name="Rectangle 454"/>
              <p:cNvSpPr>
                <a:spLocks noChangeArrowheads="1"/>
              </p:cNvSpPr>
              <p:nvPr/>
            </p:nvSpPr>
            <p:spPr bwMode="auto">
              <a:xfrm>
                <a:off x="4842"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5" name="Rectangle 455"/>
              <p:cNvSpPr>
                <a:spLocks noChangeArrowheads="1"/>
              </p:cNvSpPr>
              <p:nvPr/>
            </p:nvSpPr>
            <p:spPr bwMode="auto">
              <a:xfrm>
                <a:off x="4852"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6" name="Rectangle 456"/>
              <p:cNvSpPr>
                <a:spLocks noChangeArrowheads="1"/>
              </p:cNvSpPr>
              <p:nvPr/>
            </p:nvSpPr>
            <p:spPr bwMode="auto">
              <a:xfrm>
                <a:off x="4861"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7" name="Rectangle 457"/>
              <p:cNvSpPr>
                <a:spLocks noChangeArrowheads="1"/>
              </p:cNvSpPr>
              <p:nvPr/>
            </p:nvSpPr>
            <p:spPr bwMode="auto">
              <a:xfrm>
                <a:off x="4871" y="3395"/>
                <a:ext cx="16" cy="16"/>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8" name="Rectangle 458"/>
              <p:cNvSpPr>
                <a:spLocks noChangeArrowheads="1"/>
              </p:cNvSpPr>
              <p:nvPr/>
            </p:nvSpPr>
            <p:spPr bwMode="auto">
              <a:xfrm>
                <a:off x="4880"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59" name="Rectangle 459"/>
              <p:cNvSpPr>
                <a:spLocks noChangeArrowheads="1"/>
              </p:cNvSpPr>
              <p:nvPr/>
            </p:nvSpPr>
            <p:spPr bwMode="auto">
              <a:xfrm>
                <a:off x="4890"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0" name="Rectangle 460"/>
              <p:cNvSpPr>
                <a:spLocks noChangeArrowheads="1"/>
              </p:cNvSpPr>
              <p:nvPr/>
            </p:nvSpPr>
            <p:spPr bwMode="auto">
              <a:xfrm>
                <a:off x="4899"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1" name="Rectangle 461"/>
              <p:cNvSpPr>
                <a:spLocks noChangeArrowheads="1"/>
              </p:cNvSpPr>
              <p:nvPr/>
            </p:nvSpPr>
            <p:spPr bwMode="auto">
              <a:xfrm>
                <a:off x="4909"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2" name="Rectangle 462"/>
              <p:cNvSpPr>
                <a:spLocks noChangeArrowheads="1"/>
              </p:cNvSpPr>
              <p:nvPr/>
            </p:nvSpPr>
            <p:spPr bwMode="auto">
              <a:xfrm>
                <a:off x="4918"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3" name="Rectangle 463"/>
              <p:cNvSpPr>
                <a:spLocks noChangeArrowheads="1"/>
              </p:cNvSpPr>
              <p:nvPr/>
            </p:nvSpPr>
            <p:spPr bwMode="auto">
              <a:xfrm>
                <a:off x="4928"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4" name="Rectangle 464"/>
              <p:cNvSpPr>
                <a:spLocks noChangeArrowheads="1"/>
              </p:cNvSpPr>
              <p:nvPr/>
            </p:nvSpPr>
            <p:spPr bwMode="auto">
              <a:xfrm>
                <a:off x="4937"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5" name="Rectangle 465"/>
              <p:cNvSpPr>
                <a:spLocks noChangeArrowheads="1"/>
              </p:cNvSpPr>
              <p:nvPr/>
            </p:nvSpPr>
            <p:spPr bwMode="auto">
              <a:xfrm>
                <a:off x="4947"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6" name="Rectangle 466"/>
              <p:cNvSpPr>
                <a:spLocks noChangeArrowheads="1"/>
              </p:cNvSpPr>
              <p:nvPr/>
            </p:nvSpPr>
            <p:spPr bwMode="auto">
              <a:xfrm>
                <a:off x="4956"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7" name="Rectangle 467"/>
              <p:cNvSpPr>
                <a:spLocks noChangeArrowheads="1"/>
              </p:cNvSpPr>
              <p:nvPr/>
            </p:nvSpPr>
            <p:spPr bwMode="auto">
              <a:xfrm>
                <a:off x="4966" y="3396"/>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8" name="Rectangle 468"/>
              <p:cNvSpPr>
                <a:spLocks noChangeArrowheads="1"/>
              </p:cNvSpPr>
              <p:nvPr/>
            </p:nvSpPr>
            <p:spPr bwMode="auto">
              <a:xfrm>
                <a:off x="4975"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69" name="Rectangle 469"/>
              <p:cNvSpPr>
                <a:spLocks noChangeArrowheads="1"/>
              </p:cNvSpPr>
              <p:nvPr/>
            </p:nvSpPr>
            <p:spPr bwMode="auto">
              <a:xfrm>
                <a:off x="4985"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0" name="Rectangle 470"/>
              <p:cNvSpPr>
                <a:spLocks noChangeArrowheads="1"/>
              </p:cNvSpPr>
              <p:nvPr/>
            </p:nvSpPr>
            <p:spPr bwMode="auto">
              <a:xfrm>
                <a:off x="4994"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1" name="Rectangle 471"/>
              <p:cNvSpPr>
                <a:spLocks noChangeArrowheads="1"/>
              </p:cNvSpPr>
              <p:nvPr/>
            </p:nvSpPr>
            <p:spPr bwMode="auto">
              <a:xfrm>
                <a:off x="5004"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2" name="Rectangle 472"/>
              <p:cNvSpPr>
                <a:spLocks noChangeArrowheads="1"/>
              </p:cNvSpPr>
              <p:nvPr/>
            </p:nvSpPr>
            <p:spPr bwMode="auto">
              <a:xfrm>
                <a:off x="5013"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3" name="Rectangle 473"/>
              <p:cNvSpPr>
                <a:spLocks noChangeArrowheads="1"/>
              </p:cNvSpPr>
              <p:nvPr/>
            </p:nvSpPr>
            <p:spPr bwMode="auto">
              <a:xfrm>
                <a:off x="5023"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4" name="Rectangle 474"/>
              <p:cNvSpPr>
                <a:spLocks noChangeArrowheads="1"/>
              </p:cNvSpPr>
              <p:nvPr/>
            </p:nvSpPr>
            <p:spPr bwMode="auto">
              <a:xfrm>
                <a:off x="5032"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5" name="Rectangle 475"/>
              <p:cNvSpPr>
                <a:spLocks noChangeArrowheads="1"/>
              </p:cNvSpPr>
              <p:nvPr/>
            </p:nvSpPr>
            <p:spPr bwMode="auto">
              <a:xfrm>
                <a:off x="5042" y="3397"/>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6" name="Rectangle 476"/>
              <p:cNvSpPr>
                <a:spLocks noChangeArrowheads="1"/>
              </p:cNvSpPr>
              <p:nvPr/>
            </p:nvSpPr>
            <p:spPr bwMode="auto">
              <a:xfrm>
                <a:off x="5051"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7" name="Rectangle 477"/>
              <p:cNvSpPr>
                <a:spLocks noChangeArrowheads="1"/>
              </p:cNvSpPr>
              <p:nvPr/>
            </p:nvSpPr>
            <p:spPr bwMode="auto">
              <a:xfrm>
                <a:off x="5061"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8" name="Rectangle 478"/>
              <p:cNvSpPr>
                <a:spLocks noChangeArrowheads="1"/>
              </p:cNvSpPr>
              <p:nvPr/>
            </p:nvSpPr>
            <p:spPr bwMode="auto">
              <a:xfrm>
                <a:off x="5070"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79" name="Rectangle 479"/>
              <p:cNvSpPr>
                <a:spLocks noChangeArrowheads="1"/>
              </p:cNvSpPr>
              <p:nvPr/>
            </p:nvSpPr>
            <p:spPr bwMode="auto">
              <a:xfrm>
                <a:off x="5080"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0" name="Rectangle 480"/>
              <p:cNvSpPr>
                <a:spLocks noChangeArrowheads="1"/>
              </p:cNvSpPr>
              <p:nvPr/>
            </p:nvSpPr>
            <p:spPr bwMode="auto">
              <a:xfrm>
                <a:off x="5089"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1" name="Rectangle 481"/>
              <p:cNvSpPr>
                <a:spLocks noChangeArrowheads="1"/>
              </p:cNvSpPr>
              <p:nvPr/>
            </p:nvSpPr>
            <p:spPr bwMode="auto">
              <a:xfrm>
                <a:off x="5099"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2" name="Rectangle 482"/>
              <p:cNvSpPr>
                <a:spLocks noChangeArrowheads="1"/>
              </p:cNvSpPr>
              <p:nvPr/>
            </p:nvSpPr>
            <p:spPr bwMode="auto">
              <a:xfrm>
                <a:off x="5108"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3" name="Rectangle 483"/>
              <p:cNvSpPr>
                <a:spLocks noChangeArrowheads="1"/>
              </p:cNvSpPr>
              <p:nvPr/>
            </p:nvSpPr>
            <p:spPr bwMode="auto">
              <a:xfrm>
                <a:off x="5118"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4" name="Rectangle 484"/>
              <p:cNvSpPr>
                <a:spLocks noChangeArrowheads="1"/>
              </p:cNvSpPr>
              <p:nvPr/>
            </p:nvSpPr>
            <p:spPr bwMode="auto">
              <a:xfrm>
                <a:off x="5127"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5" name="Rectangle 485"/>
              <p:cNvSpPr>
                <a:spLocks noChangeArrowheads="1"/>
              </p:cNvSpPr>
              <p:nvPr/>
            </p:nvSpPr>
            <p:spPr bwMode="auto">
              <a:xfrm>
                <a:off x="5137"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6" name="Rectangle 486"/>
              <p:cNvSpPr>
                <a:spLocks noChangeArrowheads="1"/>
              </p:cNvSpPr>
              <p:nvPr/>
            </p:nvSpPr>
            <p:spPr bwMode="auto">
              <a:xfrm>
                <a:off x="5146"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7" name="Rectangle 487"/>
              <p:cNvSpPr>
                <a:spLocks noChangeArrowheads="1"/>
              </p:cNvSpPr>
              <p:nvPr/>
            </p:nvSpPr>
            <p:spPr bwMode="auto">
              <a:xfrm>
                <a:off x="5156"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8" name="Rectangle 488"/>
              <p:cNvSpPr>
                <a:spLocks noChangeArrowheads="1"/>
              </p:cNvSpPr>
              <p:nvPr/>
            </p:nvSpPr>
            <p:spPr bwMode="auto">
              <a:xfrm>
                <a:off x="5165" y="3398"/>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89" name="Rectangle 489"/>
              <p:cNvSpPr>
                <a:spLocks noChangeArrowheads="1"/>
              </p:cNvSpPr>
              <p:nvPr/>
            </p:nvSpPr>
            <p:spPr bwMode="auto">
              <a:xfrm>
                <a:off x="5175"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0" name="Rectangle 490"/>
              <p:cNvSpPr>
                <a:spLocks noChangeArrowheads="1"/>
              </p:cNvSpPr>
              <p:nvPr/>
            </p:nvSpPr>
            <p:spPr bwMode="auto">
              <a:xfrm>
                <a:off x="5184"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1" name="Rectangle 491"/>
              <p:cNvSpPr>
                <a:spLocks noChangeArrowheads="1"/>
              </p:cNvSpPr>
              <p:nvPr/>
            </p:nvSpPr>
            <p:spPr bwMode="auto">
              <a:xfrm>
                <a:off x="5194"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2" name="Rectangle 492"/>
              <p:cNvSpPr>
                <a:spLocks noChangeArrowheads="1"/>
              </p:cNvSpPr>
              <p:nvPr/>
            </p:nvSpPr>
            <p:spPr bwMode="auto">
              <a:xfrm>
                <a:off x="5203"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3" name="Rectangle 493"/>
              <p:cNvSpPr>
                <a:spLocks noChangeArrowheads="1"/>
              </p:cNvSpPr>
              <p:nvPr/>
            </p:nvSpPr>
            <p:spPr bwMode="auto">
              <a:xfrm>
                <a:off x="5213"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4" name="Rectangle 494"/>
              <p:cNvSpPr>
                <a:spLocks noChangeArrowheads="1"/>
              </p:cNvSpPr>
              <p:nvPr/>
            </p:nvSpPr>
            <p:spPr bwMode="auto">
              <a:xfrm>
                <a:off x="5222"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5" name="Rectangle 495"/>
              <p:cNvSpPr>
                <a:spLocks noChangeArrowheads="1"/>
              </p:cNvSpPr>
              <p:nvPr/>
            </p:nvSpPr>
            <p:spPr bwMode="auto">
              <a:xfrm>
                <a:off x="5232"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6" name="Rectangle 496"/>
              <p:cNvSpPr>
                <a:spLocks noChangeArrowheads="1"/>
              </p:cNvSpPr>
              <p:nvPr/>
            </p:nvSpPr>
            <p:spPr bwMode="auto">
              <a:xfrm>
                <a:off x="5241"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7" name="Rectangle 497"/>
              <p:cNvSpPr>
                <a:spLocks noChangeArrowheads="1"/>
              </p:cNvSpPr>
              <p:nvPr/>
            </p:nvSpPr>
            <p:spPr bwMode="auto">
              <a:xfrm>
                <a:off x="5251"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8" name="Rectangle 498"/>
              <p:cNvSpPr>
                <a:spLocks noChangeArrowheads="1"/>
              </p:cNvSpPr>
              <p:nvPr/>
            </p:nvSpPr>
            <p:spPr bwMode="auto">
              <a:xfrm>
                <a:off x="5260"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499" name="Rectangle 499"/>
              <p:cNvSpPr>
                <a:spLocks noChangeArrowheads="1"/>
              </p:cNvSpPr>
              <p:nvPr/>
            </p:nvSpPr>
            <p:spPr bwMode="auto">
              <a:xfrm>
                <a:off x="5270"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0" name="Rectangle 500"/>
              <p:cNvSpPr>
                <a:spLocks noChangeArrowheads="1"/>
              </p:cNvSpPr>
              <p:nvPr/>
            </p:nvSpPr>
            <p:spPr bwMode="auto">
              <a:xfrm>
                <a:off x="5279"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1" name="Rectangle 501"/>
              <p:cNvSpPr>
                <a:spLocks noChangeArrowheads="1"/>
              </p:cNvSpPr>
              <p:nvPr/>
            </p:nvSpPr>
            <p:spPr bwMode="auto">
              <a:xfrm>
                <a:off x="5289"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2" name="Rectangle 502"/>
              <p:cNvSpPr>
                <a:spLocks noChangeArrowheads="1"/>
              </p:cNvSpPr>
              <p:nvPr/>
            </p:nvSpPr>
            <p:spPr bwMode="auto">
              <a:xfrm>
                <a:off x="5298"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3" name="Rectangle 503"/>
              <p:cNvSpPr>
                <a:spLocks noChangeArrowheads="1"/>
              </p:cNvSpPr>
              <p:nvPr/>
            </p:nvSpPr>
            <p:spPr bwMode="auto">
              <a:xfrm>
                <a:off x="5308" y="3399"/>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4" name="Rectangle 504"/>
              <p:cNvSpPr>
                <a:spLocks noChangeArrowheads="1"/>
              </p:cNvSpPr>
              <p:nvPr/>
            </p:nvSpPr>
            <p:spPr bwMode="auto">
              <a:xfrm>
                <a:off x="5317"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5" name="Rectangle 505"/>
              <p:cNvSpPr>
                <a:spLocks noChangeArrowheads="1"/>
              </p:cNvSpPr>
              <p:nvPr/>
            </p:nvSpPr>
            <p:spPr bwMode="auto">
              <a:xfrm>
                <a:off x="5327"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6" name="Rectangle 506"/>
              <p:cNvSpPr>
                <a:spLocks noChangeArrowheads="1"/>
              </p:cNvSpPr>
              <p:nvPr/>
            </p:nvSpPr>
            <p:spPr bwMode="auto">
              <a:xfrm>
                <a:off x="5336"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7" name="Rectangle 507"/>
              <p:cNvSpPr>
                <a:spLocks noChangeArrowheads="1"/>
              </p:cNvSpPr>
              <p:nvPr/>
            </p:nvSpPr>
            <p:spPr bwMode="auto">
              <a:xfrm>
                <a:off x="5346"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8" name="Rectangle 508"/>
              <p:cNvSpPr>
                <a:spLocks noChangeArrowheads="1"/>
              </p:cNvSpPr>
              <p:nvPr/>
            </p:nvSpPr>
            <p:spPr bwMode="auto">
              <a:xfrm>
                <a:off x="5355" y="3400"/>
                <a:ext cx="16" cy="16"/>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09" name="Line 509"/>
              <p:cNvSpPr>
                <a:spLocks noChangeShapeType="1"/>
              </p:cNvSpPr>
              <p:nvPr/>
            </p:nvSpPr>
            <p:spPr bwMode="auto">
              <a:xfrm flipV="1">
                <a:off x="606" y="1122"/>
                <a:ext cx="0" cy="2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0" name="Line 510"/>
              <p:cNvSpPr>
                <a:spLocks noChangeShapeType="1"/>
              </p:cNvSpPr>
              <p:nvPr/>
            </p:nvSpPr>
            <p:spPr bwMode="auto">
              <a:xfrm>
                <a:off x="578" y="340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 name="Line 511"/>
              <p:cNvSpPr>
                <a:spLocks noChangeShapeType="1"/>
              </p:cNvSpPr>
              <p:nvPr/>
            </p:nvSpPr>
            <p:spPr bwMode="auto">
              <a:xfrm>
                <a:off x="578" y="302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 name="Line 512"/>
              <p:cNvSpPr>
                <a:spLocks noChangeShapeType="1"/>
              </p:cNvSpPr>
              <p:nvPr/>
            </p:nvSpPr>
            <p:spPr bwMode="auto">
              <a:xfrm>
                <a:off x="578" y="264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 name="Line 513"/>
              <p:cNvSpPr>
                <a:spLocks noChangeShapeType="1"/>
              </p:cNvSpPr>
              <p:nvPr/>
            </p:nvSpPr>
            <p:spPr bwMode="auto">
              <a:xfrm>
                <a:off x="578" y="2267"/>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 name="Line 514"/>
              <p:cNvSpPr>
                <a:spLocks noChangeShapeType="1"/>
              </p:cNvSpPr>
              <p:nvPr/>
            </p:nvSpPr>
            <p:spPr bwMode="auto">
              <a:xfrm>
                <a:off x="578" y="1887"/>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 name="Line 515"/>
              <p:cNvSpPr>
                <a:spLocks noChangeShapeType="1"/>
              </p:cNvSpPr>
              <p:nvPr/>
            </p:nvSpPr>
            <p:spPr bwMode="auto">
              <a:xfrm>
                <a:off x="578" y="1507"/>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 name="Line 516"/>
              <p:cNvSpPr>
                <a:spLocks noChangeShapeType="1"/>
              </p:cNvSpPr>
              <p:nvPr/>
            </p:nvSpPr>
            <p:spPr bwMode="auto">
              <a:xfrm>
                <a:off x="578" y="1126"/>
                <a:ext cx="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 name="Line 517"/>
              <p:cNvSpPr>
                <a:spLocks noChangeShapeType="1"/>
              </p:cNvSpPr>
              <p:nvPr/>
            </p:nvSpPr>
            <p:spPr bwMode="auto">
              <a:xfrm>
                <a:off x="610" y="3406"/>
                <a:ext cx="47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 name="Line 518"/>
              <p:cNvSpPr>
                <a:spLocks noChangeShapeType="1"/>
              </p:cNvSpPr>
              <p:nvPr/>
            </p:nvSpPr>
            <p:spPr bwMode="auto">
              <a:xfrm flipV="1">
                <a:off x="606"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9" name="Line 519"/>
              <p:cNvSpPr>
                <a:spLocks noChangeShapeType="1"/>
              </p:cNvSpPr>
              <p:nvPr/>
            </p:nvSpPr>
            <p:spPr bwMode="auto">
              <a:xfrm flipV="1">
                <a:off x="1556"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0" name="Line 520"/>
              <p:cNvSpPr>
                <a:spLocks noChangeShapeType="1"/>
              </p:cNvSpPr>
              <p:nvPr/>
            </p:nvSpPr>
            <p:spPr bwMode="auto">
              <a:xfrm flipV="1">
                <a:off x="2506"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1" name="Line 521"/>
              <p:cNvSpPr>
                <a:spLocks noChangeShapeType="1"/>
              </p:cNvSpPr>
              <p:nvPr/>
            </p:nvSpPr>
            <p:spPr bwMode="auto">
              <a:xfrm flipV="1">
                <a:off x="3455"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 name="Line 522"/>
              <p:cNvSpPr>
                <a:spLocks noChangeShapeType="1"/>
              </p:cNvSpPr>
              <p:nvPr/>
            </p:nvSpPr>
            <p:spPr bwMode="auto">
              <a:xfrm flipV="1">
                <a:off x="4405"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 name="Line 523"/>
              <p:cNvSpPr>
                <a:spLocks noChangeShapeType="1"/>
              </p:cNvSpPr>
              <p:nvPr/>
            </p:nvSpPr>
            <p:spPr bwMode="auto">
              <a:xfrm flipV="1">
                <a:off x="5354" y="3370"/>
                <a:ext cx="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4" name="Rectangle 524"/>
              <p:cNvSpPr>
                <a:spLocks noChangeArrowheads="1"/>
              </p:cNvSpPr>
              <p:nvPr/>
            </p:nvSpPr>
            <p:spPr bwMode="auto">
              <a:xfrm>
                <a:off x="303" y="331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0.0</a:t>
                </a:r>
              </a:p>
            </p:txBody>
          </p:sp>
          <p:sp>
            <p:nvSpPr>
              <p:cNvPr id="525" name="Rectangle 525"/>
              <p:cNvSpPr>
                <a:spLocks noChangeArrowheads="1"/>
              </p:cNvSpPr>
              <p:nvPr/>
            </p:nvSpPr>
            <p:spPr bwMode="auto">
              <a:xfrm>
                <a:off x="303" y="293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0.2</a:t>
                </a:r>
              </a:p>
            </p:txBody>
          </p:sp>
          <p:sp>
            <p:nvSpPr>
              <p:cNvPr id="526" name="Rectangle 526"/>
              <p:cNvSpPr>
                <a:spLocks noChangeArrowheads="1"/>
              </p:cNvSpPr>
              <p:nvPr/>
            </p:nvSpPr>
            <p:spPr bwMode="auto">
              <a:xfrm>
                <a:off x="303" y="255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0.4</a:t>
                </a:r>
              </a:p>
            </p:txBody>
          </p:sp>
          <p:sp>
            <p:nvSpPr>
              <p:cNvPr id="527" name="Rectangle 527"/>
              <p:cNvSpPr>
                <a:spLocks noChangeArrowheads="1"/>
              </p:cNvSpPr>
              <p:nvPr/>
            </p:nvSpPr>
            <p:spPr bwMode="auto">
              <a:xfrm>
                <a:off x="303" y="217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0.6</a:t>
                </a:r>
              </a:p>
            </p:txBody>
          </p:sp>
          <p:sp>
            <p:nvSpPr>
              <p:cNvPr id="528" name="Rectangle 528"/>
              <p:cNvSpPr>
                <a:spLocks noChangeArrowheads="1"/>
              </p:cNvSpPr>
              <p:nvPr/>
            </p:nvSpPr>
            <p:spPr bwMode="auto">
              <a:xfrm>
                <a:off x="303" y="1799"/>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0.8</a:t>
                </a:r>
              </a:p>
            </p:txBody>
          </p:sp>
          <p:sp>
            <p:nvSpPr>
              <p:cNvPr id="529" name="Rectangle 529"/>
              <p:cNvSpPr>
                <a:spLocks noChangeArrowheads="1"/>
              </p:cNvSpPr>
              <p:nvPr/>
            </p:nvSpPr>
            <p:spPr bwMode="auto">
              <a:xfrm>
                <a:off x="303" y="1419"/>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1.0</a:t>
                </a:r>
              </a:p>
            </p:txBody>
          </p:sp>
          <p:sp>
            <p:nvSpPr>
              <p:cNvPr id="530" name="Rectangle 530"/>
              <p:cNvSpPr>
                <a:spLocks noChangeArrowheads="1"/>
              </p:cNvSpPr>
              <p:nvPr/>
            </p:nvSpPr>
            <p:spPr bwMode="auto">
              <a:xfrm>
                <a:off x="303" y="1038"/>
                <a:ext cx="2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1.2</a:t>
                </a:r>
              </a:p>
            </p:txBody>
          </p:sp>
          <p:sp>
            <p:nvSpPr>
              <p:cNvPr id="531" name="Rectangle 531"/>
              <p:cNvSpPr>
                <a:spLocks noChangeArrowheads="1"/>
              </p:cNvSpPr>
              <p:nvPr/>
            </p:nvSpPr>
            <p:spPr bwMode="auto">
              <a:xfrm>
                <a:off x="523"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0</a:t>
                </a:r>
              </a:p>
            </p:txBody>
          </p:sp>
          <p:sp>
            <p:nvSpPr>
              <p:cNvPr id="532" name="Rectangle 532"/>
              <p:cNvSpPr>
                <a:spLocks noChangeArrowheads="1"/>
              </p:cNvSpPr>
              <p:nvPr/>
            </p:nvSpPr>
            <p:spPr bwMode="auto">
              <a:xfrm>
                <a:off x="1473"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1</a:t>
                </a:r>
              </a:p>
            </p:txBody>
          </p:sp>
          <p:sp>
            <p:nvSpPr>
              <p:cNvPr id="533" name="Rectangle 533"/>
              <p:cNvSpPr>
                <a:spLocks noChangeArrowheads="1"/>
              </p:cNvSpPr>
              <p:nvPr/>
            </p:nvSpPr>
            <p:spPr bwMode="auto">
              <a:xfrm>
                <a:off x="2423"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2</a:t>
                </a:r>
              </a:p>
            </p:txBody>
          </p:sp>
          <p:sp>
            <p:nvSpPr>
              <p:cNvPr id="534" name="Rectangle 534"/>
              <p:cNvSpPr>
                <a:spLocks noChangeArrowheads="1"/>
              </p:cNvSpPr>
              <p:nvPr/>
            </p:nvSpPr>
            <p:spPr bwMode="auto">
              <a:xfrm>
                <a:off x="3372"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3</a:t>
                </a:r>
              </a:p>
            </p:txBody>
          </p:sp>
          <p:sp>
            <p:nvSpPr>
              <p:cNvPr id="535" name="Rectangle 535"/>
              <p:cNvSpPr>
                <a:spLocks noChangeArrowheads="1"/>
              </p:cNvSpPr>
              <p:nvPr/>
            </p:nvSpPr>
            <p:spPr bwMode="auto">
              <a:xfrm>
                <a:off x="4322"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4</a:t>
                </a:r>
              </a:p>
            </p:txBody>
          </p:sp>
          <p:sp>
            <p:nvSpPr>
              <p:cNvPr id="536" name="Rectangle 536"/>
              <p:cNvSpPr>
                <a:spLocks noChangeArrowheads="1"/>
              </p:cNvSpPr>
              <p:nvPr/>
            </p:nvSpPr>
            <p:spPr bwMode="auto">
              <a:xfrm>
                <a:off x="5271" y="3489"/>
                <a:ext cx="1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Arial" charset="0"/>
                  </a:rPr>
                  <a:t>5</a:t>
                </a:r>
              </a:p>
            </p:txBody>
          </p:sp>
        </p:grpSp>
        <p:sp>
          <p:nvSpPr>
            <p:cNvPr id="7" name="Rectangle 537"/>
            <p:cNvSpPr>
              <a:spLocks noChangeArrowheads="1"/>
            </p:cNvSpPr>
            <p:nvPr/>
          </p:nvSpPr>
          <p:spPr bwMode="auto">
            <a:xfrm>
              <a:off x="1111" y="1390"/>
              <a:ext cx="75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i="0" dirty="0">
                  <a:latin typeface="Symbol" pitchFamily="18" charset="2"/>
                </a:rPr>
                <a:t></a:t>
              </a:r>
            </a:p>
          </p:txBody>
        </p:sp>
      </p:grpSp>
      <p:graphicFrame>
        <p:nvGraphicFramePr>
          <p:cNvPr id="537" name="Object 538">
            <a:hlinkClick r:id="" action="ppaction://ole?verb=0"/>
          </p:cNvPr>
          <p:cNvGraphicFramePr>
            <a:graphicFrameLocks/>
          </p:cNvGraphicFramePr>
          <p:nvPr>
            <p:extLst>
              <p:ext uri="{D42A27DB-BD31-4B8C-83A1-F6EECF244321}">
                <p14:modId xmlns:p14="http://schemas.microsoft.com/office/powerpoint/2010/main" val="581746832"/>
              </p:ext>
            </p:extLst>
          </p:nvPr>
        </p:nvGraphicFramePr>
        <p:xfrm>
          <a:off x="3362723" y="2187310"/>
          <a:ext cx="5419725" cy="1473200"/>
        </p:xfrm>
        <a:graphic>
          <a:graphicData uri="http://schemas.openxmlformats.org/presentationml/2006/ole">
            <mc:AlternateContent xmlns:mc="http://schemas.openxmlformats.org/markup-compatibility/2006">
              <mc:Choice xmlns:v="urn:schemas-microsoft-com:vml" Requires="v">
                <p:oleObj spid="_x0000_s34822" name="Equation" r:id="rId3" imgW="2309760" imgH="620640" progId="Equation.3">
                  <p:embed/>
                </p:oleObj>
              </mc:Choice>
              <mc:Fallback>
                <p:oleObj name="Equation" r:id="rId3" imgW="2309760" imgH="620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723" y="2187310"/>
                        <a:ext cx="5419725" cy="1473200"/>
                      </a:xfrm>
                      <a:prstGeom prst="rect">
                        <a:avLst/>
                      </a:prstGeom>
                      <a:noFill/>
                      <a:ln w="25400">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314774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522757"/>
            <a:ext cx="8229600" cy="1143000"/>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2800" b="1">
                <a:solidFill>
                  <a:srgbClr val="00B0F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US" sz="3200" dirty="0" smtClean="0">
                <a:latin typeface="Times New Roman" pitchFamily="18" charset="0"/>
                <a:cs typeface="Times New Roman" pitchFamily="18" charset="0"/>
              </a:rPr>
              <a:t>Continuous Distribution</a:t>
            </a:r>
            <a:endParaRPr lang="en-US" sz="3200" dirty="0">
              <a:latin typeface="Times New Roman" pitchFamily="18" charset="0"/>
              <a:cs typeface="Times New Roman" pitchFamily="18" charset="0"/>
            </a:endParaRPr>
          </a:p>
        </p:txBody>
      </p:sp>
      <p:sp>
        <p:nvSpPr>
          <p:cNvPr id="3" name="Content Placeholder 2"/>
          <p:cNvSpPr txBox="1">
            <a:spLocks/>
          </p:cNvSpPr>
          <p:nvPr/>
        </p:nvSpPr>
        <p:spPr>
          <a:xfrm>
            <a:off x="457200" y="1360957"/>
            <a:ext cx="8229600" cy="506363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t-IT" sz="2000" b="0" u="sng" dirty="0" smtClean="0">
                <a:latin typeface="Times New Roman" pitchFamily="18" charset="0"/>
                <a:cs typeface="Times New Roman" pitchFamily="18" charset="0"/>
              </a:rPr>
              <a:t>Excercise : </a:t>
            </a:r>
            <a:endParaRPr lang="it-IT" sz="2000" b="0" u="sng" dirty="0">
              <a:latin typeface="Times New Roman" pitchFamily="18" charset="0"/>
              <a:cs typeface="Times New Roman" pitchFamily="18" charset="0"/>
            </a:endParaRPr>
          </a:p>
        </p:txBody>
      </p:sp>
    </p:spTree>
    <p:extLst>
      <p:ext uri="{BB962C8B-B14F-4D97-AF65-F5344CB8AC3E}">
        <p14:creationId xmlns:p14="http://schemas.microsoft.com/office/powerpoint/2010/main" val="23314774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4774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47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FA42A-F466-4E41-829B-49DDE65663A3}"/>
              </a:ext>
            </a:extLst>
          </p:cNvPr>
          <p:cNvSpPr txBox="1">
            <a:spLocks/>
          </p:cNvSpPr>
          <p:nvPr/>
        </p:nvSpPr>
        <p:spPr>
          <a:xfrm>
            <a:off x="117020" y="723278"/>
            <a:ext cx="7224141" cy="939092"/>
          </a:xfrm>
          <a:prstGeom prst="rect">
            <a:avLst/>
          </a:prstGeom>
        </p:spPr>
        <p:txBody>
          <a:bodyPr>
            <a:normAutofit/>
          </a:bodyPr>
          <a:lstStyle>
            <a:lvl1pPr algn="l" rtl="0" eaLnBrk="0" fontAlgn="base" hangingPunct="0">
              <a:spcBef>
                <a:spcPct val="0"/>
              </a:spcBef>
              <a:spcAft>
                <a:spcPct val="0"/>
              </a:spcAft>
              <a:defRPr sz="2800" b="1">
                <a:solidFill>
                  <a:srgbClr val="0094E0"/>
                </a:solidFill>
                <a:latin typeface="Verdana" pitchFamily="34" charset="0"/>
                <a:ea typeface="+mj-ea"/>
                <a:cs typeface="+mj-cs"/>
              </a:defRPr>
            </a:lvl1pPr>
            <a:lvl2pPr algn="l" rtl="0" eaLnBrk="0" fontAlgn="base" hangingPunct="0">
              <a:spcBef>
                <a:spcPct val="0"/>
              </a:spcBef>
              <a:spcAft>
                <a:spcPct val="0"/>
              </a:spcAft>
              <a:defRPr sz="2800" b="1">
                <a:solidFill>
                  <a:srgbClr val="0094E0"/>
                </a:solidFill>
                <a:latin typeface="Verdana" pitchFamily="34" charset="0"/>
              </a:defRPr>
            </a:lvl2pPr>
            <a:lvl3pPr algn="l" rtl="0" eaLnBrk="0" fontAlgn="base" hangingPunct="0">
              <a:spcBef>
                <a:spcPct val="0"/>
              </a:spcBef>
              <a:spcAft>
                <a:spcPct val="0"/>
              </a:spcAft>
              <a:defRPr sz="2800" b="1">
                <a:solidFill>
                  <a:srgbClr val="0094E0"/>
                </a:solidFill>
                <a:latin typeface="Verdana" pitchFamily="34" charset="0"/>
              </a:defRPr>
            </a:lvl3pPr>
            <a:lvl4pPr algn="l" rtl="0" eaLnBrk="0" fontAlgn="base" hangingPunct="0">
              <a:spcBef>
                <a:spcPct val="0"/>
              </a:spcBef>
              <a:spcAft>
                <a:spcPct val="0"/>
              </a:spcAft>
              <a:defRPr sz="2800" b="1">
                <a:solidFill>
                  <a:srgbClr val="0094E0"/>
                </a:solidFill>
                <a:latin typeface="Verdana" pitchFamily="34" charset="0"/>
              </a:defRPr>
            </a:lvl4pPr>
            <a:lvl5pPr algn="l" rtl="0" eaLnBrk="0" fontAlgn="base" hangingPunct="0">
              <a:spcBef>
                <a:spcPct val="0"/>
              </a:spcBef>
              <a:spcAft>
                <a:spcPct val="0"/>
              </a:spcAft>
              <a:defRPr sz="2800" b="1">
                <a:solidFill>
                  <a:srgbClr val="0094E0"/>
                </a:solidFill>
                <a:latin typeface="Verdana" pitchFamily="34" charset="0"/>
              </a:defRPr>
            </a:lvl5pPr>
            <a:lvl6pPr marL="457200" algn="l" rtl="0" fontAlgn="base">
              <a:spcBef>
                <a:spcPct val="0"/>
              </a:spcBef>
              <a:spcAft>
                <a:spcPct val="0"/>
              </a:spcAft>
              <a:defRPr sz="3600" b="1">
                <a:solidFill>
                  <a:srgbClr val="0094E0"/>
                </a:solidFill>
                <a:latin typeface="Arial" charset="0"/>
              </a:defRPr>
            </a:lvl6pPr>
            <a:lvl7pPr marL="914400" algn="l" rtl="0" fontAlgn="base">
              <a:spcBef>
                <a:spcPct val="0"/>
              </a:spcBef>
              <a:spcAft>
                <a:spcPct val="0"/>
              </a:spcAft>
              <a:defRPr sz="3600" b="1">
                <a:solidFill>
                  <a:srgbClr val="0094E0"/>
                </a:solidFill>
                <a:latin typeface="Arial" charset="0"/>
              </a:defRPr>
            </a:lvl7pPr>
            <a:lvl8pPr marL="1371600" algn="l" rtl="0" fontAlgn="base">
              <a:spcBef>
                <a:spcPct val="0"/>
              </a:spcBef>
              <a:spcAft>
                <a:spcPct val="0"/>
              </a:spcAft>
              <a:defRPr sz="3600" b="1">
                <a:solidFill>
                  <a:srgbClr val="0094E0"/>
                </a:solidFill>
                <a:latin typeface="Arial" charset="0"/>
              </a:defRPr>
            </a:lvl8pPr>
            <a:lvl9pPr marL="1828800" algn="l" rtl="0" fontAlgn="base">
              <a:spcBef>
                <a:spcPct val="0"/>
              </a:spcBef>
              <a:spcAft>
                <a:spcPct val="0"/>
              </a:spcAft>
              <a:defRPr sz="3600" b="1">
                <a:solidFill>
                  <a:srgbClr val="0094E0"/>
                </a:solidFill>
                <a:latin typeface="Arial" charset="0"/>
              </a:defRPr>
            </a:lvl9pPr>
          </a:lstStyle>
          <a:p>
            <a:r>
              <a:rPr lang="en-IN" sz="3200" u="sng" kern="0" dirty="0">
                <a:solidFill>
                  <a:srgbClr val="00B0F0"/>
                </a:solidFill>
                <a:latin typeface="Times New Roman" panose="02020603050405020304" pitchFamily="18" charset="0"/>
                <a:cs typeface="Times New Roman" panose="02020603050405020304" pitchFamily="18" charset="0"/>
              </a:rPr>
              <a:t>Variability/Dispersion</a:t>
            </a:r>
          </a:p>
        </p:txBody>
      </p:sp>
      <p:sp>
        <p:nvSpPr>
          <p:cNvPr id="3" name="Content Placeholder 2">
            <a:extLst>
              <a:ext uri="{FF2B5EF4-FFF2-40B4-BE49-F238E27FC236}">
                <a16:creationId xmlns:a16="http://schemas.microsoft.com/office/drawing/2014/main" xmlns="" id="{52B330F0-459C-4C65-9CBF-6C7CBC73B7D3}"/>
              </a:ext>
            </a:extLst>
          </p:cNvPr>
          <p:cNvSpPr txBox="1">
            <a:spLocks/>
          </p:cNvSpPr>
          <p:nvPr/>
        </p:nvSpPr>
        <p:spPr>
          <a:xfrm>
            <a:off x="117021" y="1662370"/>
            <a:ext cx="8909960" cy="4588630"/>
          </a:xfrm>
          <a:prstGeom prst="rect">
            <a:avLst/>
          </a:prstGeom>
        </p:spPr>
        <p:txBody>
          <a:bodyPr>
            <a:normAutofit fontScale="47500" lnSpcReduction="20000"/>
          </a:bodyPr>
          <a:lstStyle>
            <a:lvl1pPr marL="342900" indent="-342900" algn="l" rtl="0" eaLnBrk="0" fontAlgn="base" hangingPunct="0">
              <a:spcBef>
                <a:spcPct val="20000"/>
              </a:spcBef>
              <a:spcAft>
                <a:spcPct val="0"/>
              </a:spcAft>
              <a:buChar char="•"/>
              <a:defRPr sz="24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2pPr>
            <a:lvl3pPr marL="1143000" indent="-228600" algn="l" rtl="0" eaLnBrk="0" fontAlgn="base" hangingPunct="0">
              <a:spcBef>
                <a:spcPct val="20000"/>
              </a:spcBef>
              <a:spcAft>
                <a:spcPct val="0"/>
              </a:spcAft>
              <a:buChar char="•"/>
              <a:defRPr sz="2800">
                <a:solidFill>
                  <a:schemeClr val="bg2"/>
                </a:solidFill>
                <a:latin typeface="Verdana" pitchFamily="34" charset="0"/>
              </a:defRPr>
            </a:lvl3pPr>
            <a:lvl4pPr marL="16002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4pPr>
            <a:lvl5pPr marL="2057400" indent="-228600" algn="l" rtl="0" eaLnBrk="0" fontAlgn="base" hangingPunct="0">
              <a:spcBef>
                <a:spcPct val="20000"/>
              </a:spcBef>
              <a:spcAft>
                <a:spcPct val="0"/>
              </a:spcAft>
              <a:buFont typeface="Arial Unicode MS" pitchFamily="34" charset="-128"/>
              <a:buChar char="»"/>
              <a:defRPr sz="2800">
                <a:solidFill>
                  <a:schemeClr val="bg2"/>
                </a:solidFill>
                <a:latin typeface="Verdana" pitchFamily="34" charset="0"/>
              </a:defRPr>
            </a:lvl5pPr>
            <a:lvl6pPr marL="2514600" indent="-228600" algn="l" rtl="0" fontAlgn="base">
              <a:spcBef>
                <a:spcPct val="20000"/>
              </a:spcBef>
              <a:spcAft>
                <a:spcPct val="0"/>
              </a:spcAft>
              <a:buFont typeface="Arial Unicode MS" pitchFamily="34" charset="-128"/>
              <a:buChar char="»"/>
              <a:defRPr sz="1600">
                <a:solidFill>
                  <a:schemeClr val="bg2"/>
                </a:solidFill>
                <a:latin typeface="+mn-lt"/>
              </a:defRPr>
            </a:lvl6pPr>
            <a:lvl7pPr marL="2971800" indent="-228600" algn="l" rtl="0" fontAlgn="base">
              <a:spcBef>
                <a:spcPct val="20000"/>
              </a:spcBef>
              <a:spcAft>
                <a:spcPct val="0"/>
              </a:spcAft>
              <a:buFont typeface="Arial Unicode MS" pitchFamily="34" charset="-128"/>
              <a:buChar char="»"/>
              <a:defRPr sz="1600">
                <a:solidFill>
                  <a:schemeClr val="bg2"/>
                </a:solidFill>
                <a:latin typeface="+mn-lt"/>
              </a:defRPr>
            </a:lvl7pPr>
            <a:lvl8pPr marL="3429000" indent="-228600" algn="l" rtl="0" fontAlgn="base">
              <a:spcBef>
                <a:spcPct val="20000"/>
              </a:spcBef>
              <a:spcAft>
                <a:spcPct val="0"/>
              </a:spcAft>
              <a:buFont typeface="Arial Unicode MS" pitchFamily="34" charset="-128"/>
              <a:buChar char="»"/>
              <a:defRPr sz="1600">
                <a:solidFill>
                  <a:schemeClr val="bg2"/>
                </a:solidFill>
                <a:latin typeface="+mn-lt"/>
              </a:defRPr>
            </a:lvl8pPr>
            <a:lvl9pPr marL="3886200" indent="-228600" algn="l" rtl="0" fontAlgn="base">
              <a:spcBef>
                <a:spcPct val="20000"/>
              </a:spcBef>
              <a:spcAft>
                <a:spcPct val="0"/>
              </a:spcAft>
              <a:buFont typeface="Arial Unicode MS" pitchFamily="34" charset="-128"/>
              <a:buChar char="»"/>
              <a:defRPr sz="1600">
                <a:solidFill>
                  <a:schemeClr val="bg2"/>
                </a:solidFill>
                <a:latin typeface="+mn-lt"/>
              </a:defRPr>
            </a:lvl9pPr>
          </a:lstStyle>
          <a:p>
            <a:pPr marL="0" indent="0">
              <a:buFontTx/>
              <a:buNone/>
            </a:pPr>
            <a:r>
              <a:rPr lang="en-IN" b="0" kern="0" dirty="0">
                <a:latin typeface="Times New Roman" panose="02020603050405020304" pitchFamily="18" charset="0"/>
                <a:cs typeface="Times New Roman" panose="02020603050405020304" pitchFamily="18" charset="0"/>
              </a:rPr>
              <a:t> </a:t>
            </a:r>
            <a:r>
              <a:rPr lang="en-IN" sz="5100" b="1" u="sng" kern="0" dirty="0">
                <a:latin typeface="Times New Roman" panose="02020603050405020304" pitchFamily="18" charset="0"/>
                <a:cs typeface="Times New Roman" panose="02020603050405020304" pitchFamily="18" charset="0"/>
              </a:rPr>
              <a:t>Properties</a:t>
            </a:r>
            <a:endParaRPr lang="en-IN" sz="3300" b="1" u="sng" kern="0" dirty="0">
              <a:latin typeface="Times New Roman" panose="02020603050405020304" pitchFamily="18" charset="0"/>
              <a:cs typeface="Times New Roman" panose="02020603050405020304" pitchFamily="18" charset="0"/>
            </a:endParaRPr>
          </a:p>
          <a:p>
            <a:pPr marL="0" indent="0">
              <a:buFontTx/>
              <a:buNone/>
            </a:pPr>
            <a:endParaRPr lang="en-IN" b="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3800" b="0" kern="0" dirty="0">
                <a:latin typeface="Times New Roman" panose="02020603050405020304" pitchFamily="18" charset="0"/>
                <a:cs typeface="Times New Roman" panose="02020603050405020304" pitchFamily="18" charset="0"/>
              </a:rPr>
              <a:t>Measures of Variability describe the spread or the dispersion of a set of data.</a:t>
            </a:r>
          </a:p>
          <a:p>
            <a:pPr>
              <a:buFont typeface="Wingdings" panose="05000000000000000000" pitchFamily="2" charset="2"/>
              <a:buChar char="ü"/>
            </a:pPr>
            <a:r>
              <a:rPr lang="en-US" altLang="en-US" sz="3800" b="0" kern="0" dirty="0">
                <a:latin typeface="Times New Roman" panose="02020603050405020304" pitchFamily="18" charset="0"/>
                <a:cs typeface="Times New Roman" panose="02020603050405020304" pitchFamily="18" charset="0"/>
              </a:rPr>
              <a:t>Provides more meaningful data when used</a:t>
            </a:r>
          </a:p>
          <a:p>
            <a:pPr lvl="2"/>
            <a:r>
              <a:rPr lang="en-US" altLang="en-US" sz="4200" b="0" kern="0" dirty="0">
                <a:solidFill>
                  <a:schemeClr val="tx1"/>
                </a:solidFill>
                <a:latin typeface="Times New Roman" panose="02020603050405020304" pitchFamily="18" charset="0"/>
                <a:cs typeface="Times New Roman" panose="02020603050405020304" pitchFamily="18" charset="0"/>
              </a:rPr>
              <a:t>With measures of central tendency</a:t>
            </a:r>
          </a:p>
          <a:p>
            <a:pPr lvl="2"/>
            <a:r>
              <a:rPr lang="en-US" altLang="en-US" sz="4200" b="0" kern="0" dirty="0">
                <a:solidFill>
                  <a:schemeClr val="tx1"/>
                </a:solidFill>
                <a:latin typeface="Times New Roman" panose="02020603050405020304" pitchFamily="18" charset="0"/>
                <a:cs typeface="Times New Roman" panose="02020603050405020304" pitchFamily="18" charset="0"/>
              </a:rPr>
              <a:t>in comparison to other groups</a:t>
            </a:r>
          </a:p>
          <a:p>
            <a:pPr lvl="2"/>
            <a:endParaRPr lang="en-US" altLang="en-US" sz="4200" b="0" kern="0" dirty="0">
              <a:solidFill>
                <a:schemeClr val="tx1"/>
              </a:solidFill>
              <a:latin typeface="Times New Roman" panose="02020603050405020304" pitchFamily="18" charset="0"/>
              <a:cs typeface="Times New Roman" panose="02020603050405020304" pitchFamily="18" charset="0"/>
            </a:endParaRPr>
          </a:p>
          <a:p>
            <a:pPr marL="0" indent="0">
              <a:buFontTx/>
              <a:buNone/>
            </a:pPr>
            <a:r>
              <a:rPr lang="en-US" altLang="en-US" sz="5100" b="1" u="sng" kern="0" dirty="0">
                <a:latin typeface="Times New Roman" panose="02020603050405020304" pitchFamily="18" charset="0"/>
                <a:cs typeface="Times New Roman" panose="02020603050405020304" pitchFamily="18" charset="0"/>
              </a:rPr>
              <a:t>Measures of Variability</a:t>
            </a:r>
          </a:p>
          <a:p>
            <a:pPr marL="0" indent="0">
              <a:buFontTx/>
              <a:buNone/>
            </a:pPr>
            <a:endParaRPr lang="en-US" altLang="en-US" sz="2900" b="1" kern="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4200" b="0" kern="0" dirty="0">
                <a:solidFill>
                  <a:schemeClr val="tx1"/>
                </a:solidFill>
                <a:latin typeface="Times New Roman" panose="02020603050405020304" pitchFamily="18" charset="0"/>
                <a:cs typeface="Times New Roman" panose="02020603050405020304" pitchFamily="18" charset="0"/>
              </a:rPr>
              <a:t>Range</a:t>
            </a:r>
          </a:p>
          <a:p>
            <a:pPr lvl="1">
              <a:buFont typeface="Wingdings" panose="05000000000000000000" pitchFamily="2" charset="2"/>
              <a:buChar char="ü"/>
            </a:pPr>
            <a:r>
              <a:rPr lang="en-US" altLang="en-US" sz="4200" b="0" kern="0" dirty="0">
                <a:solidFill>
                  <a:schemeClr val="tx1"/>
                </a:solidFill>
                <a:latin typeface="Times New Roman" panose="02020603050405020304" pitchFamily="18" charset="0"/>
                <a:cs typeface="Times New Roman" panose="02020603050405020304" pitchFamily="18" charset="0"/>
              </a:rPr>
              <a:t>Inter-quartile Range</a:t>
            </a:r>
          </a:p>
          <a:p>
            <a:pPr lvl="1">
              <a:buFont typeface="Wingdings" panose="05000000000000000000" pitchFamily="2" charset="2"/>
              <a:buChar char="ü"/>
            </a:pPr>
            <a:r>
              <a:rPr lang="en-US" altLang="en-US" sz="4200" b="0" kern="0" dirty="0">
                <a:solidFill>
                  <a:schemeClr val="tx1"/>
                </a:solidFill>
                <a:latin typeface="Times New Roman" panose="02020603050405020304" pitchFamily="18" charset="0"/>
                <a:cs typeface="Times New Roman" panose="02020603050405020304" pitchFamily="18" charset="0"/>
              </a:rPr>
              <a:t>Mean Absolute Deviation</a:t>
            </a:r>
          </a:p>
          <a:p>
            <a:pPr lvl="1">
              <a:buFont typeface="Wingdings" panose="05000000000000000000" pitchFamily="2" charset="2"/>
              <a:buChar char="ü"/>
            </a:pPr>
            <a:r>
              <a:rPr lang="en-US" altLang="en-US" sz="4200" b="0" kern="0" dirty="0">
                <a:solidFill>
                  <a:schemeClr val="tx1"/>
                </a:solidFill>
                <a:latin typeface="Times New Roman" panose="02020603050405020304" pitchFamily="18" charset="0"/>
                <a:cs typeface="Times New Roman" panose="02020603050405020304" pitchFamily="18" charset="0"/>
              </a:rPr>
              <a:t>Variance and Standard Deviation</a:t>
            </a:r>
          </a:p>
          <a:p>
            <a:pPr lvl="1">
              <a:buFont typeface="Wingdings" panose="05000000000000000000" pitchFamily="2" charset="2"/>
              <a:buChar char="ü"/>
            </a:pPr>
            <a:r>
              <a:rPr lang="en-US" altLang="en-US" sz="4200" b="0" kern="0" dirty="0">
                <a:solidFill>
                  <a:schemeClr val="tx1"/>
                </a:solidFill>
                <a:latin typeface="Times New Roman" panose="02020603050405020304" pitchFamily="18" charset="0"/>
                <a:cs typeface="Times New Roman" panose="02020603050405020304" pitchFamily="18" charset="0"/>
              </a:rPr>
              <a:t>Coefficient of Variation</a:t>
            </a:r>
          </a:p>
          <a:p>
            <a:pPr marL="0" indent="0">
              <a:buFontTx/>
              <a:buNone/>
            </a:pPr>
            <a:endParaRPr lang="en-IN"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6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4395</Words>
  <Application>Microsoft Office PowerPoint</Application>
  <PresentationFormat>On-screen Show (4:3)</PresentationFormat>
  <Paragraphs>1096</Paragraphs>
  <Slides>89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89</vt:i4>
      </vt:variant>
    </vt:vector>
  </HeadingPairs>
  <TitlesOfParts>
    <vt:vector size="101" baseType="lpstr">
      <vt:lpstr>Arial Unicode MS</vt:lpstr>
      <vt:lpstr>Arial</vt:lpstr>
      <vt:lpstr>Calibri</vt:lpstr>
      <vt:lpstr>Monotype Sorts</vt:lpstr>
      <vt:lpstr>Symbol</vt:lpstr>
      <vt:lpstr>Times New Roman</vt:lpstr>
      <vt:lpstr>Verdana</vt:lpstr>
      <vt:lpstr>Wingdings</vt:lpstr>
      <vt:lpstr>Office Theme</vt:lpstr>
      <vt:lpstr>Equation</vt:lpstr>
      <vt:lpstr>Worksheet</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Windows User</cp:lastModifiedBy>
  <cp:revision>6</cp:revision>
  <dcterms:created xsi:type="dcterms:W3CDTF">2006-08-16T00:00:00Z</dcterms:created>
  <dcterms:modified xsi:type="dcterms:W3CDTF">2018-03-03T11:40:19Z</dcterms:modified>
</cp:coreProperties>
</file>